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9" r:id="rId2"/>
    <p:sldId id="639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26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7" autoAdjust="0"/>
    <p:restoredTop sz="96087" autoAdjust="0"/>
  </p:normalViewPr>
  <p:slideViewPr>
    <p:cSldViewPr>
      <p:cViewPr varScale="1">
        <p:scale>
          <a:sx n="112" d="100"/>
          <a:sy n="112" d="100"/>
        </p:scale>
        <p:origin x="17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8" Type="http://schemas.openxmlformats.org/officeDocument/2006/relationships/image" Target="../media/image45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C146E-43F3-FC48-85DA-B2F3E1D0228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34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98443-6F7C-5C40-9990-19712D2A603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69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51D67-316B-4944-B119-61CC5D3C485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854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A8877E-9FDC-064B-97A3-AC0EF648863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49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2AFF2-9AD9-794B-BC96-EA08CD031BD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647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337AF-FEC0-EA46-8E52-62725B2BFC7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820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1D6AC-D3B4-234B-9076-CA5EB1AD545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109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44FD1-0994-384B-8BD4-2564D02F657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17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oleObject" Target="../embeddings/oleObject19.bin"/><Relationship Id="rId13" Type="http://schemas.openxmlformats.org/officeDocument/2006/relationships/image" Target="../media/image42.wmf"/><Relationship Id="rId14" Type="http://schemas.openxmlformats.org/officeDocument/2006/relationships/oleObject" Target="../embeddings/oleObject20.bin"/><Relationship Id="rId15" Type="http://schemas.openxmlformats.org/officeDocument/2006/relationships/image" Target="../media/image43.wmf"/><Relationship Id="rId16" Type="http://schemas.openxmlformats.org/officeDocument/2006/relationships/oleObject" Target="../embeddings/oleObject21.bin"/><Relationship Id="rId17" Type="http://schemas.openxmlformats.org/officeDocument/2006/relationships/image" Target="../media/image44.wmf"/><Relationship Id="rId18" Type="http://schemas.openxmlformats.org/officeDocument/2006/relationships/oleObject" Target="../embeddings/oleObject22.bin"/><Relationship Id="rId19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38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39.w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40.wmf"/><Relationship Id="rId10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NUL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4" Type="http://schemas.openxmlformats.org/officeDocument/2006/relationships/image" Target="../media/image4.wmf"/><Relationship Id="rId15" Type="http://schemas.openxmlformats.org/officeDocument/2006/relationships/image" Target="../media/image8.emf"/><Relationship Id="rId16" Type="http://schemas.openxmlformats.org/officeDocument/2006/relationships/image" Target="../media/image9.emf"/><Relationship Id="rId17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image" Target="../media/image17.emf"/><Relationship Id="rId7" Type="http://schemas.openxmlformats.org/officeDocument/2006/relationships/image" Target="../media/image18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22.w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23.wmf"/><Relationship Id="rId15" Type="http://schemas.openxmlformats.org/officeDocument/2006/relationships/oleObject" Target="../embeddings/oleObject9.bin"/><Relationship Id="rId16" Type="http://schemas.openxmlformats.org/officeDocument/2006/relationships/image" Target="../media/image24.wmf"/><Relationship Id="rId17" Type="http://schemas.openxmlformats.org/officeDocument/2006/relationships/oleObject" Target="../embeddings/oleObject10.bin"/><Relationship Id="rId18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emf"/><Relationship Id="rId7" Type="http://schemas.openxmlformats.org/officeDocument/2006/relationships/image" Target="../media/image29.emf"/><Relationship Id="rId8" Type="http://schemas.openxmlformats.org/officeDocument/2006/relationships/image" Target="../media/image30.e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3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34.wmf"/><Relationship Id="rId14" Type="http://schemas.openxmlformats.org/officeDocument/2006/relationships/image" Target="../media/image3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3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32.wmf"/><Relationship Id="rId8" Type="http://schemas.openxmlformats.org/officeDocument/2006/relationships/image" Target="../media/image35.emf"/><Relationship Id="rId9" Type="http://schemas.openxmlformats.org/officeDocument/2006/relationships/image" Target="../media/image36.emf"/><Relationship Id="rId10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#5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6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19,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209800"/>
            <a:ext cx="7005638" cy="42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Lab Frame and Center of Mass Frame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Relativistic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Treatment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Feynman Diagram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Invariant kinematic </a:t>
            </a: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variable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800" dirty="0">
                <a:solidFill>
                  <a:schemeClr val="hlink"/>
                </a:solidFill>
                <a:latin typeface="Arial Narrow" charset="0"/>
              </a:rPr>
              <a:t>Nuclear properties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Mott scattering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Spin and Magnetic Moments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solidFill>
                  <a:srgbClr val="FF00FF"/>
                </a:solidFill>
                <a:latin typeface="Arial Narrow" charset="0"/>
              </a:rPr>
              <a:t>Stability and Instability of </a:t>
            </a:r>
            <a:r>
              <a:rPr lang="en-US" altLang="en-US" dirty="0" smtClean="0">
                <a:solidFill>
                  <a:srgbClr val="FF00FF"/>
                </a:solidFill>
                <a:latin typeface="Arial Narrow" charset="0"/>
              </a:rPr>
              <a:t>Nuclei</a:t>
            </a:r>
            <a:endParaRPr lang="en-US" altLang="en-US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DFDD-716A-7D40-843F-58B48E3E20E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0889" name="Rectangle 25"/>
          <p:cNvSpPr>
            <a:spLocks noChangeArrowheads="1"/>
          </p:cNvSpPr>
          <p:nvPr/>
        </p:nvSpPr>
        <p:spPr bwMode="auto">
          <a:xfrm>
            <a:off x="2209800" y="5105400"/>
            <a:ext cx="6324600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 sz="4000"/>
              <a:t>Differential cross sections in Lab and CMS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3810000"/>
          </a:xfrm>
        </p:spPr>
        <p:txBody>
          <a:bodyPr/>
          <a:lstStyle/>
          <a:p>
            <a:r>
              <a:rPr lang="en-US" altLang="en-US" sz="2800" dirty="0"/>
              <a:t>The particles that scatter in lab at an angle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into solid 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scatter at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into </a:t>
            </a:r>
            <a:r>
              <a:rPr lang="en-US" altLang="en-US" sz="2800" dirty="0" smtClean="0"/>
              <a:t>the solid </a:t>
            </a:r>
            <a:r>
              <a:rPr lang="en-US" altLang="en-US" sz="2800" dirty="0"/>
              <a:t>angle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W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in CM.</a:t>
            </a:r>
          </a:p>
          <a:p>
            <a:r>
              <a:rPr lang="en-US" altLang="en-US" sz="2800" dirty="0"/>
              <a:t>Since </a:t>
            </a:r>
            <a:r>
              <a:rPr lang="en-US" altLang="en-US" sz="2800" dirty="0">
                <a:latin typeface="Symbol" charset="2"/>
              </a:rPr>
              <a:t>f</a:t>
            </a:r>
            <a:r>
              <a:rPr lang="en-US" altLang="en-US" sz="2800" dirty="0"/>
              <a:t> is invariant,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f</a:t>
            </a:r>
            <a:r>
              <a:rPr lang="en-US" altLang="en-US" sz="2800" baseline="-25000" dirty="0" err="1"/>
              <a:t>Lab</a:t>
            </a:r>
            <a:r>
              <a:rPr lang="en-US" altLang="en-US" sz="2800" dirty="0"/>
              <a:t> = </a:t>
            </a:r>
            <a:r>
              <a:rPr lang="en-US" altLang="en-US" sz="2800" dirty="0" err="1"/>
              <a:t>d</a:t>
            </a:r>
            <a:r>
              <a:rPr lang="en-US" altLang="en-US" sz="2800" dirty="0" err="1">
                <a:latin typeface="Symbol" charset="2"/>
              </a:rPr>
              <a:t>f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.</a:t>
            </a:r>
          </a:p>
          <a:p>
            <a:pPr lvl="1"/>
            <a:r>
              <a:rPr lang="en-US" altLang="en-US" sz="2400" dirty="0"/>
              <a:t>Why?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f</a:t>
            </a:r>
            <a:r>
              <a:rPr lang="en-US" altLang="en-US" sz="2400" dirty="0"/>
              <a:t> is perpendicular to the direction of boost, thus is invariant.</a:t>
            </a:r>
          </a:p>
          <a:p>
            <a:r>
              <a:rPr lang="en-US" altLang="en-US" sz="2800" dirty="0"/>
              <a:t>Thus, the differential cross section becomes:</a:t>
            </a:r>
          </a:p>
        </p:txBody>
      </p:sp>
      <p:sp>
        <p:nvSpPr>
          <p:cNvPr id="420880" name="AutoShape 16"/>
          <p:cNvSpPr>
            <a:spLocks noChangeArrowheads="1"/>
          </p:cNvSpPr>
          <p:nvPr/>
        </p:nvSpPr>
        <p:spPr bwMode="auto">
          <a:xfrm>
            <a:off x="457200" y="4343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>
                <a:solidFill>
                  <a:srgbClr val="A50021"/>
                </a:solidFill>
              </a:rPr>
              <a:t>reorganize</a:t>
            </a:r>
          </a:p>
        </p:txBody>
      </p:sp>
      <p:sp>
        <p:nvSpPr>
          <p:cNvPr id="420881" name="AutoShape 17"/>
          <p:cNvSpPr>
            <a:spLocks noChangeArrowheads="1"/>
          </p:cNvSpPr>
          <p:nvPr/>
        </p:nvSpPr>
        <p:spPr bwMode="auto">
          <a:xfrm>
            <a:off x="381000" y="5257800"/>
            <a:ext cx="1676400" cy="6096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A50021"/>
                </a:solidFill>
              </a:rPr>
              <a:t>Using Eq. 1.53</a:t>
            </a: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066800" y="3429000"/>
          <a:ext cx="334645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85" name="Equation" r:id="rId4" imgW="1587240" imgH="406080" progId="Equation.DSMT4">
                  <p:embed/>
                </p:oleObj>
              </mc:Choice>
              <mc:Fallback>
                <p:oleObj name="Equation" r:id="rId4" imgW="1587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29000"/>
                        <a:ext cx="334645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0"/>
          <p:cNvGraphicFramePr>
            <a:graphicFrameLocks noChangeAspect="1"/>
          </p:cNvGraphicFramePr>
          <p:nvPr/>
        </p:nvGraphicFramePr>
        <p:xfrm>
          <a:off x="4411663" y="3429000"/>
          <a:ext cx="313213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86" name="Equation" r:id="rId6" imgW="1485720" imgH="406080" progId="Equation.DSMT4">
                  <p:embed/>
                </p:oleObj>
              </mc:Choice>
              <mc:Fallback>
                <p:oleObj name="Equation" r:id="rId6" imgW="1485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3429000"/>
                        <a:ext cx="3132137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2209800" y="5105400"/>
            <a:ext cx="6324600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2209800" y="4214813"/>
          <a:ext cx="1724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87" name="Equation" r:id="rId8" imgW="876240" imgH="406080" progId="Equation.DSMT4">
                  <p:embed/>
                </p:oleObj>
              </mc:Choice>
              <mc:Fallback>
                <p:oleObj name="Equation" r:id="rId8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214813"/>
                        <a:ext cx="17240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2286000" y="5318125"/>
          <a:ext cx="182721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88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18125"/>
                        <a:ext cx="1827213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/>
          <p:cNvGraphicFramePr>
            <a:graphicFrameLocks noChangeAspect="1"/>
          </p:cNvGraphicFramePr>
          <p:nvPr/>
        </p:nvGraphicFramePr>
        <p:xfrm>
          <a:off x="3962400" y="4230688"/>
          <a:ext cx="1524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89" name="Equation" r:id="rId12" imgW="774360" imgH="406080" progId="Equation.DSMT4">
                  <p:embed/>
                </p:oleObj>
              </mc:Choice>
              <mc:Fallback>
                <p:oleObj name="Equation" r:id="rId12" imgW="774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30688"/>
                        <a:ext cx="15240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/>
        </p:nvGraphicFramePr>
        <p:xfrm>
          <a:off x="5381625" y="4191000"/>
          <a:ext cx="140017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0" name="Equation" r:id="rId14" imgW="711000" imgH="444240" progId="Equation.DSMT4">
                  <p:embed/>
                </p:oleObj>
              </mc:Choice>
              <mc:Fallback>
                <p:oleObj name="Equation" r:id="rId14" imgW="7110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4191000"/>
                        <a:ext cx="1400175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4038600" y="5311775"/>
          <a:ext cx="161448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1" name="Equation" r:id="rId16" imgW="774360" imgH="406080" progId="Equation.DSMT4">
                  <p:embed/>
                </p:oleObj>
              </mc:Choice>
              <mc:Fallback>
                <p:oleObj name="Equation" r:id="rId16" imgW="774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11775"/>
                        <a:ext cx="1614488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/>
          <p:cNvGraphicFramePr>
            <a:graphicFrameLocks noChangeAspect="1"/>
          </p:cNvGraphicFramePr>
          <p:nvPr/>
        </p:nvGraphicFramePr>
        <p:xfrm>
          <a:off x="5638800" y="5083175"/>
          <a:ext cx="28860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92" name="Equation" r:id="rId18" imgW="1384200" imgH="520560" progId="Equation.DSMT4">
                  <p:embed/>
                </p:oleObj>
              </mc:Choice>
              <mc:Fallback>
                <p:oleObj name="Equation" r:id="rId18" imgW="138420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083175"/>
                        <a:ext cx="288607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8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89" grpId="0" animBg="1"/>
      <p:bldP spid="420867" grpId="0" build="p"/>
      <p:bldP spid="420880" grpId="0" animBg="1"/>
      <p:bldP spid="420881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Homework Assignment #3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Derive </a:t>
            </a:r>
            <a:r>
              <a:rPr lang="en-US" altLang="en-US" dirty="0"/>
              <a:t>Eq. 1.55 starting from 1.48 and </a:t>
            </a:r>
            <a:r>
              <a:rPr lang="en-US" altLang="en-US" dirty="0" smtClean="0"/>
              <a:t>1.49 (5 points)</a:t>
            </a:r>
            <a:endParaRPr lang="en-US" altLang="en-US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Derive the formulae for the available CMS </a:t>
            </a:r>
            <a:r>
              <a:rPr lang="en-US" altLang="en-US" dirty="0" smtClean="0"/>
              <a:t>energy (     </a:t>
            </a:r>
            <a:r>
              <a:rPr lang="en-US" altLang="en-US" dirty="0"/>
              <a:t>) for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Fixed target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energy E</a:t>
            </a:r>
            <a:r>
              <a:rPr lang="en-US" altLang="en-US" baseline="-25000" dirty="0"/>
              <a:t>1</a:t>
            </a:r>
            <a:r>
              <a:rPr lang="en-US" altLang="en-US" dirty="0" smtClean="0"/>
              <a:t>. (5points)</a:t>
            </a:r>
            <a:endParaRPr lang="en-US" altLang="en-US" dirty="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Collider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energies E</a:t>
            </a:r>
            <a:r>
              <a:rPr lang="en-US" altLang="en-US" baseline="-25000" dirty="0"/>
              <a:t>1</a:t>
            </a:r>
            <a:r>
              <a:rPr lang="en-US" altLang="en-US" dirty="0"/>
              <a:t> and E</a:t>
            </a:r>
            <a:r>
              <a:rPr lang="en-US" altLang="en-US" baseline="-25000" dirty="0"/>
              <a:t>2</a:t>
            </a:r>
            <a:r>
              <a:rPr lang="en-US" altLang="en-US" dirty="0"/>
              <a:t>. (</a:t>
            </a:r>
            <a:r>
              <a:rPr lang="en-US" altLang="en-US" dirty="0" smtClean="0"/>
              <a:t>5points</a:t>
            </a:r>
            <a:r>
              <a:rPr lang="en-US" altLang="en-US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End of chapter problem 1.7 ( 5points)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 smtClean="0"/>
              <a:t>These </a:t>
            </a:r>
            <a:r>
              <a:rPr lang="en-US" altLang="en-US" dirty="0"/>
              <a:t>assignments are due next </a:t>
            </a:r>
            <a:r>
              <a:rPr lang="en-US" altLang="en-US" dirty="0" smtClean="0"/>
              <a:t>Monday</a:t>
            </a:r>
            <a:r>
              <a:rPr lang="en-US" altLang="en-US" dirty="0"/>
              <a:t>, Sept. </a:t>
            </a:r>
            <a:r>
              <a:rPr lang="en-US" altLang="en-US" dirty="0" smtClean="0"/>
              <a:t>26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/>
              <a:t>Reading assignment: Section 1.7 </a:t>
            </a:r>
          </a:p>
        </p:txBody>
      </p:sp>
      <p:graphicFrame>
        <p:nvGraphicFramePr>
          <p:cNvPr id="3502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185352"/>
              </p:ext>
            </p:extLst>
          </p:nvPr>
        </p:nvGraphicFramePr>
        <p:xfrm>
          <a:off x="8361784" y="1274763"/>
          <a:ext cx="55245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2" name="Equation" r:id="rId3" imgW="215640" imgH="215640" progId="Equation.DSMT4">
                  <p:embed/>
                </p:oleObj>
              </mc:Choice>
              <mc:Fallback>
                <p:oleObj name="Equation" r:id="rId3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1784" y="1274763"/>
                        <a:ext cx="55245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5CC0-AA8F-5C47-ADEA-4409D016AF4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685800"/>
          </a:xfrm>
        </p:spPr>
        <p:txBody>
          <a:bodyPr/>
          <a:lstStyle/>
          <a:p>
            <a:r>
              <a:rPr lang="en-US" altLang="en-US"/>
              <a:t>Lab Frame and Center of Mass Frame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495800"/>
          </a:xfrm>
        </p:spPr>
        <p:txBody>
          <a:bodyPr/>
          <a:lstStyle/>
          <a:p>
            <a:r>
              <a:rPr lang="en-US" altLang="en-US" dirty="0"/>
              <a:t>We assumed that the target nuclei do not move </a:t>
            </a:r>
            <a:r>
              <a:rPr lang="en-US" altLang="en-US" dirty="0" smtClean="0"/>
              <a:t>throughout </a:t>
            </a:r>
            <a:r>
              <a:rPr lang="en-US" altLang="en-US" dirty="0"/>
              <a:t>the collision in Rutherford Scattering</a:t>
            </a:r>
          </a:p>
          <a:p>
            <a:r>
              <a:rPr lang="en-US" altLang="en-US" dirty="0"/>
              <a:t>In reality, they recoil as a result of scattering </a:t>
            </a:r>
          </a:p>
          <a:p>
            <a:r>
              <a:rPr lang="en-US" altLang="en-US" dirty="0"/>
              <a:t>Sometimes we use two beams of particles for scattering experiments (target is moving)</a:t>
            </a:r>
          </a:p>
          <a:p>
            <a:r>
              <a:rPr lang="en-US" altLang="en-US" dirty="0"/>
              <a:t>This situation could be complicated </a:t>
            </a:r>
            <a:r>
              <a:rPr lang="en-US" altLang="en-US" dirty="0" smtClean="0"/>
              <a:t>but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If the motion can be described in the Center of Mass frame under a central potential, it can be simplified</a:t>
            </a:r>
          </a:p>
        </p:txBody>
      </p:sp>
    </p:spTree>
    <p:extLst>
      <p:ext uri="{BB962C8B-B14F-4D97-AF65-F5344CB8AC3E}">
        <p14:creationId xmlns:p14="http://schemas.microsoft.com/office/powerpoint/2010/main" val="45458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3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46482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159B-F828-CB47-BBA5-58BC3D77427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762000"/>
            <a:ext cx="3962400" cy="990600"/>
          </a:xfrm>
        </p:spPr>
        <p:txBody>
          <a:bodyPr/>
          <a:lstStyle/>
          <a:p>
            <a:r>
              <a:rPr lang="en-US" altLang="en-US"/>
              <a:t>The equations of motion can be written</a:t>
            </a:r>
          </a:p>
        </p:txBody>
      </p:sp>
      <p:sp>
        <p:nvSpPr>
          <p:cNvPr id="394257" name="Rectangle 17"/>
          <p:cNvSpPr>
            <a:spLocks noChangeArrowheads="1"/>
          </p:cNvSpPr>
          <p:nvPr/>
        </p:nvSpPr>
        <p:spPr bwMode="auto">
          <a:xfrm>
            <a:off x="2438400" y="3276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where</a:t>
            </a:r>
          </a:p>
        </p:txBody>
      </p:sp>
      <p:sp>
        <p:nvSpPr>
          <p:cNvPr id="394258" name="Rectangle 18"/>
          <p:cNvSpPr>
            <a:spLocks noChangeArrowheads="1"/>
          </p:cNvSpPr>
          <p:nvPr/>
        </p:nvSpPr>
        <p:spPr bwMode="auto">
          <a:xfrm>
            <a:off x="381000" y="4038600"/>
            <a:ext cx="845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 sz="2400"/>
              <a:t>Since the potential depends only on relative separation of the particles, we redefine new variables, relative coordinates &amp; coordinate of CM</a:t>
            </a:r>
          </a:p>
        </p:txBody>
      </p:sp>
      <p:sp>
        <p:nvSpPr>
          <p:cNvPr id="394261" name="Rectangle 21"/>
          <p:cNvSpPr>
            <a:spLocks noChangeArrowheads="1"/>
          </p:cNvSpPr>
          <p:nvPr/>
        </p:nvSpPr>
        <p:spPr bwMode="auto">
          <a:xfrm>
            <a:off x="3429000" y="5029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798894"/>
            <a:ext cx="2797841" cy="639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450569"/>
            <a:ext cx="2805819" cy="640449"/>
          </a:xfrm>
          <a:prstGeom prst="rect">
            <a:avLst/>
          </a:prstGeom>
        </p:spPr>
      </p:pic>
      <p:graphicFrame>
        <p:nvGraphicFramePr>
          <p:cNvPr id="24" name="Object 25"/>
          <p:cNvGraphicFramePr>
            <a:graphicFrameLocks noChangeAspect="1"/>
          </p:cNvGraphicFramePr>
          <p:nvPr/>
        </p:nvGraphicFramePr>
        <p:xfrm>
          <a:off x="4343400" y="3124200"/>
          <a:ext cx="89376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4" name="Equation" r:id="rId7" imgW="419040" imgH="406080" progId="Equation.DSMT4">
                  <p:embed/>
                </p:oleObj>
              </mc:Choice>
              <mc:Fallback>
                <p:oleObj name="Equation" r:id="rId7" imgW="419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893763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45545"/>
              </p:ext>
            </p:extLst>
          </p:nvPr>
        </p:nvGraphicFramePr>
        <p:xfrm>
          <a:off x="5334000" y="3116262"/>
          <a:ext cx="108267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5" name="Equation" r:id="rId9" imgW="507960" imgH="431640" progId="Equation.DSMT4">
                  <p:embed/>
                </p:oleObj>
              </mc:Choice>
              <mc:Fallback>
                <p:oleObj name="Equation" r:id="rId9" imgW="507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16262"/>
                        <a:ext cx="1082675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052881"/>
              </p:ext>
            </p:extLst>
          </p:nvPr>
        </p:nvGraphicFramePr>
        <p:xfrm>
          <a:off x="6400800" y="3116262"/>
          <a:ext cx="143351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6" name="Equation" r:id="rId11" imgW="672840" imgH="431640" progId="Equation.DSMT4">
                  <p:embed/>
                </p:oleObj>
              </mc:Choice>
              <mc:Fallback>
                <p:oleObj name="Equation" r:id="rId11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116262"/>
                        <a:ext cx="1433513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894078"/>
              </p:ext>
            </p:extLst>
          </p:nvPr>
        </p:nvGraphicFramePr>
        <p:xfrm>
          <a:off x="8027988" y="3422650"/>
          <a:ext cx="81121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77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3422650"/>
                        <a:ext cx="811212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067300"/>
            <a:ext cx="1905000" cy="647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899535"/>
            <a:ext cx="3097340" cy="1173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018" y="3237430"/>
            <a:ext cx="753382" cy="5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4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9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/>
      <p:bldP spid="394257" grpId="0" build="p"/>
      <p:bldP spid="394258" grpId="0" build="p"/>
      <p:bldP spid="39426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D0B3-0EAA-EB4F-9B2F-00D8F6B2EA9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6629400" cy="533400"/>
          </a:xfrm>
        </p:spPr>
        <p:txBody>
          <a:bodyPr/>
          <a:lstStyle/>
          <a:p>
            <a:r>
              <a:rPr lang="en-US" altLang="en-US"/>
              <a:t>From the equations in previous slides</a:t>
            </a:r>
          </a:p>
        </p:txBody>
      </p:sp>
      <p:sp>
        <p:nvSpPr>
          <p:cNvPr id="416776" name="Rectangle 8"/>
          <p:cNvSpPr>
            <a:spLocks noChangeArrowheads="1"/>
          </p:cNvSpPr>
          <p:nvPr/>
        </p:nvSpPr>
        <p:spPr bwMode="auto">
          <a:xfrm>
            <a:off x="990600" y="259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381000" y="4038600"/>
            <a:ext cx="8585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400" dirty="0"/>
              <a:t>What do we learn from this exercise?</a:t>
            </a:r>
          </a:p>
          <a:p>
            <a:r>
              <a:rPr lang="en-US" altLang="en-US" sz="2400" dirty="0"/>
              <a:t>For a central potential, the motion of the two particles can be decoupled </a:t>
            </a:r>
            <a:r>
              <a:rPr lang="en-US" altLang="en-US" sz="2400" dirty="0" smtClean="0"/>
              <a:t>from that of the reference frame when </a:t>
            </a:r>
            <a:r>
              <a:rPr lang="en-US" altLang="en-US" sz="2400" dirty="0"/>
              <a:t>re-written in terms of </a:t>
            </a:r>
          </a:p>
          <a:p>
            <a:pPr lvl="1"/>
            <a:r>
              <a:rPr lang="en-US" altLang="en-US" sz="2000" dirty="0"/>
              <a:t>a relative coordinate</a:t>
            </a:r>
          </a:p>
          <a:p>
            <a:pPr lvl="1"/>
            <a:r>
              <a:rPr lang="en-US" altLang="en-US" sz="2000" dirty="0"/>
              <a:t>The coordinate of center of mass</a:t>
            </a:r>
          </a:p>
        </p:txBody>
      </p:sp>
      <p:sp>
        <p:nvSpPr>
          <p:cNvPr id="416780" name="Rectangle 12"/>
          <p:cNvSpPr>
            <a:spLocks noChangeArrowheads="1"/>
          </p:cNvSpPr>
          <p:nvPr/>
        </p:nvSpPr>
        <p:spPr bwMode="auto">
          <a:xfrm>
            <a:off x="990600" y="3429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Thus</a:t>
            </a:r>
          </a:p>
        </p:txBody>
      </p:sp>
      <p:sp>
        <p:nvSpPr>
          <p:cNvPr id="416782" name="Oval 14"/>
          <p:cNvSpPr>
            <a:spLocks noChangeArrowheads="1"/>
          </p:cNvSpPr>
          <p:nvPr/>
        </p:nvSpPr>
        <p:spPr bwMode="auto">
          <a:xfrm>
            <a:off x="1066800" y="5257800"/>
            <a:ext cx="2438400" cy="3810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4" name="Rectangle 16"/>
          <p:cNvSpPr>
            <a:spLocks noChangeArrowheads="1"/>
          </p:cNvSpPr>
          <p:nvPr/>
        </p:nvSpPr>
        <p:spPr bwMode="auto">
          <a:xfrm>
            <a:off x="914400" y="1295400"/>
            <a:ext cx="6781800" cy="1219200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85" name="AutoShape 17"/>
          <p:cNvCxnSpPr>
            <a:cxnSpLocks noChangeShapeType="1"/>
            <a:stCxn id="416782" idx="2"/>
            <a:endCxn id="416784" idx="1"/>
          </p:cNvCxnSpPr>
          <p:nvPr/>
        </p:nvCxnSpPr>
        <p:spPr bwMode="auto">
          <a:xfrm rot="10800000">
            <a:off x="900113" y="1905000"/>
            <a:ext cx="147637" cy="3543300"/>
          </a:xfrm>
          <a:prstGeom prst="curvedConnector3">
            <a:avLst>
              <a:gd name="adj1" fmla="val 245162"/>
            </a:avLst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6" name="Oval 18"/>
          <p:cNvSpPr>
            <a:spLocks noChangeArrowheads="1"/>
          </p:cNvSpPr>
          <p:nvPr/>
        </p:nvSpPr>
        <p:spPr bwMode="auto">
          <a:xfrm>
            <a:off x="1066800" y="5638800"/>
            <a:ext cx="3352800" cy="457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7" name="Rectangle 19"/>
          <p:cNvSpPr>
            <a:spLocks noChangeArrowheads="1"/>
          </p:cNvSpPr>
          <p:nvPr/>
        </p:nvSpPr>
        <p:spPr bwMode="auto">
          <a:xfrm>
            <a:off x="1905000" y="2514600"/>
            <a:ext cx="5029200" cy="838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88" name="AutoShape 20"/>
          <p:cNvCxnSpPr>
            <a:cxnSpLocks noChangeShapeType="1"/>
            <a:stCxn id="416786" idx="6"/>
            <a:endCxn id="416787" idx="3"/>
          </p:cNvCxnSpPr>
          <p:nvPr/>
        </p:nvCxnSpPr>
        <p:spPr bwMode="auto">
          <a:xfrm flipV="1">
            <a:off x="4438650" y="2933700"/>
            <a:ext cx="2514600" cy="2933700"/>
          </a:xfrm>
          <a:prstGeom prst="curvedConnector3">
            <a:avLst>
              <a:gd name="adj1" fmla="val 172597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9" name="Oval 21"/>
          <p:cNvSpPr>
            <a:spLocks noChangeArrowheads="1"/>
          </p:cNvSpPr>
          <p:nvPr/>
        </p:nvSpPr>
        <p:spPr bwMode="auto">
          <a:xfrm>
            <a:off x="3048000" y="1752600"/>
            <a:ext cx="304800" cy="3810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0" name="Oval 22"/>
          <p:cNvSpPr>
            <a:spLocks noChangeArrowheads="1"/>
          </p:cNvSpPr>
          <p:nvPr/>
        </p:nvSpPr>
        <p:spPr bwMode="auto">
          <a:xfrm>
            <a:off x="990600" y="1447800"/>
            <a:ext cx="1447800" cy="10668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6792" name="AutoShape 24"/>
          <p:cNvCxnSpPr>
            <a:cxnSpLocks noChangeShapeType="1"/>
            <a:stCxn id="416790" idx="4"/>
            <a:endCxn id="416789" idx="3"/>
          </p:cNvCxnSpPr>
          <p:nvPr/>
        </p:nvCxnSpPr>
        <p:spPr bwMode="auto">
          <a:xfrm rot="5400000" flipH="1" flipV="1">
            <a:off x="2185193" y="1621632"/>
            <a:ext cx="436563" cy="1377950"/>
          </a:xfrm>
          <a:prstGeom prst="curvedConnector3">
            <a:avLst>
              <a:gd name="adj1" fmla="val -4000"/>
            </a:avLst>
          </a:prstGeom>
          <a:noFill/>
          <a:ln w="28575">
            <a:solidFill>
              <a:srgbClr val="CC00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3" name="Text Box 25"/>
          <p:cNvSpPr txBox="1">
            <a:spLocks noChangeArrowheads="1"/>
          </p:cNvSpPr>
          <p:nvPr/>
        </p:nvSpPr>
        <p:spPr bwMode="auto">
          <a:xfrm>
            <a:off x="7924800" y="2362200"/>
            <a:ext cx="1041400" cy="679450"/>
          </a:xfrm>
          <a:prstGeom prst="rect">
            <a:avLst/>
          </a:prstGeom>
          <a:solidFill>
            <a:srgbClr val="CCFFCC"/>
          </a:solidFill>
          <a:ln w="38100">
            <a:solidFill>
              <a:srgbClr val="CC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CC00CC"/>
                </a:solidFill>
              </a:rPr>
              <a:t>Reduced Mass</a:t>
            </a:r>
          </a:p>
        </p:txBody>
      </p:sp>
      <p:cxnSp>
        <p:nvCxnSpPr>
          <p:cNvPr id="416794" name="AutoShape 26"/>
          <p:cNvCxnSpPr>
            <a:cxnSpLocks noChangeShapeType="1"/>
            <a:stCxn id="416793" idx="1"/>
            <a:endCxn id="416789" idx="3"/>
          </p:cNvCxnSpPr>
          <p:nvPr/>
        </p:nvCxnSpPr>
        <p:spPr bwMode="auto">
          <a:xfrm rot="10800000">
            <a:off x="3092450" y="2092325"/>
            <a:ext cx="4813300" cy="609600"/>
          </a:xfrm>
          <a:prstGeom prst="curvedConnector2">
            <a:avLst/>
          </a:prstGeom>
          <a:noFill/>
          <a:ln w="28575">
            <a:solidFill>
              <a:srgbClr val="CC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633" y="3428999"/>
            <a:ext cx="3065767" cy="6522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19200"/>
            <a:ext cx="6490260" cy="13289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14600"/>
            <a:ext cx="49530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1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1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6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6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1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6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1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/>
      <p:bldP spid="416776" grpId="0" build="p"/>
      <p:bldP spid="416777" grpId="0" build="p"/>
      <p:bldP spid="416780" grpId="0" build="p"/>
      <p:bldP spid="416782" grpId="0" animBg="1"/>
      <p:bldP spid="416784" grpId="0" animBg="1"/>
      <p:bldP spid="416786" grpId="0" animBg="1"/>
      <p:bldP spid="416787" grpId="0" animBg="1"/>
      <p:bldP spid="416789" grpId="0" animBg="1"/>
      <p:bldP spid="416790" grpId="0" animBg="1"/>
      <p:bldP spid="4167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1E51-8384-5D4C-8DC7-42203029EF2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39332" name="Rectangle 36"/>
          <p:cNvSpPr>
            <a:spLocks noChangeArrowheads="1"/>
          </p:cNvSpPr>
          <p:nvPr/>
        </p:nvSpPr>
        <p:spPr bwMode="auto">
          <a:xfrm>
            <a:off x="4648200" y="5410200"/>
            <a:ext cx="35052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Now with some simple arithmatics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6629400" cy="685800"/>
          </a:xfrm>
        </p:spPr>
        <p:txBody>
          <a:bodyPr/>
          <a:lstStyle/>
          <a:p>
            <a:r>
              <a:rPr lang="en-US" altLang="en-US"/>
              <a:t>From the equations of motion, we obtain</a:t>
            </a:r>
          </a:p>
        </p:txBody>
      </p:sp>
      <p:sp>
        <p:nvSpPr>
          <p:cNvPr id="439320" name="Rectangle 24"/>
          <p:cNvSpPr>
            <a:spLocks noChangeArrowheads="1"/>
          </p:cNvSpPr>
          <p:nvPr/>
        </p:nvSpPr>
        <p:spPr bwMode="auto">
          <a:xfrm>
            <a:off x="304800" y="2514600"/>
            <a:ext cx="807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/>
              <a:t>Since the momentum of the system is conserved:</a:t>
            </a:r>
          </a:p>
        </p:txBody>
      </p:sp>
      <p:sp>
        <p:nvSpPr>
          <p:cNvPr id="439321" name="Rectangle 25"/>
          <p:cNvSpPr>
            <a:spLocks noChangeArrowheads="1"/>
          </p:cNvSpPr>
          <p:nvPr/>
        </p:nvSpPr>
        <p:spPr bwMode="auto">
          <a:xfrm>
            <a:off x="304800" y="3962400"/>
            <a:ext cx="6248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/>
              <a:t>Rearranging the terms, we obtain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13" y="1134764"/>
            <a:ext cx="7088910" cy="6254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294" y="1676400"/>
            <a:ext cx="5174706" cy="9920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9" y="3063874"/>
            <a:ext cx="3276162" cy="9747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00400"/>
            <a:ext cx="3777343" cy="6149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95800"/>
            <a:ext cx="4114454" cy="7589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343400"/>
            <a:ext cx="2382752" cy="10830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5635"/>
            <a:ext cx="7162800" cy="91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73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9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9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32" grpId="0" animBg="1"/>
      <p:bldP spid="439299" grpId="0" build="p"/>
      <p:bldP spid="439320" grpId="0" build="p"/>
      <p:bldP spid="4393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4B70-0F29-F446-9945-FB5A4F06C0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Lab Frame and CM Frame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410200"/>
          </a:xfrm>
        </p:spPr>
        <p:txBody>
          <a:bodyPr/>
          <a:lstStyle/>
          <a:p>
            <a:r>
              <a:rPr lang="en-US" altLang="en-US" dirty="0"/>
              <a:t>The CM is moving at a constant velocity in the lab frame independent of the form of the central potential</a:t>
            </a:r>
          </a:p>
          <a:p>
            <a:r>
              <a:rPr lang="en-US" altLang="en-US" dirty="0"/>
              <a:t>The </a:t>
            </a:r>
            <a:r>
              <a:rPr lang="en-US" altLang="en-US" dirty="0" smtClean="0"/>
              <a:t>overall motion </a:t>
            </a:r>
            <a:r>
              <a:rPr lang="en-US" altLang="en-US" dirty="0"/>
              <a:t>is as if that of a fictitious particle with mass 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dirty="0"/>
              <a:t> (the reduced mass) and coordinate </a:t>
            </a:r>
            <a:r>
              <a:rPr lang="en-US" altLang="en-US" b="1" dirty="0"/>
              <a:t>r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In the frame where CM is stationary, the dynamics becomes equivalent to that of a single particle of mass </a:t>
            </a:r>
            <a:r>
              <a:rPr lang="en-US" altLang="en-US" dirty="0">
                <a:latin typeface="Symbol" charset="2"/>
              </a:rPr>
              <a:t>m</a:t>
            </a:r>
            <a:r>
              <a:rPr lang="en-US" altLang="en-US" dirty="0"/>
              <a:t> scattering off of a fixed scattering center.</a:t>
            </a:r>
          </a:p>
          <a:p>
            <a:r>
              <a:rPr lang="en-US" altLang="en-US" dirty="0"/>
              <a:t>Frequently we define the Center of Mass frame as the frame where the sum of the momenta of all the interacting particles is 0.</a:t>
            </a:r>
          </a:p>
        </p:txBody>
      </p:sp>
    </p:spTree>
    <p:extLst>
      <p:ext uri="{BB962C8B-B14F-4D97-AF65-F5344CB8AC3E}">
        <p14:creationId xmlns:p14="http://schemas.microsoft.com/office/powerpoint/2010/main" val="23215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1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838200"/>
            <a:ext cx="4191000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3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38200"/>
            <a:ext cx="4191000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C36B1-E2CE-0746-910D-8CD487DE479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 sz="4000"/>
              <a:t>Relationship of variables in Lab and CMS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00400"/>
            <a:ext cx="8077200" cy="3124200"/>
          </a:xfrm>
        </p:spPr>
        <p:txBody>
          <a:bodyPr/>
          <a:lstStyle/>
          <a:p>
            <a:r>
              <a:rPr lang="en-US" altLang="en-US" sz="2800"/>
              <a:t>The speed of CM is</a:t>
            </a:r>
          </a:p>
          <a:p>
            <a:endParaRPr lang="en-US" altLang="en-US" sz="2800"/>
          </a:p>
          <a:p>
            <a:r>
              <a:rPr lang="en-US" altLang="en-US" sz="2800"/>
              <a:t>Speeds of the particles in CMS are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>
                <a:solidFill>
                  <a:srgbClr val="A50021"/>
                </a:solidFill>
              </a:rPr>
              <a:t>The momenta of the two particles are equal and opposite!!</a:t>
            </a:r>
          </a:p>
        </p:txBody>
      </p:sp>
      <p:sp>
        <p:nvSpPr>
          <p:cNvPr id="396300" name="AutoShape 12"/>
          <p:cNvSpPr>
            <a:spLocks noChangeArrowheads="1"/>
          </p:cNvSpPr>
          <p:nvPr/>
        </p:nvSpPr>
        <p:spPr bwMode="auto">
          <a:xfrm>
            <a:off x="3886200" y="1371600"/>
            <a:ext cx="1143000" cy="990600"/>
          </a:xfrm>
          <a:prstGeom prst="rightArrow">
            <a:avLst>
              <a:gd name="adj1" fmla="val 50000"/>
              <a:gd name="adj2" fmla="val 28846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>
                <a:solidFill>
                  <a:srgbClr val="A50021"/>
                </a:solidFill>
              </a:rPr>
              <a:t>CMS</a:t>
            </a:r>
          </a:p>
        </p:txBody>
      </p:sp>
      <p:sp>
        <p:nvSpPr>
          <p:cNvPr id="396303" name="Rectangle 15"/>
          <p:cNvSpPr>
            <a:spLocks noChangeArrowheads="1"/>
          </p:cNvSpPr>
          <p:nvPr/>
        </p:nvSpPr>
        <p:spPr bwMode="auto">
          <a:xfrm>
            <a:off x="4419600" y="4876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5813" indent="-227013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30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02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74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4613" indent="-227013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buFontTx/>
              <a:buNone/>
            </a:pPr>
            <a:r>
              <a:rPr lang="en-US" altLang="en-US"/>
              <a:t>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787" y="3265487"/>
            <a:ext cx="3169082" cy="9903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648200"/>
            <a:ext cx="3416300" cy="10133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24400"/>
            <a:ext cx="3124200" cy="1072030"/>
          </a:xfrm>
          <a:prstGeom prst="rect">
            <a:avLst/>
          </a:prstGeom>
        </p:spPr>
      </p:pic>
      <p:sp>
        <p:nvSpPr>
          <p:cNvPr id="37" name="Line 24"/>
          <p:cNvSpPr>
            <a:spLocks noChangeShapeType="1"/>
          </p:cNvSpPr>
          <p:nvPr/>
        </p:nvSpPr>
        <p:spPr bwMode="auto">
          <a:xfrm flipV="1">
            <a:off x="5334000" y="2438400"/>
            <a:ext cx="533400" cy="5334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26"/>
          <p:cNvSpPr>
            <a:spLocks noChangeShapeType="1"/>
          </p:cNvSpPr>
          <p:nvPr/>
        </p:nvSpPr>
        <p:spPr bwMode="auto">
          <a:xfrm>
            <a:off x="4343400" y="2971800"/>
            <a:ext cx="2209800" cy="0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4495800" y="2971800"/>
            <a:ext cx="838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27"/>
          <p:cNvSpPr>
            <a:spLocks noChangeShapeType="1"/>
          </p:cNvSpPr>
          <p:nvPr/>
        </p:nvSpPr>
        <p:spPr bwMode="auto">
          <a:xfrm flipV="1">
            <a:off x="4495800" y="2438400"/>
            <a:ext cx="13716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" name="Object 29"/>
          <p:cNvGraphicFramePr>
            <a:graphicFrameLocks noChangeAspect="1"/>
          </p:cNvGraphicFramePr>
          <p:nvPr/>
        </p:nvGraphicFramePr>
        <p:xfrm>
          <a:off x="5867400" y="2438400"/>
          <a:ext cx="2159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89" name="Equation" r:id="rId9" imgW="139680" imgH="203040" progId="Equation.DSMT4">
                  <p:embed/>
                </p:oleObj>
              </mc:Choice>
              <mc:Fallback>
                <p:oleObj name="Equation" r:id="rId9" imgW="139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438400"/>
                        <a:ext cx="2159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0"/>
          <p:cNvGraphicFramePr>
            <a:graphicFrameLocks noChangeAspect="1"/>
          </p:cNvGraphicFramePr>
          <p:nvPr/>
        </p:nvGraphicFramePr>
        <p:xfrm>
          <a:off x="4889500" y="2438400"/>
          <a:ext cx="2159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0" name="Equation" r:id="rId11" imgW="139680" imgH="203040" progId="Equation.DSMT4">
                  <p:embed/>
                </p:oleObj>
              </mc:Choice>
              <mc:Fallback>
                <p:oleObj name="Equation" r:id="rId11" imgW="139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438400"/>
                        <a:ext cx="2159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1"/>
          <p:cNvGraphicFramePr>
            <a:graphicFrameLocks noChangeAspect="1"/>
          </p:cNvGraphicFramePr>
          <p:nvPr/>
        </p:nvGraphicFramePr>
        <p:xfrm>
          <a:off x="4724400" y="2962275"/>
          <a:ext cx="4111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1" name="Equation" r:id="rId13" imgW="266400" imgH="203040" progId="Equation.DSMT4">
                  <p:embed/>
                </p:oleObj>
              </mc:Choice>
              <mc:Fallback>
                <p:oleObj name="Equation" r:id="rId13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962275"/>
                        <a:ext cx="4111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3"/>
          <p:cNvGraphicFramePr>
            <a:graphicFrameLocks noChangeAspect="1"/>
          </p:cNvGraphicFramePr>
          <p:nvPr/>
        </p:nvGraphicFramePr>
        <p:xfrm>
          <a:off x="5638800" y="2738438"/>
          <a:ext cx="30480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2" name="Equation" r:id="rId15" imgW="266400" imgH="203040" progId="Equation.DSMT4">
                  <p:embed/>
                </p:oleObj>
              </mc:Choice>
              <mc:Fallback>
                <p:oleObj name="Equation" r:id="rId15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738438"/>
                        <a:ext cx="304800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4"/>
          <p:cNvGraphicFramePr>
            <a:graphicFrameLocks noChangeAspect="1"/>
          </p:cNvGraphicFramePr>
          <p:nvPr/>
        </p:nvGraphicFramePr>
        <p:xfrm>
          <a:off x="4953000" y="2738438"/>
          <a:ext cx="290513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993" name="Equation" r:id="rId17" imgW="253800" imgH="203040" progId="Equation.DSMT4">
                  <p:embed/>
                </p:oleObj>
              </mc:Choice>
              <mc:Fallback>
                <p:oleObj name="Equation" r:id="rId17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738438"/>
                        <a:ext cx="290513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20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96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uiExpand="1" build="p"/>
      <p:bldP spid="396300" grpId="0" animBg="1"/>
      <p:bldP spid="396303" grpId="0" build="p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19,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BB45-9AC4-9A4C-BB11-8BBE4A3D06B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382000" cy="5715000"/>
          </a:xfrm>
        </p:spPr>
        <p:txBody>
          <a:bodyPr/>
          <a:lstStyle/>
          <a:p>
            <a:r>
              <a:rPr lang="en-US" altLang="en-US" sz="2800" dirty="0"/>
              <a:t> </a:t>
            </a:r>
            <a:r>
              <a:rPr lang="en-US" altLang="en-US" sz="2800" dirty="0" err="1">
                <a:latin typeface="Symbol" charset="2"/>
              </a:rPr>
              <a:t>q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 represents the changes in the direction of the relative position vector </a:t>
            </a:r>
            <a:r>
              <a:rPr lang="en-US" altLang="en-US" sz="2800" b="1" dirty="0"/>
              <a:t>r</a:t>
            </a:r>
            <a:r>
              <a:rPr lang="en-US" altLang="en-US" sz="2800" dirty="0"/>
              <a:t> as a result of the collision in CMS</a:t>
            </a:r>
          </a:p>
          <a:p>
            <a:r>
              <a:rPr lang="en-US" altLang="en-US" sz="2800" dirty="0"/>
              <a:t>Thus, it must be identical to the scattering angle for the particle with the reduced mass, </a:t>
            </a:r>
            <a:r>
              <a:rPr lang="en-US" altLang="en-US" sz="2800" dirty="0">
                <a:latin typeface="Symbol" charset="2"/>
              </a:rPr>
              <a:t>m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Z components of the velocities of </a:t>
            </a:r>
            <a:r>
              <a:rPr lang="en-US" altLang="en-US" sz="2800" dirty="0" smtClean="0"/>
              <a:t>particle wit mass 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after the scattering in </a:t>
            </a:r>
            <a:r>
              <a:rPr lang="en-US" altLang="en-US" sz="2800" dirty="0"/>
              <a:t>lab and CMS are: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The perpendicular components of the velocities are: 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Thus, the angles are related, for elastic scattering only, as:</a:t>
            </a: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8153400" cy="685800"/>
          </a:xfrm>
        </p:spPr>
        <p:txBody>
          <a:bodyPr/>
          <a:lstStyle/>
          <a:p>
            <a:r>
              <a:rPr lang="en-US" altLang="en-US" sz="4000"/>
              <a:t>Scattering angles in Lab and CMS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27292"/>
              </p:ext>
            </p:extLst>
          </p:nvPr>
        </p:nvGraphicFramePr>
        <p:xfrm>
          <a:off x="2209800" y="3282950"/>
          <a:ext cx="33496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4" name="Equation" r:id="rId4" imgW="1002960" imgH="203040" progId="Equation.DSMT4">
                  <p:embed/>
                </p:oleObj>
              </mc:Choice>
              <mc:Fallback>
                <p:oleObj name="Equation" r:id="rId4" imgW="1002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82950"/>
                        <a:ext cx="334962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2640013" y="4319588"/>
          <a:ext cx="20081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5" name="Equation" r:id="rId6" imgW="634680" imgH="203040" progId="Equation.DSMT4">
                  <p:embed/>
                </p:oleObj>
              </mc:Choice>
              <mc:Fallback>
                <p:oleObj name="Equation" r:id="rId6" imgW="634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4319588"/>
                        <a:ext cx="2008187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074" y="3280551"/>
            <a:ext cx="2120900" cy="7540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330818"/>
            <a:ext cx="1876901" cy="698382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231914"/>
              </p:ext>
            </p:extLst>
          </p:nvPr>
        </p:nvGraphicFramePr>
        <p:xfrm>
          <a:off x="4330700" y="5334000"/>
          <a:ext cx="254317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6" name="Equation" r:id="rId10" imgW="1091880" imgH="406080" progId="Equation.DSMT4">
                  <p:embed/>
                </p:oleObj>
              </mc:Choice>
              <mc:Fallback>
                <p:oleObj name="Equation" r:id="rId10" imgW="10918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5334000"/>
                        <a:ext cx="2543175" cy="947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4595"/>
              </p:ext>
            </p:extLst>
          </p:nvPr>
        </p:nvGraphicFramePr>
        <p:xfrm>
          <a:off x="6843713" y="5334000"/>
          <a:ext cx="165576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47" name="Equation" r:id="rId12" imgW="711000" imgH="406080" progId="Equation.DSMT4">
                  <p:embed/>
                </p:oleObj>
              </mc:Choice>
              <mc:Fallback>
                <p:oleObj name="Equation" r:id="rId12" imgW="7110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13" y="5334000"/>
                        <a:ext cx="1655762" cy="947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40968"/>
            <a:ext cx="3629728" cy="90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uiExpand="1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33792</TotalTime>
  <Words>756</Words>
  <Application>Microsoft Macintosh PowerPoint</Application>
  <PresentationFormat>On-screen Show (4:3)</PresentationFormat>
  <Paragraphs>112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3446 – Lecture #5</vt:lpstr>
      <vt:lpstr>Homework Assignment #3</vt:lpstr>
      <vt:lpstr>Lab Frame and Center of Mass Frame</vt:lpstr>
      <vt:lpstr>Lab Frame and CM Frame</vt:lpstr>
      <vt:lpstr>Lab Frame and CM Frame</vt:lpstr>
      <vt:lpstr>Now with some simple arithmatics</vt:lpstr>
      <vt:lpstr>Lab Frame and CM Frame</vt:lpstr>
      <vt:lpstr>Relationship of variables in Lab and CMS</vt:lpstr>
      <vt:lpstr>Scattering angles in Lab and CMS</vt:lpstr>
      <vt:lpstr>Differential cross sections in Lab and CMS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932</cp:revision>
  <dcterms:created xsi:type="dcterms:W3CDTF">2002-01-14T15:59:50Z</dcterms:created>
  <dcterms:modified xsi:type="dcterms:W3CDTF">2016-09-19T21:20:36Z</dcterms:modified>
</cp:coreProperties>
</file>