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549" r:id="rId2"/>
    <p:sldId id="639" r:id="rId3"/>
    <p:sldId id="660" r:id="rId4"/>
    <p:sldId id="658" r:id="rId5"/>
    <p:sldId id="657" r:id="rId6"/>
    <p:sldId id="629" r:id="rId7"/>
    <p:sldId id="662" r:id="rId8"/>
    <p:sldId id="656" r:id="rId9"/>
    <p:sldId id="661" r:id="rId10"/>
    <p:sldId id="632" r:id="rId11"/>
    <p:sldId id="633" r:id="rId12"/>
    <p:sldId id="634" r:id="rId13"/>
    <p:sldId id="670" r:id="rId14"/>
    <p:sldId id="664" r:id="rId15"/>
    <p:sldId id="665" r:id="rId16"/>
    <p:sldId id="666" r:id="rId17"/>
    <p:sldId id="667" r:id="rId18"/>
    <p:sldId id="668" r:id="rId19"/>
    <p:sldId id="669" r:id="rId20"/>
    <p:sldId id="640" r:id="rId21"/>
    <p:sldId id="641" r:id="rId22"/>
    <p:sldId id="642" r:id="rId23"/>
    <p:sldId id="671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CC"/>
    <a:srgbClr val="FFFFCC"/>
    <a:srgbClr val="CC6600"/>
    <a:srgbClr val="FF0066"/>
    <a:srgbClr val="CC00CC"/>
    <a:srgbClr val="003300"/>
    <a:srgbClr val="A5002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08" autoAdjust="0"/>
    <p:restoredTop sz="96087" autoAdjust="0"/>
  </p:normalViewPr>
  <p:slideViewPr>
    <p:cSldViewPr>
      <p:cViewPr varScale="1">
        <p:scale>
          <a:sx n="94" d="100"/>
          <a:sy n="94" d="100"/>
        </p:scale>
        <p:origin x="131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Relationship Id="rId2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Relationship Id="rId2" Type="http://schemas.openxmlformats.org/officeDocument/2006/relationships/image" Target="../media/image5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4" Type="http://schemas.openxmlformats.org/officeDocument/2006/relationships/image" Target="../media/image58.wmf"/><Relationship Id="rId5" Type="http://schemas.openxmlformats.org/officeDocument/2006/relationships/image" Target="../media/image59.wmf"/><Relationship Id="rId1" Type="http://schemas.openxmlformats.org/officeDocument/2006/relationships/image" Target="../media/image55.wmf"/><Relationship Id="rId2" Type="http://schemas.openxmlformats.org/officeDocument/2006/relationships/image" Target="../media/image5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4" Type="http://schemas.openxmlformats.org/officeDocument/2006/relationships/image" Target="../media/image62.wmf"/><Relationship Id="rId5" Type="http://schemas.openxmlformats.org/officeDocument/2006/relationships/image" Target="../media/image63.wmf"/><Relationship Id="rId1" Type="http://schemas.openxmlformats.org/officeDocument/2006/relationships/image" Target="../media/image55.wmf"/><Relationship Id="rId2" Type="http://schemas.openxmlformats.org/officeDocument/2006/relationships/image" Target="../media/image6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4" Type="http://schemas.openxmlformats.org/officeDocument/2006/relationships/image" Target="../media/image66.wmf"/><Relationship Id="rId1" Type="http://schemas.openxmlformats.org/officeDocument/2006/relationships/image" Target="../media/image55.wmf"/><Relationship Id="rId2" Type="http://schemas.openxmlformats.org/officeDocument/2006/relationships/image" Target="../media/image6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Relationship Id="rId2" Type="http://schemas.openxmlformats.org/officeDocument/2006/relationships/image" Target="../media/image74.wmf"/><Relationship Id="rId3" Type="http://schemas.openxmlformats.org/officeDocument/2006/relationships/image" Target="../media/image7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4" Type="http://schemas.openxmlformats.org/officeDocument/2006/relationships/image" Target="../media/image78.wmf"/><Relationship Id="rId1" Type="http://schemas.openxmlformats.org/officeDocument/2006/relationships/image" Target="../media/image55.wmf"/><Relationship Id="rId2" Type="http://schemas.openxmlformats.org/officeDocument/2006/relationships/image" Target="../media/image7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Relationship Id="rId2" Type="http://schemas.openxmlformats.org/officeDocument/2006/relationships/image" Target="../media/image7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4" Type="http://schemas.openxmlformats.org/officeDocument/2006/relationships/image" Target="../media/image20.wmf"/><Relationship Id="rId5" Type="http://schemas.openxmlformats.org/officeDocument/2006/relationships/image" Target="../media/image21.wmf"/><Relationship Id="rId1" Type="http://schemas.openxmlformats.org/officeDocument/2006/relationships/image" Target="../media/image17.wmf"/><Relationship Id="rId2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Relationship Id="rId2" Type="http://schemas.openxmlformats.org/officeDocument/2006/relationships/image" Target="../media/image24.wmf"/><Relationship Id="rId3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4" Type="http://schemas.openxmlformats.org/officeDocument/2006/relationships/image" Target="../media/image29.wmf"/><Relationship Id="rId5" Type="http://schemas.openxmlformats.org/officeDocument/2006/relationships/image" Target="../media/image30.wmf"/><Relationship Id="rId6" Type="http://schemas.openxmlformats.org/officeDocument/2006/relationships/image" Target="../media/image1.wmf"/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NULL"/><Relationship Id="rId2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4" Type="http://schemas.openxmlformats.org/officeDocument/2006/relationships/image" Target="../media/image42.wmf"/><Relationship Id="rId5" Type="http://schemas.openxmlformats.org/officeDocument/2006/relationships/image" Target="../media/image43.wmf"/><Relationship Id="rId6" Type="http://schemas.openxmlformats.org/officeDocument/2006/relationships/image" Target="../media/image44.wmf"/><Relationship Id="rId7" Type="http://schemas.openxmlformats.org/officeDocument/2006/relationships/image" Target="../media/image45.wmf"/><Relationship Id="rId8" Type="http://schemas.openxmlformats.org/officeDocument/2006/relationships/image" Target="../media/image46.wmf"/><Relationship Id="rId1" Type="http://schemas.openxmlformats.org/officeDocument/2006/relationships/image" Target="../media/image39.wmf"/><Relationship Id="rId2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4" Type="http://schemas.openxmlformats.org/officeDocument/2006/relationships/image" Target="../media/image50.wmf"/><Relationship Id="rId5" Type="http://schemas.openxmlformats.org/officeDocument/2006/relationships/image" Target="../media/image51.wmf"/><Relationship Id="rId6" Type="http://schemas.openxmlformats.org/officeDocument/2006/relationships/image" Target="../media/image52.wmf"/><Relationship Id="rId1" Type="http://schemas.openxmlformats.org/officeDocument/2006/relationships/image" Target="NULL"/><Relationship Id="rId2" Type="http://schemas.openxmlformats.org/officeDocument/2006/relationships/image" Target="../media/image4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BF0700-71D9-5A47-8B71-3A51862A795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0547" tIns="45274" rIns="90547" bIns="4527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943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1218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1F0CC0-7660-4B48-826C-3510DECF276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97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47989B-C3A1-E147-AA28-FC9649A599F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7759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68B26-811B-5A4D-8BD9-1BD23255A64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4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6C427D-3F76-7745-9F44-276CA7EAC1B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254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6C427D-3F76-7745-9F44-276CA7EAC1B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12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6E07D1-5929-5847-BEE7-4C0D9625032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867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63A22-2F36-0341-A5D2-8172CEB378F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78" tIns="43640" rIns="87278" bIns="4364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635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398849-7E64-9D42-9E0F-DFC1B7232D2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1475"/>
          </a:xfrm>
        </p:spPr>
        <p:txBody>
          <a:bodyPr lIns="87265" tIns="43634" rIns="87265" bIns="4363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5694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4" Type="http://schemas.openxmlformats.org/officeDocument/2006/relationships/image" Target="../media/image34.emf"/><Relationship Id="rId5" Type="http://schemas.openxmlformats.org/officeDocument/2006/relationships/image" Target="../media/image3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image" Target="NULL"/><Relationship Id="rId5" Type="http://schemas.openxmlformats.org/officeDocument/2006/relationships/image" Target="../media/image37.emf"/><Relationship Id="rId6" Type="http://schemas.openxmlformats.org/officeDocument/2006/relationships/image" Target="../media/image38.png"/><Relationship Id="rId7" Type="http://schemas.openxmlformats.org/officeDocument/2006/relationships/oleObject" Target="../embeddings/oleObject25.bin"/><Relationship Id="rId8" Type="http://schemas.openxmlformats.org/officeDocument/2006/relationships/image" Target="../media/image36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8.bin"/><Relationship Id="rId20" Type="http://schemas.openxmlformats.org/officeDocument/2006/relationships/image" Target="../media/image46.wmf"/><Relationship Id="rId10" Type="http://schemas.openxmlformats.org/officeDocument/2006/relationships/image" Target="../media/image41.wmf"/><Relationship Id="rId11" Type="http://schemas.openxmlformats.org/officeDocument/2006/relationships/oleObject" Target="../embeddings/oleObject29.bin"/><Relationship Id="rId12" Type="http://schemas.openxmlformats.org/officeDocument/2006/relationships/image" Target="../media/image42.wmf"/><Relationship Id="rId13" Type="http://schemas.openxmlformats.org/officeDocument/2006/relationships/oleObject" Target="../embeddings/oleObject30.bin"/><Relationship Id="rId14" Type="http://schemas.openxmlformats.org/officeDocument/2006/relationships/image" Target="../media/image43.wmf"/><Relationship Id="rId15" Type="http://schemas.openxmlformats.org/officeDocument/2006/relationships/oleObject" Target="../embeddings/oleObject31.bin"/><Relationship Id="rId16" Type="http://schemas.openxmlformats.org/officeDocument/2006/relationships/image" Target="../media/image44.wmf"/><Relationship Id="rId17" Type="http://schemas.openxmlformats.org/officeDocument/2006/relationships/oleObject" Target="../embeddings/oleObject32.bin"/><Relationship Id="rId18" Type="http://schemas.openxmlformats.org/officeDocument/2006/relationships/image" Target="../media/image45.wmf"/><Relationship Id="rId19" Type="http://schemas.openxmlformats.org/officeDocument/2006/relationships/oleObject" Target="../embeddings/oleObject33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Relationship Id="rId4" Type="http://schemas.openxmlformats.org/officeDocument/2006/relationships/image" Target="../media/image47.emf"/><Relationship Id="rId5" Type="http://schemas.openxmlformats.org/officeDocument/2006/relationships/oleObject" Target="../embeddings/oleObject26.bin"/><Relationship Id="rId6" Type="http://schemas.openxmlformats.org/officeDocument/2006/relationships/image" Target="../media/image39.wmf"/><Relationship Id="rId7" Type="http://schemas.openxmlformats.org/officeDocument/2006/relationships/oleObject" Target="../embeddings/oleObject27.bin"/><Relationship Id="rId8" Type="http://schemas.openxmlformats.org/officeDocument/2006/relationships/image" Target="../media/image40.wmf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7.bin"/><Relationship Id="rId12" Type="http://schemas.openxmlformats.org/officeDocument/2006/relationships/image" Target="../media/image50.wmf"/><Relationship Id="rId13" Type="http://schemas.openxmlformats.org/officeDocument/2006/relationships/oleObject" Target="../embeddings/oleObject38.bin"/><Relationship Id="rId14" Type="http://schemas.openxmlformats.org/officeDocument/2006/relationships/image" Target="../media/image51.wmf"/><Relationship Id="rId15" Type="http://schemas.openxmlformats.org/officeDocument/2006/relationships/oleObject" Target="../embeddings/oleObject39.bin"/><Relationship Id="rId16" Type="http://schemas.openxmlformats.org/officeDocument/2006/relationships/image" Target="../media/image52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4.bin"/><Relationship Id="rId4" Type="http://schemas.openxmlformats.org/officeDocument/2006/relationships/image" Target="NULL"/><Relationship Id="rId5" Type="http://schemas.openxmlformats.org/officeDocument/2006/relationships/image" Target="../media/image53.emf"/><Relationship Id="rId6" Type="http://schemas.openxmlformats.org/officeDocument/2006/relationships/image" Target="../media/image54.emf"/><Relationship Id="rId7" Type="http://schemas.openxmlformats.org/officeDocument/2006/relationships/oleObject" Target="../embeddings/oleObject35.bin"/><Relationship Id="rId8" Type="http://schemas.openxmlformats.org/officeDocument/2006/relationships/image" Target="../media/image48.wmf"/><Relationship Id="rId9" Type="http://schemas.openxmlformats.org/officeDocument/2006/relationships/oleObject" Target="../embeddings/oleObject36.bin"/><Relationship Id="rId10" Type="http://schemas.openxmlformats.org/officeDocument/2006/relationships/image" Target="../media/image49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41.bin"/><Relationship Id="rId6" Type="http://schemas.openxmlformats.org/officeDocument/2006/relationships/image" Target="../media/image56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6.bin"/><Relationship Id="rId12" Type="http://schemas.openxmlformats.org/officeDocument/2006/relationships/image" Target="../media/image59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2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43.bin"/><Relationship Id="rId6" Type="http://schemas.openxmlformats.org/officeDocument/2006/relationships/image" Target="../media/image56.wmf"/><Relationship Id="rId7" Type="http://schemas.openxmlformats.org/officeDocument/2006/relationships/oleObject" Target="../embeddings/oleObject44.bin"/><Relationship Id="rId8" Type="http://schemas.openxmlformats.org/officeDocument/2006/relationships/image" Target="../media/image57.wmf"/><Relationship Id="rId9" Type="http://schemas.openxmlformats.org/officeDocument/2006/relationships/oleObject" Target="../embeddings/oleObject45.bin"/><Relationship Id="rId10" Type="http://schemas.openxmlformats.org/officeDocument/2006/relationships/image" Target="../media/image58.wmf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1.bin"/><Relationship Id="rId12" Type="http://schemas.openxmlformats.org/officeDocument/2006/relationships/image" Target="../media/image63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7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48.bin"/><Relationship Id="rId6" Type="http://schemas.openxmlformats.org/officeDocument/2006/relationships/image" Target="../media/image60.wmf"/><Relationship Id="rId7" Type="http://schemas.openxmlformats.org/officeDocument/2006/relationships/oleObject" Target="../embeddings/oleObject49.bin"/><Relationship Id="rId8" Type="http://schemas.openxmlformats.org/officeDocument/2006/relationships/image" Target="../media/image61.wmf"/><Relationship Id="rId9" Type="http://schemas.openxmlformats.org/officeDocument/2006/relationships/oleObject" Target="../embeddings/oleObject50.bin"/><Relationship Id="rId10" Type="http://schemas.openxmlformats.org/officeDocument/2006/relationships/image" Target="../media/image6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53.bin"/><Relationship Id="rId6" Type="http://schemas.openxmlformats.org/officeDocument/2006/relationships/image" Target="../media/image64.wmf"/><Relationship Id="rId7" Type="http://schemas.openxmlformats.org/officeDocument/2006/relationships/oleObject" Target="../embeddings/oleObject54.bin"/><Relationship Id="rId8" Type="http://schemas.openxmlformats.org/officeDocument/2006/relationships/image" Target="../media/image65.wmf"/><Relationship Id="rId9" Type="http://schemas.openxmlformats.org/officeDocument/2006/relationships/oleObject" Target="../embeddings/oleObject55.bin"/><Relationship Id="rId10" Type="http://schemas.openxmlformats.org/officeDocument/2006/relationships/image" Target="../media/image66.wmf"/><Relationship Id="rId11" Type="http://schemas.openxmlformats.org/officeDocument/2006/relationships/image" Target="../media/image67.png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4" Type="http://schemas.openxmlformats.org/officeDocument/2006/relationships/image" Target="../media/image55.wmf"/><Relationship Id="rId5" Type="http://schemas.openxmlformats.org/officeDocument/2006/relationships/image" Target="../media/image68.emf"/><Relationship Id="rId6" Type="http://schemas.openxmlformats.org/officeDocument/2006/relationships/image" Target="../media/image69.emf"/><Relationship Id="rId7" Type="http://schemas.openxmlformats.org/officeDocument/2006/relationships/image" Target="../media/image70.emf"/><Relationship Id="rId8" Type="http://schemas.openxmlformats.org/officeDocument/2006/relationships/image" Target="../media/image71.emf"/><Relationship Id="rId9" Type="http://schemas.openxmlformats.org/officeDocument/2006/relationships/image" Target="../media/image72.emf"/><Relationship Id="rId10" Type="http://schemas.openxmlformats.org/officeDocument/2006/relationships/image" Target="../media/image73.e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57.bin"/><Relationship Id="rId5" Type="http://schemas.openxmlformats.org/officeDocument/2006/relationships/image" Target="../media/image55.wmf"/><Relationship Id="rId6" Type="http://schemas.openxmlformats.org/officeDocument/2006/relationships/oleObject" Target="../embeddings/oleObject58.bin"/><Relationship Id="rId7" Type="http://schemas.openxmlformats.org/officeDocument/2006/relationships/image" Target="../media/image74.wmf"/><Relationship Id="rId8" Type="http://schemas.openxmlformats.org/officeDocument/2006/relationships/oleObject" Target="../embeddings/oleObject59.bin"/><Relationship Id="rId9" Type="http://schemas.openxmlformats.org/officeDocument/2006/relationships/image" Target="../media/image75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4" Type="http://schemas.openxmlformats.org/officeDocument/2006/relationships/image" Target="../media/image55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62.bin"/><Relationship Id="rId6" Type="http://schemas.openxmlformats.org/officeDocument/2006/relationships/image" Target="../media/image76.wmf"/><Relationship Id="rId7" Type="http://schemas.openxmlformats.org/officeDocument/2006/relationships/oleObject" Target="../embeddings/oleObject63.bin"/><Relationship Id="rId8" Type="http://schemas.openxmlformats.org/officeDocument/2006/relationships/image" Target="../media/image77.wmf"/><Relationship Id="rId9" Type="http://schemas.openxmlformats.org/officeDocument/2006/relationships/oleObject" Target="../embeddings/oleObject64.bin"/><Relationship Id="rId10" Type="http://schemas.openxmlformats.org/officeDocument/2006/relationships/image" Target="../media/image78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66.bin"/><Relationship Id="rId6" Type="http://schemas.openxmlformats.org/officeDocument/2006/relationships/image" Target="../media/image79.w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wmf"/><Relationship Id="rId20" Type="http://schemas.openxmlformats.org/officeDocument/2006/relationships/image" Target="../media/image11.emf"/><Relationship Id="rId10" Type="http://schemas.openxmlformats.org/officeDocument/2006/relationships/oleObject" Target="../embeddings/oleObject5.bin"/><Relationship Id="rId11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13" Type="http://schemas.openxmlformats.org/officeDocument/2006/relationships/image" Target="../media/image6.wmf"/><Relationship Id="rId14" Type="http://schemas.openxmlformats.org/officeDocument/2006/relationships/oleObject" Target="../embeddings/oleObject7.bin"/><Relationship Id="rId15" Type="http://schemas.openxmlformats.org/officeDocument/2006/relationships/image" Target="../media/image7.wmf"/><Relationship Id="rId16" Type="http://schemas.openxmlformats.org/officeDocument/2006/relationships/oleObject" Target="../embeddings/oleObject8.bin"/><Relationship Id="rId17" Type="http://schemas.openxmlformats.org/officeDocument/2006/relationships/image" Target="../media/image8.wmf"/><Relationship Id="rId18" Type="http://schemas.openxmlformats.org/officeDocument/2006/relationships/image" Target="../media/image9.emf"/><Relationship Id="rId19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15.emf"/><Relationship Id="rId5" Type="http://schemas.openxmlformats.org/officeDocument/2006/relationships/image" Target="../media/image16.emf"/><Relationship Id="rId6" Type="http://schemas.openxmlformats.org/officeDocument/2006/relationships/oleObject" Target="../embeddings/oleObject9.bin"/><Relationship Id="rId7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0.wmf"/><Relationship Id="rId12" Type="http://schemas.openxmlformats.org/officeDocument/2006/relationships/oleObject" Target="../embeddings/oleObject14.bin"/><Relationship Id="rId13" Type="http://schemas.openxmlformats.org/officeDocument/2006/relationships/image" Target="../media/image21.wmf"/><Relationship Id="rId14" Type="http://schemas.openxmlformats.org/officeDocument/2006/relationships/image" Target="../media/image22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7.wmf"/><Relationship Id="rId6" Type="http://schemas.openxmlformats.org/officeDocument/2006/relationships/oleObject" Target="../embeddings/oleObject11.bin"/><Relationship Id="rId7" Type="http://schemas.openxmlformats.org/officeDocument/2006/relationships/image" Target="../media/image18.wmf"/><Relationship Id="rId8" Type="http://schemas.openxmlformats.org/officeDocument/2006/relationships/oleObject" Target="../embeddings/oleObject12.bin"/><Relationship Id="rId9" Type="http://schemas.openxmlformats.org/officeDocument/2006/relationships/image" Target="../media/image19.wmf"/><Relationship Id="rId10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23.wmf"/><Relationship Id="rId6" Type="http://schemas.openxmlformats.org/officeDocument/2006/relationships/oleObject" Target="../embeddings/oleObject16.bin"/><Relationship Id="rId7" Type="http://schemas.openxmlformats.org/officeDocument/2006/relationships/image" Target="../media/image24.wmf"/><Relationship Id="rId8" Type="http://schemas.openxmlformats.org/officeDocument/2006/relationships/oleObject" Target="../embeddings/oleObject17.bin"/><Relationship Id="rId9" Type="http://schemas.openxmlformats.org/officeDocument/2006/relationships/image" Target="../media/image25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9.wmf"/><Relationship Id="rId12" Type="http://schemas.openxmlformats.org/officeDocument/2006/relationships/oleObject" Target="../embeddings/oleObject22.bin"/><Relationship Id="rId13" Type="http://schemas.openxmlformats.org/officeDocument/2006/relationships/image" Target="../media/image30.wmf"/><Relationship Id="rId14" Type="http://schemas.openxmlformats.org/officeDocument/2006/relationships/oleObject" Target="../embeddings/oleObject23.bin"/><Relationship Id="rId15" Type="http://schemas.openxmlformats.org/officeDocument/2006/relationships/image" Target="../media/image1.wmf"/><Relationship Id="rId16" Type="http://schemas.openxmlformats.org/officeDocument/2006/relationships/image" Target="../media/image31.emf"/><Relationship Id="rId17" Type="http://schemas.openxmlformats.org/officeDocument/2006/relationships/image" Target="../media/image32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8.bin"/><Relationship Id="rId5" Type="http://schemas.openxmlformats.org/officeDocument/2006/relationships/image" Target="../media/image26.wmf"/><Relationship Id="rId6" Type="http://schemas.openxmlformats.org/officeDocument/2006/relationships/oleObject" Target="../embeddings/oleObject19.bin"/><Relationship Id="rId7" Type="http://schemas.openxmlformats.org/officeDocument/2006/relationships/image" Target="../media/image27.wmf"/><Relationship Id="rId8" Type="http://schemas.openxmlformats.org/officeDocument/2006/relationships/oleObject" Target="../embeddings/oleObject20.bin"/><Relationship Id="rId9" Type="http://schemas.openxmlformats.org/officeDocument/2006/relationships/image" Target="../media/image28.wmf"/><Relationship Id="rId10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#6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054538" y="1371600"/>
            <a:ext cx="30476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Sept 21,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209800"/>
            <a:ext cx="7005638" cy="3453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dirty="0" smtClean="0">
                <a:solidFill>
                  <a:schemeClr val="hlink"/>
                </a:solidFill>
                <a:latin typeface="Arial Narrow" charset="0"/>
              </a:rPr>
              <a:t>Relativistic </a:t>
            </a:r>
            <a:r>
              <a:rPr lang="en-US" altLang="en-US" dirty="0">
                <a:solidFill>
                  <a:schemeClr val="hlink"/>
                </a:solidFill>
                <a:latin typeface="Arial Narrow" charset="0"/>
              </a:rPr>
              <a:t>Treatment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dirty="0">
                <a:solidFill>
                  <a:schemeClr val="hlink"/>
                </a:solidFill>
                <a:latin typeface="Arial Narrow" charset="0"/>
              </a:rPr>
              <a:t>Feynman Diagram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dirty="0">
                <a:solidFill>
                  <a:schemeClr val="hlink"/>
                </a:solidFill>
                <a:latin typeface="Arial Narrow" charset="0"/>
              </a:rPr>
              <a:t>Nuclear Phenomenology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dirty="0">
                <a:solidFill>
                  <a:schemeClr val="hlink"/>
                </a:solidFill>
                <a:latin typeface="Arial Narrow" charset="0"/>
              </a:rPr>
              <a:t>Properties of Nuclei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1800" dirty="0">
                <a:solidFill>
                  <a:srgbClr val="800000"/>
                </a:solidFill>
                <a:latin typeface="Arial Narrow" charset="0"/>
              </a:rPr>
              <a:t>Labeling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1800" dirty="0">
                <a:solidFill>
                  <a:srgbClr val="800000"/>
                </a:solidFill>
                <a:latin typeface="Arial Narrow" charset="0"/>
              </a:rPr>
              <a:t>Masses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1800" dirty="0">
                <a:solidFill>
                  <a:srgbClr val="800000"/>
                </a:solidFill>
                <a:latin typeface="Arial Narrow" charset="0"/>
              </a:rPr>
              <a:t>Sizes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1800" dirty="0">
                <a:solidFill>
                  <a:srgbClr val="800000"/>
                </a:solidFill>
                <a:latin typeface="Arial Narrow" charset="0"/>
              </a:rPr>
              <a:t>Nuclear Spin and Dipole Moment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1800" dirty="0">
                <a:solidFill>
                  <a:srgbClr val="800000"/>
                </a:solidFill>
                <a:latin typeface="Arial Narrow" charset="0"/>
              </a:rPr>
              <a:t>Stability and Instability of Nuclei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5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5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5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50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397D-C470-3343-A8AF-E1994323871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Useful Invariant Scalar Variables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029200"/>
          </a:xfrm>
        </p:spPr>
        <p:txBody>
          <a:bodyPr/>
          <a:lstStyle/>
          <a:p>
            <a:r>
              <a:rPr lang="en-US" altLang="en-US" sz="2800" dirty="0"/>
              <a:t>Another invariant scalar, </a:t>
            </a:r>
            <a:r>
              <a:rPr lang="en-US" altLang="en-US" sz="2800" dirty="0">
                <a:latin typeface="Monotype Corsiva" charset="0"/>
              </a:rPr>
              <a:t>t</a:t>
            </a:r>
            <a:r>
              <a:rPr lang="en-US" altLang="en-US" sz="2800" dirty="0"/>
              <a:t>, the </a:t>
            </a:r>
            <a:r>
              <a:rPr lang="en-US" altLang="en-US" sz="2800" dirty="0" smtClean="0"/>
              <a:t>four momentum </a:t>
            </a:r>
            <a:r>
              <a:rPr lang="en-US" altLang="en-US" sz="2800" dirty="0"/>
              <a:t>transfer (differences in four momenta), is useful for scattering:</a:t>
            </a:r>
          </a:p>
          <a:p>
            <a:endParaRPr lang="en-US" altLang="en-US" sz="2800" dirty="0"/>
          </a:p>
          <a:p>
            <a:r>
              <a:rPr lang="en-US" altLang="en-US" sz="2800" dirty="0"/>
              <a:t>Since momentum and total energy are conserved in all collisions, </a:t>
            </a:r>
            <a:r>
              <a:rPr lang="en-US" altLang="en-US" sz="2800" dirty="0">
                <a:latin typeface="Monotype Corsiva" charset="0"/>
              </a:rPr>
              <a:t>t</a:t>
            </a:r>
            <a:r>
              <a:rPr lang="en-US" altLang="en-US" sz="2800" dirty="0"/>
              <a:t> can be expressed in terms of target variables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r>
              <a:rPr lang="en-US" altLang="en-US" sz="2800" dirty="0"/>
              <a:t>In CMS frame for an elastic scattering, where </a:t>
            </a:r>
            <a:r>
              <a:rPr lang="en-US" altLang="en-US" sz="2800" dirty="0" err="1" smtClean="0"/>
              <a:t>P</a:t>
            </a:r>
            <a:r>
              <a:rPr lang="en-US" altLang="en-US" sz="2800" baseline="30000" dirty="0" err="1" smtClean="0">
                <a:latin typeface="Monotype Corsiva" charset="0"/>
              </a:rPr>
              <a:t>i</a:t>
            </a:r>
            <a:r>
              <a:rPr lang="en-US" altLang="en-US" sz="2800" baseline="-25000" dirty="0" err="1" smtClean="0"/>
              <a:t>CM</a:t>
            </a:r>
            <a:r>
              <a:rPr lang="en-US" altLang="en-US" sz="2800" dirty="0" smtClean="0"/>
              <a:t>=</a:t>
            </a:r>
            <a:r>
              <a:rPr lang="en-US" altLang="en-US" sz="2800" dirty="0" err="1" smtClean="0"/>
              <a:t>P</a:t>
            </a:r>
            <a:r>
              <a:rPr lang="en-US" altLang="en-US" sz="2800" baseline="30000" dirty="0" err="1" smtClean="0">
                <a:latin typeface="Monotype Corsiva" charset="0"/>
              </a:rPr>
              <a:t>f</a:t>
            </a:r>
            <a:r>
              <a:rPr lang="en-US" altLang="en-US" sz="2800" baseline="-25000" dirty="0" err="1" smtClean="0"/>
              <a:t>CM</a:t>
            </a:r>
            <a:r>
              <a:rPr lang="en-US" altLang="en-US" sz="2800" baseline="-25000" dirty="0" smtClean="0"/>
              <a:t> </a:t>
            </a:r>
            <a:r>
              <a:rPr lang="en-US" altLang="en-US" sz="2800" dirty="0" smtClean="0"/>
              <a:t>=</a:t>
            </a:r>
            <a:r>
              <a:rPr lang="en-US" altLang="en-US" sz="2800" dirty="0"/>
              <a:t>P</a:t>
            </a:r>
            <a:r>
              <a:rPr lang="en-US" altLang="en-US" sz="2800" baseline="-25000" dirty="0"/>
              <a:t>CM</a:t>
            </a:r>
            <a:r>
              <a:rPr lang="en-US" altLang="en-US" sz="2800" dirty="0"/>
              <a:t> and </a:t>
            </a:r>
            <a:r>
              <a:rPr lang="en-US" altLang="en-US" sz="2800" dirty="0" err="1"/>
              <a:t>E</a:t>
            </a:r>
            <a:r>
              <a:rPr lang="en-US" altLang="en-US" sz="2800" baseline="30000" dirty="0" err="1">
                <a:latin typeface="Monotype Corsiva" charset="0"/>
              </a:rPr>
              <a:t>i</a:t>
            </a:r>
            <a:r>
              <a:rPr lang="en-US" altLang="en-US" sz="2800" baseline="-25000" dirty="0" err="1"/>
              <a:t>CM</a:t>
            </a:r>
            <a:r>
              <a:rPr lang="en-US" altLang="en-US" sz="2800" dirty="0"/>
              <a:t>=</a:t>
            </a:r>
            <a:r>
              <a:rPr lang="en-US" altLang="en-US" sz="2800" dirty="0" err="1"/>
              <a:t>E</a:t>
            </a:r>
            <a:r>
              <a:rPr lang="en-US" altLang="en-US" sz="2800" baseline="30000" dirty="0" err="1">
                <a:latin typeface="Monotype Corsiva" charset="0"/>
              </a:rPr>
              <a:t>f</a:t>
            </a:r>
            <a:r>
              <a:rPr lang="en-US" altLang="en-US" sz="2800" baseline="-25000" dirty="0" err="1"/>
              <a:t>CM</a:t>
            </a:r>
            <a:r>
              <a:rPr lang="en-US" altLang="en-US" sz="2800" dirty="0"/>
              <a:t>:</a:t>
            </a:r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599040"/>
            <a:ext cx="5638800" cy="6869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199238"/>
            <a:ext cx="6296078" cy="7631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5257800"/>
            <a:ext cx="7426036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99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9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5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03CD-1D89-234B-BCAD-17942D5F90D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762000"/>
          </a:xfrm>
        </p:spPr>
        <p:txBody>
          <a:bodyPr/>
          <a:lstStyle/>
          <a:p>
            <a:r>
              <a:rPr lang="en-US" altLang="en-US"/>
              <a:t>Feynman Diagram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534400" cy="60198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The variable </a:t>
            </a:r>
            <a:r>
              <a:rPr lang="en-US" altLang="en-US" sz="2800" dirty="0">
                <a:latin typeface="Monotype Corsiva" charset="0"/>
              </a:rPr>
              <a:t>t</a:t>
            </a:r>
            <a:r>
              <a:rPr lang="en-US" altLang="en-US" sz="2800" dirty="0"/>
              <a:t> is always negative for an elastic scattering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The variable </a:t>
            </a:r>
            <a:r>
              <a:rPr lang="en-US" altLang="en-US" sz="2800" dirty="0">
                <a:latin typeface="Monotype Corsiva" charset="0"/>
              </a:rPr>
              <a:t>t</a:t>
            </a:r>
            <a:r>
              <a:rPr lang="en-US" altLang="en-US" sz="2800" dirty="0"/>
              <a:t> could be viewed as the square of the invariant mass of a particle with                   and                   exchanged in the scattering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/>
              <a:t>While the virtual particle cannot be detected in the scattering, the consequence of its exchange can be calculated and observed!!!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A virtual particle is a particle whose mass is different than the rest mass</a:t>
            </a:r>
          </a:p>
        </p:txBody>
      </p:sp>
      <p:graphicFrame>
        <p:nvGraphicFramePr>
          <p:cNvPr id="37376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3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3772" name="Line 12"/>
          <p:cNvSpPr>
            <a:spLocks noChangeShapeType="1"/>
          </p:cNvSpPr>
          <p:nvPr/>
        </p:nvSpPr>
        <p:spPr bwMode="auto">
          <a:xfrm>
            <a:off x="3429000" y="4267200"/>
            <a:ext cx="14478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73" name="Text Box 13"/>
          <p:cNvSpPr txBox="1">
            <a:spLocks noChangeArrowheads="1"/>
          </p:cNvSpPr>
          <p:nvPr/>
        </p:nvSpPr>
        <p:spPr bwMode="auto">
          <a:xfrm>
            <a:off x="3773488" y="4278313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800000"/>
                </a:solidFill>
              </a:rPr>
              <a:t>Time</a:t>
            </a:r>
          </a:p>
        </p:txBody>
      </p:sp>
      <p:sp>
        <p:nvSpPr>
          <p:cNvPr id="373774" name="Text Box 14"/>
          <p:cNvSpPr txBox="1">
            <a:spLocks noChangeArrowheads="1"/>
          </p:cNvSpPr>
          <p:nvPr/>
        </p:nvSpPr>
        <p:spPr bwMode="auto">
          <a:xfrm>
            <a:off x="7162800" y="3079750"/>
            <a:ext cx="1219200" cy="730250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800000"/>
                </a:solidFill>
              </a:rPr>
              <a:t>t-channel diagram</a:t>
            </a:r>
          </a:p>
        </p:txBody>
      </p:sp>
      <p:sp>
        <p:nvSpPr>
          <p:cNvPr id="373776" name="Text Box 16"/>
          <p:cNvSpPr txBox="1">
            <a:spLocks noChangeArrowheads="1"/>
          </p:cNvSpPr>
          <p:nvPr/>
        </p:nvSpPr>
        <p:spPr bwMode="auto">
          <a:xfrm>
            <a:off x="7162800" y="3962400"/>
            <a:ext cx="1447800" cy="553998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000" dirty="0">
                <a:solidFill>
                  <a:srgbClr val="800000"/>
                </a:solidFill>
              </a:rPr>
              <a:t>Momentum of the carrier is </a:t>
            </a:r>
            <a:r>
              <a:rPr lang="en-US" altLang="en-US" sz="1000">
                <a:solidFill>
                  <a:srgbClr val="800000"/>
                </a:solidFill>
              </a:rPr>
              <a:t>the </a:t>
            </a:r>
            <a:r>
              <a:rPr lang="en-US" altLang="en-US" sz="1000" smtClean="0">
                <a:solidFill>
                  <a:srgbClr val="800000"/>
                </a:solidFill>
              </a:rPr>
              <a:t>momentum difference </a:t>
            </a:r>
            <a:r>
              <a:rPr lang="en-US" altLang="en-US" sz="1000" dirty="0">
                <a:solidFill>
                  <a:srgbClr val="800000"/>
                </a:solidFill>
              </a:rPr>
              <a:t>between the two particles.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800" y="1447800"/>
            <a:ext cx="1168400" cy="539261"/>
          </a:xfrm>
          <a:prstGeom prst="rect">
            <a:avLst/>
          </a:prstGeom>
        </p:spPr>
      </p:pic>
      <p:pic>
        <p:nvPicPr>
          <p:cNvPr id="15" name="Picture 9" descr="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362200"/>
            <a:ext cx="5715000" cy="235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3817938" y="1371600"/>
          <a:ext cx="121126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34" name="Equation" r:id="rId7" imgW="495000" imgH="228600" progId="Equation.DSMT4">
                  <p:embed/>
                </p:oleObj>
              </mc:Choice>
              <mc:Fallback>
                <p:oleObj name="Equation" r:id="rId7" imgW="495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938" y="1371600"/>
                        <a:ext cx="1211262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440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5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205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3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73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73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73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73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73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3" grpId="0" uiExpand="1" build="p" autoUpdateAnimBg="0"/>
      <p:bldP spid="373772" grpId="0" animBg="1"/>
      <p:bldP spid="373773" grpId="0"/>
      <p:bldP spid="373774" grpId="0" animBg="1"/>
      <p:bldP spid="37377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3181-4552-5440-9294-374C78FC504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Useful Invariant Scalar Variables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82000" cy="5257800"/>
          </a:xfrm>
        </p:spPr>
        <p:txBody>
          <a:bodyPr/>
          <a:lstStyle/>
          <a:p>
            <a:r>
              <a:rPr lang="en-US" altLang="en-US"/>
              <a:t>For convenience we define a variable q</a:t>
            </a:r>
            <a:r>
              <a:rPr lang="en-US" altLang="en-US" baseline="30000"/>
              <a:t>2</a:t>
            </a:r>
            <a:r>
              <a:rPr lang="en-US" altLang="en-US"/>
              <a:t>,</a:t>
            </a:r>
          </a:p>
          <a:p>
            <a:r>
              <a:rPr lang="en-US" altLang="en-US"/>
              <a:t>In the lab frame,               , thus we obtain: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In the non-relativistic limit:</a:t>
            </a:r>
          </a:p>
          <a:p>
            <a:endParaRPr lang="en-US" altLang="en-US"/>
          </a:p>
          <a:p>
            <a:r>
              <a:rPr lang="en-US" altLang="en-US"/>
              <a:t>q</a:t>
            </a:r>
            <a:r>
              <a:rPr lang="en-US" altLang="en-US" baseline="30000"/>
              <a:t>2</a:t>
            </a:r>
            <a:r>
              <a:rPr lang="en-US" altLang="en-US"/>
              <a:t> represents “hardness of the collision”. Small </a:t>
            </a:r>
            <a:r>
              <a:rPr lang="en-US" altLang="en-US">
                <a:latin typeface="Symbol" charset="2"/>
              </a:rPr>
              <a:t>q</a:t>
            </a:r>
            <a:r>
              <a:rPr lang="en-US" altLang="en-US" baseline="-25000"/>
              <a:t>CM</a:t>
            </a:r>
            <a:r>
              <a:rPr lang="en-US" altLang="en-US"/>
              <a:t> corresponds to small q</a:t>
            </a:r>
            <a:r>
              <a:rPr lang="en-US" altLang="en-US" baseline="30000"/>
              <a:t>2</a:t>
            </a:r>
            <a:r>
              <a:rPr lang="en-US" altLang="en-US"/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400" y="1333500"/>
            <a:ext cx="1397000" cy="571500"/>
          </a:xfrm>
          <a:prstGeom prst="rect">
            <a:avLst/>
          </a:prstGeom>
        </p:spPr>
      </p:pic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1295400" y="2057400"/>
          <a:ext cx="116205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72" name="Equation" r:id="rId5" imgW="406080" imgH="228600" progId="Equation.DSMT4">
                  <p:embed/>
                </p:oleObj>
              </mc:Choice>
              <mc:Fallback>
                <p:oleObj name="Equation" r:id="rId5" imgW="406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057400"/>
                        <a:ext cx="1162050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7"/>
          <p:cNvGraphicFramePr>
            <a:graphicFrameLocks noChangeAspect="1"/>
          </p:cNvGraphicFramePr>
          <p:nvPr/>
        </p:nvGraphicFramePr>
        <p:xfrm>
          <a:off x="1524000" y="2895600"/>
          <a:ext cx="3814763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73" name="Equation" r:id="rId7" imgW="1333440" imgH="279360" progId="Equation.DSMT4">
                  <p:embed/>
                </p:oleObj>
              </mc:Choice>
              <mc:Fallback>
                <p:oleObj name="Equation" r:id="rId7" imgW="13334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895600"/>
                        <a:ext cx="3814763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8"/>
          <p:cNvGraphicFramePr>
            <a:graphicFrameLocks noChangeAspect="1"/>
          </p:cNvGraphicFramePr>
          <p:nvPr/>
        </p:nvGraphicFramePr>
        <p:xfrm>
          <a:off x="5410200" y="2971800"/>
          <a:ext cx="214312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74" name="Equation" r:id="rId9" imgW="749160" imgH="228600" progId="Equation.DSMT4">
                  <p:embed/>
                </p:oleObj>
              </mc:Choice>
              <mc:Fallback>
                <p:oleObj name="Equation" r:id="rId9" imgW="749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971800"/>
                        <a:ext cx="2143125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4876800" y="3886200"/>
          <a:ext cx="1392238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75" name="Equation" r:id="rId11" imgW="419040" imgH="228600" progId="Equation.DSMT4">
                  <p:embed/>
                </p:oleObj>
              </mc:Choice>
              <mc:Fallback>
                <p:oleObj name="Equation" r:id="rId11" imgW="419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886200"/>
                        <a:ext cx="1392238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2362200" y="1920875"/>
          <a:ext cx="5011738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76" name="Equation" r:id="rId13" imgW="1752480" imgH="368280" progId="Equation.DSMT4">
                  <p:embed/>
                </p:oleObj>
              </mc:Choice>
              <mc:Fallback>
                <p:oleObj name="Equation" r:id="rId13" imgW="1752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920875"/>
                        <a:ext cx="5011738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1"/>
          <p:cNvGraphicFramePr>
            <a:graphicFrameLocks noChangeAspect="1"/>
          </p:cNvGraphicFramePr>
          <p:nvPr/>
        </p:nvGraphicFramePr>
        <p:xfrm>
          <a:off x="6226175" y="3657600"/>
          <a:ext cx="1393825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77" name="Equation" r:id="rId15" imgW="419040" imgH="368280" progId="Equation.DSMT4">
                  <p:embed/>
                </p:oleObj>
              </mc:Choice>
              <mc:Fallback>
                <p:oleObj name="Equation" r:id="rId15" imgW="4190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6175" y="3657600"/>
                        <a:ext cx="1393825" cy="122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7010400" y="685800"/>
          <a:ext cx="1138238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78" name="Equation" r:id="rId17" imgW="406080" imgH="228600" progId="Equation.DSMT4">
                  <p:embed/>
                </p:oleObj>
              </mc:Choice>
              <mc:Fallback>
                <p:oleObj name="Equation" r:id="rId17" imgW="406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85800"/>
                        <a:ext cx="1138238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2"/>
          <p:cNvGraphicFramePr>
            <a:graphicFrameLocks noChangeAspect="1"/>
          </p:cNvGraphicFramePr>
          <p:nvPr/>
        </p:nvGraphicFramePr>
        <p:xfrm>
          <a:off x="8037513" y="838200"/>
          <a:ext cx="496887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779" name="Equation" r:id="rId19" imgW="177480" imgH="152280" progId="Equation.DSMT4">
                  <p:embed/>
                </p:oleObj>
              </mc:Choice>
              <mc:Fallback>
                <p:oleObj name="Equation" r:id="rId19" imgW="17748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7513" y="838200"/>
                        <a:ext cx="496887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085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41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95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41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41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B050-44DA-9249-89B8-86B95C1B947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15400" cy="914400"/>
          </a:xfrm>
        </p:spPr>
        <p:txBody>
          <a:bodyPr/>
          <a:lstStyle/>
          <a:p>
            <a:r>
              <a:rPr lang="en-US" altLang="en-US" sz="4000"/>
              <a:t>Relativistic Scattering Angles in Lab and CMS 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For a relativistic scattering, the relationship between the scattering angles in Lab and CMS is: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>
                <a:sym typeface="Wingdings" charset="2"/>
              </a:rPr>
              <a:t>For Rutherford scattering (m=m</a:t>
            </a:r>
            <a:r>
              <a:rPr lang="en-US" altLang="en-US" sz="2800" baseline="-25000" dirty="0">
                <a:sym typeface="Wingdings" charset="2"/>
              </a:rPr>
              <a:t>1</a:t>
            </a:r>
            <a:r>
              <a:rPr lang="en-US" altLang="en-US" sz="2800" dirty="0">
                <a:sym typeface="Wingdings" charset="2"/>
              </a:rPr>
              <a:t>&lt;&lt;m</a:t>
            </a:r>
            <a:r>
              <a:rPr lang="en-US" altLang="en-US" sz="2800" baseline="-25000" dirty="0">
                <a:sym typeface="Wingdings" charset="2"/>
              </a:rPr>
              <a:t>2</a:t>
            </a:r>
            <a:r>
              <a:rPr lang="en-US" altLang="en-US" sz="2800" dirty="0">
                <a:sym typeface="Wingdings" charset="2"/>
              </a:rPr>
              <a:t>, v~v</a:t>
            </a:r>
            <a:r>
              <a:rPr lang="en-US" altLang="en-US" sz="2800" baseline="-25000" dirty="0">
                <a:sym typeface="Wingdings" charset="2"/>
              </a:rPr>
              <a:t>0</a:t>
            </a:r>
            <a:r>
              <a:rPr lang="en-US" altLang="en-US" sz="2800" dirty="0">
                <a:sym typeface="Wingdings" charset="2"/>
              </a:rPr>
              <a:t>&lt;&lt;c):</a:t>
            </a:r>
          </a:p>
          <a:p>
            <a:pPr>
              <a:lnSpc>
                <a:spcPct val="90000"/>
              </a:lnSpc>
            </a:pPr>
            <a:endParaRPr lang="en-US" altLang="en-US" sz="2800" dirty="0">
              <a:sym typeface="Wingdings" charset="2"/>
            </a:endParaRPr>
          </a:p>
          <a:p>
            <a:pPr>
              <a:lnSpc>
                <a:spcPct val="90000"/>
              </a:lnSpc>
            </a:pPr>
            <a:endParaRPr lang="en-US" altLang="en-US" sz="2800" dirty="0">
              <a:sym typeface="Wingdings" charset="2"/>
            </a:endParaRPr>
          </a:p>
          <a:p>
            <a:pPr>
              <a:lnSpc>
                <a:spcPct val="90000"/>
              </a:lnSpc>
            </a:pPr>
            <a:endParaRPr lang="en-US" altLang="en-US" sz="2800" dirty="0">
              <a:sym typeface="Wingdings" charset="2"/>
            </a:endParaRPr>
          </a:p>
          <a:p>
            <a:pPr>
              <a:lnSpc>
                <a:spcPct val="90000"/>
              </a:lnSpc>
            </a:pPr>
            <a:endParaRPr lang="en-US" altLang="en-US" sz="2800" dirty="0">
              <a:sym typeface="Wingdings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ym typeface="Wingdings" charset="2"/>
              </a:rPr>
              <a:t>Divergence at q</a:t>
            </a:r>
            <a:r>
              <a:rPr lang="en-US" altLang="en-US" sz="2800" baseline="30000" dirty="0">
                <a:sym typeface="Wingdings" charset="2"/>
              </a:rPr>
              <a:t>2</a:t>
            </a:r>
            <a:r>
              <a:rPr lang="en-US" altLang="en-US" sz="2800" dirty="0">
                <a:sym typeface="Wingdings" charset="2"/>
              </a:rPr>
              <a:t>~0, a characteristics of a Coulomb field</a:t>
            </a:r>
          </a:p>
        </p:txBody>
      </p:sp>
      <p:graphicFrame>
        <p:nvGraphicFramePr>
          <p:cNvPr id="443396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3400" name="AutoShape 8"/>
          <p:cNvSpPr>
            <a:spLocks noChangeArrowheads="1"/>
          </p:cNvSpPr>
          <p:nvPr/>
        </p:nvSpPr>
        <p:spPr bwMode="auto">
          <a:xfrm>
            <a:off x="914400" y="4073525"/>
            <a:ext cx="1752600" cy="990600"/>
          </a:xfrm>
          <a:prstGeom prst="rightArrow">
            <a:avLst>
              <a:gd name="adj1" fmla="val 50000"/>
              <a:gd name="adj2" fmla="val 44231"/>
            </a:avLst>
          </a:prstGeom>
          <a:solidFill>
            <a:srgbClr val="FFFF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>
                <a:solidFill>
                  <a:srgbClr val="800000"/>
                </a:solidFill>
              </a:rPr>
              <a:t>Resulting in a </a:t>
            </a:r>
          </a:p>
          <a:p>
            <a:pPr algn="ctr"/>
            <a:r>
              <a:rPr lang="en-US" altLang="en-US" sz="1600" b="1">
                <a:solidFill>
                  <a:srgbClr val="800000"/>
                </a:solidFill>
              </a:rPr>
              <a:t>cross section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828800"/>
            <a:ext cx="2817812" cy="102705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6408" y="1981200"/>
            <a:ext cx="1941192" cy="647064"/>
          </a:xfrm>
          <a:prstGeom prst="rect">
            <a:avLst/>
          </a:prstGeom>
        </p:spPr>
      </p:pic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2189163" y="3389313"/>
          <a:ext cx="858837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1" name="Equation" r:id="rId7" imgW="368280" imgH="228600" progId="Equation.DSMT4">
                  <p:embed/>
                </p:oleObj>
              </mc:Choice>
              <mc:Fallback>
                <p:oleObj name="Equation" r:id="rId7" imgW="368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9163" y="3389313"/>
                        <a:ext cx="858837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2819400" y="4149725"/>
          <a:ext cx="915988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2" name="Equation" r:id="rId9" imgW="393480" imgH="406080" progId="Equation.DSMT4">
                  <p:embed/>
                </p:oleObj>
              </mc:Choice>
              <mc:Fallback>
                <p:oleObj name="Equation" r:id="rId9" imgW="3934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149725"/>
                        <a:ext cx="915988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2971800" y="3435350"/>
          <a:ext cx="218916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3" name="Equation" r:id="rId11" imgW="939600" imgH="241200" progId="Equation.DSMT4">
                  <p:embed/>
                </p:oleObj>
              </mc:Choice>
              <mc:Fallback>
                <p:oleObj name="Equation" r:id="rId11" imgW="9396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435350"/>
                        <a:ext cx="2189163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1"/>
          <p:cNvGraphicFramePr>
            <a:graphicFrameLocks noChangeAspect="1"/>
          </p:cNvGraphicFramePr>
          <p:nvPr/>
        </p:nvGraphicFramePr>
        <p:xfrm>
          <a:off x="5149850" y="3235325"/>
          <a:ext cx="94615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4" name="Equation" r:id="rId13" imgW="406080" imgH="393480" progId="Equation.DSMT4">
                  <p:embed/>
                </p:oleObj>
              </mc:Choice>
              <mc:Fallback>
                <p:oleObj name="Equation" r:id="rId13" imgW="406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850" y="3235325"/>
                        <a:ext cx="94615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2"/>
          <p:cNvGraphicFramePr>
            <a:graphicFrameLocks noChangeAspect="1"/>
          </p:cNvGraphicFramePr>
          <p:nvPr/>
        </p:nvGraphicFramePr>
        <p:xfrm>
          <a:off x="3760788" y="4073525"/>
          <a:ext cx="211609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5" name="Equation" r:id="rId15" imgW="1002960" imgH="507960" progId="Equation.DSMT4">
                  <p:embed/>
                </p:oleObj>
              </mc:Choice>
              <mc:Fallback>
                <p:oleObj name="Equation" r:id="rId15" imgW="100296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0788" y="4073525"/>
                        <a:ext cx="211609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152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3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5" grpId="0" build="p" autoUpdateAnimBg="0"/>
      <p:bldP spid="44340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1BEE-88C1-E746-951E-150CF75EC85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en-US"/>
              <a:t>Nuclear Phenomenology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5344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Rutherford scattering experiment clearly demonstrated the existence of a positively charged central core in an atom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The formula deviated for high energy </a:t>
            </a:r>
            <a:r>
              <a:rPr lang="en-US" altLang="en-US" sz="2800" dirty="0">
                <a:latin typeface="Symbol" charset="2"/>
              </a:rPr>
              <a:t>a</a:t>
            </a:r>
            <a:r>
              <a:rPr lang="en-US" altLang="en-US" sz="2800" dirty="0"/>
              <a:t> particles (E&gt;25MeV), especially for low Z nuclei.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1920’s James Chadwick noticed serious discrepancies between Coulomb scattering expectation and the </a:t>
            </a:r>
            <a:r>
              <a:rPr lang="en-US" altLang="en-US" sz="2800" dirty="0" smtClean="0"/>
              <a:t>observed elastic </a:t>
            </a:r>
            <a:r>
              <a:rPr lang="en-US" altLang="en-US" sz="2800" dirty="0"/>
              <a:t>scattering of </a:t>
            </a:r>
            <a:r>
              <a:rPr lang="en-US" altLang="en-US" sz="2800" dirty="0">
                <a:latin typeface="Symbol" charset="2"/>
              </a:rPr>
              <a:t>a</a:t>
            </a:r>
            <a:r>
              <a:rPr lang="en-US" altLang="en-US" sz="2800" dirty="0"/>
              <a:t> particle on He.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None of the known effects, including quantum effect, described the discrepancy.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Clear indication of something more than Coulomb force involved in the interactions.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Before Chadwick’s discovery of neutron in 1932, people thought nucleus contain protons and electrons. </a:t>
            </a:r>
            <a:r>
              <a:rPr lang="en-US" altLang="en-US" sz="2800" dirty="0">
                <a:sym typeface="Wingdings" charset="2"/>
              </a:rPr>
              <a:t> We now know that there are protons and neutrons (nucleons) in nuclei.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6419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7F59-25A4-1943-ADE5-0243E954421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14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685800"/>
            <a:ext cx="8077200" cy="5638800"/>
          </a:xfrm>
        </p:spPr>
        <p:txBody>
          <a:bodyPr/>
          <a:lstStyle/>
          <a:p>
            <a:r>
              <a:rPr lang="en-US" altLang="en-US" sz="2800" dirty="0"/>
              <a:t>The nucleus of an atom X can be labeled uniquely by its:</a:t>
            </a:r>
          </a:p>
          <a:p>
            <a:pPr lvl="1"/>
            <a:r>
              <a:rPr lang="en-US" altLang="en-US" sz="2400" dirty="0"/>
              <a:t>Electrical Charge or atomic number Z (number of protons).</a:t>
            </a:r>
          </a:p>
          <a:p>
            <a:pPr lvl="1"/>
            <a:r>
              <a:rPr lang="en-US" altLang="en-US" sz="2400" dirty="0"/>
              <a:t>Total number of nucleons A (=</a:t>
            </a:r>
            <a:r>
              <a:rPr lang="en-US" altLang="en-US" sz="2400" dirty="0" err="1"/>
              <a:t>N</a:t>
            </a:r>
            <a:r>
              <a:rPr lang="en-US" altLang="en-US" sz="2400" baseline="-25000" dirty="0" err="1"/>
              <a:t>p</a:t>
            </a:r>
            <a:r>
              <a:rPr lang="en-US" altLang="en-US" sz="2400" dirty="0" err="1"/>
              <a:t>+N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)</a:t>
            </a:r>
          </a:p>
          <a:p>
            <a:r>
              <a:rPr lang="en-US" altLang="en-US" sz="2800" b="1" u="sng" dirty="0">
                <a:solidFill>
                  <a:srgbClr val="C00000"/>
                </a:solidFill>
              </a:rPr>
              <a:t>Isotopes</a:t>
            </a:r>
            <a:r>
              <a:rPr lang="en-US" altLang="en-US" sz="2800" dirty="0"/>
              <a:t>: Nuclei with the same Z but different A</a:t>
            </a:r>
          </a:p>
          <a:p>
            <a:pPr lvl="1"/>
            <a:r>
              <a:rPr lang="en-US" altLang="en-US" sz="2400" dirty="0"/>
              <a:t>Same number of protons but different number of neutrons</a:t>
            </a:r>
          </a:p>
          <a:p>
            <a:pPr lvl="1"/>
            <a:r>
              <a:rPr lang="en-US" altLang="en-US" sz="2400" dirty="0"/>
              <a:t>Have similar chemical properties</a:t>
            </a:r>
          </a:p>
          <a:p>
            <a:r>
              <a:rPr lang="en-US" altLang="en-US" sz="2800" b="1" u="sng" dirty="0">
                <a:solidFill>
                  <a:srgbClr val="C00000"/>
                </a:solidFill>
              </a:rPr>
              <a:t>Isobars</a:t>
            </a:r>
            <a:r>
              <a:rPr lang="en-US" altLang="en-US" sz="2800" dirty="0"/>
              <a:t>: Nuclei with same A but different Z</a:t>
            </a:r>
          </a:p>
          <a:p>
            <a:pPr lvl="1"/>
            <a:r>
              <a:rPr lang="en-US" altLang="en-US" sz="2400" dirty="0"/>
              <a:t>Same number of nucleons but different number of protons</a:t>
            </a:r>
          </a:p>
          <a:p>
            <a:r>
              <a:rPr lang="en-US" altLang="en-US" sz="2800" b="1" u="sng" dirty="0">
                <a:solidFill>
                  <a:srgbClr val="C00000"/>
                </a:solidFill>
              </a:rPr>
              <a:t>Isomers</a:t>
            </a:r>
            <a:r>
              <a:rPr lang="en-US" altLang="en-US" sz="2800" dirty="0"/>
              <a:t> or resonances of the ground state: Excited nucleus to a higher energy level</a:t>
            </a:r>
          </a:p>
          <a:p>
            <a:r>
              <a:rPr lang="en-US" altLang="en-US" sz="2800" b="1" u="sng" dirty="0">
                <a:solidFill>
                  <a:srgbClr val="C00000"/>
                </a:solidFill>
              </a:rPr>
              <a:t>Mirror nuclei</a:t>
            </a:r>
            <a:r>
              <a:rPr lang="en-US" altLang="en-US" sz="2800" dirty="0"/>
              <a:t>: Nuclei with the same A but with switched N</a:t>
            </a:r>
            <a:r>
              <a:rPr lang="en-US" altLang="en-US" sz="2800" baseline="-25000" dirty="0"/>
              <a:t>p</a:t>
            </a:r>
            <a:r>
              <a:rPr lang="en-US" altLang="en-US" sz="2800" dirty="0"/>
              <a:t> and </a:t>
            </a:r>
            <a:r>
              <a:rPr lang="en-US" altLang="en-US" sz="2800" dirty="0" err="1"/>
              <a:t>N</a:t>
            </a:r>
            <a:r>
              <a:rPr lang="en-US" altLang="en-US" sz="2800" baseline="-25000" dirty="0" err="1"/>
              <a:t>n</a:t>
            </a:r>
            <a:endParaRPr lang="en-US" altLang="en-US" sz="2800" baseline="-25000" dirty="0"/>
          </a:p>
        </p:txBody>
      </p:sp>
      <p:graphicFrame>
        <p:nvGraphicFramePr>
          <p:cNvPr id="41472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9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4727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685800"/>
          </a:xfrm>
          <a:noFill/>
          <a:ln/>
        </p:spPr>
        <p:txBody>
          <a:bodyPr/>
          <a:lstStyle/>
          <a:p>
            <a:r>
              <a:rPr lang="en-US" altLang="en-US" sz="4000"/>
              <a:t>Properties of Nuclei: Labeling </a:t>
            </a:r>
          </a:p>
        </p:txBody>
      </p:sp>
      <p:graphicFrame>
        <p:nvGraphicFramePr>
          <p:cNvPr id="414728" name="Object 8"/>
          <p:cNvGraphicFramePr>
            <a:graphicFrameLocks noChangeAspect="1"/>
          </p:cNvGraphicFramePr>
          <p:nvPr/>
        </p:nvGraphicFramePr>
        <p:xfrm>
          <a:off x="-76200" y="1066800"/>
          <a:ext cx="14478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92" name="Equation" r:id="rId5" imgW="304560" imgH="190440" progId="Equation.DSMT4">
                  <p:embed/>
                </p:oleObj>
              </mc:Choice>
              <mc:Fallback>
                <p:oleObj name="Equation" r:id="rId5" imgW="304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1066800"/>
                        <a:ext cx="14478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084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4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4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4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4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4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4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4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47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47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47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47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6F59-4B1F-6F47-8E75-DCE8E4CB324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82000" cy="5105400"/>
          </a:xfrm>
        </p:spPr>
        <p:txBody>
          <a:bodyPr/>
          <a:lstStyle/>
          <a:p>
            <a:r>
              <a:rPr lang="en-US" altLang="en-US" sz="2800"/>
              <a:t>A nucleus of           has N</a:t>
            </a:r>
            <a:r>
              <a:rPr lang="en-US" altLang="en-US" sz="2800" baseline="-25000"/>
              <a:t>p</a:t>
            </a:r>
            <a:r>
              <a:rPr lang="en-US" altLang="en-US" sz="2800"/>
              <a:t>=Z and N</a:t>
            </a:r>
            <a:r>
              <a:rPr lang="en-US" altLang="en-US" sz="2800" baseline="-25000"/>
              <a:t>n</a:t>
            </a:r>
            <a:r>
              <a:rPr lang="en-US" altLang="en-US" sz="2800"/>
              <a:t>=A-Z</a:t>
            </a:r>
          </a:p>
          <a:p>
            <a:r>
              <a:rPr lang="en-US" altLang="en-US" sz="2800"/>
              <a:t>Naively one would expect</a:t>
            </a:r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/>
              <a:t>Where m</a:t>
            </a:r>
            <a:r>
              <a:rPr lang="en-US" altLang="en-US" sz="2800" baseline="-25000"/>
              <a:t>p</a:t>
            </a:r>
            <a:r>
              <a:rPr lang="en-US" altLang="en-US" sz="2800"/>
              <a:t>~938.27MeV/c</a:t>
            </a:r>
            <a:r>
              <a:rPr lang="en-US" altLang="en-US" sz="2800" baseline="30000"/>
              <a:t>2</a:t>
            </a:r>
            <a:r>
              <a:rPr lang="en-US" altLang="en-US" sz="2800"/>
              <a:t> and m</a:t>
            </a:r>
            <a:r>
              <a:rPr lang="en-US" altLang="en-US" sz="2800" baseline="-25000"/>
              <a:t>n</a:t>
            </a:r>
            <a:r>
              <a:rPr lang="en-US" altLang="en-US" sz="2800"/>
              <a:t>=939.56MeV/c</a:t>
            </a:r>
            <a:r>
              <a:rPr lang="en-US" altLang="en-US" sz="2800" baseline="30000"/>
              <a:t>2</a:t>
            </a:r>
          </a:p>
          <a:p>
            <a:r>
              <a:rPr lang="en-US" altLang="en-US" sz="2800"/>
              <a:t>However measured mass turns out to be</a:t>
            </a:r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/>
              <a:t>This is one of the explanations for nucleus not falling apart into its nucleon constituents</a:t>
            </a:r>
          </a:p>
        </p:txBody>
      </p:sp>
      <p:graphicFrame>
        <p:nvGraphicFramePr>
          <p:cNvPr id="41574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2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48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Properties: Masses of Nuclei</a:t>
            </a:r>
          </a:p>
        </p:txBody>
      </p:sp>
      <p:graphicFrame>
        <p:nvGraphicFramePr>
          <p:cNvPr id="415752" name="Object 8"/>
          <p:cNvGraphicFramePr>
            <a:graphicFrameLocks noChangeAspect="1"/>
          </p:cNvGraphicFramePr>
          <p:nvPr/>
        </p:nvGraphicFramePr>
        <p:xfrm>
          <a:off x="2514600" y="838200"/>
          <a:ext cx="914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30" name="Equation" r:id="rId5" imgW="304560" imgH="190440" progId="Equation.DSMT4">
                  <p:embed/>
                </p:oleObj>
              </mc:Choice>
              <mc:Fallback>
                <p:oleObj name="Equation" r:id="rId5" imgW="304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838200"/>
                        <a:ext cx="9144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753" name="Object 9"/>
          <p:cNvGraphicFramePr>
            <a:graphicFrameLocks noChangeAspect="1"/>
          </p:cNvGraphicFramePr>
          <p:nvPr/>
        </p:nvGraphicFramePr>
        <p:xfrm>
          <a:off x="1219200" y="1954213"/>
          <a:ext cx="2500313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31" name="Equation" r:id="rId7" imgW="660240" imgH="228600" progId="Equation.DSMT4">
                  <p:embed/>
                </p:oleObj>
              </mc:Choice>
              <mc:Fallback>
                <p:oleObj name="Equation" r:id="rId7" imgW="6602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54213"/>
                        <a:ext cx="2500313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7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182970"/>
              </p:ext>
            </p:extLst>
          </p:nvPr>
        </p:nvGraphicFramePr>
        <p:xfrm>
          <a:off x="1143000" y="4071938"/>
          <a:ext cx="655320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32" name="Equation" r:id="rId9" imgW="1650960" imgH="241200" progId="Equation.DSMT4">
                  <p:embed/>
                </p:oleObj>
              </mc:Choice>
              <mc:Fallback>
                <p:oleObj name="Equation" r:id="rId9" imgW="16509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71938"/>
                        <a:ext cx="6553200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755" name="Object 11"/>
          <p:cNvGraphicFramePr>
            <a:graphicFrameLocks noChangeAspect="1"/>
          </p:cNvGraphicFramePr>
          <p:nvPr/>
        </p:nvGraphicFramePr>
        <p:xfrm>
          <a:off x="3622675" y="1982788"/>
          <a:ext cx="3844925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33" name="Equation" r:id="rId11" imgW="1015920" imgH="241200" progId="Equation.DSMT4">
                  <p:embed/>
                </p:oleObj>
              </mc:Choice>
              <mc:Fallback>
                <p:oleObj name="Equation" r:id="rId11" imgW="10159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2675" y="1982788"/>
                        <a:ext cx="3844925" cy="91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494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5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15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5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5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5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5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15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5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6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6D31-0FB8-4745-9F97-2F0A5D78D216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82000" cy="5105400"/>
          </a:xfrm>
        </p:spPr>
        <p:txBody>
          <a:bodyPr/>
          <a:lstStyle/>
          <a:p>
            <a:r>
              <a:rPr lang="en-US" altLang="en-US" dirty="0"/>
              <a:t>The mass deficit</a:t>
            </a:r>
          </a:p>
          <a:p>
            <a:endParaRPr lang="en-US" altLang="en-US" dirty="0"/>
          </a:p>
          <a:p>
            <a:r>
              <a:rPr lang="en-US" altLang="en-US" dirty="0"/>
              <a:t>Is always negative and is proportional to the nuclear binding energy</a:t>
            </a:r>
          </a:p>
          <a:p>
            <a:r>
              <a:rPr lang="en-US" altLang="en-US" dirty="0"/>
              <a:t>How are the BE and mass deficit related? </a:t>
            </a:r>
          </a:p>
          <a:p>
            <a:endParaRPr lang="en-US" altLang="en-US" dirty="0"/>
          </a:p>
          <a:p>
            <a:r>
              <a:rPr lang="en-US" altLang="en-US" dirty="0"/>
              <a:t>What is the physical meaning of </a:t>
            </a:r>
            <a:r>
              <a:rPr lang="en-US" altLang="en-US" dirty="0" smtClean="0"/>
              <a:t>BE</a:t>
            </a:r>
            <a:r>
              <a:rPr lang="en-US" altLang="en-US" dirty="0"/>
              <a:t>?</a:t>
            </a:r>
          </a:p>
          <a:p>
            <a:pPr lvl="1"/>
            <a:r>
              <a:rPr lang="en-US" altLang="en-US" dirty="0"/>
              <a:t>A</a:t>
            </a:r>
            <a:r>
              <a:rPr lang="en-US" altLang="en-US" dirty="0" smtClean="0"/>
              <a:t> </a:t>
            </a:r>
            <a:r>
              <a:rPr lang="en-US" altLang="en-US" dirty="0"/>
              <a:t>minimum energy required to release all nucleons from a </a:t>
            </a:r>
            <a:r>
              <a:rPr lang="en-US" altLang="en-US" dirty="0" smtClean="0"/>
              <a:t>nucleus </a:t>
            </a:r>
          </a:p>
          <a:p>
            <a:pPr lvl="1"/>
            <a:r>
              <a:rPr lang="en-US" altLang="en-US" dirty="0" smtClean="0"/>
              <a:t>So B= -BE is the energy required to keep a nucleus</a:t>
            </a:r>
            <a:endParaRPr lang="en-US" altLang="en-US" dirty="0"/>
          </a:p>
        </p:txBody>
      </p:sp>
      <p:graphicFrame>
        <p:nvGraphicFramePr>
          <p:cNvPr id="43725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5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7252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b="1" dirty="0"/>
              <a:t>Nuclear Properties: </a:t>
            </a:r>
            <a:r>
              <a:rPr lang="en-US" altLang="en-US" b="1" dirty="0" smtClean="0"/>
              <a:t>Binding </a:t>
            </a:r>
            <a:r>
              <a:rPr lang="en-US" altLang="en-US" b="1" dirty="0"/>
              <a:t>Energy</a:t>
            </a:r>
          </a:p>
        </p:txBody>
      </p:sp>
      <p:graphicFrame>
        <p:nvGraphicFramePr>
          <p:cNvPr id="437255" name="Object 7"/>
          <p:cNvGraphicFramePr>
            <a:graphicFrameLocks noChangeAspect="1"/>
          </p:cNvGraphicFramePr>
          <p:nvPr/>
        </p:nvGraphicFramePr>
        <p:xfrm>
          <a:off x="838200" y="1371600"/>
          <a:ext cx="233997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54" name="Equation" r:id="rId5" imgW="736560" imgH="228600" progId="Equation.DSMT4">
                  <p:embed/>
                </p:oleObj>
              </mc:Choice>
              <mc:Fallback>
                <p:oleObj name="Equation" r:id="rId5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71600"/>
                        <a:ext cx="2339975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6" name="Object 8"/>
          <p:cNvGraphicFramePr>
            <a:graphicFrameLocks noChangeAspect="1"/>
          </p:cNvGraphicFramePr>
          <p:nvPr/>
        </p:nvGraphicFramePr>
        <p:xfrm>
          <a:off x="2286000" y="3581400"/>
          <a:ext cx="355123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55" name="Equation" r:id="rId7" imgW="1117440" imgH="241200" progId="Equation.DSMT4">
                  <p:embed/>
                </p:oleObj>
              </mc:Choice>
              <mc:Fallback>
                <p:oleObj name="Equation" r:id="rId7" imgW="11174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581400"/>
                        <a:ext cx="3551238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7" name="Object 9"/>
          <p:cNvGraphicFramePr>
            <a:graphicFrameLocks noChangeAspect="1"/>
          </p:cNvGraphicFramePr>
          <p:nvPr/>
        </p:nvGraphicFramePr>
        <p:xfrm>
          <a:off x="3140075" y="1371600"/>
          <a:ext cx="173672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56" name="Equation" r:id="rId9" imgW="545760" imgH="228600" progId="Equation.DSMT4">
                  <p:embed/>
                </p:oleObj>
              </mc:Choice>
              <mc:Fallback>
                <p:oleObj name="Equation" r:id="rId9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0075" y="1371600"/>
                        <a:ext cx="1736725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8" name="Object 10"/>
          <p:cNvGraphicFramePr>
            <a:graphicFrameLocks noChangeAspect="1"/>
          </p:cNvGraphicFramePr>
          <p:nvPr/>
        </p:nvGraphicFramePr>
        <p:xfrm>
          <a:off x="4876800" y="1371600"/>
          <a:ext cx="347027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57" name="Equation" r:id="rId11" imgW="1091880" imgH="241200" progId="Equation.DSMT4">
                  <p:embed/>
                </p:oleObj>
              </mc:Choice>
              <mc:Fallback>
                <p:oleObj name="Equation" r:id="rId11" imgW="10918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371600"/>
                        <a:ext cx="3470275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43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7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7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7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7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7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7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7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7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37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0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6E76-DDB9-3440-B641-366C4CD76F48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3276600" cy="762000"/>
          </a:xfrm>
        </p:spPr>
        <p:txBody>
          <a:bodyPr/>
          <a:lstStyle/>
          <a:p>
            <a:r>
              <a:rPr lang="en-US" altLang="en-US"/>
              <a:t>BE per nucleon is</a:t>
            </a:r>
          </a:p>
        </p:txBody>
      </p:sp>
      <p:graphicFrame>
        <p:nvGraphicFramePr>
          <p:cNvPr id="43827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3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827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Binding Energy</a:t>
            </a:r>
          </a:p>
        </p:txBody>
      </p:sp>
      <p:graphicFrame>
        <p:nvGraphicFramePr>
          <p:cNvPr id="438277" name="Object 5"/>
          <p:cNvGraphicFramePr>
            <a:graphicFrameLocks noChangeAspect="1"/>
          </p:cNvGraphicFramePr>
          <p:nvPr/>
        </p:nvGraphicFramePr>
        <p:xfrm>
          <a:off x="685800" y="1600200"/>
          <a:ext cx="164623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40" name="Equation" r:id="rId5" imgW="596880" imgH="368280" progId="Equation.DSMT4">
                  <p:embed/>
                </p:oleObj>
              </mc:Choice>
              <mc:Fallback>
                <p:oleObj name="Equation" r:id="rId5" imgW="596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00200"/>
                        <a:ext cx="164623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79" name="Object 7"/>
          <p:cNvGraphicFramePr>
            <a:graphicFrameLocks noChangeAspect="1"/>
          </p:cNvGraphicFramePr>
          <p:nvPr/>
        </p:nvGraphicFramePr>
        <p:xfrm>
          <a:off x="457200" y="2921000"/>
          <a:ext cx="2732088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41" name="Equation" r:id="rId7" imgW="990360" imgH="406080" progId="Equation.DSMT4">
                  <p:embed/>
                </p:oleObj>
              </mc:Choice>
              <mc:Fallback>
                <p:oleObj name="Equation" r:id="rId7" imgW="9903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921000"/>
                        <a:ext cx="2732088" cy="134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80" name="Object 8"/>
          <p:cNvGraphicFramePr>
            <a:graphicFrameLocks noChangeAspect="1"/>
          </p:cNvGraphicFramePr>
          <p:nvPr/>
        </p:nvGraphicFramePr>
        <p:xfrm>
          <a:off x="381000" y="4419600"/>
          <a:ext cx="48768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42" name="Equation" r:id="rId9" imgW="2044440" imgH="431640" progId="Equation.DSMT4">
                  <p:embed/>
                </p:oleObj>
              </mc:Choice>
              <mc:Fallback>
                <p:oleObj name="Equation" r:id="rId9" imgW="20444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19600"/>
                        <a:ext cx="48768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8281" name="Picture 9" descr="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838200"/>
            <a:ext cx="4343400" cy="344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8282" name="Rectangle 10"/>
          <p:cNvSpPr>
            <a:spLocks noChangeArrowheads="1"/>
          </p:cNvSpPr>
          <p:nvPr/>
        </p:nvSpPr>
        <p:spPr bwMode="auto">
          <a:xfrm>
            <a:off x="5410200" y="4495800"/>
            <a:ext cx="35814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 sz="2000" dirty="0"/>
              <a:t>Rapidly increase with A till A~60 at which point </a:t>
            </a:r>
            <a:r>
              <a:rPr lang="en-US" altLang="en-US" sz="2000" dirty="0" smtClean="0"/>
              <a:t>B/A~9MeV</a:t>
            </a:r>
            <a:r>
              <a:rPr lang="en-US" altLang="en-US" sz="2000" dirty="0"/>
              <a:t>.</a:t>
            </a:r>
          </a:p>
          <a:p>
            <a:r>
              <a:rPr lang="en-US" altLang="en-US" sz="2000" dirty="0"/>
              <a:t>A&gt;60, the </a:t>
            </a:r>
            <a:r>
              <a:rPr lang="en-US" altLang="en-US" sz="2000" dirty="0" smtClean="0"/>
              <a:t>B/A </a:t>
            </a:r>
            <a:r>
              <a:rPr lang="en-US" altLang="en-US" sz="2000" dirty="0"/>
              <a:t>gradually decrease </a:t>
            </a:r>
            <a:r>
              <a:rPr lang="en-US" altLang="en-US" sz="2000" dirty="0">
                <a:sym typeface="Wingdings" charset="2"/>
              </a:rPr>
              <a:t> For most the large A nucleus, </a:t>
            </a:r>
            <a:r>
              <a:rPr lang="en-US" altLang="en-US" sz="2000" dirty="0" smtClean="0">
                <a:sym typeface="Wingdings" charset="2"/>
              </a:rPr>
              <a:t>B/A~8MeV</a:t>
            </a:r>
            <a:r>
              <a:rPr lang="en-US" altLang="en-US" sz="2000" dirty="0">
                <a:sym typeface="Wingdings" charset="2"/>
              </a:rPr>
              <a:t>.</a:t>
            </a:r>
            <a:endParaRPr lang="en-US" altLang="en-US" sz="2000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029200" y="1219200"/>
            <a:ext cx="3657600" cy="762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204752" y="1095345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smtClean="0">
                <a:solidFill>
                  <a:srgbClr val="C00000"/>
                </a:solidFill>
              </a:rPr>
              <a:t>9MeV</a:t>
            </a:r>
            <a:endParaRPr lang="en-US" sz="18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2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8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8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8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8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8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38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8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4" grpId="0" build="p" autoUpdateAnimBg="0"/>
      <p:bldP spid="438282" grpId="0" build="p" autoUpdateAnimBg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D4CC1-5E17-044D-9C34-6FF5092ED29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86800" cy="5486400"/>
          </a:xfrm>
        </p:spPr>
        <p:txBody>
          <a:bodyPr/>
          <a:lstStyle/>
          <a:p>
            <a:r>
              <a:rPr lang="en-US" altLang="en-US" dirty="0"/>
              <a:t>de Broglie’s wavelength:</a:t>
            </a:r>
          </a:p>
          <a:p>
            <a:pPr lvl="1"/>
            <a:r>
              <a:rPr lang="en-US" altLang="en-US" dirty="0"/>
              <a:t>Where      is the Planck’s constant</a:t>
            </a:r>
          </a:p>
          <a:p>
            <a:pPr lvl="1"/>
            <a:r>
              <a:rPr lang="en-US" altLang="en-US" dirty="0"/>
              <a:t>And </a:t>
            </a:r>
            <a:r>
              <a:rPr lang="en-US" altLang="en-US" dirty="0" smtClean="0"/>
              <a:t>     is </a:t>
            </a:r>
            <a:r>
              <a:rPr lang="en-US" altLang="en-US" dirty="0"/>
              <a:t>the reduced wave length</a:t>
            </a:r>
          </a:p>
          <a:p>
            <a:r>
              <a:rPr lang="en-US" altLang="en-US" dirty="0"/>
              <a:t>Assuming 8MeV was given to a nucleon (m~940MeV), the wavelength is</a:t>
            </a:r>
          </a:p>
          <a:p>
            <a:endParaRPr lang="en-US" altLang="en-US" dirty="0"/>
          </a:p>
          <a:p>
            <a:r>
              <a:rPr lang="en-US" altLang="en-US" dirty="0"/>
              <a:t>Makes sense for nucleons to be inside a nucleus since the size is small.</a:t>
            </a:r>
          </a:p>
          <a:p>
            <a:r>
              <a:rPr lang="en-US" altLang="en-US" dirty="0"/>
              <a:t>If it were electron with 8MeV, the wavelength is ~10fm, a whole lot larger than a nucleus.</a:t>
            </a:r>
          </a:p>
        </p:txBody>
      </p:sp>
      <p:graphicFrame>
        <p:nvGraphicFramePr>
          <p:cNvPr id="43929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6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930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Binding Energy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685800"/>
            <a:ext cx="881449" cy="9089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9539" y="1355399"/>
            <a:ext cx="368300" cy="47879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58950" y="1893406"/>
            <a:ext cx="374650" cy="5108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8773" y="3276600"/>
            <a:ext cx="2487827" cy="9329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76600" y="3276600"/>
            <a:ext cx="1600200" cy="9545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50833" y="3289300"/>
            <a:ext cx="3204733" cy="90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95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9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9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9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39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9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9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98" grpId="0" uiExpand="1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582C-4648-2548-8C84-C612B066D93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01000" cy="609600"/>
          </a:xfrm>
        </p:spPr>
        <p:txBody>
          <a:bodyPr/>
          <a:lstStyle/>
          <a:p>
            <a:r>
              <a:rPr lang="en-US" altLang="en-US" dirty="0" smtClean="0"/>
              <a:t>Announcement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410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4000" dirty="0" smtClean="0"/>
              <a:t>Faculty expo #3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altLang="en-US" sz="3600" dirty="0" smtClean="0"/>
              <a:t>4pm today in SH100</a:t>
            </a:r>
          </a:p>
          <a:p>
            <a:pPr>
              <a:lnSpc>
                <a:spcPct val="80000"/>
              </a:lnSpc>
            </a:pPr>
            <a:r>
              <a:rPr lang="en-US" altLang="en-US" sz="4000" dirty="0" smtClean="0"/>
              <a:t>Reading assignment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altLang="en-US" sz="3600" dirty="0" smtClean="0"/>
              <a:t>Read and follow through Appendix A, special relativity</a:t>
            </a:r>
          </a:p>
          <a:p>
            <a:pPr marL="1009650" lvl="1" indent="-609600">
              <a:lnSpc>
                <a:spcPct val="80000"/>
              </a:lnSpc>
            </a:pP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55200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B163-CDDC-0A43-945D-3A96AB41B3C0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839200" cy="6019800"/>
          </a:xfrm>
        </p:spPr>
        <p:txBody>
          <a:bodyPr/>
          <a:lstStyle/>
          <a:p>
            <a:r>
              <a:rPr lang="en-US" altLang="en-US" dirty="0" smtClean="0"/>
              <a:t>At </a:t>
            </a:r>
            <a:r>
              <a:rPr lang="en-US" altLang="en-US" dirty="0"/>
              <a:t>relativistic </a:t>
            </a:r>
            <a:r>
              <a:rPr lang="en-US" altLang="en-US" dirty="0" smtClean="0"/>
              <a:t>energies, </a:t>
            </a:r>
            <a:r>
              <a:rPr lang="en-US" altLang="en-US" dirty="0"/>
              <a:t>the magnetic moment of electron also contributes to the scattering</a:t>
            </a:r>
          </a:p>
          <a:p>
            <a:pPr lvl="1"/>
            <a:r>
              <a:rPr lang="en-US" altLang="en-US" dirty="0"/>
              <a:t>Neville Mott formulated Rutherford scattering in QM and included the spin effects</a:t>
            </a:r>
          </a:p>
          <a:p>
            <a:pPr lvl="1"/>
            <a:r>
              <a:rPr lang="en-US" altLang="en-US" dirty="0"/>
              <a:t>R. Hofstadter, </a:t>
            </a:r>
            <a:r>
              <a:rPr lang="en-US" altLang="en-US" dirty="0">
                <a:latin typeface="Monotype Corsiva" charset="0"/>
              </a:rPr>
              <a:t>et al</a:t>
            </a:r>
            <a:r>
              <a:rPr lang="en-US" altLang="en-US" dirty="0"/>
              <a:t>., discovered the effect of spin, nature of nuclear (&amp; proton) form factor in late 1950s  </a:t>
            </a:r>
          </a:p>
          <a:p>
            <a:r>
              <a:rPr lang="en-US" altLang="en-US" dirty="0"/>
              <a:t>Mott scattering x-sec (</a:t>
            </a:r>
            <a:r>
              <a:rPr lang="en-US" altLang="en-US" dirty="0">
                <a:solidFill>
                  <a:srgbClr val="800000"/>
                </a:solidFill>
              </a:rPr>
              <a:t>scattering of a point particle</a:t>
            </a:r>
            <a:r>
              <a:rPr lang="en-US" altLang="en-US" dirty="0"/>
              <a:t>) is related to Rutherford x-sec:</a:t>
            </a:r>
          </a:p>
          <a:p>
            <a:endParaRPr lang="en-US" altLang="en-US" dirty="0"/>
          </a:p>
          <a:p>
            <a:r>
              <a:rPr lang="en-US" altLang="en-US" dirty="0"/>
              <a:t>Deviation from the distribution expected for point-scattering provides a measure of size (structure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  <p:graphicFrame>
        <p:nvGraphicFramePr>
          <p:cNvPr id="49561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562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Sizes</a:t>
            </a:r>
          </a:p>
        </p:txBody>
      </p:sp>
      <p:graphicFrame>
        <p:nvGraphicFramePr>
          <p:cNvPr id="4956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008960"/>
              </p:ext>
            </p:extLst>
          </p:nvPr>
        </p:nvGraphicFramePr>
        <p:xfrm>
          <a:off x="4778375" y="4038600"/>
          <a:ext cx="1470025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" name="Equation" r:id="rId6" imgW="698400" imgH="419040" progId="Equation.DSMT4">
                  <p:embed/>
                </p:oleObj>
              </mc:Choice>
              <mc:Fallback>
                <p:oleObj name="Equation" r:id="rId6" imgW="6984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5" y="4038600"/>
                        <a:ext cx="1470025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56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316040"/>
              </p:ext>
            </p:extLst>
          </p:nvPr>
        </p:nvGraphicFramePr>
        <p:xfrm>
          <a:off x="6243638" y="4038600"/>
          <a:ext cx="2671762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4" name="Equation" r:id="rId8" imgW="1269720" imgH="431640" progId="Equation.DSMT4">
                  <p:embed/>
                </p:oleObj>
              </mc:Choice>
              <mc:Fallback>
                <p:oleObj name="Equation" r:id="rId8" imgW="12697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3638" y="4038600"/>
                        <a:ext cx="2671762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257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5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5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5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5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9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9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95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18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AADB-9B2B-5B44-B19D-88DBAFAD923B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86800" cy="5334000"/>
          </a:xfrm>
        </p:spPr>
        <p:txBody>
          <a:bodyPr/>
          <a:lstStyle/>
          <a:p>
            <a:r>
              <a:rPr lang="en-US" altLang="en-US"/>
              <a:t>Another way is to use the strong nuclear force of sufficiently energetic strongly interacting particles (</a:t>
            </a:r>
            <a:r>
              <a:rPr lang="en-US" altLang="en-US">
                <a:latin typeface="Symbol" charset="2"/>
              </a:rPr>
              <a:t>p</a:t>
            </a:r>
            <a:r>
              <a:rPr lang="en-US" altLang="en-US"/>
              <a:t> mesons, protons, etc)</a:t>
            </a:r>
          </a:p>
          <a:p>
            <a:pPr lvl="1"/>
            <a:r>
              <a:rPr lang="en-US" altLang="en-US"/>
              <a:t>What is the advantage of using these particles?</a:t>
            </a:r>
          </a:p>
          <a:p>
            <a:pPr lvl="2"/>
            <a:r>
              <a:rPr lang="en-US" altLang="en-US"/>
              <a:t>If the energy is high, Coulomb interaction can be neglected</a:t>
            </a:r>
          </a:p>
          <a:p>
            <a:pPr lvl="2"/>
            <a:r>
              <a:rPr lang="en-US" altLang="en-US"/>
              <a:t>These particles readily interact with nuclei, getting “absorbed” into the nucleus</a:t>
            </a:r>
          </a:p>
          <a:p>
            <a:pPr lvl="2"/>
            <a:r>
              <a:rPr lang="en-US" altLang="en-US"/>
              <a:t>Thus, probe strong interactions directly</a:t>
            </a:r>
          </a:p>
          <a:p>
            <a:pPr lvl="1"/>
            <a:r>
              <a:rPr lang="en-US" altLang="en-US"/>
              <a:t>These interactions can be treated the same way as the light absorptions resulting in diffraction, similar to that of light passing through gratings or slits</a:t>
            </a:r>
          </a:p>
        </p:txBody>
      </p:sp>
      <p:graphicFrame>
        <p:nvGraphicFramePr>
          <p:cNvPr id="49664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31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6644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Sizes</a:t>
            </a:r>
          </a:p>
        </p:txBody>
      </p:sp>
    </p:spTree>
    <p:extLst>
      <p:ext uri="{BB962C8B-B14F-4D97-AF65-F5344CB8AC3E}">
        <p14:creationId xmlns:p14="http://schemas.microsoft.com/office/powerpoint/2010/main" val="15747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6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6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6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96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96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2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B6FFB-9E88-5D41-8675-1AB88C59C818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497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458200" cy="4953000"/>
          </a:xfrm>
        </p:spPr>
        <p:txBody>
          <a:bodyPr/>
          <a:lstStyle/>
          <a:p>
            <a:r>
              <a:rPr lang="en-US" altLang="en-US" dirty="0"/>
              <a:t>The size of a nucleus can be inferred from the diffraction pattern</a:t>
            </a:r>
          </a:p>
          <a:p>
            <a:r>
              <a:rPr lang="en-US" altLang="en-US" dirty="0"/>
              <a:t>All these phenomenological investigation provided the simple formula for the radius of the nucleus to its number of nucleons or atomic number, A: </a:t>
            </a:r>
          </a:p>
          <a:p>
            <a:endParaRPr lang="en-US" altLang="en-US" dirty="0"/>
          </a:p>
        </p:txBody>
      </p:sp>
      <p:graphicFrame>
        <p:nvGraphicFramePr>
          <p:cNvPr id="497667" name="Object 3"/>
          <p:cNvGraphicFramePr>
            <a:graphicFrameLocks noChangeAspect="1"/>
          </p:cNvGraphicFramePr>
          <p:nvPr/>
        </p:nvGraphicFramePr>
        <p:xfrm>
          <a:off x="0" y="3048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7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480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7668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Sizes</a:t>
            </a:r>
          </a:p>
        </p:txBody>
      </p:sp>
      <p:graphicFrame>
        <p:nvGraphicFramePr>
          <p:cNvPr id="497669" name="Object 5"/>
          <p:cNvGraphicFramePr>
            <a:graphicFrameLocks noChangeAspect="1"/>
          </p:cNvGraphicFramePr>
          <p:nvPr/>
        </p:nvGraphicFramePr>
        <p:xfrm>
          <a:off x="609600" y="3886200"/>
          <a:ext cx="2386013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79" name="Equation" r:id="rId5" imgW="698400" imgH="228600" progId="Equation.DSMT4">
                  <p:embed/>
                </p:oleObj>
              </mc:Choice>
              <mc:Fallback>
                <p:oleObj name="Equation" r:id="rId5" imgW="698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86200"/>
                        <a:ext cx="2386013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7670" name="Text Box 6"/>
          <p:cNvSpPr txBox="1">
            <a:spLocks noChangeArrowheads="1"/>
          </p:cNvSpPr>
          <p:nvPr/>
        </p:nvSpPr>
        <p:spPr bwMode="auto">
          <a:xfrm>
            <a:off x="2209800" y="5105400"/>
            <a:ext cx="4408488" cy="485775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800000"/>
                </a:solidFill>
              </a:rPr>
              <a:t>How would you interpret this formula?</a:t>
            </a:r>
          </a:p>
        </p:txBody>
      </p:sp>
      <p:graphicFrame>
        <p:nvGraphicFramePr>
          <p:cNvPr id="497671" name="Object 7"/>
          <p:cNvGraphicFramePr>
            <a:graphicFrameLocks noChangeAspect="1"/>
          </p:cNvGraphicFramePr>
          <p:nvPr/>
        </p:nvGraphicFramePr>
        <p:xfrm>
          <a:off x="2986088" y="3886200"/>
          <a:ext cx="3643312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80" name="Equation" r:id="rId7" imgW="1066680" imgH="203040" progId="Equation.DSMT4">
                  <p:embed/>
                </p:oleObj>
              </mc:Choice>
              <mc:Fallback>
                <p:oleObj name="Equation" r:id="rId7" imgW="1066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3886200"/>
                        <a:ext cx="3643312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7672" name="Object 8"/>
          <p:cNvGraphicFramePr>
            <a:graphicFrameLocks noChangeAspect="1"/>
          </p:cNvGraphicFramePr>
          <p:nvPr/>
        </p:nvGraphicFramePr>
        <p:xfrm>
          <a:off x="6581775" y="3886200"/>
          <a:ext cx="19526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81" name="Equation" r:id="rId9" imgW="571320" imgH="203040" progId="Equation.DSMT4">
                  <p:embed/>
                </p:oleObj>
              </mc:Choice>
              <mc:Fallback>
                <p:oleObj name="Equation" r:id="rId9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1775" y="3886200"/>
                        <a:ext cx="195262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885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7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7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9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9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6" grpId="0" build="p" autoUpdateAnimBg="0"/>
      <p:bldP spid="49767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CD09-B800-9E4E-B0D4-99CE363C2F25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382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Both protons and neutrons are fermions with spins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Nucleons inside a nucleus can have orbital angular momentum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In Quantum Mechanics orbital angular momenta are integers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Thus the total angular momentum of a nucleus is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Integers: if even number of nucleons in the nucleus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Half integers: if odd number of nucleons in the nucleus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Interesting facts are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All nucleus with even number of p and n are spin 0.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Large nuclei have very small spins in their ground state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Hypothesis: Nucleon spins in the nucleus are very strongly paired to minimize their overall effect</a:t>
            </a:r>
          </a:p>
        </p:txBody>
      </p:sp>
      <p:graphicFrame>
        <p:nvGraphicFramePr>
          <p:cNvPr id="498691" name="Object 3"/>
          <p:cNvGraphicFramePr>
            <a:graphicFrameLocks noChangeAspect="1"/>
          </p:cNvGraphicFramePr>
          <p:nvPr/>
        </p:nvGraphicFramePr>
        <p:xfrm>
          <a:off x="0" y="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6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240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8692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Properties: Spins</a:t>
            </a:r>
          </a:p>
        </p:txBody>
      </p:sp>
      <p:graphicFrame>
        <p:nvGraphicFramePr>
          <p:cNvPr id="498693" name="Object 5"/>
          <p:cNvGraphicFramePr>
            <a:graphicFrameLocks noChangeAspect="1"/>
          </p:cNvGraphicFramePr>
          <p:nvPr/>
        </p:nvGraphicFramePr>
        <p:xfrm>
          <a:off x="7513638" y="762000"/>
          <a:ext cx="487362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66" name="Equation" r:id="rId5" imgW="215640" imgH="203040" progId="Equation.DSMT4">
                  <p:embed/>
                </p:oleObj>
              </mc:Choice>
              <mc:Fallback>
                <p:oleObj name="Equation" r:id="rId5" imgW="215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3638" y="762000"/>
                        <a:ext cx="487362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110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8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8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98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98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98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986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986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986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986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582C-4648-2548-8C84-C612B066D93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01000" cy="609600"/>
          </a:xfrm>
        </p:spPr>
        <p:txBody>
          <a:bodyPr/>
          <a:lstStyle/>
          <a:p>
            <a:r>
              <a:rPr lang="en-US" altLang="en-US" smtClean="0"/>
              <a:t>Reminder: Homework </a:t>
            </a:r>
            <a:r>
              <a:rPr lang="en-US" altLang="en-US" dirty="0" smtClean="0"/>
              <a:t>Assignment #3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410200"/>
          </a:xfrm>
          <a:noFill/>
          <a:ln/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dirty="0" smtClean="0"/>
              <a:t>Derive </a:t>
            </a:r>
            <a:r>
              <a:rPr lang="en-US" altLang="en-US" dirty="0"/>
              <a:t>Eq. 1.55 starting from 1.48 and </a:t>
            </a:r>
            <a:r>
              <a:rPr lang="en-US" altLang="en-US" dirty="0" smtClean="0"/>
              <a:t>1.49 (5 points)</a:t>
            </a:r>
            <a:endParaRPr lang="en-US" altLang="en-US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dirty="0"/>
              <a:t>Derive the formulae for the available CMS </a:t>
            </a:r>
            <a:r>
              <a:rPr lang="en-US" altLang="en-US" dirty="0" smtClean="0"/>
              <a:t>energy (           	  ) </a:t>
            </a:r>
            <a:r>
              <a:rPr lang="en-US" altLang="en-US" dirty="0"/>
              <a:t>for</a:t>
            </a:r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r>
              <a:rPr lang="en-US" altLang="en-US" dirty="0"/>
              <a:t>Fixed target experiment with masses m</a:t>
            </a:r>
            <a:r>
              <a:rPr lang="en-US" altLang="en-US" baseline="-25000" dirty="0"/>
              <a:t>1</a:t>
            </a:r>
            <a:r>
              <a:rPr lang="en-US" altLang="en-US" dirty="0"/>
              <a:t> and m</a:t>
            </a:r>
            <a:r>
              <a:rPr lang="en-US" altLang="en-US" baseline="-25000" dirty="0"/>
              <a:t>2</a:t>
            </a:r>
            <a:r>
              <a:rPr lang="en-US" altLang="en-US" dirty="0"/>
              <a:t> with incoming energy E</a:t>
            </a:r>
            <a:r>
              <a:rPr lang="en-US" altLang="en-US" baseline="-25000" dirty="0"/>
              <a:t>1</a:t>
            </a:r>
            <a:r>
              <a:rPr lang="en-US" altLang="en-US" dirty="0" smtClean="0"/>
              <a:t>. (5points)</a:t>
            </a:r>
            <a:endParaRPr lang="en-US" altLang="en-US" dirty="0"/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r>
              <a:rPr lang="en-US" altLang="en-US" dirty="0"/>
              <a:t>Collider experiment with masses m</a:t>
            </a:r>
            <a:r>
              <a:rPr lang="en-US" altLang="en-US" baseline="-25000" dirty="0"/>
              <a:t>1</a:t>
            </a:r>
            <a:r>
              <a:rPr lang="en-US" altLang="en-US" dirty="0"/>
              <a:t> and m</a:t>
            </a:r>
            <a:r>
              <a:rPr lang="en-US" altLang="en-US" baseline="-25000" dirty="0"/>
              <a:t>2</a:t>
            </a:r>
            <a:r>
              <a:rPr lang="en-US" altLang="en-US" dirty="0"/>
              <a:t> with incoming energies E</a:t>
            </a:r>
            <a:r>
              <a:rPr lang="en-US" altLang="en-US" baseline="-25000" dirty="0"/>
              <a:t>1</a:t>
            </a:r>
            <a:r>
              <a:rPr lang="en-US" altLang="en-US" dirty="0"/>
              <a:t> and E</a:t>
            </a:r>
            <a:r>
              <a:rPr lang="en-US" altLang="en-US" baseline="-25000" dirty="0"/>
              <a:t>2</a:t>
            </a:r>
            <a:r>
              <a:rPr lang="en-US" altLang="en-US" dirty="0"/>
              <a:t>. (</a:t>
            </a:r>
            <a:r>
              <a:rPr lang="en-US" altLang="en-US" dirty="0" smtClean="0"/>
              <a:t>5points</a:t>
            </a:r>
            <a:r>
              <a:rPr lang="en-US" altLang="en-US" dirty="0"/>
              <a:t>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dirty="0" smtClean="0"/>
              <a:t>End of chapter problem 1.7 ( 5points)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dirty="0" smtClean="0"/>
              <a:t>These </a:t>
            </a:r>
            <a:r>
              <a:rPr lang="en-US" altLang="en-US" dirty="0"/>
              <a:t>assignments are due next </a:t>
            </a:r>
            <a:r>
              <a:rPr lang="en-US" altLang="en-US" dirty="0" smtClean="0"/>
              <a:t>Monday</a:t>
            </a:r>
            <a:r>
              <a:rPr lang="en-US" altLang="en-US" dirty="0"/>
              <a:t>, Sept. </a:t>
            </a:r>
            <a:r>
              <a:rPr lang="en-US" altLang="en-US" dirty="0" smtClean="0"/>
              <a:t>26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dirty="0"/>
              <a:t>Reading assignment: Section 1.7 </a:t>
            </a:r>
          </a:p>
        </p:txBody>
      </p:sp>
      <p:graphicFrame>
        <p:nvGraphicFramePr>
          <p:cNvPr id="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95666"/>
              </p:ext>
            </p:extLst>
          </p:nvPr>
        </p:nvGraphicFramePr>
        <p:xfrm>
          <a:off x="762000" y="1752600"/>
          <a:ext cx="5524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15" name="Equation" r:id="rId3" imgW="215640" imgH="215640" progId="Equation.DSMT4">
                  <p:embed/>
                </p:oleObj>
              </mc:Choice>
              <mc:Fallback>
                <p:oleObj name="Equation" r:id="rId3" imgW="2156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752600"/>
                        <a:ext cx="55245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403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58B5D-43DB-3F46-86DC-1B2E43433FD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85800"/>
          </a:xfrm>
        </p:spPr>
        <p:txBody>
          <a:bodyPr/>
          <a:lstStyle/>
          <a:p>
            <a:r>
              <a:rPr lang="en-US" altLang="en-US"/>
              <a:t>Some Quantities in Special Relativity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Fractional </a:t>
            </a:r>
            <a:r>
              <a:rPr lang="en-US" altLang="en-US" dirty="0" smtClean="0"/>
              <a:t>velocity: 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Lorentz </a:t>
            </a:r>
            <a:r>
              <a:rPr lang="en-US" altLang="en-US" dirty="0">
                <a:latin typeface="Symbol" charset="2"/>
              </a:rPr>
              <a:t>g</a:t>
            </a:r>
            <a:r>
              <a:rPr lang="en-US" altLang="en-US" dirty="0"/>
              <a:t> factor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Relative momentum and the total energy of the particle moving at a velocity                </a:t>
            </a:r>
            <a:r>
              <a:rPr lang="en-US" altLang="en-US" dirty="0" smtClean="0"/>
              <a:t>is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Square of </a:t>
            </a:r>
            <a:r>
              <a:rPr lang="en-US" altLang="en-US" dirty="0" smtClean="0"/>
              <a:t>the four </a:t>
            </a:r>
            <a:r>
              <a:rPr lang="en-US" altLang="en-US" dirty="0"/>
              <a:t>momentum P=(</a:t>
            </a:r>
            <a:r>
              <a:rPr lang="en-US" altLang="en-US" dirty="0" err="1"/>
              <a:t>E,</a:t>
            </a:r>
            <a:r>
              <a:rPr lang="en-US" altLang="en-US" b="1" dirty="0" err="1"/>
              <a:t>pc</a:t>
            </a:r>
            <a:r>
              <a:rPr lang="en-US" altLang="en-US" dirty="0"/>
              <a:t>), rest mass </a:t>
            </a:r>
            <a:r>
              <a:rPr lang="en-US" altLang="en-US" dirty="0" smtClean="0"/>
              <a:t>energy</a:t>
            </a:r>
            <a:endParaRPr lang="en-US" altLang="en-US" dirty="0"/>
          </a:p>
        </p:txBody>
      </p:sp>
      <p:graphicFrame>
        <p:nvGraphicFramePr>
          <p:cNvPr id="4034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082824"/>
              </p:ext>
            </p:extLst>
          </p:nvPr>
        </p:nvGraphicFramePr>
        <p:xfrm>
          <a:off x="838200" y="4572000"/>
          <a:ext cx="6858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86" name="Equation" r:id="rId4" imgW="253800" imgH="152280" progId="Equation.DSMT4">
                  <p:embed/>
                </p:oleObj>
              </mc:Choice>
              <mc:Fallback>
                <p:oleObj name="Equation" r:id="rId4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572000"/>
                        <a:ext cx="6858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3473" name="Object 17"/>
          <p:cNvGraphicFramePr>
            <a:graphicFrameLocks noChangeAspect="1"/>
          </p:cNvGraphicFramePr>
          <p:nvPr/>
        </p:nvGraphicFramePr>
        <p:xfrm>
          <a:off x="3352800" y="1630363"/>
          <a:ext cx="2057400" cy="126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87" name="Equation" r:id="rId6" imgW="723600" imgH="444240" progId="Equation.DSMT4">
                  <p:embed/>
                </p:oleObj>
              </mc:Choice>
              <mc:Fallback>
                <p:oleObj name="Equation" r:id="rId6" imgW="7236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630363"/>
                        <a:ext cx="2057400" cy="1265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347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75447"/>
              </p:ext>
            </p:extLst>
          </p:nvPr>
        </p:nvGraphicFramePr>
        <p:xfrm>
          <a:off x="1447800" y="4495800"/>
          <a:ext cx="17526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88" name="Equation" r:id="rId8" imgW="647640" imgH="228600" progId="Equation.DSMT4">
                  <p:embed/>
                </p:oleObj>
              </mc:Choice>
              <mc:Fallback>
                <p:oleObj name="Equation" r:id="rId8" imgW="647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495800"/>
                        <a:ext cx="1752600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3477" name="Object 21"/>
          <p:cNvGraphicFramePr>
            <a:graphicFrameLocks noChangeAspect="1"/>
          </p:cNvGraphicFramePr>
          <p:nvPr/>
        </p:nvGraphicFramePr>
        <p:xfrm>
          <a:off x="2514600" y="4562475"/>
          <a:ext cx="109855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89" name="Equation" r:id="rId10" imgW="406080" imgH="253800" progId="Equation.DSMT4">
                  <p:embed/>
                </p:oleObj>
              </mc:Choice>
              <mc:Fallback>
                <p:oleObj name="Equation" r:id="rId10" imgW="406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562475"/>
                        <a:ext cx="109855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347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476058"/>
              </p:ext>
            </p:extLst>
          </p:nvPr>
        </p:nvGraphicFramePr>
        <p:xfrm>
          <a:off x="3581400" y="4495800"/>
          <a:ext cx="2643188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90" name="Equation" r:id="rId12" imgW="977760" imgH="241200" progId="Equation.DSMT4">
                  <p:embed/>
                </p:oleObj>
              </mc:Choice>
              <mc:Fallback>
                <p:oleObj name="Equation" r:id="rId12" imgW="9777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495800"/>
                        <a:ext cx="2643188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347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602534"/>
              </p:ext>
            </p:extLst>
          </p:nvPr>
        </p:nvGraphicFramePr>
        <p:xfrm>
          <a:off x="6248400" y="4562475"/>
          <a:ext cx="99695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91" name="Equation" r:id="rId14" imgW="368280" imgH="228600" progId="Equation.DSMT4">
                  <p:embed/>
                </p:oleObj>
              </mc:Choice>
              <mc:Fallback>
                <p:oleObj name="Equation" r:id="rId14" imgW="368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562475"/>
                        <a:ext cx="996950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348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881047"/>
              </p:ext>
            </p:extLst>
          </p:nvPr>
        </p:nvGraphicFramePr>
        <p:xfrm>
          <a:off x="2738438" y="5562600"/>
          <a:ext cx="3433762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92" name="Equation" r:id="rId16" imgW="1269720" imgH="228600" progId="Equation.DSMT4">
                  <p:embed/>
                </p:oleObj>
              </mc:Choice>
              <mc:Fallback>
                <p:oleObj name="Equation" r:id="rId16" imgW="1269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38" y="5562600"/>
                        <a:ext cx="3433762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822325"/>
            <a:ext cx="1411081" cy="8540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562" y="3429000"/>
            <a:ext cx="1189038" cy="64547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886200"/>
            <a:ext cx="2989350" cy="63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3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115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0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0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0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03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03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03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03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A59CF-0FA5-C840-BB43-F732B3F51A3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85800"/>
          </a:xfrm>
        </p:spPr>
        <p:txBody>
          <a:bodyPr/>
          <a:lstStyle/>
          <a:p>
            <a:r>
              <a:rPr lang="en-US" altLang="en-US"/>
              <a:t>Relativistic Variables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077200" cy="3886200"/>
          </a:xfrm>
        </p:spPr>
        <p:txBody>
          <a:bodyPr/>
          <a:lstStyle/>
          <a:p>
            <a:r>
              <a:rPr lang="en-US" altLang="en-US"/>
              <a:t>Velocity of CM in the scattering of two particles with rest mass m</a:t>
            </a:r>
            <a:r>
              <a:rPr lang="en-US" altLang="en-US" baseline="-25000"/>
              <a:t>1</a:t>
            </a:r>
            <a:r>
              <a:rPr lang="en-US" altLang="en-US"/>
              <a:t> and m</a:t>
            </a:r>
            <a:r>
              <a:rPr lang="en-US" altLang="en-US" baseline="-25000"/>
              <a:t>2</a:t>
            </a:r>
            <a:r>
              <a:rPr lang="en-US" altLang="en-US"/>
              <a:t> is: 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If m</a:t>
            </a:r>
            <a:r>
              <a:rPr lang="en-US" altLang="en-US" baseline="-25000"/>
              <a:t>1</a:t>
            </a:r>
            <a:r>
              <a:rPr lang="en-US" altLang="en-US"/>
              <a:t> is the mass of the projectile and m</a:t>
            </a:r>
            <a:r>
              <a:rPr lang="en-US" altLang="en-US" baseline="-25000"/>
              <a:t>2</a:t>
            </a:r>
            <a:r>
              <a:rPr lang="en-US" altLang="en-US"/>
              <a:t> is that of the target, for a fixed target we obtain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989221"/>
            <a:ext cx="4419600" cy="13635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343400"/>
            <a:ext cx="72390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0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35D5-0CB1-DE4E-96E7-6D239B36E09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Relativistic Variables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3886200"/>
          </a:xfrm>
        </p:spPr>
        <p:txBody>
          <a:bodyPr/>
          <a:lstStyle/>
          <a:p>
            <a:r>
              <a:rPr lang="en-US" altLang="en-US" dirty="0"/>
              <a:t>At very low energies where m</a:t>
            </a:r>
            <a:r>
              <a:rPr lang="en-US" altLang="en-US" baseline="-25000" dirty="0"/>
              <a:t>1</a:t>
            </a:r>
            <a:r>
              <a:rPr lang="en-US" altLang="en-US" dirty="0"/>
              <a:t>c</a:t>
            </a:r>
            <a:r>
              <a:rPr lang="en-US" altLang="en-US" baseline="30000" dirty="0"/>
              <a:t>2</a:t>
            </a:r>
            <a:r>
              <a:rPr lang="en-US" altLang="en-US" dirty="0"/>
              <a:t>&gt;&gt;P</a:t>
            </a:r>
            <a:r>
              <a:rPr lang="en-US" altLang="en-US" baseline="-25000" dirty="0"/>
              <a:t>1</a:t>
            </a:r>
            <a:r>
              <a:rPr lang="en-US" altLang="en-US" dirty="0"/>
              <a:t>c, the velocity reduces to:</a:t>
            </a:r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/>
              <a:t>At very high energies where m</a:t>
            </a:r>
            <a:r>
              <a:rPr lang="en-US" altLang="en-US" baseline="-25000" dirty="0"/>
              <a:t>1</a:t>
            </a:r>
            <a:r>
              <a:rPr lang="en-US" altLang="en-US" dirty="0"/>
              <a:t>c</a:t>
            </a:r>
            <a:r>
              <a:rPr lang="en-US" altLang="en-US" baseline="30000" dirty="0"/>
              <a:t>2</a:t>
            </a:r>
            <a:r>
              <a:rPr lang="en-US" altLang="en-US" dirty="0"/>
              <a:t>&lt;&lt;P</a:t>
            </a:r>
            <a:r>
              <a:rPr lang="en-US" altLang="en-US" baseline="-25000" dirty="0"/>
              <a:t>1</a:t>
            </a:r>
            <a:r>
              <a:rPr lang="en-US" altLang="en-US" dirty="0"/>
              <a:t>c and m</a:t>
            </a:r>
            <a:r>
              <a:rPr lang="en-US" altLang="en-US" baseline="-25000" dirty="0"/>
              <a:t>2</a:t>
            </a:r>
            <a:r>
              <a:rPr lang="en-US" altLang="en-US" dirty="0"/>
              <a:t>c</a:t>
            </a:r>
            <a:r>
              <a:rPr lang="en-US" altLang="en-US" baseline="30000" dirty="0"/>
              <a:t>2</a:t>
            </a:r>
            <a:r>
              <a:rPr lang="en-US" altLang="en-US" dirty="0"/>
              <a:t>&lt;&lt;P</a:t>
            </a:r>
            <a:r>
              <a:rPr lang="en-US" altLang="en-US" baseline="-25000" dirty="0"/>
              <a:t>1</a:t>
            </a:r>
            <a:r>
              <a:rPr lang="en-US" altLang="en-US" dirty="0"/>
              <a:t>c , the velocity can be written as:</a:t>
            </a:r>
          </a:p>
        </p:txBody>
      </p:sp>
      <p:grpSp>
        <p:nvGrpSpPr>
          <p:cNvPr id="424976" name="Group 16"/>
          <p:cNvGrpSpPr>
            <a:grpSpLocks/>
          </p:cNvGrpSpPr>
          <p:nvPr/>
        </p:nvGrpSpPr>
        <p:grpSpPr bwMode="auto">
          <a:xfrm>
            <a:off x="4232275" y="4953000"/>
            <a:ext cx="3671888" cy="1327150"/>
            <a:chOff x="2666" y="3305"/>
            <a:chExt cx="2313" cy="836"/>
          </a:xfrm>
        </p:grpSpPr>
        <p:cxnSp>
          <p:nvCxnSpPr>
            <p:cNvPr id="424974" name="AutoShape 14"/>
            <p:cNvCxnSpPr>
              <a:cxnSpLocks noChangeShapeType="1"/>
            </p:cNvCxnSpPr>
            <p:nvPr/>
          </p:nvCxnSpPr>
          <p:spPr bwMode="auto">
            <a:xfrm rot="5400000" flipH="1" flipV="1">
              <a:off x="3413" y="2558"/>
              <a:ext cx="452" cy="1945"/>
            </a:xfrm>
            <a:prstGeom prst="bentConnector3">
              <a:avLst>
                <a:gd name="adj1" fmla="val -29866"/>
              </a:avLst>
            </a:prstGeom>
            <a:noFill/>
            <a:ln w="38100">
              <a:solidFill>
                <a:srgbClr val="8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24975" name="Text Box 15"/>
            <p:cNvSpPr txBox="1">
              <a:spLocks noChangeArrowheads="1"/>
            </p:cNvSpPr>
            <p:nvPr/>
          </p:nvSpPr>
          <p:spPr bwMode="auto">
            <a:xfrm>
              <a:off x="4310" y="3910"/>
              <a:ext cx="6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Expansion</a:t>
              </a: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231" y="1600200"/>
            <a:ext cx="6270169" cy="1371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15" y="3886200"/>
            <a:ext cx="5137485" cy="1600200"/>
          </a:xfrm>
          <a:prstGeom prst="rect">
            <a:avLst/>
          </a:prstGeom>
        </p:spPr>
      </p:pic>
      <p:graphicFrame>
        <p:nvGraphicFramePr>
          <p:cNvPr id="1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444823"/>
              </p:ext>
            </p:extLst>
          </p:nvPr>
        </p:nvGraphicFramePr>
        <p:xfrm>
          <a:off x="5953125" y="3810000"/>
          <a:ext cx="2733675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827" name="Equation" r:id="rId6" imgW="1104840" imgH="482400" progId="Equation.DSMT4">
                  <p:embed/>
                </p:oleObj>
              </mc:Choice>
              <mc:Fallback>
                <p:oleObj name="Equation" r:id="rId6" imgW="11048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25" y="3810000"/>
                        <a:ext cx="2733675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797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4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A63E-6B60-E347-B210-3E4939CF4B9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Relativistic Variables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For high energies, if m</a:t>
            </a:r>
            <a:r>
              <a:rPr lang="en-US" altLang="en-US" baseline="-25000" dirty="0"/>
              <a:t>1</a:t>
            </a:r>
            <a:r>
              <a:rPr lang="en-US" altLang="en-US" dirty="0"/>
              <a:t>~m</a:t>
            </a:r>
            <a:r>
              <a:rPr lang="en-US" altLang="en-US" baseline="-25000" dirty="0"/>
              <a:t>2</a:t>
            </a:r>
            <a:r>
              <a:rPr lang="en-US" altLang="en-US" dirty="0" smtClean="0"/>
              <a:t>,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  </a:t>
            </a:r>
            <a:r>
              <a:rPr lang="en-US" altLang="en-US" dirty="0" err="1">
                <a:latin typeface="Symbol" charset="2"/>
              </a:rPr>
              <a:t>g</a:t>
            </a:r>
            <a:r>
              <a:rPr lang="en-US" altLang="en-US" baseline="-25000" dirty="0" err="1"/>
              <a:t>CM</a:t>
            </a:r>
            <a:r>
              <a:rPr lang="en-US" altLang="en-US" dirty="0"/>
              <a:t> becomes: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  <p:graphicFrame>
        <p:nvGraphicFramePr>
          <p:cNvPr id="4270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176645"/>
              </p:ext>
            </p:extLst>
          </p:nvPr>
        </p:nvGraphicFramePr>
        <p:xfrm>
          <a:off x="2066464" y="3275307"/>
          <a:ext cx="1057736" cy="562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44" name="Equation" r:id="rId4" imgW="380880" imgH="203040" progId="Equation.DSMT4">
                  <p:embed/>
                </p:oleObj>
              </mc:Choice>
              <mc:Fallback>
                <p:oleObj name="Equation" r:id="rId4" imgW="380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464" y="3275307"/>
                        <a:ext cx="1057736" cy="5628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2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402588"/>
              </p:ext>
            </p:extLst>
          </p:nvPr>
        </p:nvGraphicFramePr>
        <p:xfrm>
          <a:off x="3332928" y="3156338"/>
          <a:ext cx="2325744" cy="845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45" name="Equation" r:id="rId6" imgW="838080" imgH="304560" progId="Equation.DSMT4">
                  <p:embed/>
                </p:oleObj>
              </mc:Choice>
              <mc:Fallback>
                <p:oleObj name="Equation" r:id="rId6" imgW="8380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2928" y="3156338"/>
                        <a:ext cx="2325744" cy="8453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2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826147"/>
              </p:ext>
            </p:extLst>
          </p:nvPr>
        </p:nvGraphicFramePr>
        <p:xfrm>
          <a:off x="3399843" y="3914353"/>
          <a:ext cx="4264926" cy="773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46" name="Equation" r:id="rId8" imgW="1536480" imgH="279360" progId="Equation.DSMT4">
                  <p:embed/>
                </p:oleObj>
              </mc:Choice>
              <mc:Fallback>
                <p:oleObj name="Equation" r:id="rId8" imgW="15364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9843" y="3914353"/>
                        <a:ext cx="4264926" cy="7731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822761"/>
              </p:ext>
            </p:extLst>
          </p:nvPr>
        </p:nvGraphicFramePr>
        <p:xfrm>
          <a:off x="3399843" y="4687477"/>
          <a:ext cx="2572124" cy="1408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47" name="Equation" r:id="rId10" imgW="927000" imgH="507960" progId="Equation.DSMT4">
                  <p:embed/>
                </p:oleObj>
              </mc:Choice>
              <mc:Fallback>
                <p:oleObj name="Equation" r:id="rId10" imgW="9270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9843" y="4687477"/>
                        <a:ext cx="2572124" cy="14081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2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12913"/>
              </p:ext>
            </p:extLst>
          </p:nvPr>
        </p:nvGraphicFramePr>
        <p:xfrm>
          <a:off x="6201584" y="4775621"/>
          <a:ext cx="1304116" cy="1231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48" name="Equation" r:id="rId12" imgW="469800" imgH="444240" progId="Equation.DSMT4">
                  <p:embed/>
                </p:oleObj>
              </mc:Choice>
              <mc:Fallback>
                <p:oleObj name="Equation" r:id="rId12" imgW="4698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1584" y="4775621"/>
                        <a:ext cx="1304116" cy="1231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721" y="1455940"/>
            <a:ext cx="2648585" cy="118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37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7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7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7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27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7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A63E-6B60-E347-B210-3E4939CF4B9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85800"/>
          </a:xfrm>
        </p:spPr>
        <p:txBody>
          <a:bodyPr/>
          <a:lstStyle/>
          <a:p>
            <a:r>
              <a:rPr lang="en-US" altLang="en-US"/>
              <a:t>Relativistic Variables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In general, we can rewrite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Thus the generalized notation of </a:t>
            </a:r>
            <a:r>
              <a:rPr lang="en-US" altLang="en-US" dirty="0" err="1">
                <a:latin typeface="Symbol" charset="2"/>
              </a:rPr>
              <a:t>g</a:t>
            </a:r>
            <a:r>
              <a:rPr lang="en-US" altLang="en-US" baseline="-25000" dirty="0" err="1"/>
              <a:t>CM</a:t>
            </a:r>
            <a:r>
              <a:rPr lang="en-US" altLang="en-US" dirty="0"/>
              <a:t> becomes</a:t>
            </a:r>
          </a:p>
        </p:txBody>
      </p:sp>
      <p:graphicFrame>
        <p:nvGraphicFramePr>
          <p:cNvPr id="4270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20583"/>
              </p:ext>
            </p:extLst>
          </p:nvPr>
        </p:nvGraphicFramePr>
        <p:xfrm>
          <a:off x="1384771" y="1458271"/>
          <a:ext cx="1524001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527" name="Equation" r:id="rId4" imgW="571320" imgH="228600" progId="Equation.DSMT4">
                  <p:embed/>
                </p:oleObj>
              </mc:Choice>
              <mc:Fallback>
                <p:oleObj name="Equation" r:id="rId4" imgW="571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771" y="1458271"/>
                        <a:ext cx="1524001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893224"/>
              </p:ext>
            </p:extLst>
          </p:nvPr>
        </p:nvGraphicFramePr>
        <p:xfrm>
          <a:off x="381000" y="3581400"/>
          <a:ext cx="809451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528" name="Equation" r:id="rId6" imgW="2692080" imgH="482400" progId="Equation.DSMT4">
                  <p:embed/>
                </p:oleObj>
              </mc:Choice>
              <mc:Fallback>
                <p:oleObj name="Equation" r:id="rId6" imgW="26920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581400"/>
                        <a:ext cx="8094518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7018" name="Oval 10"/>
          <p:cNvSpPr>
            <a:spLocks noChangeArrowheads="1"/>
          </p:cNvSpPr>
          <p:nvPr/>
        </p:nvSpPr>
        <p:spPr bwMode="auto">
          <a:xfrm>
            <a:off x="4038600" y="4191000"/>
            <a:ext cx="4343400" cy="995795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7019" name="Text Box 11"/>
          <p:cNvSpPr txBox="1">
            <a:spLocks noChangeArrowheads="1"/>
          </p:cNvSpPr>
          <p:nvPr/>
        </p:nvSpPr>
        <p:spPr bwMode="auto">
          <a:xfrm>
            <a:off x="7315200" y="5486400"/>
            <a:ext cx="1066800" cy="669925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b="1">
                <a:solidFill>
                  <a:srgbClr val="800000"/>
                </a:solidFill>
              </a:rPr>
              <a:t>Invariant Scalar: s</a:t>
            </a:r>
          </a:p>
        </p:txBody>
      </p:sp>
      <p:cxnSp>
        <p:nvCxnSpPr>
          <p:cNvPr id="427020" name="AutoShape 12"/>
          <p:cNvCxnSpPr>
            <a:cxnSpLocks noChangeShapeType="1"/>
            <a:stCxn id="427019" idx="1"/>
            <a:endCxn id="427018" idx="4"/>
          </p:cNvCxnSpPr>
          <p:nvPr/>
        </p:nvCxnSpPr>
        <p:spPr bwMode="auto">
          <a:xfrm rot="10800000">
            <a:off x="6210300" y="5186795"/>
            <a:ext cx="1104900" cy="634568"/>
          </a:xfrm>
          <a:prstGeom prst="curvedConnector2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aphicFrame>
        <p:nvGraphicFramePr>
          <p:cNvPr id="42702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845704"/>
              </p:ext>
            </p:extLst>
          </p:nvPr>
        </p:nvGraphicFramePr>
        <p:xfrm>
          <a:off x="3061172" y="1334530"/>
          <a:ext cx="3494087" cy="1338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529" name="Equation" r:id="rId8" imgW="1358640" imgH="520560" progId="Equation.DSMT4">
                  <p:embed/>
                </p:oleObj>
              </mc:Choice>
              <mc:Fallback>
                <p:oleObj name="Equation" r:id="rId8" imgW="135864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1172" y="1334530"/>
                        <a:ext cx="3494087" cy="13388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728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7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7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7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7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27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7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27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7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uiExpand="1" build="p"/>
      <p:bldP spid="427018" grpId="0" animBg="1"/>
      <p:bldP spid="4270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21, 2016</a:t>
            </a:r>
            <a:endParaRPr lang="en-US" alt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7CD05-36A8-6C41-BC2F-8334699A683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153400" cy="685800"/>
          </a:xfrm>
        </p:spPr>
        <p:txBody>
          <a:bodyPr/>
          <a:lstStyle/>
          <a:p>
            <a:r>
              <a:rPr lang="en-US" altLang="en-US"/>
              <a:t>Relativistic Variables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5486400"/>
          </a:xfrm>
        </p:spPr>
        <p:txBody>
          <a:bodyPr/>
          <a:lstStyle/>
          <a:p>
            <a:r>
              <a:rPr lang="en-US" altLang="en-US" dirty="0"/>
              <a:t>The invariant scalar, s, is defined as: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So what is this the CMS frame?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 smtClean="0"/>
              <a:t>Thus</a:t>
            </a:r>
            <a:r>
              <a:rPr lang="en-US" altLang="en-US" dirty="0"/>
              <a:t>,         represents the total available energy in the CMS</a:t>
            </a: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1471613" y="1169988"/>
          <a:ext cx="2566987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01" name="Equation" r:id="rId4" imgW="888840" imgH="253800" progId="Equation.DSMT4">
                  <p:embed/>
                </p:oleObj>
              </mc:Choice>
              <mc:Fallback>
                <p:oleObj name="Equation" r:id="rId4" imgW="888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613" y="1169988"/>
                        <a:ext cx="2566987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1"/>
          <p:cNvGraphicFramePr>
            <a:graphicFrameLocks noChangeAspect="1"/>
          </p:cNvGraphicFramePr>
          <p:nvPr/>
        </p:nvGraphicFramePr>
        <p:xfrm>
          <a:off x="1752600" y="1828800"/>
          <a:ext cx="41814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02" name="Equation" r:id="rId6" imgW="1447560" imgH="228600" progId="Equation.DSMT4">
                  <p:embed/>
                </p:oleObj>
              </mc:Choice>
              <mc:Fallback>
                <p:oleObj name="Equation" r:id="rId6" imgW="1447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828800"/>
                        <a:ext cx="418147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3"/>
          <p:cNvGraphicFramePr>
            <a:graphicFrameLocks noChangeAspect="1"/>
          </p:cNvGraphicFramePr>
          <p:nvPr/>
        </p:nvGraphicFramePr>
        <p:xfrm>
          <a:off x="1600200" y="2819400"/>
          <a:ext cx="44386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03" name="Equation" r:id="rId8" imgW="1536480" imgH="228600" progId="Equation.DSMT4">
                  <p:embed/>
                </p:oleObj>
              </mc:Choice>
              <mc:Fallback>
                <p:oleObj name="Equation" r:id="rId8" imgW="1536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19400"/>
                        <a:ext cx="44386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/>
        </p:nvGraphicFramePr>
        <p:xfrm>
          <a:off x="1905000" y="3987800"/>
          <a:ext cx="2971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04" name="Equation" r:id="rId10" imgW="1028520" imgH="253800" progId="Equation.DSMT4">
                  <p:embed/>
                </p:oleObj>
              </mc:Choice>
              <mc:Fallback>
                <p:oleObj name="Equation" r:id="rId10" imgW="10285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987800"/>
                        <a:ext cx="29718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6"/>
          <p:cNvGraphicFramePr>
            <a:graphicFrameLocks noChangeAspect="1"/>
          </p:cNvGraphicFramePr>
          <p:nvPr/>
        </p:nvGraphicFramePr>
        <p:xfrm>
          <a:off x="4876800" y="3886200"/>
          <a:ext cx="16510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05" name="Equation" r:id="rId12" imgW="571320" imgH="304560" progId="Equation.DSMT4">
                  <p:embed/>
                </p:oleObj>
              </mc:Choice>
              <mc:Fallback>
                <p:oleObj name="Equation" r:id="rId12" imgW="57132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886200"/>
                        <a:ext cx="16510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Line 18"/>
          <p:cNvSpPr>
            <a:spLocks noChangeShapeType="1"/>
          </p:cNvSpPr>
          <p:nvPr/>
        </p:nvSpPr>
        <p:spPr bwMode="auto">
          <a:xfrm rot="1151457" flipV="1">
            <a:off x="5563718" y="3095482"/>
            <a:ext cx="1414462" cy="117316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7048030" y="2960544"/>
            <a:ext cx="323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800000"/>
                </a:solidFill>
              </a:rPr>
              <a:t>0</a:t>
            </a:r>
          </a:p>
        </p:txBody>
      </p:sp>
      <p:graphicFrame>
        <p:nvGraphicFramePr>
          <p:cNvPr id="26" name="Object 17"/>
          <p:cNvGraphicFramePr>
            <a:graphicFrameLocks noChangeAspect="1"/>
          </p:cNvGraphicFramePr>
          <p:nvPr/>
        </p:nvGraphicFramePr>
        <p:xfrm>
          <a:off x="1857375" y="4800600"/>
          <a:ext cx="5524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06" name="Equation" r:id="rId14" imgW="215640" imgH="215640" progId="Equation.DSMT4">
                  <p:embed/>
                </p:oleObj>
              </mc:Choice>
              <mc:Fallback>
                <p:oleObj name="Equation" r:id="rId14" imgW="2156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4800600"/>
                        <a:ext cx="55245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344917"/>
            <a:ext cx="5886450" cy="7698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219200"/>
            <a:ext cx="3663951" cy="74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30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5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35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3" grpId="0" build="p"/>
      <p:bldP spid="24" grpId="0" animBg="1"/>
      <p:bldP spid="25" grpId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34492</TotalTime>
  <Words>1572</Words>
  <Application>Microsoft Macintosh PowerPoint</Application>
  <PresentationFormat>On-screen Show (4:3)</PresentationFormat>
  <Paragraphs>269</Paragraphs>
  <Slides>23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 Narrow</vt:lpstr>
      <vt:lpstr>Monotype Corsiva</vt:lpstr>
      <vt:lpstr>Symbol</vt:lpstr>
      <vt:lpstr>Times New Roman</vt:lpstr>
      <vt:lpstr>Wingdings</vt:lpstr>
      <vt:lpstr>Arial</vt:lpstr>
      <vt:lpstr>phys1443-spring02</vt:lpstr>
      <vt:lpstr>Equation</vt:lpstr>
      <vt:lpstr>PHYS 3446 – Lecture #6</vt:lpstr>
      <vt:lpstr>Announcement</vt:lpstr>
      <vt:lpstr>Reminder: Homework Assignment #3</vt:lpstr>
      <vt:lpstr>Some Quantities in Special Relativity</vt:lpstr>
      <vt:lpstr>Relativistic Variables</vt:lpstr>
      <vt:lpstr>Relativistic Variables</vt:lpstr>
      <vt:lpstr>Relativistic Variables</vt:lpstr>
      <vt:lpstr>Relativistic Variables</vt:lpstr>
      <vt:lpstr>Relativistic Variables</vt:lpstr>
      <vt:lpstr>Useful Invariant Scalar Variables</vt:lpstr>
      <vt:lpstr>Feynman Diagram</vt:lpstr>
      <vt:lpstr>Useful Invariant Scalar Variables</vt:lpstr>
      <vt:lpstr>Relativistic Scattering Angles in Lab and CMS </vt:lpstr>
      <vt:lpstr>Nuclear Phenomenology</vt:lpstr>
      <vt:lpstr>Properties of Nuclei: Labeling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994</cp:revision>
  <dcterms:created xsi:type="dcterms:W3CDTF">2002-01-14T15:59:50Z</dcterms:created>
  <dcterms:modified xsi:type="dcterms:W3CDTF">2016-09-21T21:07:47Z</dcterms:modified>
</cp:coreProperties>
</file>