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49" r:id="rId2"/>
    <p:sldId id="639" r:id="rId3"/>
    <p:sldId id="685" r:id="rId4"/>
    <p:sldId id="664" r:id="rId5"/>
    <p:sldId id="643" r:id="rId6"/>
    <p:sldId id="644" r:id="rId7"/>
    <p:sldId id="645" r:id="rId8"/>
    <p:sldId id="646" r:id="rId9"/>
    <p:sldId id="647" r:id="rId10"/>
    <p:sldId id="648" r:id="rId11"/>
    <p:sldId id="649" r:id="rId12"/>
    <p:sldId id="650" r:id="rId13"/>
    <p:sldId id="651" r:id="rId14"/>
    <p:sldId id="652" r:id="rId15"/>
    <p:sldId id="653" r:id="rId16"/>
    <p:sldId id="654" r:id="rId17"/>
    <p:sldId id="655" r:id="rId18"/>
    <p:sldId id="665" r:id="rId19"/>
    <p:sldId id="666" r:id="rId20"/>
    <p:sldId id="667" r:id="rId21"/>
    <p:sldId id="668" r:id="rId22"/>
    <p:sldId id="669" r:id="rId23"/>
    <p:sldId id="670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CC"/>
    <a:srgbClr val="99FFCC"/>
    <a:srgbClr val="FFFFCC"/>
    <a:srgbClr val="CC6600"/>
    <a:srgbClr val="FF0066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23" autoAdjust="0"/>
    <p:restoredTop sz="96087" autoAdjust="0"/>
  </p:normalViewPr>
  <p:slideViewPr>
    <p:cSldViewPr>
      <p:cViewPr varScale="1">
        <p:scale>
          <a:sx n="122" d="100"/>
          <a:sy n="122" d="100"/>
        </p:scale>
        <p:origin x="75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21.wmf"/><Relationship Id="rId3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23.wmf"/><Relationship Id="rId3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6" Type="http://schemas.openxmlformats.org/officeDocument/2006/relationships/image" Target="../media/image33.wmf"/><Relationship Id="rId7" Type="http://schemas.openxmlformats.org/officeDocument/2006/relationships/image" Target="../media/image34.wmf"/><Relationship Id="rId1" Type="http://schemas.openxmlformats.org/officeDocument/2006/relationships/image" Target="../media/image2.wmf"/><Relationship Id="rId2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1" Type="http://schemas.openxmlformats.org/officeDocument/2006/relationships/image" Target="../media/image2.wmf"/><Relationship Id="rId2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676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22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2.wmf"/><Relationship Id="rId5" Type="http://schemas.openxmlformats.org/officeDocument/2006/relationships/image" Target="../media/image14.pn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6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oleObject" Target="../embeddings/oleObject18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.wmf"/><Relationship Id="rId5" Type="http://schemas.openxmlformats.org/officeDocument/2006/relationships/image" Target="../media/image18.png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2.wmf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5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26.bin"/><Relationship Id="rId8" Type="http://schemas.openxmlformats.org/officeDocument/2006/relationships/image" Target="../media/image2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8.bin"/><Relationship Id="rId6" Type="http://schemas.openxmlformats.org/officeDocument/2006/relationships/image" Target="../media/image23.w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24.wmf"/><Relationship Id="rId9" Type="http://schemas.openxmlformats.org/officeDocument/2006/relationships/image" Target="../media/image25.e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4" Type="http://schemas.openxmlformats.org/officeDocument/2006/relationships/image" Target="../media/image2.wmf"/><Relationship Id="rId5" Type="http://schemas.openxmlformats.org/officeDocument/2006/relationships/image" Target="../media/image26.emf"/><Relationship Id="rId6" Type="http://schemas.openxmlformats.org/officeDocument/2006/relationships/image" Target="../media/image27.emf"/><Relationship Id="rId7" Type="http://schemas.openxmlformats.org/officeDocument/2006/relationships/image" Target="../media/image28.e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image" Target="../media/image32.wmf"/><Relationship Id="rId13" Type="http://schemas.openxmlformats.org/officeDocument/2006/relationships/oleObject" Target="../embeddings/oleObject36.bin"/><Relationship Id="rId14" Type="http://schemas.openxmlformats.org/officeDocument/2006/relationships/image" Target="../media/image33.wmf"/><Relationship Id="rId15" Type="http://schemas.openxmlformats.org/officeDocument/2006/relationships/oleObject" Target="../embeddings/oleObject37.bin"/><Relationship Id="rId16" Type="http://schemas.openxmlformats.org/officeDocument/2006/relationships/image" Target="../media/image34.wmf"/><Relationship Id="rId17" Type="http://schemas.openxmlformats.org/officeDocument/2006/relationships/image" Target="../media/image35.e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29.wmf"/><Relationship Id="rId7" Type="http://schemas.openxmlformats.org/officeDocument/2006/relationships/oleObject" Target="../embeddings/oleObject33.bin"/><Relationship Id="rId8" Type="http://schemas.openxmlformats.org/officeDocument/2006/relationships/image" Target="../media/image30.wmf"/><Relationship Id="rId9" Type="http://schemas.openxmlformats.org/officeDocument/2006/relationships/oleObject" Target="../embeddings/oleObject34.bin"/><Relationship Id="rId10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9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13" Type="http://schemas.openxmlformats.org/officeDocument/2006/relationships/image" Target="../media/image11.emf"/><Relationship Id="rId14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8.w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6" Type="http://schemas.openxmlformats.org/officeDocument/2006/relationships/image" Target="../media/image13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#7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219647" y="1371600"/>
            <a:ext cx="27174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26,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133600"/>
            <a:ext cx="7005638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dirty="0" smtClean="0">
                <a:solidFill>
                  <a:schemeClr val="hlink"/>
                </a:solidFill>
                <a:latin typeface="Arial Narrow" charset="0"/>
              </a:rPr>
              <a:t>Properties </a:t>
            </a:r>
            <a:r>
              <a:rPr lang="en-US" altLang="en-US" sz="2800" dirty="0">
                <a:solidFill>
                  <a:schemeClr val="hlink"/>
                </a:solidFill>
                <a:latin typeface="Arial Narrow" charset="0"/>
              </a:rPr>
              <a:t>of Nuclei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 smtClean="0">
                <a:solidFill>
                  <a:srgbClr val="CC00CC"/>
                </a:solidFill>
                <a:latin typeface="Arial Narrow" charset="0"/>
              </a:rPr>
              <a:t>Nuclear </a:t>
            </a: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Spin and Dipole Moment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Stability and Instability of </a:t>
            </a:r>
            <a:r>
              <a:rPr lang="en-US" altLang="en-US" dirty="0" smtClean="0">
                <a:solidFill>
                  <a:srgbClr val="CC00CC"/>
                </a:solidFill>
                <a:latin typeface="Arial Narrow" charset="0"/>
              </a:rPr>
              <a:t>Nuclei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hlink"/>
                </a:solidFill>
                <a:latin typeface="Arial Narrow" charset="0"/>
              </a:rPr>
              <a:t>Nature of the Nuclear Force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Short Range Nature of the Nuclear Force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Shape of the Nuclear Potential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Yukawa Potential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CC00CC"/>
                </a:solidFill>
                <a:latin typeface="Arial Narrow" charset="0"/>
              </a:rPr>
              <a:t>Range of Yukawa </a:t>
            </a:r>
            <a:r>
              <a:rPr lang="en-US" altLang="en-US" dirty="0" smtClean="0">
                <a:solidFill>
                  <a:srgbClr val="CC00CC"/>
                </a:solidFill>
                <a:latin typeface="Arial Narrow" charset="0"/>
              </a:rPr>
              <a:t>Potential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dirty="0" smtClean="0">
                <a:solidFill>
                  <a:schemeClr val="hlink"/>
                </a:solidFill>
                <a:latin typeface="Arial Narrow" charset="0"/>
              </a:rPr>
              <a:t>Nuclear Models</a:t>
            </a:r>
            <a:endParaRPr lang="en-US" altLang="en-US" sz="2800" dirty="0">
              <a:solidFill>
                <a:schemeClr val="hlink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5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074-47E4-6942-8B1D-2D0687E0EE7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5105400" cy="5486400"/>
          </a:xfrm>
        </p:spPr>
        <p:txBody>
          <a:bodyPr/>
          <a:lstStyle/>
          <a:p>
            <a:r>
              <a:rPr lang="en-US" altLang="en-US" sz="2400" dirty="0"/>
              <a:t>In 1896 H. Becquerel accidently discovered natural radioactivity</a:t>
            </a:r>
          </a:p>
          <a:p>
            <a:pPr lvl="1"/>
            <a:r>
              <a:rPr lang="en-US" altLang="en-US" sz="2000" dirty="0"/>
              <a:t>Study of Uranium salts’ fluorescent properties</a:t>
            </a:r>
          </a:p>
          <a:p>
            <a:r>
              <a:rPr lang="en-US" altLang="en-US" sz="2400" dirty="0"/>
              <a:t>Nuclear radio activity involves emission of three radiations: </a:t>
            </a:r>
            <a:r>
              <a:rPr lang="en-US" altLang="en-US" sz="2400" dirty="0">
                <a:latin typeface="Symbol" charset="2"/>
              </a:rPr>
              <a:t>a, b,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Symbol" charset="2"/>
              </a:rPr>
              <a:t>g</a:t>
            </a:r>
          </a:p>
          <a:p>
            <a:r>
              <a:rPr lang="en-US" altLang="en-US" sz="2400" dirty="0"/>
              <a:t>These can be characterized using the device on the right</a:t>
            </a:r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a</a:t>
            </a:r>
            <a:r>
              <a:rPr lang="en-US" altLang="en-US" sz="2000" dirty="0"/>
              <a:t>: Nucleus of </a:t>
            </a:r>
            <a:r>
              <a:rPr lang="en-US" altLang="en-US" sz="2000" dirty="0" smtClean="0"/>
              <a:t>He (v~0.1c), short range (a sheet of paper can stop it)</a:t>
            </a:r>
            <a:endParaRPr lang="en-US" altLang="en-US" sz="2000" dirty="0"/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b</a:t>
            </a:r>
            <a:r>
              <a:rPr lang="en-US" altLang="en-US" sz="2000" dirty="0"/>
              <a:t>: </a:t>
            </a:r>
            <a:r>
              <a:rPr lang="en-US" altLang="en-US" sz="2000" dirty="0" smtClean="0"/>
              <a:t>electrons (v&lt;0.99c), has longer range and produces less ionization than </a:t>
            </a:r>
            <a:r>
              <a:rPr lang="en-US" altLang="en-US" sz="2000" dirty="0" smtClean="0">
                <a:latin typeface="Symbol" charset="2"/>
              </a:rPr>
              <a:t>a,</a:t>
            </a:r>
            <a:r>
              <a:rPr lang="en-US" altLang="en-US" sz="2000" dirty="0" smtClean="0"/>
              <a:t> can be stopped by 3mm lead</a:t>
            </a:r>
            <a:endParaRPr lang="en-US" altLang="en-US" sz="2000" dirty="0"/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g</a:t>
            </a:r>
            <a:r>
              <a:rPr lang="en-US" altLang="en-US" sz="2000" dirty="0"/>
              <a:t>: </a:t>
            </a:r>
            <a:r>
              <a:rPr lang="en-US" altLang="en-US" sz="2000" dirty="0" smtClean="0"/>
              <a:t>photons, long range, few cm lead to stop</a:t>
            </a:r>
            <a:endParaRPr lang="en-US" altLang="en-US" sz="2000" dirty="0"/>
          </a:p>
        </p:txBody>
      </p:sp>
      <p:graphicFrame>
        <p:nvGraphicFramePr>
          <p:cNvPr id="50381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8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Instability</a:t>
            </a:r>
          </a:p>
        </p:txBody>
      </p:sp>
      <p:pic>
        <p:nvPicPr>
          <p:cNvPr id="503813" name="Picture 5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6200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3814" name="Rectangle 6"/>
          <p:cNvSpPr>
            <a:spLocks noChangeArrowheads="1"/>
          </p:cNvSpPr>
          <p:nvPr/>
        </p:nvSpPr>
        <p:spPr bwMode="auto">
          <a:xfrm>
            <a:off x="5410200" y="3581400"/>
            <a:ext cx="3505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2400" dirty="0"/>
              <a:t>What do you see from above?</a:t>
            </a:r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a</a:t>
            </a:r>
            <a:r>
              <a:rPr lang="en-US" altLang="en-US" sz="2000" dirty="0"/>
              <a:t> and </a:t>
            </a:r>
            <a:r>
              <a:rPr lang="en-US" altLang="en-US" sz="2000" dirty="0">
                <a:latin typeface="Symbol" charset="2"/>
              </a:rPr>
              <a:t>b</a:t>
            </a:r>
            <a:r>
              <a:rPr lang="en-US" altLang="en-US" sz="2000" dirty="0"/>
              <a:t> are charged particles while </a:t>
            </a:r>
            <a:r>
              <a:rPr lang="en-US" altLang="en-US" sz="2000" dirty="0">
                <a:latin typeface="Symbol" charset="2"/>
              </a:rPr>
              <a:t>g</a:t>
            </a:r>
            <a:r>
              <a:rPr lang="en-US" altLang="en-US" sz="2000" dirty="0"/>
              <a:t> is neutral.</a:t>
            </a:r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a</a:t>
            </a:r>
            <a:r>
              <a:rPr lang="en-US" altLang="en-US" sz="2000" dirty="0"/>
              <a:t> is mono-energetic</a:t>
            </a:r>
          </a:p>
          <a:p>
            <a:pPr lvl="1"/>
            <a:r>
              <a:rPr lang="en-US" altLang="en-US" sz="2000" dirty="0"/>
              <a:t> </a:t>
            </a:r>
            <a:r>
              <a:rPr lang="en-US" altLang="en-US" sz="2000" dirty="0">
                <a:latin typeface="Symbol" charset="2"/>
              </a:rPr>
              <a:t>b</a:t>
            </a:r>
            <a:r>
              <a:rPr lang="en-US" altLang="en-US" sz="2000" dirty="0"/>
              <a:t> has broad spectrum</a:t>
            </a:r>
          </a:p>
          <a:p>
            <a:r>
              <a:rPr lang="en-US" altLang="en-US" sz="2400" dirty="0"/>
              <a:t>What else </a:t>
            </a:r>
            <a:r>
              <a:rPr lang="en-US" altLang="en-US" sz="2400" dirty="0" smtClean="0"/>
              <a:t>could </a:t>
            </a:r>
            <a:r>
              <a:rPr lang="en-US" altLang="en-US" sz="2400" dirty="0"/>
              <a:t>you see?</a:t>
            </a:r>
          </a:p>
        </p:txBody>
      </p:sp>
    </p:spTree>
    <p:extLst>
      <p:ext uri="{BB962C8B-B14F-4D97-AF65-F5344CB8AC3E}">
        <p14:creationId xmlns:p14="http://schemas.microsoft.com/office/powerpoint/2010/main" val="176906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03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038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38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038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038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03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3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03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0" grpId="0" build="p" autoUpdateAnimBg="0"/>
      <p:bldP spid="50381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5A3-E375-3348-95B3-BC5AF4CF7C4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181600"/>
          </a:xfrm>
        </p:spPr>
        <p:txBody>
          <a:bodyPr/>
          <a:lstStyle/>
          <a:p>
            <a:r>
              <a:rPr lang="en-US" altLang="en-US" dirty="0"/>
              <a:t>Scattering experiments help to</a:t>
            </a:r>
          </a:p>
          <a:p>
            <a:pPr lvl="1"/>
            <a:r>
              <a:rPr lang="en-US" altLang="en-US" dirty="0"/>
              <a:t>Determine the properties of nuclei</a:t>
            </a:r>
          </a:p>
          <a:p>
            <a:pPr lvl="1"/>
            <a:r>
              <a:rPr lang="en-US" altLang="en-US" dirty="0"/>
              <a:t>Learn more global information on the characteristics of the nuclear force</a:t>
            </a:r>
          </a:p>
          <a:p>
            <a:r>
              <a:rPr lang="en-US" altLang="en-US" dirty="0"/>
              <a:t>From what we have learned, it is clear that there is no classical analog to nuclear force</a:t>
            </a:r>
          </a:p>
          <a:p>
            <a:pPr lvl="1"/>
            <a:r>
              <a:rPr lang="en-US" altLang="en-US" dirty="0"/>
              <a:t>Gravitational force is too weak to provide the binding</a:t>
            </a:r>
          </a:p>
          <a:p>
            <a:pPr lvl="1"/>
            <a:r>
              <a:rPr lang="en-US" altLang="en-US" dirty="0"/>
              <a:t>Can’t have an electromagnetic origin </a:t>
            </a:r>
          </a:p>
          <a:p>
            <a:pPr lvl="2"/>
            <a:r>
              <a:rPr lang="en-US" altLang="en-US" dirty="0"/>
              <a:t>Deuteron nucleus has one neutron and one </a:t>
            </a:r>
            <a:r>
              <a:rPr lang="en-US" altLang="en-US" dirty="0" smtClean="0"/>
              <a:t>proton  </a:t>
            </a:r>
            <a:endParaRPr lang="en-US" altLang="en-US" dirty="0"/>
          </a:p>
          <a:p>
            <a:pPr lvl="2"/>
            <a:r>
              <a:rPr lang="en-US" altLang="en-US" dirty="0"/>
              <a:t>Coulomb force </a:t>
            </a:r>
            <a:r>
              <a:rPr lang="en-US" altLang="en-US" dirty="0" smtClean="0"/>
              <a:t>would destabilize </a:t>
            </a:r>
            <a:r>
              <a:rPr lang="en-US" altLang="en-US" dirty="0"/>
              <a:t>the nucleus    </a:t>
            </a:r>
          </a:p>
        </p:txBody>
      </p:sp>
      <p:graphicFrame>
        <p:nvGraphicFramePr>
          <p:cNvPr id="50893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6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8932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Nature of the Nuclear Force</a:t>
            </a:r>
          </a:p>
        </p:txBody>
      </p:sp>
    </p:spTree>
    <p:extLst>
      <p:ext uri="{BB962C8B-B14F-4D97-AF65-F5344CB8AC3E}">
        <p14:creationId xmlns:p14="http://schemas.microsoft.com/office/powerpoint/2010/main" val="71494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0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08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08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08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08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08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08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089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EEC-9F07-8E45-9926-13D9175E337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153400" cy="4876800"/>
          </a:xfrm>
        </p:spPr>
        <p:txBody>
          <a:bodyPr/>
          <a:lstStyle/>
          <a:p>
            <a:r>
              <a:rPr lang="en-US" altLang="en-US" sz="2800"/>
              <a:t>Atomic structure is well explained by the electromagnetic interaction</a:t>
            </a:r>
          </a:p>
          <a:p>
            <a:pPr lvl="1"/>
            <a:r>
              <a:rPr lang="en-US" altLang="en-US" sz="2400"/>
              <a:t>Thus the range of nucleus cannot be much greater than the radius of the nucleus</a:t>
            </a:r>
          </a:p>
          <a:p>
            <a:pPr lvl="1"/>
            <a:r>
              <a:rPr lang="en-US" altLang="en-US" sz="2400"/>
              <a:t>Nuclear force should range ~  10</a:t>
            </a:r>
            <a:r>
              <a:rPr lang="en-US" altLang="en-US" sz="2400" baseline="30000"/>
              <a:t>-13</a:t>
            </a:r>
            <a:r>
              <a:rPr lang="en-US" altLang="en-US" sz="2400"/>
              <a:t> – 10</a:t>
            </a:r>
            <a:r>
              <a:rPr lang="en-US" altLang="en-US" sz="2400" baseline="30000"/>
              <a:t>-12</a:t>
            </a:r>
            <a:r>
              <a:rPr lang="en-US" altLang="en-US" sz="2400"/>
              <a:t>cm</a:t>
            </a:r>
          </a:p>
          <a:p>
            <a:r>
              <a:rPr lang="en-US" altLang="en-US" sz="2800"/>
              <a:t>Binding energy is constant per each nucleon, essentially independent of the size of the nucleus</a:t>
            </a:r>
          </a:p>
          <a:p>
            <a:pPr lvl="1"/>
            <a:r>
              <a:rPr lang="en-US" altLang="en-US" sz="2400"/>
              <a:t>If the nuclear force is long-ranged, like the Coulomb force</a:t>
            </a:r>
          </a:p>
          <a:p>
            <a:pPr lvl="1"/>
            <a:r>
              <a:rPr lang="en-US" altLang="en-US" sz="2400"/>
              <a:t>For A nucleons, there would be ½ A(A-1) pair-wise interactions</a:t>
            </a:r>
          </a:p>
          <a:p>
            <a:pPr lvl="1"/>
            <a:r>
              <a:rPr lang="en-US" altLang="en-US" sz="2400"/>
              <a:t>Thus, the BE which reflects all possible interactions among the nucleons would grow as a function of A</a:t>
            </a:r>
          </a:p>
          <a:p>
            <a:pPr lvl="1"/>
            <a:endParaRPr lang="en-US" altLang="en-US" sz="2400"/>
          </a:p>
        </p:txBody>
      </p:sp>
      <p:graphicFrame>
        <p:nvGraphicFramePr>
          <p:cNvPr id="50995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2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Short-range Nature of the Nuclear Force</a:t>
            </a:r>
          </a:p>
        </p:txBody>
      </p:sp>
      <p:graphicFrame>
        <p:nvGraphicFramePr>
          <p:cNvPr id="509957" name="Object 5"/>
          <p:cNvGraphicFramePr>
            <a:graphicFrameLocks noChangeAspect="1"/>
          </p:cNvGraphicFramePr>
          <p:nvPr/>
        </p:nvGraphicFramePr>
        <p:xfrm>
          <a:off x="1154113" y="5478463"/>
          <a:ext cx="227488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25" name="Equation" r:id="rId5" imgW="749160" imgH="190440" progId="Equation.DSMT4">
                  <p:embed/>
                </p:oleObj>
              </mc:Choice>
              <mc:Fallback>
                <p:oleObj name="Equation" r:id="rId5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5478463"/>
                        <a:ext cx="2274887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9958" name="AutoShape 6"/>
          <p:cNvSpPr>
            <a:spLocks noChangeArrowheads="1"/>
          </p:cNvSpPr>
          <p:nvPr/>
        </p:nvSpPr>
        <p:spPr bwMode="auto">
          <a:xfrm>
            <a:off x="3657600" y="5334000"/>
            <a:ext cx="1676400" cy="838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solidFill>
                  <a:srgbClr val="800000"/>
                </a:solidFill>
              </a:rPr>
              <a:t>For large A</a:t>
            </a:r>
          </a:p>
        </p:txBody>
      </p:sp>
      <p:graphicFrame>
        <p:nvGraphicFramePr>
          <p:cNvPr id="509959" name="Object 7"/>
          <p:cNvGraphicFramePr>
            <a:graphicFrameLocks noChangeAspect="1"/>
          </p:cNvGraphicFramePr>
          <p:nvPr/>
        </p:nvGraphicFramePr>
        <p:xfrm>
          <a:off x="5715000" y="5091113"/>
          <a:ext cx="1233488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26" name="Equation" r:id="rId7" imgW="419040" imgH="368280" progId="Equation.DSMT4">
                  <p:embed/>
                </p:oleObj>
              </mc:Choice>
              <mc:Fallback>
                <p:oleObj name="Equation" r:id="rId7" imgW="4190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091113"/>
                        <a:ext cx="1233488" cy="115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68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09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09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09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09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09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09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09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0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4" grpId="0" build="p" autoUpdateAnimBg="0"/>
      <p:bldP spid="5099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00132-C1CC-5E4A-94C1-F154FBE53E7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71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r>
              <a:rPr lang="en-US" altLang="en-US"/>
              <a:t>If the nuclear force is long-ranged and is independent of the presence of other nucleons, BE per nucleon will increase linearly with A</a:t>
            </a:r>
          </a:p>
          <a:p>
            <a:pPr lvl="1"/>
            <a:r>
              <a:rPr lang="en-US" altLang="en-US"/>
              <a:t>This is because long-range forces do not saturate </a:t>
            </a:r>
          </a:p>
          <a:p>
            <a:pPr lvl="1"/>
            <a:r>
              <a:rPr lang="en-US" altLang="en-US"/>
              <a:t>Since any single particle can interact with as many other particle as are available</a:t>
            </a:r>
          </a:p>
          <a:p>
            <a:pPr lvl="1">
              <a:buFont typeface="Symbol" charset="2"/>
              <a:buChar char="Þ"/>
            </a:pPr>
            <a:r>
              <a:rPr lang="en-US" altLang="en-US"/>
              <a:t>Binding becomes tighter as the number of interacting objects increases</a:t>
            </a:r>
          </a:p>
          <a:p>
            <a:pPr lvl="1"/>
            <a:r>
              <a:rPr lang="en-US" altLang="en-US"/>
              <a:t>The size of the interacting region stays fairly constant </a:t>
            </a:r>
          </a:p>
          <a:p>
            <a:pPr lvl="1"/>
            <a:r>
              <a:rPr lang="en-US" altLang="en-US"/>
              <a:t>Atoms with large number of electrons have the sizes compatible to those with smaller number of electrons</a:t>
            </a:r>
          </a:p>
        </p:txBody>
      </p:sp>
      <p:graphicFrame>
        <p:nvGraphicFramePr>
          <p:cNvPr id="51097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0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098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Short-range Nature of the Nuclear Force</a:t>
            </a:r>
          </a:p>
        </p:txBody>
      </p:sp>
    </p:spTree>
    <p:extLst>
      <p:ext uri="{BB962C8B-B14F-4D97-AF65-F5344CB8AC3E}">
        <p14:creationId xmlns:p14="http://schemas.microsoft.com/office/powerpoint/2010/main" val="178092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10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10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10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10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10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10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7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921-21FA-7F4D-B018-2591AA0C719F}" type="slidenum">
              <a:rPr lang="en-US" altLang="en-US"/>
              <a:pPr/>
              <a:t>14</a:t>
            </a:fld>
            <a:endParaRPr lang="en-US" altLang="en-US"/>
          </a:p>
        </p:txBody>
      </p:sp>
      <p:pic>
        <p:nvPicPr>
          <p:cNvPr id="512005" name="Picture 5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76400"/>
            <a:ext cx="33528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153400" cy="5638800"/>
          </a:xfrm>
        </p:spPr>
        <p:txBody>
          <a:bodyPr/>
          <a:lstStyle/>
          <a:p>
            <a:r>
              <a:rPr lang="en-US" altLang="en-US" sz="2800" dirty="0"/>
              <a:t>Long-</a:t>
            </a:r>
            <a:r>
              <a:rPr lang="en-US" altLang="en-US" sz="2800" dirty="0" err="1"/>
              <a:t>rangeness</a:t>
            </a:r>
            <a:r>
              <a:rPr lang="en-US" altLang="en-US" sz="2800" dirty="0"/>
              <a:t> of nuclear force is disputed by the experimental measurement that the BE/nucleon stays constant</a:t>
            </a:r>
          </a:p>
          <a:p>
            <a:pPr lvl="1"/>
            <a:r>
              <a:rPr lang="en-US" altLang="en-US" sz="2400" dirty="0"/>
              <a:t>Nuclear force must saturate</a:t>
            </a:r>
          </a:p>
          <a:p>
            <a:pPr lvl="1"/>
            <a:r>
              <a:rPr lang="en-US" altLang="en-US" sz="2400" dirty="0"/>
              <a:t>Any given nucleon can only interact with a finite number of nucleons in its vicinity</a:t>
            </a:r>
          </a:p>
          <a:p>
            <a:r>
              <a:rPr lang="en-US" altLang="en-US" sz="2800" dirty="0"/>
              <a:t>What does adding more nucleons to a nucleus do?</a:t>
            </a:r>
          </a:p>
          <a:p>
            <a:pPr lvl="1"/>
            <a:r>
              <a:rPr lang="en-US" altLang="en-US" sz="2400" dirty="0"/>
              <a:t>Only increases the size of the nucleus</a:t>
            </a:r>
          </a:p>
          <a:p>
            <a:pPr lvl="2"/>
            <a:r>
              <a:rPr lang="en-US" altLang="en-US" sz="2000" dirty="0"/>
              <a:t>Recall that R ~ A</a:t>
            </a:r>
            <a:r>
              <a:rPr lang="en-US" altLang="en-US" sz="2000" baseline="30000" dirty="0"/>
              <a:t>1/3</a:t>
            </a:r>
          </a:p>
          <a:p>
            <a:pPr lvl="1"/>
            <a:r>
              <a:rPr lang="en-US" altLang="en-US" sz="2400" dirty="0"/>
              <a:t>The size of a nucleus grows slowly with A and keeps the nuclear density constant </a:t>
            </a:r>
          </a:p>
          <a:p>
            <a:pPr lvl="1">
              <a:buFont typeface="Symbol" charset="2"/>
              <a:buChar char="Þ"/>
            </a:pPr>
            <a:r>
              <a:rPr lang="en-US" altLang="en-US" sz="2400" dirty="0"/>
              <a:t>Another supporting evidence of short-range nature of nuclear force</a:t>
            </a:r>
          </a:p>
        </p:txBody>
      </p:sp>
      <p:graphicFrame>
        <p:nvGraphicFramePr>
          <p:cNvPr id="51200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63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0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Short-range Nature of the Nuclear Force</a:t>
            </a:r>
          </a:p>
        </p:txBody>
      </p:sp>
    </p:spTree>
    <p:extLst>
      <p:ext uri="{BB962C8B-B14F-4D97-AF65-F5344CB8AC3E}">
        <p14:creationId xmlns:p14="http://schemas.microsoft.com/office/powerpoint/2010/main" val="42900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12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5120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"/>
                                        <p:tgtEl>
                                          <p:spTgt spid="512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"/>
                                        <p:tgtEl>
                                          <p:spTgt spid="512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512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"/>
                                        <p:tgtEl>
                                          <p:spTgt spid="512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"/>
                                        <p:tgtEl>
                                          <p:spTgt spid="512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"/>
                                        <p:tgtEl>
                                          <p:spTgt spid="512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"/>
                                        <p:tgtEl>
                                          <p:spTgt spid="512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7471-070D-354F-A682-CB2A407D212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77200" cy="5257800"/>
          </a:xfrm>
        </p:spPr>
        <p:txBody>
          <a:bodyPr/>
          <a:lstStyle/>
          <a:p>
            <a:r>
              <a:rPr lang="en-US" altLang="en-US" sz="2800"/>
              <a:t>Nuclear force keeps the nucleons within the nucleus.  </a:t>
            </a:r>
          </a:p>
          <a:p>
            <a:pPr lvl="1"/>
            <a:r>
              <a:rPr lang="en-US" altLang="en-US" sz="2400"/>
              <a:t>What does this tell you about the nature of the nuclear force?</a:t>
            </a:r>
          </a:p>
          <a:p>
            <a:pPr lvl="1">
              <a:buFont typeface="Symbol" charset="2"/>
              <a:buChar char="Þ"/>
            </a:pPr>
            <a:r>
              <a:rPr lang="en-US" altLang="en-US" sz="2400"/>
              <a:t>It must be attractive!!</a:t>
            </a:r>
          </a:p>
          <a:p>
            <a:r>
              <a:rPr lang="en-US" altLang="en-US" sz="2800"/>
              <a:t>However, scattering experiments with high energy revealed a repulsive core!!</a:t>
            </a:r>
          </a:p>
          <a:p>
            <a:pPr lvl="1"/>
            <a:r>
              <a:rPr lang="en-US" altLang="en-US" sz="2400"/>
              <a:t>Below a certain length scale, the nuclear force changes from attractive to repulsive.</a:t>
            </a:r>
          </a:p>
          <a:p>
            <a:pPr lvl="1"/>
            <a:r>
              <a:rPr lang="en-US" altLang="en-US" sz="2400"/>
              <a:t>What does this tell you?</a:t>
            </a:r>
          </a:p>
          <a:p>
            <a:pPr lvl="2"/>
            <a:r>
              <a:rPr lang="en-US" altLang="en-US" sz="2000"/>
              <a:t>Nucleons have a substructure….</a:t>
            </a:r>
          </a:p>
          <a:p>
            <a:r>
              <a:rPr lang="en-US" altLang="en-US" sz="2800"/>
              <a:t>This feature is good, why?</a:t>
            </a:r>
          </a:p>
          <a:p>
            <a:pPr lvl="1"/>
            <a:r>
              <a:rPr lang="en-US" altLang="en-US" sz="2400"/>
              <a:t>If the nuclear force were attractive at all distances, the nucleus would collapse in on itself.</a:t>
            </a:r>
          </a:p>
        </p:txBody>
      </p:sp>
      <p:graphicFrame>
        <p:nvGraphicFramePr>
          <p:cNvPr id="5222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5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4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Shape of the Nuclear Potential</a:t>
            </a:r>
          </a:p>
        </p:txBody>
      </p:sp>
    </p:spTree>
    <p:extLst>
      <p:ext uri="{BB962C8B-B14F-4D97-AF65-F5344CB8AC3E}">
        <p14:creationId xmlns:p14="http://schemas.microsoft.com/office/powerpoint/2010/main" val="110999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2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22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22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22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22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22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22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22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22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D63-AB64-6340-AF9E-70A92B19CB7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3733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We can turn these behaviors into a square-well potential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For low energy particles, the repulsive core can be ignored, why?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Can’t get there..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This model is too simplistic, since there are too many abrupt changes in potential.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There would be additional effects by the Coulomb force </a:t>
            </a:r>
          </a:p>
        </p:txBody>
      </p:sp>
      <p:graphicFrame>
        <p:nvGraphicFramePr>
          <p:cNvPr id="52326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8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268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Shape of the Nuclear Potential</a:t>
            </a:r>
          </a:p>
        </p:txBody>
      </p:sp>
      <p:pic>
        <p:nvPicPr>
          <p:cNvPr id="523269" name="Picture 5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776">
            <a:off x="4191000" y="11430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23270" name="Group 6"/>
          <p:cNvGrpSpPr>
            <a:grpSpLocks/>
          </p:cNvGrpSpPr>
          <p:nvPr/>
        </p:nvGrpSpPr>
        <p:grpSpPr bwMode="auto">
          <a:xfrm>
            <a:off x="5029200" y="3048000"/>
            <a:ext cx="2911475" cy="1889125"/>
            <a:chOff x="3168" y="1920"/>
            <a:chExt cx="1834" cy="1190"/>
          </a:xfrm>
        </p:grpSpPr>
        <p:sp>
          <p:nvSpPr>
            <p:cNvPr id="523271" name="Oval 7"/>
            <p:cNvSpPr>
              <a:spLocks noChangeArrowheads="1"/>
            </p:cNvSpPr>
            <p:nvPr/>
          </p:nvSpPr>
          <p:spPr bwMode="auto">
            <a:xfrm>
              <a:off x="3168" y="1920"/>
              <a:ext cx="1008" cy="912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72" name="Text Box 8"/>
            <p:cNvSpPr txBox="1">
              <a:spLocks noChangeArrowheads="1"/>
            </p:cNvSpPr>
            <p:nvPr/>
          </p:nvSpPr>
          <p:spPr bwMode="auto">
            <a:xfrm>
              <a:off x="4272" y="2688"/>
              <a:ext cx="730" cy="422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solidFill>
                    <a:schemeClr val="accent2"/>
                  </a:solidFill>
                </a:rPr>
                <a:t>Attractive force</a:t>
              </a:r>
            </a:p>
          </p:txBody>
        </p:sp>
        <p:cxnSp>
          <p:nvCxnSpPr>
            <p:cNvPr id="523273" name="AutoShape 9"/>
            <p:cNvCxnSpPr>
              <a:cxnSpLocks noChangeShapeType="1"/>
              <a:stCxn id="523272" idx="0"/>
              <a:endCxn id="523271" idx="6"/>
            </p:cNvCxnSpPr>
            <p:nvPr/>
          </p:nvCxnSpPr>
          <p:spPr bwMode="auto">
            <a:xfrm flipH="1" flipV="1">
              <a:off x="4185" y="2376"/>
              <a:ext cx="452" cy="30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23274" name="Group 10"/>
          <p:cNvGrpSpPr>
            <a:grpSpLocks/>
          </p:cNvGrpSpPr>
          <p:nvPr/>
        </p:nvGrpSpPr>
        <p:grpSpPr bwMode="auto">
          <a:xfrm>
            <a:off x="5013325" y="914400"/>
            <a:ext cx="1158875" cy="4937125"/>
            <a:chOff x="3158" y="576"/>
            <a:chExt cx="730" cy="3110"/>
          </a:xfrm>
        </p:grpSpPr>
        <p:sp>
          <p:nvSpPr>
            <p:cNvPr id="523275" name="Oval 11"/>
            <p:cNvSpPr>
              <a:spLocks noChangeArrowheads="1"/>
            </p:cNvSpPr>
            <p:nvPr/>
          </p:nvSpPr>
          <p:spPr bwMode="auto">
            <a:xfrm>
              <a:off x="3264" y="576"/>
              <a:ext cx="288" cy="2304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76" name="Text Box 12"/>
            <p:cNvSpPr txBox="1">
              <a:spLocks noChangeArrowheads="1"/>
            </p:cNvSpPr>
            <p:nvPr/>
          </p:nvSpPr>
          <p:spPr bwMode="auto">
            <a:xfrm>
              <a:off x="3158" y="3264"/>
              <a:ext cx="730" cy="42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solidFill>
                    <a:srgbClr val="800000"/>
                  </a:solidFill>
                </a:rPr>
                <a:t>Repulsive Core</a:t>
              </a:r>
            </a:p>
          </p:txBody>
        </p:sp>
        <p:cxnSp>
          <p:nvCxnSpPr>
            <p:cNvPr id="523277" name="AutoShape 13"/>
            <p:cNvCxnSpPr>
              <a:cxnSpLocks noChangeShapeType="1"/>
              <a:stCxn id="523276" idx="0"/>
              <a:endCxn id="523275" idx="4"/>
            </p:cNvCxnSpPr>
            <p:nvPr/>
          </p:nvCxnSpPr>
          <p:spPr bwMode="auto">
            <a:xfrm flipH="1" flipV="1">
              <a:off x="3408" y="2892"/>
              <a:ext cx="115" cy="363"/>
            </a:xfrm>
            <a:prstGeom prst="straightConnector1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7565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23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23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23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2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2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523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"/>
                                        <p:tgtEl>
                                          <p:spTgt spid="523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6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EBED-39B5-564E-8BF9-FF6C79FBE611}" type="slidenum">
              <a:rPr lang="en-US" altLang="en-US"/>
              <a:pPr/>
              <a:t>17</a:t>
            </a:fld>
            <a:endParaRPr lang="en-US" altLang="en-US"/>
          </a:p>
        </p:txBody>
      </p:sp>
      <p:graphicFrame>
        <p:nvGraphicFramePr>
          <p:cNvPr id="524290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0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429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Potential w/ Coulomb Corrections </a:t>
            </a:r>
          </a:p>
        </p:txBody>
      </p:sp>
      <p:pic>
        <p:nvPicPr>
          <p:cNvPr id="524292" name="Picture 4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505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4293" name="Picture 5" descr="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762000"/>
            <a:ext cx="3581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4294" name="AutoShape 6"/>
          <p:cNvSpPr>
            <a:spLocks noChangeArrowheads="1"/>
          </p:cNvSpPr>
          <p:nvPr/>
        </p:nvSpPr>
        <p:spPr bwMode="auto">
          <a:xfrm>
            <a:off x="3657600" y="1676400"/>
            <a:ext cx="1447800" cy="838200"/>
          </a:xfrm>
          <a:prstGeom prst="rightArrow">
            <a:avLst>
              <a:gd name="adj1" fmla="val 50000"/>
              <a:gd name="adj2" fmla="val 43182"/>
            </a:avLst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>
                <a:solidFill>
                  <a:srgbClr val="800000"/>
                </a:solidFill>
              </a:rPr>
              <a:t>Results in</a:t>
            </a:r>
          </a:p>
        </p:txBody>
      </p:sp>
      <p:sp>
        <p:nvSpPr>
          <p:cNvPr id="524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458200" cy="2971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Classically an incident proton with total energy E</a:t>
            </a:r>
            <a:r>
              <a:rPr lang="en-US" altLang="en-US" sz="2400" baseline="-25000"/>
              <a:t>0</a:t>
            </a:r>
            <a:r>
              <a:rPr lang="en-US" altLang="en-US" sz="2400"/>
              <a:t> cannot be closer than r=r</a:t>
            </a:r>
            <a:r>
              <a:rPr lang="en-US" altLang="en-US" sz="2400" baseline="-25000"/>
              <a:t>0</a:t>
            </a:r>
            <a:r>
              <a:rPr lang="en-US" altLang="en-US" sz="2400"/>
              <a:t>. Why?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For R&lt;r&lt;r</a:t>
            </a:r>
            <a:r>
              <a:rPr lang="en-US" altLang="en-US" sz="2000" baseline="-25000"/>
              <a:t>0</a:t>
            </a:r>
            <a:r>
              <a:rPr lang="en-US" altLang="en-US" sz="2000"/>
              <a:t>, V(r) &gt;E</a:t>
            </a:r>
            <a:r>
              <a:rPr lang="en-US" altLang="en-US" sz="2000" baseline="-25000"/>
              <a:t>0</a:t>
            </a:r>
            <a:r>
              <a:rPr lang="en-US" altLang="en-US" sz="2000"/>
              <a:t> and KE&lt;0 </a:t>
            </a:r>
            <a:r>
              <a:rPr lang="en-US" altLang="en-US" sz="2000">
                <a:sym typeface="Wingdings" charset="2"/>
              </a:rPr>
              <a:t> Physically impossible</a:t>
            </a: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400"/>
              <a:t>What about a neutron?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Could penetrate into the nuclear center.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Low energy scattering experiment did not provide the exact shape of the potential but the range and height of the potential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The square-well shape provides a good phenomenological description of the nuclear force. </a:t>
            </a:r>
          </a:p>
        </p:txBody>
      </p:sp>
    </p:spTree>
    <p:extLst>
      <p:ext uri="{BB962C8B-B14F-4D97-AF65-F5344CB8AC3E}">
        <p14:creationId xmlns:p14="http://schemas.microsoft.com/office/powerpoint/2010/main" val="144377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4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4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2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"/>
                                        <p:tgtEl>
                                          <p:spTgt spid="524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524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"/>
                                        <p:tgtEl>
                                          <p:spTgt spid="524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"/>
                                        <p:tgtEl>
                                          <p:spTgt spid="524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"/>
                                        <p:tgtEl>
                                          <p:spTgt spid="524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"/>
                                        <p:tgtEl>
                                          <p:spTgt spid="524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4" grpId="0" animBg="1"/>
      <p:bldP spid="52429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6998-4800-AE48-BE08-43AB118BF66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763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A square well nuclear potential </a:t>
            </a:r>
            <a:r>
              <a:rPr lang="en-US" altLang="en-US" sz="2800" dirty="0">
                <a:sym typeface="Wingdings" charset="2"/>
              </a:rPr>
              <a:t> provides the </a:t>
            </a:r>
            <a:r>
              <a:rPr lang="en-US" altLang="en-US" sz="2800" dirty="0"/>
              <a:t>basis of quantum theory with discrete energy levels and corresponding bound state just like in atoms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Presence of nuclear quantum states have been confirmed through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Scattering experiments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Studies of the energies emitted in nuclear radiation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Studies of mirror nuclei and the scatterings of protons and neutrons demonstrate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Without the Coulomb effects, the forces between two neutrons, two protons or a proton and a neutron are the same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>
                <a:sym typeface="Wingdings" charset="2"/>
              </a:rPr>
              <a:t>Nuclear force </a:t>
            </a:r>
            <a:r>
              <a:rPr lang="en-US" altLang="en-US" sz="2000" dirty="0" smtClean="0">
                <a:sym typeface="Wingdings" charset="2"/>
              </a:rPr>
              <a:t>is independent of </a:t>
            </a:r>
            <a:r>
              <a:rPr lang="en-US" altLang="en-US" sz="2000" dirty="0">
                <a:sym typeface="Wingdings" charset="2"/>
              </a:rPr>
              <a:t>electrical charge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Protons and neutrons behave the same under the nuclear force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Inferred as </a:t>
            </a:r>
            <a:r>
              <a:rPr lang="en-US" altLang="en-US" sz="2400" b="1" u="sng" dirty="0">
                <a:solidFill>
                  <a:srgbClr val="800000"/>
                </a:solidFill>
              </a:rPr>
              <a:t>charge independence</a:t>
            </a:r>
            <a:r>
              <a:rPr lang="en-US" altLang="en-US" sz="2400" dirty="0"/>
              <a:t> of nuclear force.</a:t>
            </a:r>
          </a:p>
        </p:txBody>
      </p:sp>
      <p:graphicFrame>
        <p:nvGraphicFramePr>
          <p:cNvPr id="50995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Potential</a:t>
            </a:r>
          </a:p>
        </p:txBody>
      </p:sp>
    </p:spTree>
    <p:extLst>
      <p:ext uri="{BB962C8B-B14F-4D97-AF65-F5344CB8AC3E}">
        <p14:creationId xmlns:p14="http://schemas.microsoft.com/office/powerpoint/2010/main" val="20196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09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09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09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09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09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09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09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099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099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4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09D-F4F2-B34E-97DB-7B55D5ABCF3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077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Strong nuclear force is independent of the electric charge carried by nucleons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Concept of strong isotopic-spin symmetry.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proton and neutron are the two different </a:t>
            </a:r>
            <a:r>
              <a:rPr lang="en-US" altLang="en-US" dirty="0" err="1"/>
              <a:t>iso</a:t>
            </a:r>
            <a:r>
              <a:rPr lang="en-US" altLang="en-US" dirty="0"/>
              <a:t>-spin state of the same particle called nucleon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other words,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</a:t>
            </a:r>
            <a:r>
              <a:rPr lang="en-US" altLang="en-US" dirty="0" smtClean="0"/>
              <a:t>the Coulomb </a:t>
            </a:r>
            <a:r>
              <a:rPr lang="en-US" altLang="en-US" dirty="0"/>
              <a:t>effect were turned off, protons and neutrons would be indistinguishable in their nuclear interactions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Can you give another case just like this???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This is analogues to the indistinguishability of spin up and down states in the absence of a magnetic field!!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This is called </a:t>
            </a:r>
            <a:r>
              <a:rPr lang="en-US" altLang="en-US" dirty="0" err="1"/>
              <a:t>Iso</a:t>
            </a:r>
            <a:r>
              <a:rPr lang="en-US" altLang="en-US" dirty="0"/>
              <a:t>-spin symmetry!!!</a:t>
            </a:r>
          </a:p>
        </p:txBody>
      </p:sp>
      <p:graphicFrame>
        <p:nvGraphicFramePr>
          <p:cNvPr id="51097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0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0980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 dirty="0"/>
              <a:t>Nuclear Potential – </a:t>
            </a:r>
            <a:r>
              <a:rPr lang="en-US" altLang="en-US" sz="4000" dirty="0" err="1"/>
              <a:t>Iso</a:t>
            </a:r>
            <a:r>
              <a:rPr lang="en-US" altLang="en-US" sz="4000" dirty="0"/>
              <a:t>-spin symmetry</a:t>
            </a:r>
          </a:p>
        </p:txBody>
      </p:sp>
    </p:spTree>
    <p:extLst>
      <p:ext uri="{BB962C8B-B14F-4D97-AF65-F5344CB8AC3E}">
        <p14:creationId xmlns:p14="http://schemas.microsoft.com/office/powerpoint/2010/main" val="134614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10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10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10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10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10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10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10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109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7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09600"/>
          </a:xfrm>
        </p:spPr>
        <p:txBody>
          <a:bodyPr/>
          <a:lstStyle/>
          <a:p>
            <a:r>
              <a:rPr lang="en-US" altLang="en-US" dirty="0" smtClean="0"/>
              <a:t>Announcement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410200"/>
          </a:xfrm>
          <a:noFill/>
          <a:ln/>
        </p:spPr>
        <p:txBody>
          <a:bodyPr/>
          <a:lstStyle/>
          <a:p>
            <a:r>
              <a:rPr lang="en-US" altLang="en-US" dirty="0" smtClean="0">
                <a:solidFill>
                  <a:schemeClr val="hlink"/>
                </a:solidFill>
              </a:rPr>
              <a:t>First quiz</a:t>
            </a:r>
          </a:p>
          <a:p>
            <a:pPr lvl="1"/>
            <a:r>
              <a:rPr lang="en-US" altLang="en-US" dirty="0" smtClean="0">
                <a:solidFill>
                  <a:srgbClr val="CC00CC"/>
                </a:solidFill>
              </a:rPr>
              <a:t>Beginning of class Wednesday, Sept. 28</a:t>
            </a:r>
          </a:p>
          <a:p>
            <a:r>
              <a:rPr lang="en-US" altLang="en-US" dirty="0" smtClean="0">
                <a:solidFill>
                  <a:schemeClr val="hlink"/>
                </a:solidFill>
              </a:rPr>
              <a:t>First </a:t>
            </a:r>
            <a:r>
              <a:rPr lang="en-US" altLang="en-US" dirty="0">
                <a:solidFill>
                  <a:schemeClr val="hlink"/>
                </a:solidFill>
              </a:rPr>
              <a:t>term exam</a:t>
            </a: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Date and time: </a:t>
            </a:r>
            <a:r>
              <a:rPr lang="en-US" altLang="en-US" dirty="0" smtClean="0">
                <a:solidFill>
                  <a:srgbClr val="CC00CC"/>
                </a:solidFill>
              </a:rPr>
              <a:t>2:30 </a:t>
            </a:r>
            <a:r>
              <a:rPr lang="en-US" altLang="en-US" dirty="0">
                <a:solidFill>
                  <a:srgbClr val="CC00CC"/>
                </a:solidFill>
              </a:rPr>
              <a:t>– 4</a:t>
            </a:r>
            <a:r>
              <a:rPr lang="en-US" altLang="en-US" dirty="0" smtClean="0">
                <a:solidFill>
                  <a:srgbClr val="CC00CC"/>
                </a:solidFill>
              </a:rPr>
              <a:t>:50pm</a:t>
            </a:r>
            <a:r>
              <a:rPr lang="en-US" altLang="en-US" dirty="0">
                <a:solidFill>
                  <a:srgbClr val="CC00CC"/>
                </a:solidFill>
              </a:rPr>
              <a:t>, </a:t>
            </a:r>
            <a:r>
              <a:rPr lang="en-US" altLang="en-US" dirty="0" smtClean="0">
                <a:solidFill>
                  <a:srgbClr val="CC00CC"/>
                </a:solidFill>
              </a:rPr>
              <a:t>Monday</a:t>
            </a:r>
            <a:r>
              <a:rPr lang="en-US" altLang="en-US" dirty="0">
                <a:solidFill>
                  <a:srgbClr val="CC00CC"/>
                </a:solidFill>
              </a:rPr>
              <a:t>, Oct. </a:t>
            </a:r>
            <a:r>
              <a:rPr lang="en-US" altLang="en-US" dirty="0" smtClean="0">
                <a:solidFill>
                  <a:srgbClr val="CC00CC"/>
                </a:solidFill>
              </a:rPr>
              <a:t>10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Location: </a:t>
            </a:r>
            <a:r>
              <a:rPr lang="en-US" altLang="en-US" dirty="0" smtClean="0">
                <a:solidFill>
                  <a:srgbClr val="CC00CC"/>
                </a:solidFill>
              </a:rPr>
              <a:t>SH125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Covers: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1 –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</a:t>
            </a:r>
            <a:r>
              <a:rPr lang="en-US" altLang="en-US" dirty="0" smtClean="0">
                <a:solidFill>
                  <a:srgbClr val="CC00CC"/>
                </a:solidFill>
              </a:rPr>
              <a:t>3 or what we finish Wednesday, Oct. 5, + Appendix A</a:t>
            </a:r>
          </a:p>
          <a:p>
            <a:r>
              <a:rPr lang="en-US" altLang="en-US" dirty="0" smtClean="0">
                <a:solidFill>
                  <a:srgbClr val="00B050"/>
                </a:solidFill>
              </a:rPr>
              <a:t>Colloquium</a:t>
            </a:r>
          </a:p>
          <a:p>
            <a:pPr lvl="1"/>
            <a:r>
              <a:rPr lang="en-US" altLang="en-US" dirty="0" smtClean="0">
                <a:solidFill>
                  <a:srgbClr val="CC00CC"/>
                </a:solidFill>
              </a:rPr>
              <a:t>Dr. Amir </a:t>
            </a:r>
            <a:r>
              <a:rPr lang="en-US" altLang="en-US" dirty="0" err="1" smtClean="0">
                <a:solidFill>
                  <a:srgbClr val="CC00CC"/>
                </a:solidFill>
              </a:rPr>
              <a:t>Farbin</a:t>
            </a:r>
            <a:r>
              <a:rPr lang="en-US" altLang="en-US" dirty="0" smtClean="0">
                <a:solidFill>
                  <a:srgbClr val="CC00CC"/>
                </a:solidFill>
              </a:rPr>
              <a:t> on Deep Learning</a:t>
            </a:r>
            <a:endParaRPr lang="en-US" altLang="en-US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0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0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uiExpand="1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E004B-9091-F34C-A073-E59B90B69B9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5344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EM force can be understood as a result of a photon exchange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Photon propagation is described by the Maxwell’s equation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Photons propagate at the speed of light. 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does this tell you about the mass of the photon?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Massless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Coulomb potential is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What does this tell you about the range of the Coulomb force?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Long range.  Why? </a:t>
            </a:r>
          </a:p>
        </p:txBody>
      </p:sp>
      <p:graphicFrame>
        <p:nvGraphicFramePr>
          <p:cNvPr id="51200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2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04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Range of the Nuclear Force</a:t>
            </a:r>
          </a:p>
        </p:txBody>
      </p:sp>
      <p:graphicFrame>
        <p:nvGraphicFramePr>
          <p:cNvPr id="512005" name="Object 5"/>
          <p:cNvGraphicFramePr>
            <a:graphicFrameLocks noChangeAspect="1"/>
          </p:cNvGraphicFramePr>
          <p:nvPr/>
        </p:nvGraphicFramePr>
        <p:xfrm>
          <a:off x="4495800" y="3529013"/>
          <a:ext cx="152400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23" name="Equation" r:id="rId5" imgW="457200" imgH="228600" progId="Equation.DSMT4">
                  <p:embed/>
                </p:oleObj>
              </mc:Choice>
              <mc:Fallback>
                <p:oleObj name="Equation" r:id="rId5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29013"/>
                        <a:ext cx="1524000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06" name="Object 6"/>
          <p:cNvGraphicFramePr>
            <a:graphicFrameLocks noChangeAspect="1"/>
          </p:cNvGraphicFramePr>
          <p:nvPr/>
        </p:nvGraphicFramePr>
        <p:xfrm>
          <a:off x="6019800" y="3276600"/>
          <a:ext cx="465138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24" name="Equation" r:id="rId7" imgW="139680" imgH="368280" progId="Equation.DSMT4">
                  <p:embed/>
                </p:oleObj>
              </mc:Choice>
              <mc:Fallback>
                <p:oleObj name="Equation" r:id="rId7" imgW="1396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76600"/>
                        <a:ext cx="465138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07" name="Text Box 7"/>
          <p:cNvSpPr txBox="1">
            <a:spLocks noChangeArrowheads="1"/>
          </p:cNvSpPr>
          <p:nvPr/>
        </p:nvSpPr>
        <p:spPr bwMode="auto">
          <a:xfrm>
            <a:off x="7162800" y="3429000"/>
            <a:ext cx="1219200" cy="10064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800000"/>
                </a:solidFill>
              </a:rPr>
              <a:t>Massless particle exchange</a:t>
            </a:r>
          </a:p>
        </p:txBody>
      </p:sp>
    </p:spTree>
    <p:extLst>
      <p:ext uri="{BB962C8B-B14F-4D97-AF65-F5344CB8AC3E}">
        <p14:creationId xmlns:p14="http://schemas.microsoft.com/office/powerpoint/2010/main" val="94311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12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12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12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12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12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12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512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5120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2" grpId="0" build="p" autoUpdateAnimBg="0"/>
      <p:bldP spid="51200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C99-E29D-3A47-8413-60148B84B47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86800" cy="5943600"/>
          </a:xfrm>
        </p:spPr>
        <p:txBody>
          <a:bodyPr/>
          <a:lstStyle/>
          <a:p>
            <a:r>
              <a:rPr lang="en-US" altLang="en-US"/>
              <a:t>For massive particle exchanges, the potential takes the form</a:t>
            </a:r>
          </a:p>
          <a:p>
            <a:endParaRPr lang="en-US" altLang="en-US"/>
          </a:p>
          <a:p>
            <a:endParaRPr lang="en-US" altLang="en-US"/>
          </a:p>
          <a:p>
            <a:pPr lvl="1"/>
            <a:r>
              <a:rPr lang="en-US" altLang="en-US"/>
              <a:t>What is the mass, m, in this expression? </a:t>
            </a:r>
          </a:p>
          <a:p>
            <a:pPr lvl="2"/>
            <a:r>
              <a:rPr lang="en-US" altLang="en-US"/>
              <a:t>Mass of the particle exchanged in the interaction</a:t>
            </a:r>
          </a:p>
          <a:p>
            <a:pPr lvl="3"/>
            <a:r>
              <a:rPr lang="en-US" altLang="en-US"/>
              <a:t>The force mediator mass</a:t>
            </a:r>
          </a:p>
          <a:p>
            <a:r>
              <a:rPr lang="en-US" altLang="en-US"/>
              <a:t>This form of potential is called Yukawa Potential</a:t>
            </a:r>
          </a:p>
          <a:p>
            <a:pPr lvl="1"/>
            <a:r>
              <a:rPr lang="en-US" altLang="en-US"/>
              <a:t>Formulated by Hideki Yukawa in 1934</a:t>
            </a:r>
          </a:p>
          <a:p>
            <a:r>
              <a:rPr lang="en-US" altLang="en-US"/>
              <a:t>What does Yukawa potential turn to in the limit m </a:t>
            </a:r>
            <a:r>
              <a:rPr lang="en-US" altLang="en-US">
                <a:sym typeface="Wingdings" charset="2"/>
              </a:rPr>
              <a:t>0?</a:t>
            </a:r>
          </a:p>
          <a:p>
            <a:pPr lvl="1"/>
            <a:r>
              <a:rPr lang="en-US" altLang="en-US">
                <a:sym typeface="Wingdings" charset="2"/>
              </a:rPr>
              <a:t>Coulomb potential</a:t>
            </a:r>
            <a:endParaRPr lang="en-US" altLang="en-US"/>
          </a:p>
        </p:txBody>
      </p:sp>
      <p:graphicFrame>
        <p:nvGraphicFramePr>
          <p:cNvPr id="51302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Yukawa Potential</a:t>
            </a:r>
          </a:p>
        </p:txBody>
      </p:sp>
      <p:graphicFrame>
        <p:nvGraphicFramePr>
          <p:cNvPr id="513029" name="Object 5"/>
          <p:cNvGraphicFramePr>
            <a:graphicFrameLocks noChangeAspect="1"/>
          </p:cNvGraphicFramePr>
          <p:nvPr/>
        </p:nvGraphicFramePr>
        <p:xfrm>
          <a:off x="2362200" y="1706563"/>
          <a:ext cx="13716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1" name="Equation" r:id="rId5" imgW="457200" imgH="228600" progId="Equation.DSMT4">
                  <p:embed/>
                </p:oleObj>
              </mc:Choice>
              <mc:Fallback>
                <p:oleObj name="Equation" r:id="rId5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706563"/>
                        <a:ext cx="1371600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31" name="Object 7"/>
          <p:cNvGraphicFramePr>
            <a:graphicFrameLocks noChangeAspect="1"/>
          </p:cNvGraphicFramePr>
          <p:nvPr/>
        </p:nvGraphicFramePr>
        <p:xfrm>
          <a:off x="3848100" y="1563688"/>
          <a:ext cx="1181100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2" name="Equation" r:id="rId7" imgW="393480" imgH="368280" progId="Equation.DSMT4">
                  <p:embed/>
                </p:oleObj>
              </mc:Choice>
              <mc:Fallback>
                <p:oleObj name="Equation" r:id="rId7" imgW="393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8100" y="1563688"/>
                        <a:ext cx="1181100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32" name="Oval 8"/>
          <p:cNvSpPr>
            <a:spLocks noChangeArrowheads="1"/>
          </p:cNvSpPr>
          <p:nvPr/>
        </p:nvSpPr>
        <p:spPr bwMode="auto">
          <a:xfrm>
            <a:off x="4267200" y="1219200"/>
            <a:ext cx="304800" cy="381000"/>
          </a:xfrm>
          <a:prstGeom prst="ellipse">
            <a:avLst/>
          </a:prstGeom>
          <a:noFill/>
          <a:ln w="28575">
            <a:solidFill>
              <a:srgbClr val="8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138017"/>
            <a:ext cx="1211580" cy="107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0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13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13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3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3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300"/>
                                        <p:tgtEl>
                                          <p:spTgt spid="513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"/>
                                        <p:tgtEl>
                                          <p:spTgt spid="513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"/>
                                        <p:tgtEl>
                                          <p:spTgt spid="513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300"/>
                                        <p:tgtEl>
                                          <p:spTgt spid="513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00"/>
                                        <p:tgtEl>
                                          <p:spTgt spid="5130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300"/>
                                        <p:tgtEl>
                                          <p:spTgt spid="5130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6" grpId="0" uiExpand="1" build="p" autoUpdateAnimBg="0"/>
      <p:bldP spid="5130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36D-1EB9-844A-81EA-663B0262B937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3058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From the form of the Yukawa potential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The range of the interaction is given by some characteristic value of r.  What is this?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Compton wavelength of the mediator with mass, m: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What does this mean?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Once the mass of the mediator is known, range can be predicted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Once the range is known, the mass can be predicted</a:t>
            </a:r>
          </a:p>
        </p:txBody>
      </p:sp>
      <p:graphicFrame>
        <p:nvGraphicFramePr>
          <p:cNvPr id="51405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9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05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Ranges in Yukawa Potential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595" y="1223531"/>
            <a:ext cx="2732405" cy="16720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0" y="1447800"/>
            <a:ext cx="1632065" cy="14173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058" y="3429000"/>
            <a:ext cx="1470742" cy="116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30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14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14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14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14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14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14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0" grpId="0" uiExpand="1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0F93-A627-1C44-B0DE-2944D4A555B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3058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Let’s put Yukawa potential to work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What is the range of the nuclear force?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About the same as the typical size of a nucleus 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1.2x10</a:t>
            </a:r>
            <a:r>
              <a:rPr lang="en-US" altLang="en-US" sz="2000" baseline="30000"/>
              <a:t>-13</a:t>
            </a:r>
            <a:r>
              <a:rPr lang="en-US" altLang="en-US" sz="2000"/>
              <a:t>cm</a:t>
            </a:r>
            <a:endParaRPr lang="en-US" altLang="en-US" sz="2000">
              <a:sym typeface="Wingdings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>
                <a:sym typeface="Wingdings" charset="2"/>
              </a:rPr>
              <a:t>thus the mediator mass is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This is close to the mass of a well known </a:t>
            </a:r>
            <a:r>
              <a:rPr lang="en-US" altLang="en-US" sz="2800">
                <a:latin typeface="Symbol" charset="2"/>
              </a:rPr>
              <a:t>p</a:t>
            </a:r>
            <a:r>
              <a:rPr lang="en-US" altLang="en-US" sz="2800"/>
              <a:t> meson (pion)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Thus, it was thought that </a:t>
            </a:r>
            <a:r>
              <a:rPr lang="en-US" altLang="en-US" sz="2800">
                <a:latin typeface="Symbol" charset="2"/>
              </a:rPr>
              <a:t>p </a:t>
            </a:r>
            <a:r>
              <a:rPr lang="en-US" altLang="en-US" sz="2800"/>
              <a:t>are the mediators of the nuclear force</a:t>
            </a:r>
          </a:p>
        </p:txBody>
      </p:sp>
      <p:graphicFrame>
        <p:nvGraphicFramePr>
          <p:cNvPr id="5222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9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Ranges in Yukawa Potential</a:t>
            </a:r>
          </a:p>
        </p:txBody>
      </p:sp>
      <p:graphicFrame>
        <p:nvGraphicFramePr>
          <p:cNvPr id="522248" name="Object 8"/>
          <p:cNvGraphicFramePr>
            <a:graphicFrameLocks noChangeAspect="1"/>
          </p:cNvGraphicFramePr>
          <p:nvPr/>
        </p:nvGraphicFramePr>
        <p:xfrm>
          <a:off x="2819400" y="2811463"/>
          <a:ext cx="10699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96" name="Equation" r:id="rId5" imgW="291960" imgH="177480" progId="Equation.DSMT4">
                  <p:embed/>
                </p:oleObj>
              </mc:Choice>
              <mc:Fallback>
                <p:oleObj name="Equation" r:id="rId5" imgW="291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11463"/>
                        <a:ext cx="1069975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49" name="Object 9"/>
          <p:cNvGraphicFramePr>
            <a:graphicFrameLocks noChangeAspect="1"/>
          </p:cNvGraphicFramePr>
          <p:nvPr/>
        </p:nvGraphicFramePr>
        <p:xfrm>
          <a:off x="690563" y="4206875"/>
          <a:ext cx="11382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97" name="Equation" r:id="rId7" imgW="291960" imgH="215640" progId="Equation.DSMT4">
                  <p:embed/>
                </p:oleObj>
              </mc:Choice>
              <mc:Fallback>
                <p:oleObj name="Equation" r:id="rId7" imgW="2919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4206875"/>
                        <a:ext cx="113823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51" name="Object 11"/>
          <p:cNvGraphicFramePr>
            <a:graphicFrameLocks noChangeAspect="1"/>
          </p:cNvGraphicFramePr>
          <p:nvPr/>
        </p:nvGraphicFramePr>
        <p:xfrm>
          <a:off x="4800600" y="2692400"/>
          <a:ext cx="35814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98" name="Equation" r:id="rId9" imgW="977760" imgH="266400" progId="Equation.DSMT4">
                  <p:embed/>
                </p:oleObj>
              </mc:Choice>
              <mc:Fallback>
                <p:oleObj name="Equation" r:id="rId9" imgW="9777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692400"/>
                        <a:ext cx="35814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52" name="Object 12"/>
          <p:cNvGraphicFramePr>
            <a:graphicFrameLocks noChangeAspect="1"/>
          </p:cNvGraphicFramePr>
          <p:nvPr/>
        </p:nvGraphicFramePr>
        <p:xfrm>
          <a:off x="2955925" y="4191000"/>
          <a:ext cx="23780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99" name="Equation" r:id="rId11" imgW="609480" imgH="190440" progId="Equation.DSMT4">
                  <p:embed/>
                </p:oleObj>
              </mc:Choice>
              <mc:Fallback>
                <p:oleObj name="Equation" r:id="rId11" imgW="6094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4191000"/>
                        <a:ext cx="237807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53" name="Object 13"/>
          <p:cNvGraphicFramePr>
            <a:graphicFrameLocks noChangeAspect="1"/>
          </p:cNvGraphicFramePr>
          <p:nvPr/>
        </p:nvGraphicFramePr>
        <p:xfrm>
          <a:off x="5511800" y="4191000"/>
          <a:ext cx="30226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00" name="Equation" r:id="rId13" imgW="774360" imgH="215640" progId="Equation.DSMT4">
                  <p:embed/>
                </p:oleObj>
              </mc:Choice>
              <mc:Fallback>
                <p:oleObj name="Equation" r:id="rId13" imgW="7743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4191000"/>
                        <a:ext cx="30226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54" name="Object 14"/>
          <p:cNvGraphicFramePr>
            <a:graphicFrameLocks noChangeAspect="1"/>
          </p:cNvGraphicFramePr>
          <p:nvPr/>
        </p:nvGraphicFramePr>
        <p:xfrm>
          <a:off x="1757363" y="4191000"/>
          <a:ext cx="11382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01" name="Equation" r:id="rId15" imgW="291960" imgH="215640" progId="Equation.DSMT4">
                  <p:embed/>
                </p:oleObj>
              </mc:Choice>
              <mc:Fallback>
                <p:oleObj name="Equation" r:id="rId15" imgW="2919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363" y="4191000"/>
                        <a:ext cx="113823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743200"/>
            <a:ext cx="907026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1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2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22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22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22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22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22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2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2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300"/>
                                        <p:tgtEl>
                                          <p:spTgt spid="522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1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0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B4B-381F-9C49-9407-6422A91D615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257800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Compute the mass density of a </a:t>
            </a:r>
            <a:r>
              <a:rPr lang="en-US" altLang="en-US" dirty="0" smtClean="0"/>
              <a:t>nucleus (10points)</a:t>
            </a:r>
            <a:endParaRPr lang="en-US" altLang="en-US" dirty="0"/>
          </a:p>
          <a:p>
            <a:pPr marL="990600" lvl="1" indent="-533400">
              <a:buFontTx/>
              <a:buChar char="•"/>
            </a:pPr>
            <a:r>
              <a:rPr lang="en-US" altLang="en-US" dirty="0"/>
              <a:t>Pick two nuclei for this.  I would like you guys to do different ones.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Compute the de Broglie wavelengths for </a:t>
            </a:r>
            <a:r>
              <a:rPr lang="en-US" altLang="en-US" dirty="0" smtClean="0"/>
              <a:t> (15 points)</a:t>
            </a:r>
            <a:endParaRPr lang="en-US" altLang="en-US" dirty="0"/>
          </a:p>
          <a:p>
            <a:pPr marL="990600" lvl="1" indent="-533400">
              <a:buFontTx/>
              <a:buChar char="•"/>
            </a:pPr>
            <a:r>
              <a:rPr lang="en-US" altLang="en-US" dirty="0"/>
              <a:t>Protons in </a:t>
            </a:r>
            <a:r>
              <a:rPr lang="en-US" altLang="en-US" dirty="0" err="1"/>
              <a:t>Fermilab’s</a:t>
            </a:r>
            <a:r>
              <a:rPr lang="en-US" altLang="en-US" dirty="0"/>
              <a:t> </a:t>
            </a:r>
            <a:r>
              <a:rPr lang="en-US" altLang="en-US" dirty="0" err="1"/>
              <a:t>Tevatron</a:t>
            </a:r>
            <a:r>
              <a:rPr lang="en-US" altLang="en-US" dirty="0"/>
              <a:t> Collider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Protons in CERN’s Large Hadron Collider (LHC)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500 GeV electrons in the International Linear Collider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Compute the actual value of the nuclear </a:t>
            </a:r>
            <a:r>
              <a:rPr lang="en-US" altLang="en-US" dirty="0" smtClean="0"/>
              <a:t>magneton (5 points)</a:t>
            </a:r>
            <a:endParaRPr lang="en-US" altLang="en-US" dirty="0"/>
          </a:p>
          <a:p>
            <a:pPr marL="609600" indent="-609600"/>
            <a:r>
              <a:rPr lang="en-US" altLang="en-US" dirty="0"/>
              <a:t>Due for the above is next Monday, Oct. 3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09600" y="304800"/>
            <a:ext cx="8001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A5002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dirty="0" smtClean="0"/>
              <a:t>Homework Assignment #4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62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CD09-B800-9E4E-B0D4-99CE363C2F2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Both protons and neutrons are fermions </a:t>
            </a:r>
            <a:r>
              <a:rPr lang="en-US" altLang="en-US" sz="2800" dirty="0" smtClean="0"/>
              <a:t>with intrinsic spin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Nucleons inside a nucleus can have orbital angular </a:t>
            </a:r>
            <a:r>
              <a:rPr lang="en-US" altLang="en-US" sz="2800" dirty="0" smtClean="0"/>
              <a:t>momenta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In Quantum Mechanics orbital angular momenta are integers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Thus the total angular momentum </a:t>
            </a:r>
            <a:r>
              <a:rPr lang="en-US" altLang="en-US" sz="2800" dirty="0" smtClean="0"/>
              <a:t>(vector sum of orbital and intrinsic momenta of all constituents) of </a:t>
            </a:r>
            <a:r>
              <a:rPr lang="en-US" altLang="en-US" sz="2800" dirty="0"/>
              <a:t>a nucleus is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Integers: if even number of nucleons in the nucleus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Half integers: if odd number of nucleons in the nucleus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Interesting facts are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All nucleus with even number of p and </a:t>
            </a:r>
            <a:r>
              <a:rPr lang="en-US" altLang="en-US" sz="2400" dirty="0" smtClean="0"/>
              <a:t>even n </a:t>
            </a:r>
            <a:r>
              <a:rPr lang="en-US" altLang="en-US" sz="2400" dirty="0"/>
              <a:t>are spin 0.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Large nuclei have very small </a:t>
            </a:r>
            <a:r>
              <a:rPr lang="en-US" altLang="en-US" sz="2400" dirty="0" smtClean="0"/>
              <a:t>spins </a:t>
            </a:r>
            <a:r>
              <a:rPr lang="en-US" altLang="en-US" sz="2400" dirty="0"/>
              <a:t>in their ground state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Hypothesis: Nucleon spins in a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nucleus are very strongly paired to minimize their overall </a:t>
            </a:r>
            <a:r>
              <a:rPr lang="en-US" altLang="en-US" sz="2800" dirty="0" smtClean="0"/>
              <a:t>effect (entropy)</a:t>
            </a:r>
            <a:endParaRPr lang="en-US" altLang="en-US" sz="2800" dirty="0"/>
          </a:p>
        </p:txBody>
      </p:sp>
      <p:graphicFrame>
        <p:nvGraphicFramePr>
          <p:cNvPr id="498691" name="Object 3"/>
          <p:cNvGraphicFramePr>
            <a:graphicFrameLocks noChangeAspect="1"/>
          </p:cNvGraphicFramePr>
          <p:nvPr/>
        </p:nvGraphicFramePr>
        <p:xfrm>
          <a:off x="0" y="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5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4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Spins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106" y="381000"/>
            <a:ext cx="630494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4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9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9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98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98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986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986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986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0B91-0FEC-D34D-8061-478A70536ED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334000"/>
          </a:xfrm>
        </p:spPr>
        <p:txBody>
          <a:bodyPr/>
          <a:lstStyle/>
          <a:p>
            <a:r>
              <a:rPr lang="en-US" altLang="en-US" dirty="0"/>
              <a:t>Every charged particle has a magnetic dipole moment associated with its spin</a:t>
            </a:r>
          </a:p>
          <a:p>
            <a:endParaRPr lang="en-US" altLang="en-US" dirty="0"/>
          </a:p>
          <a:p>
            <a:r>
              <a:rPr lang="en-US" altLang="en-US" dirty="0"/>
              <a:t>e</a:t>
            </a:r>
            <a:r>
              <a:rPr lang="en-US" altLang="en-US" dirty="0" smtClean="0"/>
              <a:t>, m and </a:t>
            </a:r>
            <a:r>
              <a:rPr lang="en-US" altLang="en-US" b="1" dirty="0"/>
              <a:t>S</a:t>
            </a:r>
            <a:r>
              <a:rPr lang="en-US" altLang="en-US" dirty="0"/>
              <a:t> are the charge, mass and the intrinsic spin of the charged particle</a:t>
            </a:r>
          </a:p>
          <a:p>
            <a:r>
              <a:rPr lang="en-US" altLang="en-US" dirty="0"/>
              <a:t>The constant g is called </a:t>
            </a:r>
            <a:r>
              <a:rPr lang="en-US" altLang="en-US" dirty="0" err="1"/>
              <a:t>Landé</a:t>
            </a:r>
            <a:r>
              <a:rPr lang="en-US" altLang="en-US" dirty="0"/>
              <a:t> factor with its value:</a:t>
            </a:r>
          </a:p>
          <a:p>
            <a:pPr lvl="1"/>
            <a:r>
              <a:rPr lang="en-US" altLang="en-US" dirty="0"/>
              <a:t>          : for a point like particle, such as the electron</a:t>
            </a:r>
          </a:p>
          <a:p>
            <a:pPr lvl="1"/>
            <a:r>
              <a:rPr lang="en-US" altLang="en-US" dirty="0"/>
              <a:t>          : Particle possesses an anomalous magnetic moment, an indication of having a substructure </a:t>
            </a:r>
          </a:p>
        </p:txBody>
      </p:sp>
      <p:graphicFrame>
        <p:nvGraphicFramePr>
          <p:cNvPr id="499715" name="Object 3"/>
          <p:cNvGraphicFramePr>
            <a:graphicFrameLocks noChangeAspect="1"/>
          </p:cNvGraphicFramePr>
          <p:nvPr/>
        </p:nvGraphicFramePr>
        <p:xfrm>
          <a:off x="0" y="3810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2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10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Magnetic Dipole Moments</a:t>
            </a:r>
          </a:p>
        </p:txBody>
      </p:sp>
      <p:graphicFrame>
        <p:nvGraphicFramePr>
          <p:cNvPr id="499718" name="Object 6"/>
          <p:cNvGraphicFramePr>
            <a:graphicFrameLocks noChangeAspect="1"/>
          </p:cNvGraphicFramePr>
          <p:nvPr/>
        </p:nvGraphicFramePr>
        <p:xfrm>
          <a:off x="1219200" y="5021263"/>
          <a:ext cx="8382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28" name="Equation" r:id="rId5" imgW="342720" imgH="190440" progId="Equation.DSMT4">
                  <p:embed/>
                </p:oleObj>
              </mc:Choice>
              <mc:Fallback>
                <p:oleObj name="Equation" r:id="rId5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021263"/>
                        <a:ext cx="838200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9719" name="Object 7"/>
          <p:cNvGraphicFramePr>
            <a:graphicFrameLocks noChangeAspect="1"/>
          </p:cNvGraphicFramePr>
          <p:nvPr/>
        </p:nvGraphicFramePr>
        <p:xfrm>
          <a:off x="1219200" y="4487863"/>
          <a:ext cx="8382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29" name="Equation" r:id="rId7" imgW="342720" imgH="190440" progId="Equation.DSMT4">
                  <p:embed/>
                </p:oleObj>
              </mc:Choice>
              <mc:Fallback>
                <p:oleObj name="Equation" r:id="rId7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487863"/>
                        <a:ext cx="838200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676400"/>
            <a:ext cx="2286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1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9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9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99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9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4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534400" cy="5943600"/>
          </a:xfrm>
        </p:spPr>
        <p:txBody>
          <a:bodyPr/>
          <a:lstStyle/>
          <a:p>
            <a:r>
              <a:rPr lang="en-US" altLang="en-US" dirty="0"/>
              <a:t>For electrons, </a:t>
            </a:r>
            <a:r>
              <a:rPr lang="en-US" altLang="en-US" dirty="0" err="1">
                <a:latin typeface="Symbol" charset="2"/>
              </a:rPr>
              <a:t>m</a:t>
            </a:r>
            <a:r>
              <a:rPr lang="en-US" altLang="en-US" baseline="-25000" dirty="0" err="1"/>
              <a:t>e</a:t>
            </a:r>
            <a:r>
              <a:rPr lang="en-US" altLang="en-US" dirty="0" err="1"/>
              <a:t>~</a:t>
            </a:r>
            <a:r>
              <a:rPr lang="en-US" altLang="en-US" dirty="0" err="1">
                <a:latin typeface="Symbol" charset="2"/>
              </a:rPr>
              <a:t>m</a:t>
            </a:r>
            <a:r>
              <a:rPr lang="en-US" altLang="en-US" baseline="-25000" dirty="0" err="1"/>
              <a:t>B</a:t>
            </a:r>
            <a:r>
              <a:rPr lang="en-US" altLang="en-US" dirty="0"/>
              <a:t>, where </a:t>
            </a:r>
            <a:r>
              <a:rPr lang="en-US" altLang="en-US" dirty="0" err="1">
                <a:latin typeface="Symbol" charset="2"/>
              </a:rPr>
              <a:t>m</a:t>
            </a:r>
            <a:r>
              <a:rPr lang="en-US" altLang="en-US" baseline="-25000" dirty="0" err="1"/>
              <a:t>B</a:t>
            </a:r>
            <a:r>
              <a:rPr lang="en-US" altLang="en-US" dirty="0"/>
              <a:t> is </a:t>
            </a:r>
            <a:r>
              <a:rPr lang="en-US" altLang="en-US" b="1" u="sng" dirty="0">
                <a:solidFill>
                  <a:srgbClr val="800000"/>
                </a:solidFill>
              </a:rPr>
              <a:t>Bohr </a:t>
            </a:r>
            <a:r>
              <a:rPr lang="en-US" altLang="en-US" b="1" u="sng" dirty="0" smtClean="0">
                <a:solidFill>
                  <a:srgbClr val="800000"/>
                </a:solidFill>
              </a:rPr>
              <a:t>Magneton</a:t>
            </a:r>
            <a:r>
              <a:rPr lang="en-US" altLang="en-US" dirty="0" smtClean="0">
                <a:solidFill>
                  <a:srgbClr val="800000"/>
                </a:solidFill>
              </a:rPr>
              <a:t> </a:t>
            </a:r>
            <a:r>
              <a:rPr lang="en-US" altLang="en-US" dirty="0" smtClean="0">
                <a:solidFill>
                  <a:schemeClr val="accent6"/>
                </a:solidFill>
              </a:rPr>
              <a:t>of a point-like particle</a:t>
            </a:r>
            <a:endParaRPr lang="en-US" altLang="en-US" b="1" u="sng" dirty="0">
              <a:solidFill>
                <a:srgbClr val="800000"/>
              </a:solidFill>
            </a:endParaRP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For nucleons, magnetic dipole moment is measured in </a:t>
            </a:r>
            <a:r>
              <a:rPr lang="en-US" altLang="en-US" b="1" u="sng" dirty="0">
                <a:solidFill>
                  <a:srgbClr val="800000"/>
                </a:solidFill>
              </a:rPr>
              <a:t>nuclear magneton</a:t>
            </a:r>
            <a:r>
              <a:rPr lang="en-US" altLang="en-US" dirty="0"/>
              <a:t>, defined using proton mass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Measured magnetic moments of proton and neutron:</a:t>
            </a:r>
          </a:p>
          <a:p>
            <a:endParaRPr lang="en-US" altLang="en-US" dirty="0"/>
          </a:p>
        </p:txBody>
      </p:sp>
      <p:graphicFrame>
        <p:nvGraphicFramePr>
          <p:cNvPr id="500739" name="Object 3"/>
          <p:cNvGraphicFramePr>
            <a:graphicFrameLocks noChangeAspect="1"/>
          </p:cNvGraphicFramePr>
          <p:nvPr/>
        </p:nvGraphicFramePr>
        <p:xfrm>
          <a:off x="0" y="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4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4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0740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Magnetic Dipole Moments</a:t>
            </a:r>
          </a:p>
        </p:txBody>
      </p:sp>
      <p:graphicFrame>
        <p:nvGraphicFramePr>
          <p:cNvPr id="5007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580258"/>
              </p:ext>
            </p:extLst>
          </p:nvPr>
        </p:nvGraphicFramePr>
        <p:xfrm>
          <a:off x="1955800" y="2073235"/>
          <a:ext cx="9398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49" name="Equation" r:id="rId5" imgW="317160" imgH="203040" progId="Equation.DSMT4">
                  <p:embed/>
                </p:oleObj>
              </mc:Choice>
              <mc:Fallback>
                <p:oleObj name="Equation" r:id="rId5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2073235"/>
                        <a:ext cx="939800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07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845415"/>
              </p:ext>
            </p:extLst>
          </p:nvPr>
        </p:nvGraphicFramePr>
        <p:xfrm>
          <a:off x="1447800" y="5715000"/>
          <a:ext cx="249872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50" name="Equation" r:id="rId7" imgW="761760" imgH="228600" progId="Equation.DSMT4">
                  <p:embed/>
                </p:oleObj>
              </mc:Choice>
              <mc:Fallback>
                <p:oleObj name="Equation" r:id="rId7" imgW="761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715000"/>
                        <a:ext cx="249872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07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38413"/>
              </p:ext>
            </p:extLst>
          </p:nvPr>
        </p:nvGraphicFramePr>
        <p:xfrm>
          <a:off x="4800600" y="5688013"/>
          <a:ext cx="26670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51" name="Equation" r:id="rId9" imgW="812520" imgH="203040" progId="Equation.DSMT4">
                  <p:embed/>
                </p:oleObj>
              </mc:Choice>
              <mc:Fallback>
                <p:oleObj name="Equation" r:id="rId9" imgW="812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688013"/>
                        <a:ext cx="26670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074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199023"/>
              </p:ext>
            </p:extLst>
          </p:nvPr>
        </p:nvGraphicFramePr>
        <p:xfrm>
          <a:off x="4351338" y="2039897"/>
          <a:ext cx="3344862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52" name="Equation" r:id="rId11" imgW="1130040" imgH="203040" progId="Equation.DSMT4">
                  <p:embed/>
                </p:oleObj>
              </mc:Choice>
              <mc:Fallback>
                <p:oleObj name="Equation" r:id="rId11" imgW="1130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2039897"/>
                        <a:ext cx="3344862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63069" y="1844635"/>
            <a:ext cx="1380331" cy="12033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19400" y="3912937"/>
            <a:ext cx="2438400" cy="149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6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0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38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374A-18A6-DF43-86FB-5E0D6A8F342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534400" cy="5943600"/>
          </a:xfrm>
        </p:spPr>
        <p:txBody>
          <a:bodyPr/>
          <a:lstStyle/>
          <a:p>
            <a:r>
              <a:rPr lang="en-US" altLang="en-US" dirty="0"/>
              <a:t>What important information do you get from these?</a:t>
            </a:r>
          </a:p>
          <a:p>
            <a:pPr lvl="1"/>
            <a:r>
              <a:rPr lang="en-US" altLang="en-US" dirty="0"/>
              <a:t>The </a:t>
            </a:r>
            <a:r>
              <a:rPr lang="en-US" altLang="en-US" dirty="0" err="1"/>
              <a:t>Landé</a:t>
            </a:r>
            <a:r>
              <a:rPr lang="en-US" altLang="en-US" dirty="0"/>
              <a:t> factors of the nucleons deviate significantly from 2.</a:t>
            </a:r>
          </a:p>
          <a:p>
            <a:pPr lvl="2"/>
            <a:r>
              <a:rPr lang="en-US" altLang="en-US" dirty="0"/>
              <a:t>Strong indication of substructure</a:t>
            </a:r>
          </a:p>
          <a:p>
            <a:pPr lvl="1"/>
            <a:r>
              <a:rPr lang="en-US" altLang="en-US" dirty="0"/>
              <a:t>An electrically neutral neutron has a significant magnetic moment</a:t>
            </a:r>
          </a:p>
          <a:p>
            <a:pPr lvl="2"/>
            <a:r>
              <a:rPr lang="en-US" altLang="en-US" dirty="0"/>
              <a:t>Must have extended charge distributions</a:t>
            </a:r>
          </a:p>
          <a:p>
            <a:r>
              <a:rPr lang="en-US" altLang="en-US" dirty="0"/>
              <a:t>Measurements show that </a:t>
            </a:r>
            <a:r>
              <a:rPr lang="en-US" altLang="en-US" dirty="0" smtClean="0"/>
              <a:t>magnetic </a:t>
            </a:r>
            <a:r>
              <a:rPr lang="en-US" altLang="en-US" dirty="0"/>
              <a:t>moment of nuclei lie -3</a:t>
            </a:r>
            <a:r>
              <a:rPr lang="en-US" altLang="en-US" dirty="0">
                <a:latin typeface="Symbol" charset="2"/>
              </a:rPr>
              <a:t>m</a:t>
            </a:r>
            <a:r>
              <a:rPr lang="en-US" altLang="en-US" baseline="-25000" dirty="0"/>
              <a:t>N</a:t>
            </a:r>
            <a:r>
              <a:rPr lang="en-US" altLang="en-US" dirty="0"/>
              <a:t>~10</a:t>
            </a:r>
            <a:r>
              <a:rPr lang="en-US" altLang="en-US" dirty="0">
                <a:latin typeface="Symbol" charset="2"/>
              </a:rPr>
              <a:t>m</a:t>
            </a:r>
            <a:r>
              <a:rPr lang="en-US" altLang="en-US" baseline="-25000" dirty="0"/>
              <a:t>N</a:t>
            </a:r>
            <a:endParaRPr lang="en-US" altLang="en-US" dirty="0"/>
          </a:p>
          <a:p>
            <a:pPr lvl="1"/>
            <a:r>
              <a:rPr lang="en-US" altLang="en-US" dirty="0"/>
              <a:t>Indication of strong pairing</a:t>
            </a:r>
          </a:p>
          <a:p>
            <a:pPr lvl="1"/>
            <a:r>
              <a:rPr lang="en-US" altLang="en-US" dirty="0"/>
              <a:t>Electrons cannot reside in </a:t>
            </a:r>
            <a:r>
              <a:rPr lang="en-US" altLang="en-US" dirty="0" smtClean="0"/>
              <a:t>nucleus (</a:t>
            </a:r>
            <a:r>
              <a:rPr lang="en-US" altLang="en-US" dirty="0" smtClean="0">
                <a:latin typeface="Symbol" charset="2"/>
              </a:rPr>
              <a:t>m</a:t>
            </a:r>
            <a:r>
              <a:rPr lang="en-US" altLang="en-US" baseline="-25000" dirty="0" smtClean="0"/>
              <a:t>e</a:t>
            </a:r>
            <a:r>
              <a:rPr lang="en-US" altLang="en-US" dirty="0" smtClean="0"/>
              <a:t>~</a:t>
            </a:r>
            <a:r>
              <a:rPr lang="en-US" altLang="en-US" dirty="0" smtClean="0">
                <a:latin typeface="Symbol" charset="2"/>
              </a:rPr>
              <a:t>m</a:t>
            </a:r>
            <a:r>
              <a:rPr lang="en-US" altLang="en-US" baseline="-25000" dirty="0" smtClean="0"/>
              <a:t>B</a:t>
            </a:r>
            <a:r>
              <a:rPr lang="en-US" altLang="en-US" dirty="0" smtClean="0"/>
              <a:t>~2000</a:t>
            </a:r>
            <a:r>
              <a:rPr lang="en-US" altLang="en-US" dirty="0" smtClean="0">
                <a:latin typeface="Symbol" charset="2"/>
              </a:rPr>
              <a:t>m</a:t>
            </a:r>
            <a:r>
              <a:rPr lang="en-US" altLang="en-US" baseline="-25000" dirty="0" smtClean="0"/>
              <a:t>N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graphicFrame>
        <p:nvGraphicFramePr>
          <p:cNvPr id="501763" name="Object 3"/>
          <p:cNvGraphicFramePr>
            <a:graphicFrameLocks noChangeAspect="1"/>
          </p:cNvGraphicFramePr>
          <p:nvPr/>
        </p:nvGraphicFramePr>
        <p:xfrm>
          <a:off x="0" y="762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8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764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Magnetic Dipole Moments</a:t>
            </a:r>
          </a:p>
        </p:txBody>
      </p:sp>
    </p:spTree>
    <p:extLst>
      <p:ext uri="{BB962C8B-B14F-4D97-AF65-F5344CB8AC3E}">
        <p14:creationId xmlns:p14="http://schemas.microsoft.com/office/powerpoint/2010/main" val="35761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1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1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1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1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2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26, 2016</a:t>
            </a:r>
            <a:endParaRPr lang="en-US" altLang="en-US"/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6D30-9191-224A-8344-755BC20C256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5029200" cy="5943600"/>
          </a:xfrm>
        </p:spPr>
        <p:txBody>
          <a:bodyPr/>
          <a:lstStyle/>
          <a:p>
            <a:r>
              <a:rPr lang="en-US" altLang="en-US" sz="2800" dirty="0"/>
              <a:t>The number of protons and neutrons inside the stable nuclei are</a:t>
            </a:r>
          </a:p>
          <a:p>
            <a:pPr lvl="1"/>
            <a:r>
              <a:rPr lang="en-US" altLang="en-US" sz="2400" dirty="0"/>
              <a:t>A&lt;40: Equal (N=Z)</a:t>
            </a:r>
          </a:p>
          <a:p>
            <a:pPr lvl="1"/>
            <a:r>
              <a:rPr lang="en-US" altLang="en-US" sz="2400" dirty="0"/>
              <a:t>A&gt;40: N~</a:t>
            </a:r>
            <a:r>
              <a:rPr lang="en-US" altLang="en-US" sz="2400" dirty="0">
                <a:solidFill>
                  <a:srgbClr val="A50021"/>
                </a:solidFill>
              </a:rPr>
              <a:t>1.7</a:t>
            </a:r>
            <a:r>
              <a:rPr lang="en-US" altLang="en-US" sz="2400" dirty="0"/>
              <a:t>Z</a:t>
            </a:r>
          </a:p>
          <a:p>
            <a:pPr lvl="1"/>
            <a:r>
              <a:rPr lang="en-US" altLang="en-US" sz="2400" dirty="0"/>
              <a:t>Neutrons outnumber protons</a:t>
            </a:r>
          </a:p>
          <a:p>
            <a:pPr lvl="1"/>
            <a:r>
              <a:rPr lang="en-US" altLang="en-US" sz="2400" dirty="0"/>
              <a:t>Most are even-p + even–n</a:t>
            </a:r>
          </a:p>
          <a:p>
            <a:pPr lvl="2"/>
            <a:endParaRPr lang="en-US" altLang="en-US" sz="2000" dirty="0"/>
          </a:p>
          <a:p>
            <a:pPr lvl="2"/>
            <a:endParaRPr lang="en-US" altLang="en-US" sz="2000" dirty="0"/>
          </a:p>
          <a:p>
            <a:pPr lvl="2"/>
            <a:endParaRPr lang="en-US" altLang="en-US" sz="2000" dirty="0"/>
          </a:p>
          <a:p>
            <a:pPr lvl="2"/>
            <a:endParaRPr lang="en-US" altLang="en-US" sz="2000" dirty="0"/>
          </a:p>
          <a:p>
            <a:pPr lvl="2"/>
            <a:endParaRPr lang="en-US" altLang="en-US" sz="2000" dirty="0"/>
          </a:p>
          <a:p>
            <a:pPr lvl="2"/>
            <a:r>
              <a:rPr lang="en-US" altLang="en-US" sz="2000" dirty="0"/>
              <a:t>See table 2.1</a:t>
            </a:r>
          </a:p>
          <a:p>
            <a:pPr lvl="1"/>
            <a:r>
              <a:rPr lang="en-US" altLang="en-US" sz="2400" dirty="0"/>
              <a:t>Supports strong pairing </a:t>
            </a:r>
          </a:p>
        </p:txBody>
      </p:sp>
      <p:graphicFrame>
        <p:nvGraphicFramePr>
          <p:cNvPr id="50278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51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78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Stability</a:t>
            </a:r>
          </a:p>
        </p:txBody>
      </p:sp>
      <p:pic>
        <p:nvPicPr>
          <p:cNvPr id="502789" name="Picture 5" descr="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47800"/>
            <a:ext cx="3656013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790" name="Line 6"/>
          <p:cNvSpPr>
            <a:spLocks noChangeShapeType="1"/>
          </p:cNvSpPr>
          <p:nvPr/>
        </p:nvSpPr>
        <p:spPr bwMode="auto">
          <a:xfrm flipV="1">
            <a:off x="6400800" y="1295400"/>
            <a:ext cx="1828800" cy="3429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791" name="Text Box 7"/>
          <p:cNvSpPr txBox="1">
            <a:spLocks noChangeArrowheads="1"/>
          </p:cNvSpPr>
          <p:nvPr/>
        </p:nvSpPr>
        <p:spPr bwMode="auto">
          <a:xfrm>
            <a:off x="7239000" y="762000"/>
            <a:ext cx="1050925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N~1.7Z</a:t>
            </a:r>
          </a:p>
        </p:txBody>
      </p:sp>
      <p:sp>
        <p:nvSpPr>
          <p:cNvPr id="502792" name="Line 8"/>
          <p:cNvSpPr>
            <a:spLocks noChangeShapeType="1"/>
          </p:cNvSpPr>
          <p:nvPr/>
        </p:nvSpPr>
        <p:spPr bwMode="auto">
          <a:xfrm flipV="1">
            <a:off x="5943600" y="4876800"/>
            <a:ext cx="381000" cy="381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793" name="Text Box 9"/>
          <p:cNvSpPr txBox="1">
            <a:spLocks noChangeArrowheads="1"/>
          </p:cNvSpPr>
          <p:nvPr/>
        </p:nvSpPr>
        <p:spPr bwMode="auto">
          <a:xfrm>
            <a:off x="6721475" y="4610100"/>
            <a:ext cx="701675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N=Z</a:t>
            </a:r>
          </a:p>
        </p:txBody>
      </p:sp>
      <p:graphicFrame>
        <p:nvGraphicFramePr>
          <p:cNvPr id="502828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643606"/>
              </p:ext>
            </p:extLst>
          </p:nvPr>
        </p:nvGraphicFramePr>
        <p:xfrm>
          <a:off x="1143000" y="3733800"/>
          <a:ext cx="3124200" cy="1676400"/>
        </p:xfrm>
        <a:graphic>
          <a:graphicData uri="http://schemas.openxmlformats.org/drawingml/2006/table">
            <a:tbl>
              <a:tblPr/>
              <a:tblGrid>
                <a:gridCol w="719138"/>
                <a:gridCol w="719137"/>
                <a:gridCol w="1685925"/>
              </a:tblGrid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N</a:t>
                      </a:r>
                      <a:r>
                        <a:rPr kumimoji="0" lang="en-US" alt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nucl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Even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Even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156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Even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Odd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Odd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Even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50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Odd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Odd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21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2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2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0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0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02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02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02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2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2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27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027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86" grpId="0" build="p" autoUpdateAnimBg="0"/>
      <p:bldP spid="502790" grpId="0" animBg="1"/>
      <p:bldP spid="502791" grpId="0" animBg="1"/>
      <p:bldP spid="502792" grpId="0" animBg="1"/>
      <p:bldP spid="502793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35490</TotalTime>
  <Words>2025</Words>
  <Application>Microsoft Macintosh PowerPoint</Application>
  <PresentationFormat>On-screen Show (4:3)</PresentationFormat>
  <Paragraphs>300</Paragraphs>
  <Slides>23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#7</vt:lpstr>
      <vt:lpstr>Announcement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1043</cp:revision>
  <dcterms:created xsi:type="dcterms:W3CDTF">2002-01-14T15:59:50Z</dcterms:created>
  <dcterms:modified xsi:type="dcterms:W3CDTF">2016-09-26T21:25:23Z</dcterms:modified>
</cp:coreProperties>
</file>