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49" r:id="rId2"/>
    <p:sldId id="639" r:id="rId3"/>
    <p:sldId id="685" r:id="rId4"/>
    <p:sldId id="664" r:id="rId5"/>
    <p:sldId id="671" r:id="rId6"/>
    <p:sldId id="672" r:id="rId7"/>
    <p:sldId id="673" r:id="rId8"/>
    <p:sldId id="674" r:id="rId9"/>
    <p:sldId id="675" r:id="rId10"/>
    <p:sldId id="676" r:id="rId11"/>
    <p:sldId id="677" r:id="rId12"/>
    <p:sldId id="725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99FFCC"/>
    <a:srgbClr val="FFFFCC"/>
    <a:srgbClr val="CC6600"/>
    <a:srgbClr val="FF0066"/>
    <a:srgbClr val="003300"/>
    <a:srgbClr val="A50021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64" autoAdjust="0"/>
    <p:restoredTop sz="96087" autoAdjust="0"/>
  </p:normalViewPr>
  <p:slideViewPr>
    <p:cSldViewPr>
      <p:cViewPr varScale="1">
        <p:scale>
          <a:sx n="92" d="100"/>
          <a:sy n="92" d="100"/>
        </p:scale>
        <p:origin x="1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wmf"/><Relationship Id="rId1" Type="http://schemas.openxmlformats.org/officeDocument/2006/relationships/image" Target="../media/image2.wmf"/><Relationship Id="rId2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4" Type="http://schemas.openxmlformats.org/officeDocument/2006/relationships/image" Target="../media/image12.wmf"/><Relationship Id="rId1" Type="http://schemas.openxmlformats.org/officeDocument/2006/relationships/image" Target="../media/image2.wmf"/><Relationship Id="rId2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2.wmf"/><Relationship Id="rId12" Type="http://schemas.openxmlformats.org/officeDocument/2006/relationships/image" Target="../media/image23.wmf"/><Relationship Id="rId13" Type="http://schemas.openxmlformats.org/officeDocument/2006/relationships/image" Target="../media/image24.wmf"/><Relationship Id="rId1" Type="http://schemas.openxmlformats.org/officeDocument/2006/relationships/image" Target="../media/image2.wmf"/><Relationship Id="rId2" Type="http://schemas.openxmlformats.org/officeDocument/2006/relationships/image" Target="../media/image13.wmf"/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6" Type="http://schemas.openxmlformats.org/officeDocument/2006/relationships/image" Target="../media/image17.wmf"/><Relationship Id="rId7" Type="http://schemas.openxmlformats.org/officeDocument/2006/relationships/image" Target="../media/image18.wmf"/><Relationship Id="rId8" Type="http://schemas.openxmlformats.org/officeDocument/2006/relationships/image" Target="../media/image19.wmf"/><Relationship Id="rId9" Type="http://schemas.openxmlformats.org/officeDocument/2006/relationships/image" Target="../media/image20.wmf"/><Relationship Id="rId10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7D62B9B-2C43-B34F-A767-63AD895815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099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590658E6-8E13-374D-B54E-34163DBF1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0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C41896-4BD9-6349-B1DC-53EC8D67DAFC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5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8888" y="720725"/>
            <a:ext cx="47974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0658E6-8E13-374D-B54E-34163DBF1E2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59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2209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DB853-DCA8-564B-A8BA-5A5DCF79D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5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D83D-9E98-814A-8B9A-9DC5A9034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2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08322-88C7-8947-AFEB-CED3DE143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64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274E5-4909-6D45-8A8E-64F09394C4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21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8ED2-62B5-DE41-847E-F676E85D6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627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D99A-3C5B-7246-9CCB-0B7583133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5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A009-1B35-A244-A493-D8273650E4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0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1850-FEE6-4142-AAA6-75D01ED8B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05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8EF2-B61C-3347-975E-3266668CC6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CED9A-0346-444E-8A81-41F004468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38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D513-3674-FE43-A67D-4743D576D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09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rgbClr val="FF0066"/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rgbClr val="003300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A50021"/>
                </a:solidFill>
              </a:defRPr>
            </a:lvl1pPr>
          </a:lstStyle>
          <a:p>
            <a:pPr>
              <a:defRPr/>
            </a:pPr>
            <a:fld id="{5A90F936-D30C-AB48-920A-9527AC07CC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0033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CC00CC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0" Type="http://schemas.openxmlformats.org/officeDocument/2006/relationships/image" Target="../media/image1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.bin"/><Relationship Id="rId20" Type="http://schemas.openxmlformats.org/officeDocument/2006/relationships/image" Target="../media/image20.wmf"/><Relationship Id="rId21" Type="http://schemas.openxmlformats.org/officeDocument/2006/relationships/oleObject" Target="../embeddings/oleObject24.bin"/><Relationship Id="rId22" Type="http://schemas.openxmlformats.org/officeDocument/2006/relationships/image" Target="../media/image21.wmf"/><Relationship Id="rId23" Type="http://schemas.openxmlformats.org/officeDocument/2006/relationships/oleObject" Target="../embeddings/oleObject25.bin"/><Relationship Id="rId24" Type="http://schemas.openxmlformats.org/officeDocument/2006/relationships/image" Target="../media/image22.wmf"/><Relationship Id="rId25" Type="http://schemas.openxmlformats.org/officeDocument/2006/relationships/oleObject" Target="../embeddings/oleObject26.bin"/><Relationship Id="rId26" Type="http://schemas.openxmlformats.org/officeDocument/2006/relationships/image" Target="../media/image23.wmf"/><Relationship Id="rId27" Type="http://schemas.openxmlformats.org/officeDocument/2006/relationships/oleObject" Target="../embeddings/oleObject27.bin"/><Relationship Id="rId28" Type="http://schemas.openxmlformats.org/officeDocument/2006/relationships/image" Target="../media/image24.wmf"/><Relationship Id="rId10" Type="http://schemas.openxmlformats.org/officeDocument/2006/relationships/image" Target="../media/image15.wmf"/><Relationship Id="rId11" Type="http://schemas.openxmlformats.org/officeDocument/2006/relationships/oleObject" Target="../embeddings/oleObject19.bin"/><Relationship Id="rId12" Type="http://schemas.openxmlformats.org/officeDocument/2006/relationships/image" Target="../media/image16.wmf"/><Relationship Id="rId13" Type="http://schemas.openxmlformats.org/officeDocument/2006/relationships/oleObject" Target="../embeddings/oleObject20.bin"/><Relationship Id="rId14" Type="http://schemas.openxmlformats.org/officeDocument/2006/relationships/image" Target="../media/image17.wmf"/><Relationship Id="rId15" Type="http://schemas.openxmlformats.org/officeDocument/2006/relationships/oleObject" Target="../embeddings/oleObject21.bin"/><Relationship Id="rId16" Type="http://schemas.openxmlformats.org/officeDocument/2006/relationships/image" Target="../media/image18.wmf"/><Relationship Id="rId17" Type="http://schemas.openxmlformats.org/officeDocument/2006/relationships/oleObject" Target="../embeddings/oleObject22.bin"/><Relationship Id="rId18" Type="http://schemas.openxmlformats.org/officeDocument/2006/relationships/image" Target="../media/image19.wmf"/><Relationship Id="rId19" Type="http://schemas.openxmlformats.org/officeDocument/2006/relationships/oleObject" Target="../embeddings/oleObject23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4.w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5.wmf"/><Relationship Id="rId10" Type="http://schemas.openxmlformats.org/officeDocument/2006/relationships/oleObject" Target="../embeddings/oleObject7.bin"/><Relationship Id="rId11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PHYS 3446, Fall 2016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A38AD-5A4C-D541-A15F-1F788FAD079A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3450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90563" y="457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/>
              <a:t>PHYS 3446 – Lecture #8</a:t>
            </a:r>
          </a:p>
        </p:txBody>
      </p:sp>
      <p:sp>
        <p:nvSpPr>
          <p:cNvPr id="345091" name="Text Box 1027"/>
          <p:cNvSpPr txBox="1">
            <a:spLocks noChangeArrowheads="1"/>
          </p:cNvSpPr>
          <p:nvPr/>
        </p:nvSpPr>
        <p:spPr bwMode="auto">
          <a:xfrm>
            <a:off x="3054539" y="1371600"/>
            <a:ext cx="3047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, </a:t>
            </a:r>
            <a:r>
              <a:rPr lang="en-US" altLang="en-US" sz="2400" dirty="0" smtClean="0">
                <a:solidFill>
                  <a:schemeClr val="accent2"/>
                </a:solidFill>
                <a:latin typeface="Monotype Corsiva" charset="0"/>
              </a:rPr>
              <a:t>Sept 28, 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2016</a:t>
            </a:r>
          </a:p>
          <a:p>
            <a:pPr algn="ctr" eaLnBrk="1" hangingPunct="1">
              <a:defRPr/>
            </a:pP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altLang="en-US" sz="2400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alt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altLang="en-US" sz="2400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345092" name="Text Box 1028"/>
          <p:cNvSpPr txBox="1">
            <a:spLocks noChangeArrowheads="1"/>
          </p:cNvSpPr>
          <p:nvPr/>
        </p:nvSpPr>
        <p:spPr bwMode="auto">
          <a:xfrm>
            <a:off x="1295400" y="2133600"/>
            <a:ext cx="700563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Char char="•"/>
            </a:pPr>
            <a:r>
              <a:rPr lang="en-US" altLang="en-US" sz="4000" dirty="0" smtClean="0">
                <a:solidFill>
                  <a:schemeClr val="hlink"/>
                </a:solidFill>
                <a:latin typeface="Arial Narrow" charset="0"/>
              </a:rPr>
              <a:t>Nuclear Models</a:t>
            </a:r>
          </a:p>
          <a:p>
            <a:pPr lvl="1">
              <a:buFontTx/>
              <a:buChar char="•"/>
            </a:pPr>
            <a:r>
              <a:rPr lang="en-US" altLang="en-US" sz="3600" dirty="0">
                <a:solidFill>
                  <a:srgbClr val="FF00FF"/>
                </a:solidFill>
                <a:latin typeface="Arial Narrow" charset="0"/>
              </a:rPr>
              <a:t>Liquid Drop Model</a:t>
            </a:r>
          </a:p>
          <a:p>
            <a:pPr lvl="1">
              <a:buFontTx/>
              <a:buChar char="•"/>
            </a:pPr>
            <a:r>
              <a:rPr lang="en-US" altLang="en-US" sz="3600" dirty="0">
                <a:solidFill>
                  <a:srgbClr val="FF00FF"/>
                </a:solidFill>
                <a:latin typeface="Arial Narrow" charset="0"/>
              </a:rPr>
              <a:t>Fermi Gas </a:t>
            </a:r>
            <a:r>
              <a:rPr lang="en-US" altLang="en-US" sz="3600" dirty="0" smtClean="0">
                <a:solidFill>
                  <a:srgbClr val="FF00FF"/>
                </a:solidFill>
                <a:latin typeface="Arial Narrow" charset="0"/>
              </a:rPr>
              <a:t>Model</a:t>
            </a:r>
            <a:endParaRPr lang="en-US" altLang="en-US" sz="3600" dirty="0">
              <a:solidFill>
                <a:srgbClr val="FF00FF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00D6-492C-914B-B906-8C288ECE806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534400" cy="5562600"/>
          </a:xfrm>
        </p:spPr>
        <p:txBody>
          <a:bodyPr/>
          <a:lstStyle/>
          <a:p>
            <a:r>
              <a:rPr lang="en-US" altLang="en-US" dirty="0"/>
              <a:t>Additional corrections to compensate the deficiency, give corrections to the empirical formula (again…)</a:t>
            </a:r>
          </a:p>
          <a:p>
            <a:endParaRPr lang="en-US" altLang="en-US" dirty="0"/>
          </a:p>
          <a:p>
            <a:endParaRPr lang="en-US" altLang="en-US" dirty="0"/>
          </a:p>
          <a:p>
            <a:pPr lvl="1"/>
            <a:r>
              <a:rPr lang="en-US" altLang="en-US" dirty="0"/>
              <a:t>All parameters are assumed to be positive</a:t>
            </a:r>
          </a:p>
          <a:p>
            <a:pPr lvl="1"/>
            <a:r>
              <a:rPr lang="en-US" altLang="en-US" dirty="0"/>
              <a:t>The forth term reflects N=Z stability</a:t>
            </a:r>
          </a:p>
          <a:p>
            <a:pPr lvl="1"/>
            <a:r>
              <a:rPr lang="en-US" altLang="en-US" dirty="0"/>
              <a:t>The last term</a:t>
            </a:r>
          </a:p>
          <a:p>
            <a:pPr lvl="2"/>
            <a:r>
              <a:rPr lang="en-US" altLang="en-US" dirty="0"/>
              <a:t>Positive sign is chosen for odd-odd nuclei, reflecting instability</a:t>
            </a:r>
          </a:p>
          <a:p>
            <a:pPr lvl="2"/>
            <a:r>
              <a:rPr lang="en-US" altLang="en-US" dirty="0"/>
              <a:t>Negative sign is chosen for even-even nuclei</a:t>
            </a:r>
          </a:p>
          <a:p>
            <a:pPr lvl="2"/>
            <a:r>
              <a:rPr lang="en-US" altLang="en-US" dirty="0"/>
              <a:t>For odd-A nuclei, a</a:t>
            </a:r>
            <a:r>
              <a:rPr lang="en-US" altLang="en-US" baseline="-25000" dirty="0"/>
              <a:t>5</a:t>
            </a:r>
            <a:r>
              <a:rPr lang="en-US" altLang="en-US" dirty="0"/>
              <a:t> is chosen to be </a:t>
            </a:r>
            <a:r>
              <a:rPr lang="en-US" altLang="en-US" dirty="0" smtClean="0"/>
              <a:t>0 since BE can be described well for these nuclei without this term</a:t>
            </a:r>
            <a:endParaRPr lang="en-US" altLang="en-US" dirty="0"/>
          </a:p>
        </p:txBody>
      </p:sp>
      <p:graphicFrame>
        <p:nvGraphicFramePr>
          <p:cNvPr id="52838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8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Liquid Droplet Model: Binding Energy</a:t>
            </a:r>
          </a:p>
        </p:txBody>
      </p:sp>
      <p:graphicFrame>
        <p:nvGraphicFramePr>
          <p:cNvPr id="528389" name="Object 5"/>
          <p:cNvGraphicFramePr>
            <a:graphicFrameLocks noChangeAspect="1"/>
          </p:cNvGraphicFramePr>
          <p:nvPr/>
        </p:nvGraphicFramePr>
        <p:xfrm>
          <a:off x="457200" y="2082800"/>
          <a:ext cx="484663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89" name="Equation" r:id="rId5" imgW="1790640" imgH="228600" progId="Equation.DSMT4">
                  <p:embed/>
                </p:oleObj>
              </mc:Choice>
              <mc:Fallback>
                <p:oleObj name="Equation" r:id="rId5" imgW="1790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082800"/>
                        <a:ext cx="4846638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390" name="Object 6"/>
          <p:cNvGraphicFramePr>
            <a:graphicFrameLocks noChangeAspect="1"/>
          </p:cNvGraphicFramePr>
          <p:nvPr/>
        </p:nvGraphicFramePr>
        <p:xfrm>
          <a:off x="5265738" y="1684338"/>
          <a:ext cx="2201862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90" name="Equation" r:id="rId7" imgW="812520" imgH="419040" progId="Equation.DSMT4">
                  <p:embed/>
                </p:oleObj>
              </mc:Choice>
              <mc:Fallback>
                <p:oleObj name="Equation" r:id="rId7" imgW="8125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738" y="1684338"/>
                        <a:ext cx="2201862" cy="121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8391" name="Object 7"/>
          <p:cNvGraphicFramePr>
            <a:graphicFrameLocks noChangeAspect="1"/>
          </p:cNvGraphicFramePr>
          <p:nvPr/>
        </p:nvGraphicFramePr>
        <p:xfrm>
          <a:off x="7391400" y="2006600"/>
          <a:ext cx="1409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191" name="Equation" r:id="rId9" imgW="520560" imgH="228600" progId="Equation.DSMT4">
                  <p:embed/>
                </p:oleObj>
              </mc:Choice>
              <mc:Fallback>
                <p:oleObj name="Equation" r:id="rId9" imgW="520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006600"/>
                        <a:ext cx="14097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75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C7371-85A0-184C-8092-1BC456B05DD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534400" cy="5638800"/>
          </a:xfrm>
        </p:spPr>
        <p:txBody>
          <a:bodyPr/>
          <a:lstStyle/>
          <a:p>
            <a:r>
              <a:rPr lang="en-US" altLang="en-US" sz="2800" dirty="0"/>
              <a:t>The parameters are determined by fitting experimentally observed BE for a wide range of nuclei: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Now we can write an empirical formula for masses of nuclei</a:t>
            </a:r>
          </a:p>
          <a:p>
            <a:endParaRPr lang="en-US" altLang="en-US" sz="2800" dirty="0"/>
          </a:p>
          <a:p>
            <a:endParaRPr lang="en-US" altLang="en-US" sz="2800" dirty="0"/>
          </a:p>
          <a:p>
            <a:endParaRPr lang="en-US" altLang="en-US" sz="2800" dirty="0"/>
          </a:p>
          <a:p>
            <a:r>
              <a:rPr lang="en-US" altLang="en-US" sz="2800" dirty="0"/>
              <a:t>This is Bethe-</a:t>
            </a:r>
            <a:r>
              <a:rPr lang="en-US" altLang="en-US" sz="2800" dirty="0" err="1"/>
              <a:t>Weizsacker</a:t>
            </a:r>
            <a:r>
              <a:rPr lang="en-US" altLang="en-US" sz="2800" dirty="0"/>
              <a:t> semi-empirical mass </a:t>
            </a:r>
            <a:r>
              <a:rPr lang="en-US" altLang="en-US" sz="2800" dirty="0" smtClean="0"/>
              <a:t>formula (1935)</a:t>
            </a:r>
            <a:endParaRPr lang="en-US" altLang="en-US" sz="2800" dirty="0"/>
          </a:p>
          <a:p>
            <a:pPr lvl="1"/>
            <a:r>
              <a:rPr lang="en-US" altLang="en-US" sz="2400" dirty="0"/>
              <a:t>Used to predict stability and masses of unknown nuclei of arbitrary A and Z</a:t>
            </a:r>
          </a:p>
        </p:txBody>
      </p:sp>
      <p:graphicFrame>
        <p:nvGraphicFramePr>
          <p:cNvPr id="52941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941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Liquid Droplet Model: Binding Energy</a:t>
            </a:r>
          </a:p>
        </p:txBody>
      </p:sp>
      <p:graphicFrame>
        <p:nvGraphicFramePr>
          <p:cNvPr id="529413" name="Object 5"/>
          <p:cNvGraphicFramePr>
            <a:graphicFrameLocks noChangeAspect="1"/>
          </p:cNvGraphicFramePr>
          <p:nvPr/>
        </p:nvGraphicFramePr>
        <p:xfrm>
          <a:off x="1066800" y="1676400"/>
          <a:ext cx="202882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5" name="Equation" r:id="rId5" imgW="812520" imgH="203040" progId="Equation.DSMT4">
                  <p:embed/>
                </p:oleObj>
              </mc:Choice>
              <mc:Fallback>
                <p:oleObj name="Equation" r:id="rId5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76400"/>
                        <a:ext cx="202882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4" name="Object 6"/>
          <p:cNvGraphicFramePr>
            <a:graphicFrameLocks noChangeAspect="1"/>
          </p:cNvGraphicFramePr>
          <p:nvPr/>
        </p:nvGraphicFramePr>
        <p:xfrm>
          <a:off x="3362325" y="1676400"/>
          <a:ext cx="2060575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6" name="Equation" r:id="rId7" imgW="825480" imgH="203040" progId="Equation.DSMT4">
                  <p:embed/>
                </p:oleObj>
              </mc:Choice>
              <mc:Fallback>
                <p:oleObj name="Equation" r:id="rId7" imgW="825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1676400"/>
                        <a:ext cx="2060575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5" name="Object 7"/>
          <p:cNvGraphicFramePr>
            <a:graphicFrameLocks noChangeAspect="1"/>
          </p:cNvGraphicFramePr>
          <p:nvPr/>
        </p:nvGraphicFramePr>
        <p:xfrm>
          <a:off x="5689600" y="1676400"/>
          <a:ext cx="23114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7" name="Equation" r:id="rId9" imgW="927000" imgH="203040" progId="Equation.DSMT4">
                  <p:embed/>
                </p:oleObj>
              </mc:Choice>
              <mc:Fallback>
                <p:oleObj name="Equation" r:id="rId9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1676400"/>
                        <a:ext cx="23114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6" name="Object 8"/>
          <p:cNvGraphicFramePr>
            <a:graphicFrameLocks noChangeAspect="1"/>
          </p:cNvGraphicFramePr>
          <p:nvPr/>
        </p:nvGraphicFramePr>
        <p:xfrm>
          <a:off x="1981200" y="2135188"/>
          <a:ext cx="23114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8" name="Equation" r:id="rId11" imgW="927000" imgH="203040" progId="Equation.DSMT4">
                  <p:embed/>
                </p:oleObj>
              </mc:Choice>
              <mc:Fallback>
                <p:oleObj name="Equation" r:id="rId11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35188"/>
                        <a:ext cx="23114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7" name="Object 9"/>
          <p:cNvGraphicFramePr>
            <a:graphicFrameLocks noChangeAspect="1"/>
          </p:cNvGraphicFramePr>
          <p:nvPr/>
        </p:nvGraphicFramePr>
        <p:xfrm>
          <a:off x="4572000" y="2133600"/>
          <a:ext cx="231140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79" name="Equation" r:id="rId13" imgW="927000" imgH="203040" progId="Equation.DSMT4">
                  <p:embed/>
                </p:oleObj>
              </mc:Choice>
              <mc:Fallback>
                <p:oleObj name="Equation" r:id="rId13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33600"/>
                        <a:ext cx="2311400" cy="54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8" name="Object 10"/>
          <p:cNvGraphicFramePr>
            <a:graphicFrameLocks noChangeAspect="1"/>
          </p:cNvGraphicFramePr>
          <p:nvPr/>
        </p:nvGraphicFramePr>
        <p:xfrm>
          <a:off x="1066800" y="3049588"/>
          <a:ext cx="4364038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0" name="Equation" r:id="rId15" imgW="2120760" imgH="380880" progId="Equation.DSMT4">
                  <p:embed/>
                </p:oleObj>
              </mc:Choice>
              <mc:Fallback>
                <p:oleObj name="Equation" r:id="rId15" imgW="212076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9588"/>
                        <a:ext cx="4364038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19" name="Object 11"/>
          <p:cNvGraphicFramePr>
            <a:graphicFrameLocks noChangeAspect="1"/>
          </p:cNvGraphicFramePr>
          <p:nvPr/>
        </p:nvGraphicFramePr>
        <p:xfrm>
          <a:off x="5529263" y="3200400"/>
          <a:ext cx="209073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1" name="Equation" r:id="rId17" imgW="1015920" imgH="241200" progId="Equation.DSMT4">
                  <p:embed/>
                </p:oleObj>
              </mc:Choice>
              <mc:Fallback>
                <p:oleObj name="Equation" r:id="rId17" imgW="1015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63" y="3200400"/>
                        <a:ext cx="2090737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20" name="Object 12"/>
          <p:cNvGraphicFramePr>
            <a:graphicFrameLocks noChangeAspect="1"/>
          </p:cNvGraphicFramePr>
          <p:nvPr/>
        </p:nvGraphicFramePr>
        <p:xfrm>
          <a:off x="1144588" y="3803650"/>
          <a:ext cx="836612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2" name="Equation" r:id="rId19" imgW="406080" imgH="368280" progId="Equation.DSMT4">
                  <p:embed/>
                </p:oleObj>
              </mc:Choice>
              <mc:Fallback>
                <p:oleObj name="Equation" r:id="rId19" imgW="4060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3803650"/>
                        <a:ext cx="836612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21" name="Object 13"/>
          <p:cNvGraphicFramePr>
            <a:graphicFrameLocks noChangeAspect="1"/>
          </p:cNvGraphicFramePr>
          <p:nvPr/>
        </p:nvGraphicFramePr>
        <p:xfrm>
          <a:off x="2027238" y="3840163"/>
          <a:ext cx="1096962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3" name="Equation" r:id="rId21" imgW="533160" imgH="368280" progId="Equation.DSMT4">
                  <p:embed/>
                </p:oleObj>
              </mc:Choice>
              <mc:Fallback>
                <p:oleObj name="Equation" r:id="rId21" imgW="533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3840163"/>
                        <a:ext cx="1096962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22" name="Object 14"/>
          <p:cNvGraphicFramePr>
            <a:graphicFrameLocks noChangeAspect="1"/>
          </p:cNvGraphicFramePr>
          <p:nvPr/>
        </p:nvGraphicFramePr>
        <p:xfrm>
          <a:off x="3124200" y="3840163"/>
          <a:ext cx="146367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4" name="Equation" r:id="rId23" imgW="711000" imgH="368280" progId="Equation.DSMT4">
                  <p:embed/>
                </p:oleObj>
              </mc:Choice>
              <mc:Fallback>
                <p:oleObj name="Equation" r:id="rId23" imgW="7110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840163"/>
                        <a:ext cx="146367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23" name="Object 15"/>
          <p:cNvGraphicFramePr>
            <a:graphicFrameLocks noChangeAspect="1"/>
          </p:cNvGraphicFramePr>
          <p:nvPr/>
        </p:nvGraphicFramePr>
        <p:xfrm>
          <a:off x="4600575" y="3733800"/>
          <a:ext cx="17240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5" name="Equation" r:id="rId25" imgW="838080" imgH="419040" progId="Equation.DSMT4">
                  <p:embed/>
                </p:oleObj>
              </mc:Choice>
              <mc:Fallback>
                <p:oleObj name="Equation" r:id="rId25" imgW="8380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733800"/>
                        <a:ext cx="172402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9424" name="Object 16"/>
          <p:cNvGraphicFramePr>
            <a:graphicFrameLocks noChangeAspect="1"/>
          </p:cNvGraphicFramePr>
          <p:nvPr/>
        </p:nvGraphicFramePr>
        <p:xfrm>
          <a:off x="6291263" y="3840163"/>
          <a:ext cx="1176337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86" name="Equation" r:id="rId27" imgW="571320" imgH="368280" progId="Equation.DSMT4">
                  <p:embed/>
                </p:oleObj>
              </mc:Choice>
              <mc:Fallback>
                <p:oleObj name="Equation" r:id="rId27" imgW="571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3840163"/>
                        <a:ext cx="1176337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62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43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582C-4648-2548-8C84-C612B066D93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09600"/>
          </a:xfrm>
        </p:spPr>
        <p:txBody>
          <a:bodyPr/>
          <a:lstStyle/>
          <a:p>
            <a:r>
              <a:rPr lang="en-US" altLang="en-US" dirty="0" smtClean="0"/>
              <a:t>Announcement</a:t>
            </a:r>
            <a:endParaRPr lang="en-US" altLang="en-US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5410200"/>
          </a:xfrm>
          <a:noFill/>
          <a:ln/>
        </p:spPr>
        <p:txBody>
          <a:bodyPr/>
          <a:lstStyle/>
          <a:p>
            <a:r>
              <a:rPr lang="en-US" altLang="en-US" dirty="0" smtClean="0">
                <a:solidFill>
                  <a:schemeClr val="hlink"/>
                </a:solidFill>
              </a:rPr>
              <a:t>First </a:t>
            </a:r>
            <a:r>
              <a:rPr lang="en-US" altLang="en-US" dirty="0">
                <a:solidFill>
                  <a:schemeClr val="hlink"/>
                </a:solidFill>
              </a:rPr>
              <a:t>term exam</a:t>
            </a: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Date and time: </a:t>
            </a:r>
            <a:r>
              <a:rPr lang="en-US" altLang="en-US" dirty="0" smtClean="0">
                <a:solidFill>
                  <a:srgbClr val="CC00CC"/>
                </a:solidFill>
              </a:rPr>
              <a:t>2:30 </a:t>
            </a:r>
            <a:r>
              <a:rPr lang="en-US" altLang="en-US" dirty="0">
                <a:solidFill>
                  <a:srgbClr val="CC00CC"/>
                </a:solidFill>
              </a:rPr>
              <a:t>– </a:t>
            </a:r>
            <a:r>
              <a:rPr lang="en-US" altLang="en-US" dirty="0" smtClean="0">
                <a:solidFill>
                  <a:srgbClr val="CC00CC"/>
                </a:solidFill>
              </a:rPr>
              <a:t>3:50pm</a:t>
            </a:r>
            <a:r>
              <a:rPr lang="en-US" altLang="en-US" dirty="0">
                <a:solidFill>
                  <a:srgbClr val="CC00CC"/>
                </a:solidFill>
              </a:rPr>
              <a:t>, </a:t>
            </a:r>
            <a:r>
              <a:rPr lang="en-US" altLang="en-US" dirty="0" smtClean="0">
                <a:solidFill>
                  <a:srgbClr val="CC00CC"/>
                </a:solidFill>
              </a:rPr>
              <a:t>Monday</a:t>
            </a:r>
            <a:r>
              <a:rPr lang="en-US" altLang="en-US" dirty="0">
                <a:solidFill>
                  <a:srgbClr val="CC00CC"/>
                </a:solidFill>
              </a:rPr>
              <a:t>, Oct. </a:t>
            </a:r>
            <a:r>
              <a:rPr lang="en-US" altLang="en-US" dirty="0" smtClean="0">
                <a:solidFill>
                  <a:srgbClr val="CC00CC"/>
                </a:solidFill>
              </a:rPr>
              <a:t>10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Location: </a:t>
            </a:r>
            <a:r>
              <a:rPr lang="en-US" altLang="en-US" dirty="0" smtClean="0">
                <a:solidFill>
                  <a:srgbClr val="CC00CC"/>
                </a:solidFill>
              </a:rPr>
              <a:t>SH125</a:t>
            </a:r>
            <a:endParaRPr lang="en-US" altLang="en-US" dirty="0">
              <a:solidFill>
                <a:srgbClr val="CC00CC"/>
              </a:solidFill>
            </a:endParaRPr>
          </a:p>
          <a:p>
            <a:pPr lvl="1"/>
            <a:r>
              <a:rPr lang="en-US" altLang="en-US" dirty="0">
                <a:solidFill>
                  <a:srgbClr val="CC00CC"/>
                </a:solidFill>
              </a:rPr>
              <a:t>Covers: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1 – </a:t>
            </a:r>
            <a:r>
              <a:rPr lang="en-US" altLang="en-US" dirty="0" err="1">
                <a:solidFill>
                  <a:srgbClr val="CC00CC"/>
                </a:solidFill>
              </a:rPr>
              <a:t>Ch</a:t>
            </a:r>
            <a:r>
              <a:rPr lang="en-US" altLang="en-US" dirty="0">
                <a:solidFill>
                  <a:srgbClr val="CC00CC"/>
                </a:solidFill>
              </a:rPr>
              <a:t> </a:t>
            </a:r>
            <a:r>
              <a:rPr lang="en-US" altLang="en-US" dirty="0" smtClean="0">
                <a:solidFill>
                  <a:srgbClr val="CC00CC"/>
                </a:solidFill>
              </a:rPr>
              <a:t>3 or what we finish Wednesday, Oct. 5, + Appendix A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Can bring your calculator but no phone or computer can be used as a replacement</a:t>
            </a:r>
          </a:p>
          <a:p>
            <a:r>
              <a:rPr lang="en-US" altLang="en-US" dirty="0" smtClean="0">
                <a:solidFill>
                  <a:srgbClr val="00B050"/>
                </a:solidFill>
              </a:rPr>
              <a:t>Colloquium</a:t>
            </a:r>
          </a:p>
          <a:p>
            <a:pPr lvl="1"/>
            <a:r>
              <a:rPr lang="en-US" altLang="en-US" dirty="0" smtClean="0">
                <a:solidFill>
                  <a:srgbClr val="CC00CC"/>
                </a:solidFill>
              </a:rPr>
              <a:t>Dr. Amir </a:t>
            </a:r>
            <a:r>
              <a:rPr lang="en-US" altLang="en-US" dirty="0" err="1" smtClean="0">
                <a:solidFill>
                  <a:srgbClr val="CC00CC"/>
                </a:solidFill>
              </a:rPr>
              <a:t>Farbin</a:t>
            </a:r>
            <a:r>
              <a:rPr lang="en-US" altLang="en-US" dirty="0" smtClean="0">
                <a:solidFill>
                  <a:srgbClr val="CC00CC"/>
                </a:solidFill>
              </a:rPr>
              <a:t> on Deep Learning</a:t>
            </a:r>
            <a:endParaRPr lang="en-US" altLang="en-US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274E5-4909-6D45-8A8E-64F09394C4EB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1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0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3AB4B-381F-9C49-9407-6422A91D615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257800"/>
          </a:xfrm>
          <a:noFill/>
          <a:ln/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/>
              <a:t>Compute the mass density of a </a:t>
            </a:r>
            <a:r>
              <a:rPr lang="en-US" altLang="en-US" dirty="0" smtClean="0"/>
              <a:t>nucleus (10points)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Pick two nuclei for this.  I would like you guys to do different ones.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de Broglie wavelengths for </a:t>
            </a:r>
            <a:r>
              <a:rPr lang="en-US" altLang="en-US" dirty="0" smtClean="0"/>
              <a:t> (15 points)</a:t>
            </a:r>
            <a:endParaRPr lang="en-US" altLang="en-US" dirty="0"/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</a:t>
            </a:r>
            <a:r>
              <a:rPr lang="en-US" altLang="en-US" dirty="0" err="1"/>
              <a:t>Fermilab’s</a:t>
            </a:r>
            <a:r>
              <a:rPr lang="en-US" altLang="en-US" dirty="0"/>
              <a:t> </a:t>
            </a:r>
            <a:r>
              <a:rPr lang="en-US" altLang="en-US" dirty="0" err="1"/>
              <a:t>Tevatron</a:t>
            </a:r>
            <a:r>
              <a:rPr lang="en-US" altLang="en-US" dirty="0"/>
              <a:t> Collider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Protons in CERN’s Large Hadron Collider (LHC)</a:t>
            </a:r>
          </a:p>
          <a:p>
            <a:pPr marL="990600" lvl="1" indent="-533400">
              <a:buFontTx/>
              <a:buChar char="•"/>
            </a:pPr>
            <a:r>
              <a:rPr lang="en-US" altLang="en-US" dirty="0"/>
              <a:t>500 GeV electrons in the International Linear Collider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/>
              <a:t>Compute the actual value of the nuclear </a:t>
            </a:r>
            <a:r>
              <a:rPr lang="en-US" altLang="en-US" dirty="0" smtClean="0"/>
              <a:t>magneton (5 points)</a:t>
            </a:r>
            <a:endParaRPr lang="en-US" altLang="en-US" dirty="0"/>
          </a:p>
          <a:p>
            <a:pPr marL="609600" indent="-609600"/>
            <a:r>
              <a:rPr lang="en-US" altLang="en-US" dirty="0"/>
              <a:t>Due for the above is next Monday, Oct. 3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001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dirty="0" smtClean="0"/>
              <a:t>Reminder: Homework Assignment #4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62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0BC4-014A-FA4C-A37D-8ED86249EE2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23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534400" cy="5257800"/>
          </a:xfrm>
        </p:spPr>
        <p:txBody>
          <a:bodyPr/>
          <a:lstStyle/>
          <a:p>
            <a:r>
              <a:rPr lang="en-US" altLang="en-US" dirty="0"/>
              <a:t>Experiments showed very different characteristics of nuclear forces than other forces</a:t>
            </a:r>
          </a:p>
          <a:p>
            <a:r>
              <a:rPr lang="en-US" altLang="en-US" dirty="0"/>
              <a:t>Quantification of nuclear forces and the structure of nucleus were not straightforward</a:t>
            </a:r>
          </a:p>
          <a:p>
            <a:pPr lvl="1"/>
            <a:r>
              <a:rPr lang="en-US" altLang="en-US" dirty="0"/>
              <a:t>Fundamentals of nuclear force were not well understood </a:t>
            </a:r>
          </a:p>
          <a:p>
            <a:r>
              <a:rPr lang="en-US" altLang="en-US" dirty="0"/>
              <a:t>Several phenomenological models (not theories) that describe only limited cases of experimental findings</a:t>
            </a:r>
          </a:p>
          <a:p>
            <a:r>
              <a:rPr lang="en-US" altLang="en-US" dirty="0"/>
              <a:t>Most the models assume central potential, just like </a:t>
            </a:r>
            <a:r>
              <a:rPr lang="en-US" altLang="en-US" dirty="0" smtClean="0"/>
              <a:t>the Coulomb </a:t>
            </a:r>
            <a:r>
              <a:rPr lang="en-US" altLang="en-US" dirty="0"/>
              <a:t>potential</a:t>
            </a:r>
          </a:p>
        </p:txBody>
      </p:sp>
      <p:graphicFrame>
        <p:nvGraphicFramePr>
          <p:cNvPr id="523267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74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3268" name="Rectangle 4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/>
              <a:t>Nuclear Models</a:t>
            </a:r>
          </a:p>
        </p:txBody>
      </p:sp>
    </p:spTree>
    <p:extLst>
      <p:ext uri="{BB962C8B-B14F-4D97-AF65-F5344CB8AC3E}">
        <p14:creationId xmlns:p14="http://schemas.microsoft.com/office/powerpoint/2010/main" val="154704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53D18-D136-C743-8A04-A39D7767A60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24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763000" cy="4953000"/>
          </a:xfrm>
        </p:spPr>
        <p:txBody>
          <a:bodyPr/>
          <a:lstStyle/>
          <a:p>
            <a:r>
              <a:rPr lang="en-US" altLang="en-US" dirty="0"/>
              <a:t>An earliest phenomenological success in describing binding energy of a </a:t>
            </a:r>
            <a:r>
              <a:rPr lang="en-US" altLang="en-US" dirty="0" smtClean="0"/>
              <a:t>nucleus (</a:t>
            </a:r>
            <a:r>
              <a:rPr lang="en-US" altLang="en-US" dirty="0"/>
              <a:t>G</a:t>
            </a:r>
            <a:r>
              <a:rPr lang="en-US" altLang="en-US" dirty="0" smtClean="0"/>
              <a:t>eorge Gamow)</a:t>
            </a:r>
            <a:endParaRPr lang="en-US" altLang="en-US" dirty="0"/>
          </a:p>
          <a:p>
            <a:r>
              <a:rPr lang="en-US" altLang="en-US" dirty="0" smtClean="0"/>
              <a:t>Nucleus </a:t>
            </a:r>
            <a:r>
              <a:rPr lang="en-US" altLang="en-US" dirty="0"/>
              <a:t>is essentially spherical with radius proportional to A</a:t>
            </a:r>
            <a:r>
              <a:rPr lang="en-US" altLang="en-US" baseline="30000" dirty="0"/>
              <a:t>1/3</a:t>
            </a:r>
            <a:r>
              <a:rPr lang="en-US" altLang="en-US" dirty="0"/>
              <a:t>. </a:t>
            </a:r>
          </a:p>
          <a:p>
            <a:pPr lvl="1"/>
            <a:r>
              <a:rPr lang="en-US" altLang="en-US" dirty="0"/>
              <a:t>Densities are independent of the number of nucleons</a:t>
            </a:r>
          </a:p>
          <a:p>
            <a:r>
              <a:rPr lang="en-US" altLang="en-US" dirty="0"/>
              <a:t>Led to a model that envisions the nucleus as an incompressible liquid droplet</a:t>
            </a:r>
          </a:p>
          <a:p>
            <a:pPr lvl="1"/>
            <a:r>
              <a:rPr lang="en-US" altLang="en-US" dirty="0"/>
              <a:t>In this model, nucleons are equivalent to molecules</a:t>
            </a:r>
          </a:p>
          <a:p>
            <a:r>
              <a:rPr lang="en-US" altLang="en-US" dirty="0"/>
              <a:t>Quantum properties of individual nucleons are ignored</a:t>
            </a:r>
          </a:p>
        </p:txBody>
      </p:sp>
      <p:graphicFrame>
        <p:nvGraphicFramePr>
          <p:cNvPr id="524291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9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429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Models: Liquid Droplet Model</a:t>
            </a:r>
          </a:p>
        </p:txBody>
      </p:sp>
    </p:spTree>
    <p:extLst>
      <p:ext uri="{BB962C8B-B14F-4D97-AF65-F5344CB8AC3E}">
        <p14:creationId xmlns:p14="http://schemas.microsoft.com/office/powerpoint/2010/main" val="15323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0390-C0E0-224E-8FB3-C79762FC32F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4876800" cy="6096000"/>
          </a:xfrm>
          <a:solidFill>
            <a:schemeClr val="bg1"/>
          </a:solidFill>
        </p:spPr>
        <p:txBody>
          <a:bodyPr/>
          <a:lstStyle/>
          <a:p>
            <a:r>
              <a:rPr lang="en-US" altLang="en-US" dirty="0"/>
              <a:t>Nucleus is imagined to consist of </a:t>
            </a:r>
          </a:p>
          <a:p>
            <a:pPr lvl="1"/>
            <a:r>
              <a:rPr lang="en-US" altLang="en-US" dirty="0"/>
              <a:t>A stable central core of nucleons where nuclear force is completely saturated</a:t>
            </a:r>
          </a:p>
          <a:p>
            <a:pPr lvl="1"/>
            <a:r>
              <a:rPr lang="en-US" altLang="en-US" dirty="0"/>
              <a:t>A surface layer of nucleons that are not bound tightly</a:t>
            </a:r>
          </a:p>
          <a:p>
            <a:pPr lvl="2"/>
            <a:r>
              <a:rPr lang="en-US" altLang="en-US" dirty="0"/>
              <a:t>This weaker binding at the surface decreases the effective BE per nucleon (B/A)</a:t>
            </a:r>
          </a:p>
          <a:p>
            <a:pPr lvl="2"/>
            <a:r>
              <a:rPr lang="en-US" altLang="en-US" dirty="0"/>
              <a:t>Provides an attraction of the surface nucleons towards the core just as the surface tension to the </a:t>
            </a:r>
            <a:r>
              <a:rPr lang="en-US" altLang="en-US" dirty="0" smtClean="0"/>
              <a:t>liquid would</a:t>
            </a:r>
            <a:endParaRPr lang="en-US" altLang="en-US" dirty="0"/>
          </a:p>
        </p:txBody>
      </p:sp>
      <p:pic>
        <p:nvPicPr>
          <p:cNvPr id="525314" name="Picture 2" descr="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95400"/>
            <a:ext cx="4557713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25316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22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5317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Nuclear Models: Liquid Droplet Model</a:t>
            </a:r>
          </a:p>
        </p:txBody>
      </p:sp>
    </p:spTree>
    <p:extLst>
      <p:ext uri="{BB962C8B-B14F-4D97-AF65-F5344CB8AC3E}">
        <p14:creationId xmlns:p14="http://schemas.microsoft.com/office/powerpoint/2010/main" val="20779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B20C-465F-894C-AA76-D51313A2B9F1}" type="slidenum">
              <a:rPr lang="en-US" altLang="en-US"/>
              <a:pPr/>
              <a:t>8</a:t>
            </a:fld>
            <a:endParaRPr lang="en-US" altLang="en-US"/>
          </a:p>
        </p:txBody>
      </p:sp>
      <p:pic>
        <p:nvPicPr>
          <p:cNvPr id="526338" name="Picture 2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505200"/>
            <a:ext cx="3886200" cy="307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229600" cy="2971800"/>
          </a:xfrm>
        </p:spPr>
        <p:txBody>
          <a:bodyPr/>
          <a:lstStyle/>
          <a:p>
            <a:r>
              <a:rPr lang="en-US" altLang="en-US" sz="2800"/>
              <a:t>If a constant BE per nucleon is due to the saturation of the nuclear force, the nuclear BE can be written as: </a:t>
            </a:r>
          </a:p>
          <a:p>
            <a:endParaRPr lang="en-US" altLang="en-US" sz="2800"/>
          </a:p>
          <a:p>
            <a:r>
              <a:rPr lang="en-US" altLang="en-US" sz="2800"/>
              <a:t>What do you think each term does?</a:t>
            </a:r>
          </a:p>
          <a:p>
            <a:pPr lvl="1"/>
            <a:r>
              <a:rPr lang="en-US" altLang="en-US" sz="2400"/>
              <a:t>First term: volume energy for uniform saturated binding</a:t>
            </a:r>
          </a:p>
          <a:p>
            <a:pPr lvl="1"/>
            <a:r>
              <a:rPr lang="en-US" altLang="en-US" sz="2400"/>
              <a:t>Second term corrects for weaker surface tension</a:t>
            </a:r>
          </a:p>
        </p:txBody>
      </p:sp>
      <p:graphicFrame>
        <p:nvGraphicFramePr>
          <p:cNvPr id="526340" name="Object 4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4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6341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Liquid Droplet Model: Binding Energy</a:t>
            </a:r>
          </a:p>
        </p:txBody>
      </p:sp>
      <p:graphicFrame>
        <p:nvGraphicFramePr>
          <p:cNvPr id="526342" name="Object 6"/>
          <p:cNvGraphicFramePr>
            <a:graphicFrameLocks noChangeAspect="1"/>
          </p:cNvGraphicFramePr>
          <p:nvPr/>
        </p:nvGraphicFramePr>
        <p:xfrm>
          <a:off x="2743200" y="1619250"/>
          <a:ext cx="96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41" name="Equation" r:id="rId6" imgW="342720" imgH="152280" progId="Equation.DSMT4">
                  <p:embed/>
                </p:oleObj>
              </mc:Choice>
              <mc:Fallback>
                <p:oleObj name="Equation" r:id="rId6" imgW="3427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19250"/>
                        <a:ext cx="965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6343" name="Rectangle 7"/>
          <p:cNvSpPr>
            <a:spLocks noChangeArrowheads="1"/>
          </p:cNvSpPr>
          <p:nvPr/>
        </p:nvSpPr>
        <p:spPr bwMode="auto">
          <a:xfrm>
            <a:off x="228600" y="3581400"/>
            <a:ext cx="5486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 Narrow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60066"/>
                </a:solidFill>
                <a:latin typeface="Arial Narrow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00"/>
                </a:solidFill>
                <a:latin typeface="Arial Narrow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00CC"/>
                </a:solidFill>
                <a:latin typeface="Arial Narrow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Arial Narrow" charset="0"/>
              </a:defRPr>
            </a:lvl9pPr>
          </a:lstStyle>
          <a:p>
            <a:r>
              <a:rPr lang="en-US" altLang="en-US" sz="2800" dirty="0"/>
              <a:t>This can explain the low BE/nucleon behavior of low A nuclei</a:t>
            </a:r>
          </a:p>
          <a:p>
            <a:pPr lvl="1"/>
            <a:r>
              <a:rPr lang="en-US" altLang="en-US" sz="2400" dirty="0"/>
              <a:t>For low A nuclei, the proportion of the second term is larger.</a:t>
            </a:r>
          </a:p>
          <a:p>
            <a:pPr lvl="1"/>
            <a:r>
              <a:rPr lang="en-US" altLang="en-US" sz="2400" dirty="0"/>
              <a:t>Reflects relatively large number of surface nucleons than the core.</a:t>
            </a:r>
          </a:p>
        </p:txBody>
      </p:sp>
      <p:graphicFrame>
        <p:nvGraphicFramePr>
          <p:cNvPr id="526344" name="Object 8"/>
          <p:cNvGraphicFramePr>
            <a:graphicFrameLocks noChangeAspect="1"/>
          </p:cNvGraphicFramePr>
          <p:nvPr/>
        </p:nvGraphicFramePr>
        <p:xfrm>
          <a:off x="3810000" y="1608138"/>
          <a:ext cx="121285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42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08138"/>
                        <a:ext cx="1212850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6345" name="Object 9"/>
          <p:cNvGraphicFramePr>
            <a:graphicFrameLocks noChangeAspect="1"/>
          </p:cNvGraphicFramePr>
          <p:nvPr/>
        </p:nvGraphicFramePr>
        <p:xfrm>
          <a:off x="5105400" y="1524000"/>
          <a:ext cx="1069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143" name="Equation" r:id="rId10" imgW="380880" imgH="228600" progId="Equation.DSMT4">
                  <p:embed/>
                </p:oleObj>
              </mc:Choice>
              <mc:Fallback>
                <p:oleObj name="Equation" r:id="rId10" imgW="380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524000"/>
                        <a:ext cx="1069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126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Wednesday, Sept. 28, 2016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PHYS 3446, Fall 2016</a:t>
            </a: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C0202-4B43-EE45-A005-3A68A1CE56B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3820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Small decrease of BE for heavy nuclei can be understood as due to </a:t>
            </a:r>
            <a:r>
              <a:rPr lang="en-US" altLang="en-US" sz="2800" dirty="0" smtClean="0"/>
              <a:t>the Coulomb </a:t>
            </a:r>
            <a:r>
              <a:rPr lang="en-US" altLang="en-US" sz="2800" dirty="0"/>
              <a:t>repulsion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The electrostatic energies of protons have </a:t>
            </a:r>
            <a:r>
              <a:rPr lang="en-US" altLang="en-US" sz="2400" dirty="0" smtClean="0"/>
              <a:t>a destabilizing </a:t>
            </a:r>
            <a:r>
              <a:rPr lang="en-US" altLang="en-US" sz="2400" dirty="0"/>
              <a:t>effect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Reflecting this effect, the empirical formula for BE takes </a:t>
            </a:r>
            <a:r>
              <a:rPr lang="en-US" altLang="en-US" sz="2800" dirty="0" smtClean="0"/>
              <a:t>a new </a:t>
            </a:r>
            <a:r>
              <a:rPr lang="en-US" altLang="en-US" sz="2800" dirty="0"/>
              <a:t>correction term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Each term </a:t>
            </a:r>
            <a:r>
              <a:rPr lang="en-US" altLang="en-US" sz="2800" dirty="0"/>
              <a:t>of this formula </a:t>
            </a:r>
            <a:r>
              <a:rPr lang="en-US" altLang="en-US" sz="2800" dirty="0" smtClean="0"/>
              <a:t>has a </a:t>
            </a:r>
            <a:r>
              <a:rPr lang="en-US" altLang="en-US" sz="2800" dirty="0"/>
              <a:t>classical origin.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This formula does not explain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Lighter nuclei with the equal number of protons and neutrons are stable or have a stronger binding (larger –BE)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Natural abundance of stable even-even nuclei or paucity of odd-odd nuclei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These could mainly arise from quantum effect of spins.</a:t>
            </a:r>
          </a:p>
        </p:txBody>
      </p:sp>
      <p:graphicFrame>
        <p:nvGraphicFramePr>
          <p:cNvPr id="527363" name="Object 3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6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73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rgbClr val="A50021"/>
                </a:solidFill>
                <a:latin typeface="Arial Narrow" charset="0"/>
              </a:defRPr>
            </a:lvl1pPr>
            <a:lvl2pPr algn="ctr">
              <a:defRPr sz="4400">
                <a:solidFill>
                  <a:srgbClr val="A50021"/>
                </a:solidFill>
                <a:latin typeface="Arial Narrow" charset="0"/>
              </a:defRPr>
            </a:lvl2pPr>
            <a:lvl3pPr algn="ctr">
              <a:defRPr sz="4400">
                <a:solidFill>
                  <a:srgbClr val="A50021"/>
                </a:solidFill>
                <a:latin typeface="Arial Narrow" charset="0"/>
              </a:defRPr>
            </a:lvl3pPr>
            <a:lvl4pPr algn="ctr">
              <a:defRPr sz="4400">
                <a:solidFill>
                  <a:srgbClr val="A50021"/>
                </a:solidFill>
                <a:latin typeface="Arial Narrow" charset="0"/>
              </a:defRPr>
            </a:lvl4pPr>
            <a:lvl5pPr algn="ctr">
              <a:defRPr sz="4400">
                <a:solidFill>
                  <a:srgbClr val="A50021"/>
                </a:solidFill>
                <a:latin typeface="Arial Narrow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A50021"/>
                </a:solidFill>
                <a:latin typeface="Arial Narrow" charset="0"/>
              </a:defRPr>
            </a:lvl9pPr>
          </a:lstStyle>
          <a:p>
            <a:r>
              <a:rPr lang="en-US" altLang="en-US" sz="4000"/>
              <a:t>Liquid Droplet Model: Binding Energy</a:t>
            </a:r>
          </a:p>
        </p:txBody>
      </p:sp>
      <p:graphicFrame>
        <p:nvGraphicFramePr>
          <p:cNvPr id="527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770680"/>
              </p:ext>
            </p:extLst>
          </p:nvPr>
        </p:nvGraphicFramePr>
        <p:xfrm>
          <a:off x="3262313" y="2438400"/>
          <a:ext cx="3519487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67" name="Equation" r:id="rId5" imgW="1117440" imgH="228600" progId="Equation.DSMT4">
                  <p:embed/>
                </p:oleObj>
              </mc:Choice>
              <mc:Fallback>
                <p:oleObj name="Equation" r:id="rId5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2438400"/>
                        <a:ext cx="3519487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73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311328"/>
              </p:ext>
            </p:extLst>
          </p:nvPr>
        </p:nvGraphicFramePr>
        <p:xfrm>
          <a:off x="6683375" y="2438400"/>
          <a:ext cx="20796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068" name="Equation" r:id="rId7" imgW="660240" imgH="228600" progId="Equation.DSMT4">
                  <p:embed/>
                </p:oleObj>
              </mc:Choice>
              <mc:Fallback>
                <p:oleObj name="Equation" r:id="rId7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75" y="2438400"/>
                        <a:ext cx="20796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2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36145</TotalTime>
  <Words>841</Words>
  <Application>Microsoft Macintosh PowerPoint</Application>
  <PresentationFormat>On-screen Show (4:3)</PresentationFormat>
  <Paragraphs>116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Narrow</vt:lpstr>
      <vt:lpstr>Monotype Corsiva</vt:lpstr>
      <vt:lpstr>Times New Roman</vt:lpstr>
      <vt:lpstr>Arial</vt:lpstr>
      <vt:lpstr>phys1443-spring02</vt:lpstr>
      <vt:lpstr>Equation</vt:lpstr>
      <vt:lpstr>PHYS 3446 – Lecture #8</vt:lpstr>
      <vt:lpstr>Announcement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1083</cp:revision>
  <cp:lastPrinted>2016-09-28T21:06:35Z</cp:lastPrinted>
  <dcterms:created xsi:type="dcterms:W3CDTF">2002-01-14T15:59:50Z</dcterms:created>
  <dcterms:modified xsi:type="dcterms:W3CDTF">2016-09-28T21:06:38Z</dcterms:modified>
</cp:coreProperties>
</file>