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49" r:id="rId2"/>
    <p:sldId id="639" r:id="rId3"/>
    <p:sldId id="685" r:id="rId4"/>
    <p:sldId id="664" r:id="rId5"/>
    <p:sldId id="671" r:id="rId6"/>
    <p:sldId id="672" r:id="rId7"/>
    <p:sldId id="673" r:id="rId8"/>
    <p:sldId id="674" r:id="rId9"/>
    <p:sldId id="675" r:id="rId10"/>
    <p:sldId id="676" r:id="rId11"/>
    <p:sldId id="677" r:id="rId12"/>
    <p:sldId id="725" r:id="rId1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 Narrow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 Narrow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 Narrow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 Narrow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 Narrow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Arial Narrow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Arial Narrow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Arial Narrow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Arial Narrow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0033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00CC"/>
    <a:srgbClr val="99FFCC"/>
    <a:srgbClr val="FFFFCC"/>
    <a:srgbClr val="CC6600"/>
    <a:srgbClr val="FF0066"/>
    <a:srgbClr val="003300"/>
    <a:srgbClr val="A50021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980" autoAdjust="0"/>
    <p:restoredTop sz="96087" autoAdjust="0"/>
  </p:normalViewPr>
  <p:slideViewPr>
    <p:cSldViewPr>
      <p:cViewPr varScale="1">
        <p:scale>
          <a:sx n="92" d="100"/>
          <a:sy n="92" d="100"/>
        </p:scale>
        <p:origin x="138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Relationship Id="rId2" Type="http://schemas.openxmlformats.org/officeDocument/2006/relationships/slide" Target="slides/slide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4" Type="http://schemas.openxmlformats.org/officeDocument/2006/relationships/image" Target="../media/image6.wmf"/><Relationship Id="rId1" Type="http://schemas.openxmlformats.org/officeDocument/2006/relationships/image" Target="../media/image2.wmf"/><Relationship Id="rId2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8.wmf"/><Relationship Id="rId3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4" Type="http://schemas.openxmlformats.org/officeDocument/2006/relationships/image" Target="../media/image12.wmf"/><Relationship Id="rId1" Type="http://schemas.openxmlformats.org/officeDocument/2006/relationships/image" Target="../media/image2.wmf"/><Relationship Id="rId2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1" Type="http://schemas.openxmlformats.org/officeDocument/2006/relationships/image" Target="../media/image22.wmf"/><Relationship Id="rId12" Type="http://schemas.openxmlformats.org/officeDocument/2006/relationships/image" Target="../media/image23.wmf"/><Relationship Id="rId13" Type="http://schemas.openxmlformats.org/officeDocument/2006/relationships/image" Target="../media/image24.wmf"/><Relationship Id="rId1" Type="http://schemas.openxmlformats.org/officeDocument/2006/relationships/image" Target="../media/image2.wmf"/><Relationship Id="rId2" Type="http://schemas.openxmlformats.org/officeDocument/2006/relationships/image" Target="../media/image13.wmf"/><Relationship Id="rId3" Type="http://schemas.openxmlformats.org/officeDocument/2006/relationships/image" Target="../media/image14.wmf"/><Relationship Id="rId4" Type="http://schemas.openxmlformats.org/officeDocument/2006/relationships/image" Target="../media/image15.wmf"/><Relationship Id="rId5" Type="http://schemas.openxmlformats.org/officeDocument/2006/relationships/image" Target="../media/image16.wmf"/><Relationship Id="rId6" Type="http://schemas.openxmlformats.org/officeDocument/2006/relationships/image" Target="../media/image17.wmf"/><Relationship Id="rId7" Type="http://schemas.openxmlformats.org/officeDocument/2006/relationships/image" Target="../media/image18.wmf"/><Relationship Id="rId8" Type="http://schemas.openxmlformats.org/officeDocument/2006/relationships/image" Target="../media/image19.wmf"/><Relationship Id="rId9" Type="http://schemas.openxmlformats.org/officeDocument/2006/relationships/image" Target="../media/image20.wmf"/><Relationship Id="rId10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3" tIns="48322" rIns="96643" bIns="48322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3" tIns="48322" rIns="96643" bIns="48322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3" tIns="48322" rIns="96643" bIns="48322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3" tIns="48322" rIns="96643" bIns="48322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87D62B9B-2C43-B34F-A767-63AD895815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099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3" tIns="48322" rIns="96643" bIns="48322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3" tIns="48322" rIns="96643" bIns="48322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3" tIns="48322" rIns="96643" bIns="483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3" tIns="48322" rIns="96643" bIns="48322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3" tIns="48322" rIns="96643" bIns="48322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590658E6-8E13-374D-B54E-34163DBF1E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20920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C41896-4BD9-6349-B1DC-53EC8D67DAFC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4250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8888" y="720725"/>
            <a:ext cx="47974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0658E6-8E13-374D-B54E-34163DBF1E24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5594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NUL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UTA_color_se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6253163"/>
            <a:ext cx="457200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71800"/>
            <a:ext cx="6400800" cy="25908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22098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PHYS 3446,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DB853-DCA8-564B-A8BA-5A5DCF79D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653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PHYS 3446,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93D83D-9E98-814A-8B9A-9DC5A90342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921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PHYS 3446,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08322-88C7-8947-AFEB-CED3DE1435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64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PHYS 3446,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274E5-4909-6D45-8A8E-64F09394C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021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PHYS 3446,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D8ED2-62B5-DE41-847E-F676E85D6A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6276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PHYS 3446,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6D99A-3C5B-7246-9CCB-0B75831330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5855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PHYS 3446, Fall 2016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AA009-1B35-A244-A493-D8273650E4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702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PHYS 3446, Fall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21850-FEE6-4142-AAA6-75D01ED8BD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105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PHYS 3446, Fall 2016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98EF2-B61C-3347-975E-3266668CC6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22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PHYS 3446,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ED9A-0346-444E-8A81-41F0044684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0388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PHYS 3446,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DD513-3674-FE43-A67D-4743D576D7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009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NUL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solidFill>
                  <a:srgbClr val="FF0066"/>
                </a:solidFill>
              </a:defRPr>
            </a:lvl1pPr>
          </a:lstStyle>
          <a:p>
            <a:pPr>
              <a:defRPr/>
            </a:pPr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solidFill>
                  <a:srgbClr val="003300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PHYS 3446, Fall 2016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solidFill>
                  <a:srgbClr val="A50021"/>
                </a:solidFill>
              </a:defRPr>
            </a:lvl1pPr>
          </a:lstStyle>
          <a:p>
            <a:pPr>
              <a:defRPr/>
            </a:pPr>
            <a:fld id="{5A90F936-D30C-AB48-920A-9527AC07CC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1" name="Picture 7" descr="UTA_color_seal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6253163"/>
            <a:ext cx="457200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A5002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 Narrow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 Narrow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 Narrow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 Narrow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 Narrow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 Narrow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 Narrow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rgbClr val="660066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rgbClr val="00330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rgbClr val="CC00CC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rgbClr val="FF00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12.bin"/><Relationship Id="rId6" Type="http://schemas.openxmlformats.org/officeDocument/2006/relationships/image" Target="../media/image10.wmf"/><Relationship Id="rId7" Type="http://schemas.openxmlformats.org/officeDocument/2006/relationships/oleObject" Target="../embeddings/oleObject13.bin"/><Relationship Id="rId8" Type="http://schemas.openxmlformats.org/officeDocument/2006/relationships/image" Target="../media/image11.wmf"/><Relationship Id="rId9" Type="http://schemas.openxmlformats.org/officeDocument/2006/relationships/oleObject" Target="../embeddings/oleObject14.bin"/><Relationship Id="rId10" Type="http://schemas.openxmlformats.org/officeDocument/2006/relationships/image" Target="../media/image12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8.bin"/><Relationship Id="rId20" Type="http://schemas.openxmlformats.org/officeDocument/2006/relationships/image" Target="../media/image20.wmf"/><Relationship Id="rId21" Type="http://schemas.openxmlformats.org/officeDocument/2006/relationships/oleObject" Target="../embeddings/oleObject24.bin"/><Relationship Id="rId22" Type="http://schemas.openxmlformats.org/officeDocument/2006/relationships/image" Target="../media/image21.wmf"/><Relationship Id="rId23" Type="http://schemas.openxmlformats.org/officeDocument/2006/relationships/oleObject" Target="../embeddings/oleObject25.bin"/><Relationship Id="rId24" Type="http://schemas.openxmlformats.org/officeDocument/2006/relationships/image" Target="../media/image22.wmf"/><Relationship Id="rId25" Type="http://schemas.openxmlformats.org/officeDocument/2006/relationships/oleObject" Target="../embeddings/oleObject26.bin"/><Relationship Id="rId26" Type="http://schemas.openxmlformats.org/officeDocument/2006/relationships/image" Target="../media/image23.wmf"/><Relationship Id="rId27" Type="http://schemas.openxmlformats.org/officeDocument/2006/relationships/oleObject" Target="../embeddings/oleObject27.bin"/><Relationship Id="rId28" Type="http://schemas.openxmlformats.org/officeDocument/2006/relationships/image" Target="../media/image24.wmf"/><Relationship Id="rId10" Type="http://schemas.openxmlformats.org/officeDocument/2006/relationships/image" Target="../media/image15.wmf"/><Relationship Id="rId11" Type="http://schemas.openxmlformats.org/officeDocument/2006/relationships/oleObject" Target="../embeddings/oleObject19.bin"/><Relationship Id="rId12" Type="http://schemas.openxmlformats.org/officeDocument/2006/relationships/image" Target="../media/image16.wmf"/><Relationship Id="rId13" Type="http://schemas.openxmlformats.org/officeDocument/2006/relationships/oleObject" Target="../embeddings/oleObject20.bin"/><Relationship Id="rId14" Type="http://schemas.openxmlformats.org/officeDocument/2006/relationships/image" Target="../media/image17.wmf"/><Relationship Id="rId15" Type="http://schemas.openxmlformats.org/officeDocument/2006/relationships/oleObject" Target="../embeddings/oleObject21.bin"/><Relationship Id="rId16" Type="http://schemas.openxmlformats.org/officeDocument/2006/relationships/image" Target="../media/image18.wmf"/><Relationship Id="rId17" Type="http://schemas.openxmlformats.org/officeDocument/2006/relationships/oleObject" Target="../embeddings/oleObject22.bin"/><Relationship Id="rId18" Type="http://schemas.openxmlformats.org/officeDocument/2006/relationships/image" Target="../media/image19.wmf"/><Relationship Id="rId19" Type="http://schemas.openxmlformats.org/officeDocument/2006/relationships/oleObject" Target="../embeddings/oleObject23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5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16.bin"/><Relationship Id="rId6" Type="http://schemas.openxmlformats.org/officeDocument/2006/relationships/image" Target="../media/image13.wmf"/><Relationship Id="rId7" Type="http://schemas.openxmlformats.org/officeDocument/2006/relationships/oleObject" Target="../embeddings/oleObject17.bin"/><Relationship Id="rId8" Type="http://schemas.openxmlformats.org/officeDocument/2006/relationships/image" Target="../media/image14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oleObject" Target="../embeddings/oleObject4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5.bin"/><Relationship Id="rId7" Type="http://schemas.openxmlformats.org/officeDocument/2006/relationships/image" Target="../media/image4.wmf"/><Relationship Id="rId8" Type="http://schemas.openxmlformats.org/officeDocument/2006/relationships/oleObject" Target="../embeddings/oleObject6.bin"/><Relationship Id="rId9" Type="http://schemas.openxmlformats.org/officeDocument/2006/relationships/image" Target="../media/image5.wmf"/><Relationship Id="rId10" Type="http://schemas.openxmlformats.org/officeDocument/2006/relationships/oleObject" Target="../embeddings/oleObject7.bin"/><Relationship Id="rId11" Type="http://schemas.openxmlformats.org/officeDocument/2006/relationships/image" Target="../media/image6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9.bin"/><Relationship Id="rId6" Type="http://schemas.openxmlformats.org/officeDocument/2006/relationships/image" Target="../media/image8.wmf"/><Relationship Id="rId7" Type="http://schemas.openxmlformats.org/officeDocument/2006/relationships/oleObject" Target="../embeddings/oleObject10.bin"/><Relationship Id="rId8" Type="http://schemas.openxmlformats.org/officeDocument/2006/relationships/image" Target="../media/image9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PHYS 3446, Fall 2016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A38AD-5A4C-D541-A15F-1F788FAD079A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3450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90563" y="4572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PHYS 3446 – Lecture #8</a:t>
            </a:r>
          </a:p>
        </p:txBody>
      </p:sp>
      <p:sp>
        <p:nvSpPr>
          <p:cNvPr id="345091" name="Text Box 1027"/>
          <p:cNvSpPr txBox="1">
            <a:spLocks noChangeArrowheads="1"/>
          </p:cNvSpPr>
          <p:nvPr/>
        </p:nvSpPr>
        <p:spPr bwMode="auto">
          <a:xfrm>
            <a:off x="3054539" y="1371600"/>
            <a:ext cx="304763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altLang="en-US" sz="2400" dirty="0" smtClean="0">
                <a:solidFill>
                  <a:schemeClr val="accent2"/>
                </a:solidFill>
                <a:latin typeface="Monotype Corsiva" charset="0"/>
              </a:rPr>
              <a:t>Wednesday</a:t>
            </a:r>
            <a:r>
              <a:rPr lang="en-US" altLang="en-US" sz="2400" dirty="0">
                <a:solidFill>
                  <a:schemeClr val="accent2"/>
                </a:solidFill>
                <a:latin typeface="Monotype Corsiva" charset="0"/>
              </a:rPr>
              <a:t>, </a:t>
            </a:r>
            <a:r>
              <a:rPr lang="en-US" altLang="en-US" sz="2400" dirty="0" smtClean="0">
                <a:solidFill>
                  <a:schemeClr val="accent2"/>
                </a:solidFill>
                <a:latin typeface="Monotype Corsiva" charset="0"/>
              </a:rPr>
              <a:t>Sept 28, </a:t>
            </a:r>
            <a:r>
              <a:rPr lang="en-US" altLang="en-US" sz="2400" dirty="0">
                <a:solidFill>
                  <a:schemeClr val="accent2"/>
                </a:solidFill>
                <a:latin typeface="Monotype Corsiva" charset="0"/>
              </a:rPr>
              <a:t>2016</a:t>
            </a:r>
          </a:p>
          <a:p>
            <a:pPr algn="ctr" eaLnBrk="1" hangingPunct="1">
              <a:defRPr/>
            </a:pPr>
            <a:r>
              <a:rPr lang="en-US" altLang="en-US" sz="2400" dirty="0">
                <a:solidFill>
                  <a:schemeClr val="accent2"/>
                </a:solidFill>
                <a:latin typeface="Monotype Corsiva" charset="0"/>
              </a:rPr>
              <a:t>Dr. </a:t>
            </a:r>
            <a:r>
              <a:rPr lang="en-US" altLang="en-US" sz="2400" b="1" dirty="0">
                <a:solidFill>
                  <a:srgbClr val="FF0066"/>
                </a:solidFill>
                <a:latin typeface="Monotype Corsiva" charset="0"/>
              </a:rPr>
              <a:t>Jae</a:t>
            </a:r>
            <a:r>
              <a:rPr lang="en-US" altLang="en-US" sz="2400" dirty="0">
                <a:solidFill>
                  <a:schemeClr val="accent2"/>
                </a:solidFill>
                <a:latin typeface="Monotype Corsiva" charset="0"/>
              </a:rPr>
              <a:t> </a:t>
            </a:r>
            <a:r>
              <a:rPr lang="en-US" altLang="en-US" sz="2400" dirty="0">
                <a:solidFill>
                  <a:srgbClr val="FF0066"/>
                </a:solidFill>
                <a:latin typeface="Monotype Corsiva" charset="0"/>
              </a:rPr>
              <a:t>Yu</a:t>
            </a:r>
          </a:p>
        </p:txBody>
      </p:sp>
      <p:sp>
        <p:nvSpPr>
          <p:cNvPr id="345092" name="Text Box 1028"/>
          <p:cNvSpPr txBox="1">
            <a:spLocks noChangeArrowheads="1"/>
          </p:cNvSpPr>
          <p:nvPr/>
        </p:nvSpPr>
        <p:spPr bwMode="auto">
          <a:xfrm>
            <a:off x="1295400" y="2133600"/>
            <a:ext cx="700563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Char char="•"/>
            </a:pPr>
            <a:r>
              <a:rPr lang="en-US" altLang="en-US" sz="4000" dirty="0" smtClean="0">
                <a:solidFill>
                  <a:schemeClr val="hlink"/>
                </a:solidFill>
                <a:latin typeface="Arial Narrow" charset="0"/>
              </a:rPr>
              <a:t>Nuclear Models</a:t>
            </a:r>
          </a:p>
          <a:p>
            <a:pPr lvl="1">
              <a:buFontTx/>
              <a:buChar char="•"/>
            </a:pPr>
            <a:r>
              <a:rPr lang="en-US" altLang="en-US" sz="3600" dirty="0">
                <a:solidFill>
                  <a:srgbClr val="FF00FF"/>
                </a:solidFill>
                <a:latin typeface="Arial Narrow" charset="0"/>
              </a:rPr>
              <a:t>Liquid Drop Model</a:t>
            </a:r>
          </a:p>
          <a:p>
            <a:pPr lvl="1">
              <a:buFontTx/>
              <a:buChar char="•"/>
            </a:pPr>
            <a:r>
              <a:rPr lang="en-US" altLang="en-US" sz="3600" dirty="0">
                <a:solidFill>
                  <a:srgbClr val="FF00FF"/>
                </a:solidFill>
                <a:latin typeface="Arial Narrow" charset="0"/>
              </a:rPr>
              <a:t>Fermi Gas </a:t>
            </a:r>
            <a:r>
              <a:rPr lang="en-US" altLang="en-US" sz="3600" dirty="0" smtClean="0">
                <a:solidFill>
                  <a:srgbClr val="FF00FF"/>
                </a:solidFill>
                <a:latin typeface="Arial Narrow" charset="0"/>
              </a:rPr>
              <a:t>Model</a:t>
            </a:r>
            <a:endParaRPr lang="en-US" altLang="en-US" sz="3600" dirty="0">
              <a:solidFill>
                <a:srgbClr val="FF00FF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5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5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5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2" grpId="0" uiExpand="1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PHYS 3446, Fall 2016</a:t>
            </a:r>
            <a:endParaRPr lang="en-US" alt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D00D6-492C-914B-B906-8C288ECE8069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528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685800"/>
            <a:ext cx="8534400" cy="5562600"/>
          </a:xfrm>
        </p:spPr>
        <p:txBody>
          <a:bodyPr/>
          <a:lstStyle/>
          <a:p>
            <a:r>
              <a:rPr lang="en-US" altLang="en-US" dirty="0"/>
              <a:t>Additional corrections to compensate the deficiency, give corrections to the empirical formula (again…)</a:t>
            </a:r>
          </a:p>
          <a:p>
            <a:endParaRPr lang="en-US" altLang="en-US" dirty="0"/>
          </a:p>
          <a:p>
            <a:endParaRPr lang="en-US" altLang="en-US" dirty="0"/>
          </a:p>
          <a:p>
            <a:pPr lvl="1"/>
            <a:r>
              <a:rPr lang="en-US" altLang="en-US" dirty="0"/>
              <a:t>All parameters are assumed to be positive</a:t>
            </a:r>
          </a:p>
          <a:p>
            <a:pPr lvl="1"/>
            <a:r>
              <a:rPr lang="en-US" altLang="en-US" dirty="0"/>
              <a:t>The forth term reflects N=Z stability</a:t>
            </a:r>
          </a:p>
          <a:p>
            <a:pPr lvl="1"/>
            <a:r>
              <a:rPr lang="en-US" altLang="en-US" dirty="0"/>
              <a:t>The last term</a:t>
            </a:r>
          </a:p>
          <a:p>
            <a:pPr lvl="2"/>
            <a:r>
              <a:rPr lang="en-US" altLang="en-US" dirty="0"/>
              <a:t>Positive sign is chosen for odd-odd nuclei, reflecting instability</a:t>
            </a:r>
          </a:p>
          <a:p>
            <a:pPr lvl="2"/>
            <a:r>
              <a:rPr lang="en-US" altLang="en-US" dirty="0"/>
              <a:t>Negative sign is chosen for even-even nuclei</a:t>
            </a:r>
          </a:p>
          <a:p>
            <a:pPr lvl="2"/>
            <a:r>
              <a:rPr lang="en-US" altLang="en-US" dirty="0"/>
              <a:t>For odd-A nuclei, a</a:t>
            </a:r>
            <a:r>
              <a:rPr lang="en-US" altLang="en-US" baseline="-25000" dirty="0"/>
              <a:t>5</a:t>
            </a:r>
            <a:r>
              <a:rPr lang="en-US" altLang="en-US" dirty="0"/>
              <a:t> is chosen to be </a:t>
            </a:r>
            <a:r>
              <a:rPr lang="en-US" altLang="en-US" dirty="0" smtClean="0"/>
              <a:t>0 since BE can be described well for these nuclei without this term</a:t>
            </a:r>
            <a:endParaRPr lang="en-US" altLang="en-US" dirty="0"/>
          </a:p>
        </p:txBody>
      </p:sp>
      <p:graphicFrame>
        <p:nvGraphicFramePr>
          <p:cNvPr id="528387" name="Object 3"/>
          <p:cNvGraphicFramePr>
            <a:graphicFrameLocks noChangeAspect="1"/>
          </p:cNvGraphicFramePr>
          <p:nvPr/>
        </p:nvGraphicFramePr>
        <p:xfrm>
          <a:off x="0" y="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176" name="Equation" r:id="rId3" imgW="914400" imgH="190080" progId="Equation.DSMT4">
                  <p:embed/>
                </p:oleObj>
              </mc:Choice>
              <mc:Fallback>
                <p:oleObj name="Equation" r:id="rId3" imgW="914400" imgH="190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838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rgbClr val="A50021"/>
                </a:solidFill>
                <a:latin typeface="Arial Narrow" charset="0"/>
              </a:defRPr>
            </a:lvl1pPr>
            <a:lvl2pPr algn="ctr">
              <a:defRPr sz="4400">
                <a:solidFill>
                  <a:srgbClr val="A50021"/>
                </a:solidFill>
                <a:latin typeface="Arial Narrow" charset="0"/>
              </a:defRPr>
            </a:lvl2pPr>
            <a:lvl3pPr algn="ctr">
              <a:defRPr sz="4400">
                <a:solidFill>
                  <a:srgbClr val="A50021"/>
                </a:solidFill>
                <a:latin typeface="Arial Narrow" charset="0"/>
              </a:defRPr>
            </a:lvl3pPr>
            <a:lvl4pPr algn="ctr">
              <a:defRPr sz="4400">
                <a:solidFill>
                  <a:srgbClr val="A50021"/>
                </a:solidFill>
                <a:latin typeface="Arial Narrow" charset="0"/>
              </a:defRPr>
            </a:lvl4pPr>
            <a:lvl5pPr algn="ctr">
              <a:defRPr sz="4400">
                <a:solidFill>
                  <a:srgbClr val="A50021"/>
                </a:solidFill>
                <a:latin typeface="Arial Narrow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9pPr>
          </a:lstStyle>
          <a:p>
            <a:r>
              <a:rPr lang="en-US" altLang="en-US" sz="4000"/>
              <a:t>Liquid Droplet Model: Binding Energy</a:t>
            </a:r>
          </a:p>
        </p:txBody>
      </p:sp>
      <p:graphicFrame>
        <p:nvGraphicFramePr>
          <p:cNvPr id="528389" name="Object 5"/>
          <p:cNvGraphicFramePr>
            <a:graphicFrameLocks noChangeAspect="1"/>
          </p:cNvGraphicFramePr>
          <p:nvPr/>
        </p:nvGraphicFramePr>
        <p:xfrm>
          <a:off x="457200" y="2082800"/>
          <a:ext cx="4846638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177" name="Equation" r:id="rId5" imgW="1790640" imgH="228600" progId="Equation.DSMT4">
                  <p:embed/>
                </p:oleObj>
              </mc:Choice>
              <mc:Fallback>
                <p:oleObj name="Equation" r:id="rId5" imgW="17906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82800"/>
                        <a:ext cx="4846638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8390" name="Object 6"/>
          <p:cNvGraphicFramePr>
            <a:graphicFrameLocks noChangeAspect="1"/>
          </p:cNvGraphicFramePr>
          <p:nvPr/>
        </p:nvGraphicFramePr>
        <p:xfrm>
          <a:off x="5265738" y="1684338"/>
          <a:ext cx="2201862" cy="121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178" name="Equation" r:id="rId7" imgW="812520" imgH="419040" progId="Equation.DSMT4">
                  <p:embed/>
                </p:oleObj>
              </mc:Choice>
              <mc:Fallback>
                <p:oleObj name="Equation" r:id="rId7" imgW="81252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5738" y="1684338"/>
                        <a:ext cx="2201862" cy="1211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8391" name="Object 7"/>
          <p:cNvGraphicFramePr>
            <a:graphicFrameLocks noChangeAspect="1"/>
          </p:cNvGraphicFramePr>
          <p:nvPr/>
        </p:nvGraphicFramePr>
        <p:xfrm>
          <a:off x="7391400" y="2006600"/>
          <a:ext cx="1409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179" name="Equation" r:id="rId9" imgW="520560" imgH="228600" progId="Equation.DSMT4">
                  <p:embed/>
                </p:oleObj>
              </mc:Choice>
              <mc:Fallback>
                <p:oleObj name="Equation" r:id="rId9" imgW="5205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006600"/>
                        <a:ext cx="14097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7522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528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"/>
                                        <p:tgtEl>
                                          <p:spTgt spid="528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"/>
                                        <p:tgtEl>
                                          <p:spTgt spid="528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23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2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300"/>
                                        <p:tgtEl>
                                          <p:spTgt spid="528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28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300"/>
                                        <p:tgtEl>
                                          <p:spTgt spid="528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300"/>
                                        <p:tgtEl>
                                          <p:spTgt spid="528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300"/>
                                        <p:tgtEl>
                                          <p:spTgt spid="528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8386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PHYS 3446, Fall 2016</a:t>
            </a:r>
            <a:endParaRPr lang="en-US" alt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C7371-85A0-184C-8092-1BC456B05DDE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529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685800"/>
            <a:ext cx="8534400" cy="5638800"/>
          </a:xfrm>
        </p:spPr>
        <p:txBody>
          <a:bodyPr/>
          <a:lstStyle/>
          <a:p>
            <a:r>
              <a:rPr lang="en-US" altLang="en-US" sz="2800" dirty="0"/>
              <a:t>The parameters are determined by fitting experimentally observed BE for a wide range of nuclei:</a:t>
            </a:r>
          </a:p>
          <a:p>
            <a:endParaRPr lang="en-US" altLang="en-US" sz="2800" dirty="0"/>
          </a:p>
          <a:p>
            <a:endParaRPr lang="en-US" altLang="en-US" sz="2800" dirty="0"/>
          </a:p>
          <a:p>
            <a:r>
              <a:rPr lang="en-US" altLang="en-US" sz="2800" dirty="0"/>
              <a:t>Now we can write an empirical formula for masses of nuclei</a:t>
            </a:r>
          </a:p>
          <a:p>
            <a:endParaRPr lang="en-US" altLang="en-US" sz="2800" dirty="0"/>
          </a:p>
          <a:p>
            <a:endParaRPr lang="en-US" altLang="en-US" sz="2800" dirty="0"/>
          </a:p>
          <a:p>
            <a:endParaRPr lang="en-US" altLang="en-US" sz="2800" dirty="0"/>
          </a:p>
          <a:p>
            <a:r>
              <a:rPr lang="en-US" altLang="en-US" sz="2800" dirty="0"/>
              <a:t>This is Bethe-</a:t>
            </a:r>
            <a:r>
              <a:rPr lang="en-US" altLang="en-US" sz="2800" dirty="0" err="1"/>
              <a:t>Weizsacker</a:t>
            </a:r>
            <a:r>
              <a:rPr lang="en-US" altLang="en-US" sz="2800" dirty="0"/>
              <a:t> semi-empirical mass </a:t>
            </a:r>
            <a:r>
              <a:rPr lang="en-US" altLang="en-US" sz="2800" dirty="0" smtClean="0"/>
              <a:t>formula (1935)</a:t>
            </a:r>
            <a:endParaRPr lang="en-US" altLang="en-US" sz="2800" dirty="0"/>
          </a:p>
          <a:p>
            <a:pPr lvl="1"/>
            <a:r>
              <a:rPr lang="en-US" altLang="en-US" sz="2400" dirty="0"/>
              <a:t>Used to predict stability and masses of unknown nuclei of arbitrary A and Z</a:t>
            </a:r>
          </a:p>
        </p:txBody>
      </p:sp>
      <p:graphicFrame>
        <p:nvGraphicFramePr>
          <p:cNvPr id="529411" name="Object 3"/>
          <p:cNvGraphicFramePr>
            <a:graphicFrameLocks noChangeAspect="1"/>
          </p:cNvGraphicFramePr>
          <p:nvPr/>
        </p:nvGraphicFramePr>
        <p:xfrm>
          <a:off x="0" y="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35" name="Equation" r:id="rId3" imgW="914400" imgH="190080" progId="Equation.DSMT4">
                  <p:embed/>
                </p:oleObj>
              </mc:Choice>
              <mc:Fallback>
                <p:oleObj name="Equation" r:id="rId3" imgW="914400" imgH="190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9412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rgbClr val="A50021"/>
                </a:solidFill>
                <a:latin typeface="Arial Narrow" charset="0"/>
              </a:defRPr>
            </a:lvl1pPr>
            <a:lvl2pPr algn="ctr">
              <a:defRPr sz="4400">
                <a:solidFill>
                  <a:srgbClr val="A50021"/>
                </a:solidFill>
                <a:latin typeface="Arial Narrow" charset="0"/>
              </a:defRPr>
            </a:lvl2pPr>
            <a:lvl3pPr algn="ctr">
              <a:defRPr sz="4400">
                <a:solidFill>
                  <a:srgbClr val="A50021"/>
                </a:solidFill>
                <a:latin typeface="Arial Narrow" charset="0"/>
              </a:defRPr>
            </a:lvl3pPr>
            <a:lvl4pPr algn="ctr">
              <a:defRPr sz="4400">
                <a:solidFill>
                  <a:srgbClr val="A50021"/>
                </a:solidFill>
                <a:latin typeface="Arial Narrow" charset="0"/>
              </a:defRPr>
            </a:lvl4pPr>
            <a:lvl5pPr algn="ctr">
              <a:defRPr sz="4400">
                <a:solidFill>
                  <a:srgbClr val="A50021"/>
                </a:solidFill>
                <a:latin typeface="Arial Narrow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9pPr>
          </a:lstStyle>
          <a:p>
            <a:r>
              <a:rPr lang="en-US" altLang="en-US" sz="4000"/>
              <a:t>Liquid Droplet Model: Binding Energy</a:t>
            </a:r>
          </a:p>
        </p:txBody>
      </p:sp>
      <p:graphicFrame>
        <p:nvGraphicFramePr>
          <p:cNvPr id="529413" name="Object 5"/>
          <p:cNvGraphicFramePr>
            <a:graphicFrameLocks noChangeAspect="1"/>
          </p:cNvGraphicFramePr>
          <p:nvPr/>
        </p:nvGraphicFramePr>
        <p:xfrm>
          <a:off x="1066800" y="1676400"/>
          <a:ext cx="2028825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36" name="Equation" r:id="rId5" imgW="812520" imgH="203040" progId="Equation.DSMT4">
                  <p:embed/>
                </p:oleObj>
              </mc:Choice>
              <mc:Fallback>
                <p:oleObj name="Equation" r:id="rId5" imgW="812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676400"/>
                        <a:ext cx="2028825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4" name="Object 6"/>
          <p:cNvGraphicFramePr>
            <a:graphicFrameLocks noChangeAspect="1"/>
          </p:cNvGraphicFramePr>
          <p:nvPr/>
        </p:nvGraphicFramePr>
        <p:xfrm>
          <a:off x="3362325" y="1676400"/>
          <a:ext cx="2060575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37" name="Equation" r:id="rId7" imgW="825480" imgH="203040" progId="Equation.DSMT4">
                  <p:embed/>
                </p:oleObj>
              </mc:Choice>
              <mc:Fallback>
                <p:oleObj name="Equation" r:id="rId7" imgW="825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1676400"/>
                        <a:ext cx="2060575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5" name="Object 7"/>
          <p:cNvGraphicFramePr>
            <a:graphicFrameLocks noChangeAspect="1"/>
          </p:cNvGraphicFramePr>
          <p:nvPr/>
        </p:nvGraphicFramePr>
        <p:xfrm>
          <a:off x="5689600" y="1676400"/>
          <a:ext cx="231140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38" name="Equation" r:id="rId9" imgW="927000" imgH="203040" progId="Equation.DSMT4">
                  <p:embed/>
                </p:oleObj>
              </mc:Choice>
              <mc:Fallback>
                <p:oleObj name="Equation" r:id="rId9" imgW="927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0" y="1676400"/>
                        <a:ext cx="2311400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6" name="Object 8"/>
          <p:cNvGraphicFramePr>
            <a:graphicFrameLocks noChangeAspect="1"/>
          </p:cNvGraphicFramePr>
          <p:nvPr/>
        </p:nvGraphicFramePr>
        <p:xfrm>
          <a:off x="1981200" y="2135188"/>
          <a:ext cx="23114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39" name="Equation" r:id="rId11" imgW="927000" imgH="203040" progId="Equation.DSMT4">
                  <p:embed/>
                </p:oleObj>
              </mc:Choice>
              <mc:Fallback>
                <p:oleObj name="Equation" r:id="rId11" imgW="927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35188"/>
                        <a:ext cx="23114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7" name="Object 9"/>
          <p:cNvGraphicFramePr>
            <a:graphicFrameLocks noChangeAspect="1"/>
          </p:cNvGraphicFramePr>
          <p:nvPr/>
        </p:nvGraphicFramePr>
        <p:xfrm>
          <a:off x="4572000" y="2133600"/>
          <a:ext cx="231140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40" name="Equation" r:id="rId13" imgW="927000" imgH="203040" progId="Equation.DSMT4">
                  <p:embed/>
                </p:oleObj>
              </mc:Choice>
              <mc:Fallback>
                <p:oleObj name="Equation" r:id="rId13" imgW="927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133600"/>
                        <a:ext cx="2311400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8" name="Object 10"/>
          <p:cNvGraphicFramePr>
            <a:graphicFrameLocks noChangeAspect="1"/>
          </p:cNvGraphicFramePr>
          <p:nvPr/>
        </p:nvGraphicFramePr>
        <p:xfrm>
          <a:off x="1066800" y="3049588"/>
          <a:ext cx="4364038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41" name="Equation" r:id="rId15" imgW="2120760" imgH="380880" progId="Equation.DSMT4">
                  <p:embed/>
                </p:oleObj>
              </mc:Choice>
              <mc:Fallback>
                <p:oleObj name="Equation" r:id="rId15" imgW="212076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049588"/>
                        <a:ext cx="4364038" cy="836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19" name="Object 11"/>
          <p:cNvGraphicFramePr>
            <a:graphicFrameLocks noChangeAspect="1"/>
          </p:cNvGraphicFramePr>
          <p:nvPr/>
        </p:nvGraphicFramePr>
        <p:xfrm>
          <a:off x="5529263" y="3200400"/>
          <a:ext cx="2090737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42" name="Equation" r:id="rId17" imgW="1015920" imgH="241200" progId="Equation.DSMT4">
                  <p:embed/>
                </p:oleObj>
              </mc:Choice>
              <mc:Fallback>
                <p:oleObj name="Equation" r:id="rId17" imgW="10159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9263" y="3200400"/>
                        <a:ext cx="2090737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20" name="Object 12"/>
          <p:cNvGraphicFramePr>
            <a:graphicFrameLocks noChangeAspect="1"/>
          </p:cNvGraphicFramePr>
          <p:nvPr/>
        </p:nvGraphicFramePr>
        <p:xfrm>
          <a:off x="1144588" y="3803650"/>
          <a:ext cx="836612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43" name="Equation" r:id="rId19" imgW="406080" imgH="368280" progId="Equation.DSMT4">
                  <p:embed/>
                </p:oleObj>
              </mc:Choice>
              <mc:Fallback>
                <p:oleObj name="Equation" r:id="rId19" imgW="40608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3803650"/>
                        <a:ext cx="836612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21" name="Object 13"/>
          <p:cNvGraphicFramePr>
            <a:graphicFrameLocks noChangeAspect="1"/>
          </p:cNvGraphicFramePr>
          <p:nvPr/>
        </p:nvGraphicFramePr>
        <p:xfrm>
          <a:off x="2027238" y="3840163"/>
          <a:ext cx="1096962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44" name="Equation" r:id="rId21" imgW="533160" imgH="368280" progId="Equation.DSMT4">
                  <p:embed/>
                </p:oleObj>
              </mc:Choice>
              <mc:Fallback>
                <p:oleObj name="Equation" r:id="rId21" imgW="5331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7238" y="3840163"/>
                        <a:ext cx="1096962" cy="808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22" name="Object 14"/>
          <p:cNvGraphicFramePr>
            <a:graphicFrameLocks noChangeAspect="1"/>
          </p:cNvGraphicFramePr>
          <p:nvPr/>
        </p:nvGraphicFramePr>
        <p:xfrm>
          <a:off x="3124200" y="3840163"/>
          <a:ext cx="1463675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45" name="Equation" r:id="rId23" imgW="711000" imgH="368280" progId="Equation.DSMT4">
                  <p:embed/>
                </p:oleObj>
              </mc:Choice>
              <mc:Fallback>
                <p:oleObj name="Equation" r:id="rId23" imgW="71100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840163"/>
                        <a:ext cx="1463675" cy="808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23" name="Object 15"/>
          <p:cNvGraphicFramePr>
            <a:graphicFrameLocks noChangeAspect="1"/>
          </p:cNvGraphicFramePr>
          <p:nvPr/>
        </p:nvGraphicFramePr>
        <p:xfrm>
          <a:off x="4600575" y="3733800"/>
          <a:ext cx="1724025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46" name="Equation" r:id="rId25" imgW="838080" imgH="419040" progId="Equation.DSMT4">
                  <p:embed/>
                </p:oleObj>
              </mc:Choice>
              <mc:Fallback>
                <p:oleObj name="Equation" r:id="rId25" imgW="8380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3733800"/>
                        <a:ext cx="1724025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424" name="Object 16"/>
          <p:cNvGraphicFramePr>
            <a:graphicFrameLocks noChangeAspect="1"/>
          </p:cNvGraphicFramePr>
          <p:nvPr/>
        </p:nvGraphicFramePr>
        <p:xfrm>
          <a:off x="6291263" y="3840163"/>
          <a:ext cx="1176337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47" name="Equation" r:id="rId27" imgW="571320" imgH="368280" progId="Equation.DSMT4">
                  <p:embed/>
                </p:oleObj>
              </mc:Choice>
              <mc:Fallback>
                <p:oleObj name="Equation" r:id="rId27" imgW="57132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1263" y="3840163"/>
                        <a:ext cx="1176337" cy="808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4624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529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29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29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9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29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300"/>
                                        <p:tgtEl>
                                          <p:spTgt spid="529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29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29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29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29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29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29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29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300"/>
                                        <p:tgtEl>
                                          <p:spTgt spid="529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300"/>
                                        <p:tgtEl>
                                          <p:spTgt spid="529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941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43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PHYS 3446, Fall 2016</a:t>
            </a: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8582C-4648-2548-8C84-C612B066D932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001000" cy="609600"/>
          </a:xfrm>
        </p:spPr>
        <p:txBody>
          <a:bodyPr/>
          <a:lstStyle/>
          <a:p>
            <a:r>
              <a:rPr lang="en-US" altLang="en-US" dirty="0" smtClean="0"/>
              <a:t>Announcement</a:t>
            </a:r>
            <a:endParaRPr lang="en-US" altLang="en-US" dirty="0"/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763000" cy="5410200"/>
          </a:xfrm>
          <a:noFill/>
          <a:ln/>
        </p:spPr>
        <p:txBody>
          <a:bodyPr/>
          <a:lstStyle/>
          <a:p>
            <a:r>
              <a:rPr lang="en-US" altLang="en-US" dirty="0" smtClean="0">
                <a:solidFill>
                  <a:schemeClr val="hlink"/>
                </a:solidFill>
              </a:rPr>
              <a:t>First </a:t>
            </a:r>
            <a:r>
              <a:rPr lang="en-US" altLang="en-US" dirty="0">
                <a:solidFill>
                  <a:schemeClr val="hlink"/>
                </a:solidFill>
              </a:rPr>
              <a:t>term exam</a:t>
            </a:r>
          </a:p>
          <a:p>
            <a:pPr lvl="1"/>
            <a:r>
              <a:rPr lang="en-US" altLang="en-US" dirty="0">
                <a:solidFill>
                  <a:srgbClr val="CC00CC"/>
                </a:solidFill>
              </a:rPr>
              <a:t>Date and time: </a:t>
            </a:r>
            <a:r>
              <a:rPr lang="en-US" altLang="en-US" dirty="0" smtClean="0">
                <a:solidFill>
                  <a:srgbClr val="CC00CC"/>
                </a:solidFill>
              </a:rPr>
              <a:t>2:30 </a:t>
            </a:r>
            <a:r>
              <a:rPr lang="en-US" altLang="en-US" dirty="0">
                <a:solidFill>
                  <a:srgbClr val="CC00CC"/>
                </a:solidFill>
              </a:rPr>
              <a:t>– </a:t>
            </a:r>
            <a:r>
              <a:rPr lang="en-US" altLang="en-US" dirty="0" smtClean="0">
                <a:solidFill>
                  <a:srgbClr val="CC00CC"/>
                </a:solidFill>
              </a:rPr>
              <a:t>3:50pm</a:t>
            </a:r>
            <a:r>
              <a:rPr lang="en-US" altLang="en-US" dirty="0">
                <a:solidFill>
                  <a:srgbClr val="CC00CC"/>
                </a:solidFill>
              </a:rPr>
              <a:t>, </a:t>
            </a:r>
            <a:r>
              <a:rPr lang="en-US" altLang="en-US" dirty="0" smtClean="0">
                <a:solidFill>
                  <a:srgbClr val="CC00CC"/>
                </a:solidFill>
              </a:rPr>
              <a:t>Monday</a:t>
            </a:r>
            <a:r>
              <a:rPr lang="en-US" altLang="en-US" dirty="0">
                <a:solidFill>
                  <a:srgbClr val="CC00CC"/>
                </a:solidFill>
              </a:rPr>
              <a:t>, Oct. </a:t>
            </a:r>
            <a:r>
              <a:rPr lang="en-US" altLang="en-US" dirty="0" smtClean="0">
                <a:solidFill>
                  <a:srgbClr val="CC00CC"/>
                </a:solidFill>
              </a:rPr>
              <a:t>10</a:t>
            </a:r>
            <a:endParaRPr lang="en-US" altLang="en-US" dirty="0">
              <a:solidFill>
                <a:srgbClr val="CC00CC"/>
              </a:solidFill>
            </a:endParaRPr>
          </a:p>
          <a:p>
            <a:pPr lvl="1"/>
            <a:r>
              <a:rPr lang="en-US" altLang="en-US" dirty="0">
                <a:solidFill>
                  <a:srgbClr val="CC00CC"/>
                </a:solidFill>
              </a:rPr>
              <a:t>Location: </a:t>
            </a:r>
            <a:r>
              <a:rPr lang="en-US" altLang="en-US" dirty="0" smtClean="0">
                <a:solidFill>
                  <a:srgbClr val="CC00CC"/>
                </a:solidFill>
              </a:rPr>
              <a:t>SH125</a:t>
            </a:r>
            <a:endParaRPr lang="en-US" altLang="en-US" dirty="0">
              <a:solidFill>
                <a:srgbClr val="CC00CC"/>
              </a:solidFill>
            </a:endParaRPr>
          </a:p>
          <a:p>
            <a:pPr lvl="1"/>
            <a:r>
              <a:rPr lang="en-US" altLang="en-US" dirty="0">
                <a:solidFill>
                  <a:srgbClr val="CC00CC"/>
                </a:solidFill>
              </a:rPr>
              <a:t>Covers: </a:t>
            </a:r>
            <a:r>
              <a:rPr lang="en-US" altLang="en-US" dirty="0" err="1">
                <a:solidFill>
                  <a:srgbClr val="CC00CC"/>
                </a:solidFill>
              </a:rPr>
              <a:t>Ch</a:t>
            </a:r>
            <a:r>
              <a:rPr lang="en-US" altLang="en-US" dirty="0">
                <a:solidFill>
                  <a:srgbClr val="CC00CC"/>
                </a:solidFill>
              </a:rPr>
              <a:t> 1 – </a:t>
            </a:r>
            <a:r>
              <a:rPr lang="en-US" altLang="en-US" dirty="0" err="1">
                <a:solidFill>
                  <a:srgbClr val="CC00CC"/>
                </a:solidFill>
              </a:rPr>
              <a:t>Ch</a:t>
            </a:r>
            <a:r>
              <a:rPr lang="en-US" altLang="en-US" dirty="0">
                <a:solidFill>
                  <a:srgbClr val="CC00CC"/>
                </a:solidFill>
              </a:rPr>
              <a:t> </a:t>
            </a:r>
            <a:r>
              <a:rPr lang="en-US" altLang="en-US" dirty="0" smtClean="0">
                <a:solidFill>
                  <a:srgbClr val="CC00CC"/>
                </a:solidFill>
              </a:rPr>
              <a:t>3 or what we finish Wednesday, Oct. 5, + Appendix A</a:t>
            </a:r>
          </a:p>
          <a:p>
            <a:pPr lvl="1"/>
            <a:r>
              <a:rPr lang="en-US" altLang="en-US" dirty="0" smtClean="0">
                <a:solidFill>
                  <a:srgbClr val="CC00CC"/>
                </a:solidFill>
              </a:rPr>
              <a:t>Can bring your calculator but no phone or computer can be used as a replacement</a:t>
            </a:r>
          </a:p>
          <a:p>
            <a:r>
              <a:rPr lang="en-US" altLang="en-US" dirty="0" smtClean="0">
                <a:solidFill>
                  <a:srgbClr val="00B050"/>
                </a:solidFill>
              </a:rPr>
              <a:t>Colloquium</a:t>
            </a:r>
          </a:p>
          <a:p>
            <a:pPr lvl="1"/>
            <a:r>
              <a:rPr lang="en-US" altLang="en-US" dirty="0" smtClean="0">
                <a:solidFill>
                  <a:srgbClr val="CC00CC"/>
                </a:solidFill>
              </a:rPr>
              <a:t>Dr. Amir </a:t>
            </a:r>
            <a:r>
              <a:rPr lang="en-US" altLang="en-US" dirty="0" err="1" smtClean="0">
                <a:solidFill>
                  <a:srgbClr val="CC00CC"/>
                </a:solidFill>
              </a:rPr>
              <a:t>Farbin</a:t>
            </a:r>
            <a:r>
              <a:rPr lang="en-US" altLang="en-US" dirty="0" smtClean="0">
                <a:solidFill>
                  <a:srgbClr val="CC00CC"/>
                </a:solidFill>
              </a:rPr>
              <a:t> on Deep Learning</a:t>
            </a:r>
            <a:endParaRPr lang="en-US" altLang="en-US" dirty="0">
              <a:solidFill>
                <a:srgbClr val="CC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003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0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0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0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50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50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50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50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1" grpId="0" uiExpand="1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PHYS 3446, Fall 2016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5274E5-4909-6D45-8A8E-64F09394C4EB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9916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508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PHYS 3446, Fall 2016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3AB4B-381F-9C49-9407-6422A91D615E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610600" cy="5257800"/>
          </a:xfrm>
          <a:noFill/>
          <a:ln/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 dirty="0"/>
              <a:t>Compute the mass density of a </a:t>
            </a:r>
            <a:r>
              <a:rPr lang="en-US" altLang="en-US" dirty="0" smtClean="0"/>
              <a:t>nucleus (10points)</a:t>
            </a:r>
            <a:endParaRPr lang="en-US" altLang="en-US" dirty="0"/>
          </a:p>
          <a:p>
            <a:pPr marL="990600" lvl="1" indent="-533400">
              <a:buFontTx/>
              <a:buChar char="•"/>
            </a:pPr>
            <a:r>
              <a:rPr lang="en-US" altLang="en-US" dirty="0"/>
              <a:t>Pick two nuclei for this.  I would like you guys to do different ones.</a:t>
            </a:r>
          </a:p>
          <a:p>
            <a:pPr marL="609600" indent="-609600">
              <a:buFontTx/>
              <a:buAutoNum type="arabicPeriod"/>
            </a:pPr>
            <a:r>
              <a:rPr lang="en-US" altLang="en-US" dirty="0"/>
              <a:t>Compute the de Broglie wavelengths for </a:t>
            </a:r>
            <a:r>
              <a:rPr lang="en-US" altLang="en-US" dirty="0" smtClean="0"/>
              <a:t> (15 points)</a:t>
            </a:r>
            <a:endParaRPr lang="en-US" altLang="en-US" dirty="0"/>
          </a:p>
          <a:p>
            <a:pPr marL="990600" lvl="1" indent="-533400">
              <a:buFontTx/>
              <a:buChar char="•"/>
            </a:pPr>
            <a:r>
              <a:rPr lang="en-US" altLang="en-US" dirty="0"/>
              <a:t>Protons in </a:t>
            </a:r>
            <a:r>
              <a:rPr lang="en-US" altLang="en-US" dirty="0" err="1"/>
              <a:t>Fermilab’s</a:t>
            </a:r>
            <a:r>
              <a:rPr lang="en-US" altLang="en-US" dirty="0"/>
              <a:t> </a:t>
            </a:r>
            <a:r>
              <a:rPr lang="en-US" altLang="en-US" dirty="0" err="1"/>
              <a:t>Tevatron</a:t>
            </a:r>
            <a:r>
              <a:rPr lang="en-US" altLang="en-US" dirty="0"/>
              <a:t> Collider</a:t>
            </a:r>
          </a:p>
          <a:p>
            <a:pPr marL="990600" lvl="1" indent="-533400">
              <a:buFontTx/>
              <a:buChar char="•"/>
            </a:pPr>
            <a:r>
              <a:rPr lang="en-US" altLang="en-US" dirty="0"/>
              <a:t>Protons in CERN’s Large Hadron Collider (LHC)</a:t>
            </a:r>
          </a:p>
          <a:p>
            <a:pPr marL="990600" lvl="1" indent="-533400">
              <a:buFontTx/>
              <a:buChar char="•"/>
            </a:pPr>
            <a:r>
              <a:rPr lang="en-US" altLang="en-US" dirty="0"/>
              <a:t>500 GeV electrons in the International Linear Collider</a:t>
            </a:r>
          </a:p>
          <a:p>
            <a:pPr marL="609600" indent="-609600">
              <a:buFontTx/>
              <a:buAutoNum type="arabicPeriod"/>
            </a:pPr>
            <a:r>
              <a:rPr lang="en-US" altLang="en-US" dirty="0"/>
              <a:t>Compute the actual value of the nuclear </a:t>
            </a:r>
            <a:r>
              <a:rPr lang="en-US" altLang="en-US" dirty="0" smtClean="0"/>
              <a:t>magneton (5 points)</a:t>
            </a:r>
            <a:endParaRPr lang="en-US" altLang="en-US" dirty="0"/>
          </a:p>
          <a:p>
            <a:pPr marL="609600" indent="-609600"/>
            <a:r>
              <a:rPr lang="en-US" altLang="en-US" dirty="0"/>
              <a:t>Due for the above is next Monday, Oct. 3</a:t>
            </a:r>
            <a:r>
              <a:rPr lang="en-US" altLang="en-US" dirty="0" smtClean="0"/>
              <a:t> </a:t>
            </a:r>
            <a:endParaRPr lang="en-US" altLang="en-US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609600" y="304800"/>
            <a:ext cx="8001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A5002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9pPr>
          </a:lstStyle>
          <a:p>
            <a:r>
              <a:rPr lang="en-US" altLang="en-US" dirty="0" smtClean="0"/>
              <a:t>Reminder: Homework Assignment #4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362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1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1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21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21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21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21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21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21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121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PHYS 3446, Fall 2016</a:t>
            </a: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F0BC4-014A-FA4C-A37D-8ED86249EE2B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523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534400" cy="5257800"/>
          </a:xfrm>
        </p:spPr>
        <p:txBody>
          <a:bodyPr/>
          <a:lstStyle/>
          <a:p>
            <a:r>
              <a:rPr lang="en-US" altLang="en-US" dirty="0"/>
              <a:t>Experiments showed very different characteristics of nuclear forces than other forces</a:t>
            </a:r>
          </a:p>
          <a:p>
            <a:r>
              <a:rPr lang="en-US" altLang="en-US" dirty="0"/>
              <a:t>Quantification of nuclear forces and the structure of nucleus were not straightforward</a:t>
            </a:r>
          </a:p>
          <a:p>
            <a:pPr lvl="1"/>
            <a:r>
              <a:rPr lang="en-US" altLang="en-US" dirty="0"/>
              <a:t>Fundamentals of nuclear force were not well understood </a:t>
            </a:r>
          </a:p>
          <a:p>
            <a:r>
              <a:rPr lang="en-US" altLang="en-US" dirty="0"/>
              <a:t>Several phenomenological models (not theories) that describe only limited cases of experimental findings</a:t>
            </a:r>
          </a:p>
          <a:p>
            <a:r>
              <a:rPr lang="en-US" altLang="en-US" dirty="0"/>
              <a:t>Most the models assume central potential, just like </a:t>
            </a:r>
            <a:r>
              <a:rPr lang="en-US" altLang="en-US" dirty="0" smtClean="0"/>
              <a:t>the Coulomb </a:t>
            </a:r>
            <a:r>
              <a:rPr lang="en-US" altLang="en-US" dirty="0"/>
              <a:t>potential</a:t>
            </a:r>
          </a:p>
        </p:txBody>
      </p:sp>
      <p:graphicFrame>
        <p:nvGraphicFramePr>
          <p:cNvPr id="523267" name="Object 3"/>
          <p:cNvGraphicFramePr>
            <a:graphicFrameLocks noChangeAspect="1"/>
          </p:cNvGraphicFramePr>
          <p:nvPr/>
        </p:nvGraphicFramePr>
        <p:xfrm>
          <a:off x="0" y="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71" name="Equation" r:id="rId3" imgW="914400" imgH="190080" progId="Equation.DSMT4">
                  <p:embed/>
                </p:oleObj>
              </mc:Choice>
              <mc:Fallback>
                <p:oleObj name="Equation" r:id="rId3" imgW="914400" imgH="190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3268" name="Rectangle 4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rgbClr val="A50021"/>
                </a:solidFill>
                <a:latin typeface="Arial Narrow" charset="0"/>
              </a:defRPr>
            </a:lvl1pPr>
            <a:lvl2pPr algn="ctr">
              <a:defRPr sz="4400">
                <a:solidFill>
                  <a:srgbClr val="A50021"/>
                </a:solidFill>
                <a:latin typeface="Arial Narrow" charset="0"/>
              </a:defRPr>
            </a:lvl2pPr>
            <a:lvl3pPr algn="ctr">
              <a:defRPr sz="4400">
                <a:solidFill>
                  <a:srgbClr val="A50021"/>
                </a:solidFill>
                <a:latin typeface="Arial Narrow" charset="0"/>
              </a:defRPr>
            </a:lvl3pPr>
            <a:lvl4pPr algn="ctr">
              <a:defRPr sz="4400">
                <a:solidFill>
                  <a:srgbClr val="A50021"/>
                </a:solidFill>
                <a:latin typeface="Arial Narrow" charset="0"/>
              </a:defRPr>
            </a:lvl4pPr>
            <a:lvl5pPr algn="ctr">
              <a:defRPr sz="4400">
                <a:solidFill>
                  <a:srgbClr val="A50021"/>
                </a:solidFill>
                <a:latin typeface="Arial Narrow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9pPr>
          </a:lstStyle>
          <a:p>
            <a:r>
              <a:rPr lang="en-US" altLang="en-US"/>
              <a:t>Nuclear Models</a:t>
            </a:r>
          </a:p>
        </p:txBody>
      </p:sp>
    </p:spTree>
    <p:extLst>
      <p:ext uri="{BB962C8B-B14F-4D97-AF65-F5344CB8AC3E}">
        <p14:creationId xmlns:p14="http://schemas.microsoft.com/office/powerpoint/2010/main" val="154704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523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"/>
                                        <p:tgtEl>
                                          <p:spTgt spid="523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"/>
                                        <p:tgtEl>
                                          <p:spTgt spid="523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"/>
                                        <p:tgtEl>
                                          <p:spTgt spid="523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"/>
                                        <p:tgtEl>
                                          <p:spTgt spid="523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3266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PHYS 3446, Fall 2016</a:t>
            </a: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53D18-D136-C743-8A04-A39D7767A603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524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763000" cy="4953000"/>
          </a:xfrm>
        </p:spPr>
        <p:txBody>
          <a:bodyPr/>
          <a:lstStyle/>
          <a:p>
            <a:r>
              <a:rPr lang="en-US" altLang="en-US" dirty="0"/>
              <a:t>An earliest phenomenological success in describing binding energy of a </a:t>
            </a:r>
            <a:r>
              <a:rPr lang="en-US" altLang="en-US" dirty="0" smtClean="0"/>
              <a:t>nucleus (</a:t>
            </a:r>
            <a:r>
              <a:rPr lang="en-US" altLang="en-US" dirty="0"/>
              <a:t>G</a:t>
            </a:r>
            <a:r>
              <a:rPr lang="en-US" altLang="en-US" dirty="0" smtClean="0"/>
              <a:t>eorge Gamow)</a:t>
            </a:r>
            <a:endParaRPr lang="en-US" altLang="en-US" dirty="0"/>
          </a:p>
          <a:p>
            <a:r>
              <a:rPr lang="en-US" altLang="en-US" dirty="0" smtClean="0"/>
              <a:t>Nucleus </a:t>
            </a:r>
            <a:r>
              <a:rPr lang="en-US" altLang="en-US" dirty="0"/>
              <a:t>is essentially spherical with radius proportional to A</a:t>
            </a:r>
            <a:r>
              <a:rPr lang="en-US" altLang="en-US" baseline="30000" dirty="0"/>
              <a:t>1/3</a:t>
            </a:r>
            <a:r>
              <a:rPr lang="en-US" altLang="en-US" dirty="0"/>
              <a:t>. </a:t>
            </a:r>
          </a:p>
          <a:p>
            <a:pPr lvl="1"/>
            <a:r>
              <a:rPr lang="en-US" altLang="en-US" dirty="0"/>
              <a:t>Densities are independent of the number of nucleons</a:t>
            </a:r>
          </a:p>
          <a:p>
            <a:r>
              <a:rPr lang="en-US" altLang="en-US" dirty="0"/>
              <a:t>Led to a model that envisions the nucleus as an incompressible liquid droplet</a:t>
            </a:r>
          </a:p>
          <a:p>
            <a:pPr lvl="1"/>
            <a:r>
              <a:rPr lang="en-US" altLang="en-US" dirty="0"/>
              <a:t>In this model, nucleons are equivalent to molecules</a:t>
            </a:r>
          </a:p>
          <a:p>
            <a:r>
              <a:rPr lang="en-US" altLang="en-US" dirty="0"/>
              <a:t>Quantum properties of individual nucleons are ignored</a:t>
            </a:r>
          </a:p>
        </p:txBody>
      </p:sp>
      <p:graphicFrame>
        <p:nvGraphicFramePr>
          <p:cNvPr id="524291" name="Object 3"/>
          <p:cNvGraphicFramePr>
            <a:graphicFrameLocks noChangeAspect="1"/>
          </p:cNvGraphicFramePr>
          <p:nvPr/>
        </p:nvGraphicFramePr>
        <p:xfrm>
          <a:off x="0" y="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795" name="Equation" r:id="rId3" imgW="914400" imgH="190080" progId="Equation.DSMT4">
                  <p:embed/>
                </p:oleObj>
              </mc:Choice>
              <mc:Fallback>
                <p:oleObj name="Equation" r:id="rId3" imgW="914400" imgH="190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4292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rgbClr val="A50021"/>
                </a:solidFill>
                <a:latin typeface="Arial Narrow" charset="0"/>
              </a:defRPr>
            </a:lvl1pPr>
            <a:lvl2pPr algn="ctr">
              <a:defRPr sz="4400">
                <a:solidFill>
                  <a:srgbClr val="A50021"/>
                </a:solidFill>
                <a:latin typeface="Arial Narrow" charset="0"/>
              </a:defRPr>
            </a:lvl2pPr>
            <a:lvl3pPr algn="ctr">
              <a:defRPr sz="4400">
                <a:solidFill>
                  <a:srgbClr val="A50021"/>
                </a:solidFill>
                <a:latin typeface="Arial Narrow" charset="0"/>
              </a:defRPr>
            </a:lvl3pPr>
            <a:lvl4pPr algn="ctr">
              <a:defRPr sz="4400">
                <a:solidFill>
                  <a:srgbClr val="A50021"/>
                </a:solidFill>
                <a:latin typeface="Arial Narrow" charset="0"/>
              </a:defRPr>
            </a:lvl4pPr>
            <a:lvl5pPr algn="ctr">
              <a:defRPr sz="4400">
                <a:solidFill>
                  <a:srgbClr val="A50021"/>
                </a:solidFill>
                <a:latin typeface="Arial Narrow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9pPr>
          </a:lstStyle>
          <a:p>
            <a:r>
              <a:rPr lang="en-US" altLang="en-US" sz="4000"/>
              <a:t>Nuclear Models: Liquid Droplet Model</a:t>
            </a:r>
          </a:p>
        </p:txBody>
      </p:sp>
    </p:spTree>
    <p:extLst>
      <p:ext uri="{BB962C8B-B14F-4D97-AF65-F5344CB8AC3E}">
        <p14:creationId xmlns:p14="http://schemas.microsoft.com/office/powerpoint/2010/main" val="1532379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524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"/>
                                        <p:tgtEl>
                                          <p:spTgt spid="524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"/>
                                        <p:tgtEl>
                                          <p:spTgt spid="524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"/>
                                        <p:tgtEl>
                                          <p:spTgt spid="524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"/>
                                        <p:tgtEl>
                                          <p:spTgt spid="524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"/>
                                        <p:tgtEl>
                                          <p:spTgt spid="524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4290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PHYS 3446, Fall 2016</a:t>
            </a:r>
            <a:endParaRPr lang="en-US" alt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0390-C0E0-224E-8FB3-C79762FC32F5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09600"/>
            <a:ext cx="4876800" cy="6096000"/>
          </a:xfrm>
          <a:solidFill>
            <a:schemeClr val="bg1"/>
          </a:solidFill>
        </p:spPr>
        <p:txBody>
          <a:bodyPr/>
          <a:lstStyle/>
          <a:p>
            <a:r>
              <a:rPr lang="en-US" altLang="en-US" dirty="0"/>
              <a:t>Nucleus is imagined to consist of </a:t>
            </a:r>
          </a:p>
          <a:p>
            <a:pPr lvl="1"/>
            <a:r>
              <a:rPr lang="en-US" altLang="en-US" dirty="0"/>
              <a:t>A stable central core of nucleons where nuclear force is completely saturated</a:t>
            </a:r>
          </a:p>
          <a:p>
            <a:pPr lvl="1"/>
            <a:r>
              <a:rPr lang="en-US" altLang="en-US" dirty="0"/>
              <a:t>A surface layer of nucleons that are not bound tightly</a:t>
            </a:r>
          </a:p>
          <a:p>
            <a:pPr lvl="2"/>
            <a:r>
              <a:rPr lang="en-US" altLang="en-US" dirty="0"/>
              <a:t>This weaker binding at the surface decreases the effective BE per nucleon (B/A)</a:t>
            </a:r>
          </a:p>
          <a:p>
            <a:pPr lvl="2"/>
            <a:r>
              <a:rPr lang="en-US" altLang="en-US" dirty="0"/>
              <a:t>Provides an attraction of the surface nucleons towards the core just as the surface tension to the </a:t>
            </a:r>
            <a:r>
              <a:rPr lang="en-US" altLang="en-US" dirty="0" smtClean="0"/>
              <a:t>liquid would</a:t>
            </a:r>
            <a:endParaRPr lang="en-US" altLang="en-US" dirty="0"/>
          </a:p>
        </p:txBody>
      </p:sp>
      <p:pic>
        <p:nvPicPr>
          <p:cNvPr id="525314" name="Picture 2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295400"/>
            <a:ext cx="4557713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25316" name="Object 4"/>
          <p:cNvGraphicFramePr>
            <a:graphicFrameLocks noChangeAspect="1"/>
          </p:cNvGraphicFramePr>
          <p:nvPr/>
        </p:nvGraphicFramePr>
        <p:xfrm>
          <a:off x="0" y="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819" name="Equation" r:id="rId4" imgW="914400" imgH="190080" progId="Equation.DSMT4">
                  <p:embed/>
                </p:oleObj>
              </mc:Choice>
              <mc:Fallback>
                <p:oleObj name="Equation" r:id="rId4" imgW="914400" imgH="190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5317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rgbClr val="A50021"/>
                </a:solidFill>
                <a:latin typeface="Arial Narrow" charset="0"/>
              </a:defRPr>
            </a:lvl1pPr>
            <a:lvl2pPr algn="ctr">
              <a:defRPr sz="4400">
                <a:solidFill>
                  <a:srgbClr val="A50021"/>
                </a:solidFill>
                <a:latin typeface="Arial Narrow" charset="0"/>
              </a:defRPr>
            </a:lvl2pPr>
            <a:lvl3pPr algn="ctr">
              <a:defRPr sz="4400">
                <a:solidFill>
                  <a:srgbClr val="A50021"/>
                </a:solidFill>
                <a:latin typeface="Arial Narrow" charset="0"/>
              </a:defRPr>
            </a:lvl3pPr>
            <a:lvl4pPr algn="ctr">
              <a:defRPr sz="4400">
                <a:solidFill>
                  <a:srgbClr val="A50021"/>
                </a:solidFill>
                <a:latin typeface="Arial Narrow" charset="0"/>
              </a:defRPr>
            </a:lvl4pPr>
            <a:lvl5pPr algn="ctr">
              <a:defRPr sz="4400">
                <a:solidFill>
                  <a:srgbClr val="A50021"/>
                </a:solidFill>
                <a:latin typeface="Arial Narrow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9pPr>
          </a:lstStyle>
          <a:p>
            <a:r>
              <a:rPr lang="en-US" altLang="en-US" sz="4000"/>
              <a:t>Nuclear Models: Liquid Droplet Model</a:t>
            </a:r>
          </a:p>
        </p:txBody>
      </p:sp>
    </p:spTree>
    <p:extLst>
      <p:ext uri="{BB962C8B-B14F-4D97-AF65-F5344CB8AC3E}">
        <p14:creationId xmlns:p14="http://schemas.microsoft.com/office/powerpoint/2010/main" val="207792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52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"/>
                                        <p:tgtEl>
                                          <p:spTgt spid="525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"/>
                                        <p:tgtEl>
                                          <p:spTgt spid="525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25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25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25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300"/>
                                        <p:tgtEl>
                                          <p:spTgt spid="525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300"/>
                                        <p:tgtEl>
                                          <p:spTgt spid="525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531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PHYS 3446, Fall 2016</a:t>
            </a:r>
            <a:endParaRPr lang="en-US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1B20C-465F-894C-AA76-D51313A2B9F1}" type="slidenum">
              <a:rPr lang="en-US" altLang="en-US"/>
              <a:pPr/>
              <a:t>8</a:t>
            </a:fld>
            <a:endParaRPr lang="en-US" altLang="en-US"/>
          </a:p>
        </p:txBody>
      </p:sp>
      <p:pic>
        <p:nvPicPr>
          <p:cNvPr id="526338" name="Picture 2" descr="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505200"/>
            <a:ext cx="3886200" cy="307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85800"/>
            <a:ext cx="8229600" cy="2971800"/>
          </a:xfrm>
        </p:spPr>
        <p:txBody>
          <a:bodyPr/>
          <a:lstStyle/>
          <a:p>
            <a:r>
              <a:rPr lang="en-US" altLang="en-US" sz="2800"/>
              <a:t>If a constant BE per nucleon is due to the saturation of the nuclear force, the nuclear BE can be written as: </a:t>
            </a:r>
          </a:p>
          <a:p>
            <a:endParaRPr lang="en-US" altLang="en-US" sz="2800"/>
          </a:p>
          <a:p>
            <a:r>
              <a:rPr lang="en-US" altLang="en-US" sz="2800"/>
              <a:t>What do you think each term does?</a:t>
            </a:r>
          </a:p>
          <a:p>
            <a:pPr lvl="1"/>
            <a:r>
              <a:rPr lang="en-US" altLang="en-US" sz="2400"/>
              <a:t>First term: volume energy for uniform saturated binding</a:t>
            </a:r>
          </a:p>
          <a:p>
            <a:pPr lvl="1"/>
            <a:r>
              <a:rPr lang="en-US" altLang="en-US" sz="2400"/>
              <a:t>Second term corrects for weaker surface tension</a:t>
            </a:r>
          </a:p>
        </p:txBody>
      </p:sp>
      <p:graphicFrame>
        <p:nvGraphicFramePr>
          <p:cNvPr id="526340" name="Object 4"/>
          <p:cNvGraphicFramePr>
            <a:graphicFrameLocks noChangeAspect="1"/>
          </p:cNvGraphicFramePr>
          <p:nvPr/>
        </p:nvGraphicFramePr>
        <p:xfrm>
          <a:off x="0" y="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128" name="Equation" r:id="rId4" imgW="914400" imgH="190080" progId="Equation.DSMT4">
                  <p:embed/>
                </p:oleObj>
              </mc:Choice>
              <mc:Fallback>
                <p:oleObj name="Equation" r:id="rId4" imgW="914400" imgH="190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6341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rgbClr val="A50021"/>
                </a:solidFill>
                <a:latin typeface="Arial Narrow" charset="0"/>
              </a:defRPr>
            </a:lvl1pPr>
            <a:lvl2pPr algn="ctr">
              <a:defRPr sz="4400">
                <a:solidFill>
                  <a:srgbClr val="A50021"/>
                </a:solidFill>
                <a:latin typeface="Arial Narrow" charset="0"/>
              </a:defRPr>
            </a:lvl2pPr>
            <a:lvl3pPr algn="ctr">
              <a:defRPr sz="4400">
                <a:solidFill>
                  <a:srgbClr val="A50021"/>
                </a:solidFill>
                <a:latin typeface="Arial Narrow" charset="0"/>
              </a:defRPr>
            </a:lvl3pPr>
            <a:lvl4pPr algn="ctr">
              <a:defRPr sz="4400">
                <a:solidFill>
                  <a:srgbClr val="A50021"/>
                </a:solidFill>
                <a:latin typeface="Arial Narrow" charset="0"/>
              </a:defRPr>
            </a:lvl4pPr>
            <a:lvl5pPr algn="ctr">
              <a:defRPr sz="4400">
                <a:solidFill>
                  <a:srgbClr val="A50021"/>
                </a:solidFill>
                <a:latin typeface="Arial Narrow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9pPr>
          </a:lstStyle>
          <a:p>
            <a:r>
              <a:rPr lang="en-US" altLang="en-US" sz="4000"/>
              <a:t>Liquid Droplet Model: Binding Energy</a:t>
            </a:r>
          </a:p>
        </p:txBody>
      </p:sp>
      <p:graphicFrame>
        <p:nvGraphicFramePr>
          <p:cNvPr id="526342" name="Object 6"/>
          <p:cNvGraphicFramePr>
            <a:graphicFrameLocks noChangeAspect="1"/>
          </p:cNvGraphicFramePr>
          <p:nvPr/>
        </p:nvGraphicFramePr>
        <p:xfrm>
          <a:off x="2743200" y="1619250"/>
          <a:ext cx="965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129" name="Equation" r:id="rId6" imgW="342720" imgH="152280" progId="Equation.DSMT4">
                  <p:embed/>
                </p:oleObj>
              </mc:Choice>
              <mc:Fallback>
                <p:oleObj name="Equation" r:id="rId6" imgW="3427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619250"/>
                        <a:ext cx="965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6343" name="Rectangle 7"/>
          <p:cNvSpPr>
            <a:spLocks noChangeArrowheads="1"/>
          </p:cNvSpPr>
          <p:nvPr/>
        </p:nvSpPr>
        <p:spPr bwMode="auto">
          <a:xfrm>
            <a:off x="228600" y="3581400"/>
            <a:ext cx="54864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accent2"/>
                </a:solidFill>
                <a:latin typeface="Arial Narrow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660066"/>
                </a:solidFill>
                <a:latin typeface="Arial Narrow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00"/>
                </a:solidFill>
                <a:latin typeface="Arial Narrow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C00CC"/>
                </a:solidFill>
                <a:latin typeface="Arial Narrow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FF0066"/>
                </a:solidFill>
                <a:latin typeface="Arial Narrow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0066"/>
                </a:solidFill>
                <a:latin typeface="Arial Narrow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0066"/>
                </a:solidFill>
                <a:latin typeface="Arial Narrow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0066"/>
                </a:solidFill>
                <a:latin typeface="Arial Narrow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0066"/>
                </a:solidFill>
                <a:latin typeface="Arial Narrow" charset="0"/>
              </a:defRPr>
            </a:lvl9pPr>
          </a:lstStyle>
          <a:p>
            <a:r>
              <a:rPr lang="en-US" altLang="en-US" sz="2800" dirty="0"/>
              <a:t>This can explain the low BE/nucleon behavior of low A nuclei</a:t>
            </a:r>
          </a:p>
          <a:p>
            <a:pPr lvl="1"/>
            <a:r>
              <a:rPr lang="en-US" altLang="en-US" sz="2400" dirty="0"/>
              <a:t>For low A nuclei, the proportion of the second term is larger.</a:t>
            </a:r>
          </a:p>
          <a:p>
            <a:pPr lvl="1"/>
            <a:r>
              <a:rPr lang="en-US" altLang="en-US" sz="2400" dirty="0"/>
              <a:t>Reflects relatively large number of surface nucleons than the core.</a:t>
            </a:r>
          </a:p>
        </p:txBody>
      </p:sp>
      <p:graphicFrame>
        <p:nvGraphicFramePr>
          <p:cNvPr id="526344" name="Object 8"/>
          <p:cNvGraphicFramePr>
            <a:graphicFrameLocks noChangeAspect="1"/>
          </p:cNvGraphicFramePr>
          <p:nvPr/>
        </p:nvGraphicFramePr>
        <p:xfrm>
          <a:off x="3810000" y="1608138"/>
          <a:ext cx="1212850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130" name="Equation" r:id="rId8" imgW="431640" imgH="203040" progId="Equation.DSMT4">
                  <p:embed/>
                </p:oleObj>
              </mc:Choice>
              <mc:Fallback>
                <p:oleObj name="Equation" r:id="rId8" imgW="431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608138"/>
                        <a:ext cx="1212850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6345" name="Object 9"/>
          <p:cNvGraphicFramePr>
            <a:graphicFrameLocks noChangeAspect="1"/>
          </p:cNvGraphicFramePr>
          <p:nvPr/>
        </p:nvGraphicFramePr>
        <p:xfrm>
          <a:off x="5105400" y="1524000"/>
          <a:ext cx="10699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131" name="Equation" r:id="rId10" imgW="380880" imgH="228600" progId="Equation.DSMT4">
                  <p:embed/>
                </p:oleObj>
              </mc:Choice>
              <mc:Fallback>
                <p:oleObj name="Equation" r:id="rId10" imgW="380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524000"/>
                        <a:ext cx="10699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1264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526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6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26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2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"/>
                                        <p:tgtEl>
                                          <p:spTgt spid="526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"/>
                                        <p:tgtEl>
                                          <p:spTgt spid="526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"/>
                                        <p:tgtEl>
                                          <p:spTgt spid="526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300"/>
                                        <p:tgtEl>
                                          <p:spTgt spid="526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26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26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2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300"/>
                                        <p:tgtEl>
                                          <p:spTgt spid="526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300"/>
                                        <p:tgtEl>
                                          <p:spTgt spid="526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6339" grpId="0" build="p" autoUpdateAnimBg="0"/>
      <p:bldP spid="52634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Wednesday, Sept. 28, 2016</a:t>
            </a: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PHYS 3446, Fall 2016</a:t>
            </a: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C0202-4B43-EE45-A005-3A68A1CE56BD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527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685800"/>
            <a:ext cx="8382000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Small decrease of BE for heavy nuclei can be understood as due to </a:t>
            </a:r>
            <a:r>
              <a:rPr lang="en-US" altLang="en-US" sz="2800" dirty="0" smtClean="0"/>
              <a:t>the Coulomb </a:t>
            </a:r>
            <a:r>
              <a:rPr lang="en-US" altLang="en-US" sz="2800" dirty="0"/>
              <a:t>repulsion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The electrostatic energies of protons have </a:t>
            </a:r>
            <a:r>
              <a:rPr lang="en-US" altLang="en-US" sz="2400" dirty="0" smtClean="0"/>
              <a:t>a destabilizing </a:t>
            </a:r>
            <a:r>
              <a:rPr lang="en-US" altLang="en-US" sz="2400" dirty="0"/>
              <a:t>effect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Reflecting this effect, the empirical formula for BE takes </a:t>
            </a:r>
            <a:r>
              <a:rPr lang="en-US" altLang="en-US" sz="2800" dirty="0" smtClean="0"/>
              <a:t>a new </a:t>
            </a:r>
            <a:r>
              <a:rPr lang="en-US" altLang="en-US" sz="2800" dirty="0"/>
              <a:t>correction term</a:t>
            </a:r>
          </a:p>
          <a:p>
            <a:pPr>
              <a:lnSpc>
                <a:spcPct val="90000"/>
              </a:lnSpc>
            </a:pPr>
            <a:endParaRPr lang="en-US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 smtClean="0"/>
              <a:t>Each term </a:t>
            </a:r>
            <a:r>
              <a:rPr lang="en-US" altLang="en-US" sz="2800" dirty="0"/>
              <a:t>of this formula </a:t>
            </a:r>
            <a:r>
              <a:rPr lang="en-US" altLang="en-US" sz="2800" dirty="0" smtClean="0"/>
              <a:t>has a </a:t>
            </a:r>
            <a:r>
              <a:rPr lang="en-US" altLang="en-US" sz="2800" dirty="0"/>
              <a:t>classical origin.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This formula does not explain 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Lighter nuclei with the equal number of protons and neutrons are stable or have a stronger binding (larger –BE)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Natural abundance of stable even-even nuclei or paucity of odd-odd nuclei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These could mainly arise from quantum effect of spins.</a:t>
            </a:r>
          </a:p>
        </p:txBody>
      </p:sp>
      <p:graphicFrame>
        <p:nvGraphicFramePr>
          <p:cNvPr id="527363" name="Object 3"/>
          <p:cNvGraphicFramePr>
            <a:graphicFrameLocks noChangeAspect="1"/>
          </p:cNvGraphicFramePr>
          <p:nvPr/>
        </p:nvGraphicFramePr>
        <p:xfrm>
          <a:off x="0" y="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057" name="Equation" r:id="rId3" imgW="914400" imgH="190080" progId="Equation.DSMT4">
                  <p:embed/>
                </p:oleObj>
              </mc:Choice>
              <mc:Fallback>
                <p:oleObj name="Equation" r:id="rId3" imgW="914400" imgH="190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736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rgbClr val="A50021"/>
                </a:solidFill>
                <a:latin typeface="Arial Narrow" charset="0"/>
              </a:defRPr>
            </a:lvl1pPr>
            <a:lvl2pPr algn="ctr">
              <a:defRPr sz="4400">
                <a:solidFill>
                  <a:srgbClr val="A50021"/>
                </a:solidFill>
                <a:latin typeface="Arial Narrow" charset="0"/>
              </a:defRPr>
            </a:lvl2pPr>
            <a:lvl3pPr algn="ctr">
              <a:defRPr sz="4400">
                <a:solidFill>
                  <a:srgbClr val="A50021"/>
                </a:solidFill>
                <a:latin typeface="Arial Narrow" charset="0"/>
              </a:defRPr>
            </a:lvl3pPr>
            <a:lvl4pPr algn="ctr">
              <a:defRPr sz="4400">
                <a:solidFill>
                  <a:srgbClr val="A50021"/>
                </a:solidFill>
                <a:latin typeface="Arial Narrow" charset="0"/>
              </a:defRPr>
            </a:lvl4pPr>
            <a:lvl5pPr algn="ctr">
              <a:defRPr sz="4400">
                <a:solidFill>
                  <a:srgbClr val="A50021"/>
                </a:solidFill>
                <a:latin typeface="Arial Narrow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A50021"/>
                </a:solidFill>
                <a:latin typeface="Arial Narrow" charset="0"/>
              </a:defRPr>
            </a:lvl9pPr>
          </a:lstStyle>
          <a:p>
            <a:r>
              <a:rPr lang="en-US" altLang="en-US" sz="4000"/>
              <a:t>Liquid Droplet Model: Binding Energy</a:t>
            </a:r>
          </a:p>
        </p:txBody>
      </p:sp>
      <p:graphicFrame>
        <p:nvGraphicFramePr>
          <p:cNvPr id="527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2770680"/>
              </p:ext>
            </p:extLst>
          </p:nvPr>
        </p:nvGraphicFramePr>
        <p:xfrm>
          <a:off x="3262313" y="2438400"/>
          <a:ext cx="3519487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058" name="Equation" r:id="rId5" imgW="1117440" imgH="228600" progId="Equation.DSMT4">
                  <p:embed/>
                </p:oleObj>
              </mc:Choice>
              <mc:Fallback>
                <p:oleObj name="Equation" r:id="rId5" imgW="11174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2313" y="2438400"/>
                        <a:ext cx="3519487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7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311328"/>
              </p:ext>
            </p:extLst>
          </p:nvPr>
        </p:nvGraphicFramePr>
        <p:xfrm>
          <a:off x="6683375" y="2438400"/>
          <a:ext cx="207962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059" name="Equation" r:id="rId7" imgW="660240" imgH="228600" progId="Equation.DSMT4">
                  <p:embed/>
                </p:oleObj>
              </mc:Choice>
              <mc:Fallback>
                <p:oleObj name="Equation" r:id="rId7" imgW="6602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75" y="2438400"/>
                        <a:ext cx="2079625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729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527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"/>
                                        <p:tgtEl>
                                          <p:spTgt spid="527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"/>
                                        <p:tgtEl>
                                          <p:spTgt spid="527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27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27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"/>
                                        <p:tgtEl>
                                          <p:spTgt spid="527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"/>
                                        <p:tgtEl>
                                          <p:spTgt spid="527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300"/>
                                        <p:tgtEl>
                                          <p:spTgt spid="527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300"/>
                                        <p:tgtEl>
                                          <p:spTgt spid="527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300"/>
                                        <p:tgtEl>
                                          <p:spTgt spid="527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7362" grpId="0" build="p" autoUpdateAnimBg="0"/>
    </p:bldLst>
  </p:timing>
</p:sld>
</file>

<file path=ppt/theme/theme1.xml><?xml version="1.0" encoding="utf-8"?>
<a:theme xmlns:a="http://schemas.openxmlformats.org/drawingml/2006/main" name="phys1443-spring02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00"/>
      </a:hlink>
      <a:folHlink>
        <a:srgbClr val="B2B2B2"/>
      </a:folHlink>
    </a:clrScheme>
    <a:fontScheme name="phys1443-spring02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hys1443-spring02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s1443-spring02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s1443-spring02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s1443-spring02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s1443-spring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s1443-spring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s1443-spring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D:\UTA\Classes\1443 Spring 2002\phys1443-spring02.pot</Template>
  <TotalTime>36144</TotalTime>
  <Words>841</Words>
  <Application>Microsoft Macintosh PowerPoint</Application>
  <PresentationFormat>On-screen Show (4:3)</PresentationFormat>
  <Paragraphs>116</Paragraphs>
  <Slides>12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 Narrow</vt:lpstr>
      <vt:lpstr>Monotype Corsiva</vt:lpstr>
      <vt:lpstr>Times New Roman</vt:lpstr>
      <vt:lpstr>Arial</vt:lpstr>
      <vt:lpstr>phys1443-spring02</vt:lpstr>
      <vt:lpstr>Equation</vt:lpstr>
      <vt:lpstr>PHYS 3446 – Lecture #8</vt:lpstr>
      <vt:lpstr>Announcement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 1443 – Section 501 Lecture #1</dc:title>
  <dc:creator>Jae Yu</dc:creator>
  <cp:lastModifiedBy>Microsoft Office User</cp:lastModifiedBy>
  <cp:revision>1082</cp:revision>
  <dcterms:created xsi:type="dcterms:W3CDTF">2002-01-14T15:59:50Z</dcterms:created>
  <dcterms:modified xsi:type="dcterms:W3CDTF">2016-09-28T21:05:19Z</dcterms:modified>
</cp:coreProperties>
</file>