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49" r:id="rId2"/>
    <p:sldId id="639" r:id="rId3"/>
    <p:sldId id="678" r:id="rId4"/>
    <p:sldId id="679" r:id="rId5"/>
    <p:sldId id="680" r:id="rId6"/>
    <p:sldId id="681" r:id="rId7"/>
    <p:sldId id="682" r:id="rId8"/>
    <p:sldId id="683" r:id="rId9"/>
    <p:sldId id="684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  <p:sldId id="722" r:id="rId47"/>
    <p:sldId id="723" r:id="rId48"/>
    <p:sldId id="724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2" autoAdjust="0"/>
    <p:restoredTop sz="96087" autoAdjust="0"/>
  </p:normalViewPr>
  <p:slideViewPr>
    <p:cSldViewPr>
      <p:cViewPr varScale="1">
        <p:scale>
          <a:sx n="139" d="100"/>
          <a:sy n="139" d="100"/>
        </p:scale>
        <p:origin x="1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wmf"/><Relationship Id="rId12" Type="http://schemas.openxmlformats.org/officeDocument/2006/relationships/image" Target="../media/image44.wmf"/><Relationship Id="rId13" Type="http://schemas.openxmlformats.org/officeDocument/2006/relationships/image" Target="../media/image45.wmf"/><Relationship Id="rId14" Type="http://schemas.openxmlformats.org/officeDocument/2006/relationships/image" Target="../media/image46.wmf"/><Relationship Id="rId15" Type="http://schemas.openxmlformats.org/officeDocument/2006/relationships/image" Target="../media/image47.wmf"/><Relationship Id="rId16" Type="http://schemas.openxmlformats.org/officeDocument/2006/relationships/image" Target="../media/image48.wmf"/><Relationship Id="rId17" Type="http://schemas.openxmlformats.org/officeDocument/2006/relationships/image" Target="../media/image49.wmf"/><Relationship Id="rId18" Type="http://schemas.openxmlformats.org/officeDocument/2006/relationships/image" Target="../media/image50.wmf"/><Relationship Id="rId19" Type="http://schemas.openxmlformats.org/officeDocument/2006/relationships/image" Target="../media/image51.wmf"/><Relationship Id="rId1" Type="http://schemas.openxmlformats.org/officeDocument/2006/relationships/image" Target="../media/image1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41.wmf"/><Relationship Id="rId10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" Type="http://schemas.openxmlformats.org/officeDocument/2006/relationships/image" Target="../media/image1.wmf"/><Relationship Id="rId2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1" Type="http://schemas.openxmlformats.org/officeDocument/2006/relationships/image" Target="../media/image1.wmf"/><Relationship Id="rId2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6" Type="http://schemas.openxmlformats.org/officeDocument/2006/relationships/image" Target="../media/image74.wmf"/><Relationship Id="rId7" Type="http://schemas.openxmlformats.org/officeDocument/2006/relationships/image" Target="../media/image75.wmf"/><Relationship Id="rId8" Type="http://schemas.openxmlformats.org/officeDocument/2006/relationships/image" Target="../media/image76.wmf"/><Relationship Id="rId1" Type="http://schemas.openxmlformats.org/officeDocument/2006/relationships/image" Target="../media/image1.wmf"/><Relationship Id="rId2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6" Type="http://schemas.openxmlformats.org/officeDocument/2006/relationships/image" Target="../media/image82.wmf"/><Relationship Id="rId7" Type="http://schemas.openxmlformats.org/officeDocument/2006/relationships/image" Target="../media/image83.wmf"/><Relationship Id="rId1" Type="http://schemas.openxmlformats.org/officeDocument/2006/relationships/image" Target="../media/image1.wmf"/><Relationship Id="rId2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image" Target="../media/image90.wmf"/><Relationship Id="rId7" Type="http://schemas.openxmlformats.org/officeDocument/2006/relationships/image" Target="../media/image91.wmf"/><Relationship Id="rId1" Type="http://schemas.openxmlformats.org/officeDocument/2006/relationships/image" Target="../media/image1.wmf"/><Relationship Id="rId2" Type="http://schemas.openxmlformats.org/officeDocument/2006/relationships/image" Target="../media/image8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wmf"/><Relationship Id="rId1" Type="http://schemas.openxmlformats.org/officeDocument/2006/relationships/image" Target="../media/image1.wmf"/><Relationship Id="rId2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8" Type="http://schemas.openxmlformats.org/officeDocument/2006/relationships/image" Target="../media/image107.wmf"/><Relationship Id="rId9" Type="http://schemas.openxmlformats.org/officeDocument/2006/relationships/image" Target="../media/image108.wmf"/><Relationship Id="rId1" Type="http://schemas.openxmlformats.org/officeDocument/2006/relationships/image" Target="../media/image1.wmf"/><Relationship Id="rId2" Type="http://schemas.openxmlformats.org/officeDocument/2006/relationships/image" Target="../media/image10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1" Type="http://schemas.openxmlformats.org/officeDocument/2006/relationships/image" Target="../media/image1.wmf"/><Relationship Id="rId2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01.wmf"/><Relationship Id="rId10" Type="http://schemas.openxmlformats.org/officeDocument/2006/relationships/image" Target="../media/image103.wmf"/><Relationship Id="rId11" Type="http://schemas.openxmlformats.org/officeDocument/2006/relationships/image" Target="../media/image104.wmf"/><Relationship Id="rId1" Type="http://schemas.openxmlformats.org/officeDocument/2006/relationships/image" Target="../media/image1.wmf"/><Relationship Id="rId2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1" Type="http://schemas.openxmlformats.org/officeDocument/2006/relationships/image" Target="../media/image1.wmf"/><Relationship Id="rId2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4" Type="http://schemas.openxmlformats.org/officeDocument/2006/relationships/image" Target="../media/image127.wmf"/><Relationship Id="rId5" Type="http://schemas.openxmlformats.org/officeDocument/2006/relationships/image" Target="../media/image128.wmf"/><Relationship Id="rId6" Type="http://schemas.openxmlformats.org/officeDocument/2006/relationships/image" Target="../media/image129.wmf"/><Relationship Id="rId7" Type="http://schemas.openxmlformats.org/officeDocument/2006/relationships/image" Target="../media/image130.wmf"/><Relationship Id="rId8" Type="http://schemas.openxmlformats.org/officeDocument/2006/relationships/image" Target="../media/image131.wmf"/><Relationship Id="rId9" Type="http://schemas.openxmlformats.org/officeDocument/2006/relationships/image" Target="../media/image132.wmf"/><Relationship Id="rId10" Type="http://schemas.openxmlformats.org/officeDocument/2006/relationships/image" Target="../media/image133.wmf"/><Relationship Id="rId1" Type="http://schemas.openxmlformats.org/officeDocument/2006/relationships/image" Target="../media/image1.wmf"/><Relationship Id="rId2" Type="http://schemas.openxmlformats.org/officeDocument/2006/relationships/image" Target="../media/image12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8" Type="http://schemas.openxmlformats.org/officeDocument/2006/relationships/image" Target="../media/image140.wmf"/><Relationship Id="rId9" Type="http://schemas.openxmlformats.org/officeDocument/2006/relationships/image" Target="../media/image141.wmf"/><Relationship Id="rId10" Type="http://schemas.openxmlformats.org/officeDocument/2006/relationships/image" Target="../media/image142.wmf"/><Relationship Id="rId1" Type="http://schemas.openxmlformats.org/officeDocument/2006/relationships/image" Target="../media/image1.wmf"/><Relationship Id="rId2" Type="http://schemas.openxmlformats.org/officeDocument/2006/relationships/image" Target="../media/image13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43.wmf"/><Relationship Id="rId3" Type="http://schemas.openxmlformats.org/officeDocument/2006/relationships/image" Target="../media/image1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147.wmf"/><Relationship Id="rId5" Type="http://schemas.openxmlformats.org/officeDocument/2006/relationships/image" Target="../media/image148.wmf"/><Relationship Id="rId6" Type="http://schemas.openxmlformats.org/officeDocument/2006/relationships/image" Target="../media/image149.wmf"/><Relationship Id="rId7" Type="http://schemas.openxmlformats.org/officeDocument/2006/relationships/image" Target="../media/image150.wmf"/><Relationship Id="rId1" Type="http://schemas.openxmlformats.org/officeDocument/2006/relationships/image" Target="../media/image145.wmf"/><Relationship Id="rId2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153.wmf"/><Relationship Id="rId5" Type="http://schemas.openxmlformats.org/officeDocument/2006/relationships/image" Target="../media/image154.wmf"/><Relationship Id="rId6" Type="http://schemas.openxmlformats.org/officeDocument/2006/relationships/image" Target="../media/image155.wmf"/><Relationship Id="rId7" Type="http://schemas.openxmlformats.org/officeDocument/2006/relationships/image" Target="../media/image156.wmf"/><Relationship Id="rId1" Type="http://schemas.openxmlformats.org/officeDocument/2006/relationships/image" Target="../media/image151.wmf"/><Relationship Id="rId2" Type="http://schemas.openxmlformats.org/officeDocument/2006/relationships/image" Target="../media/image15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4" Type="http://schemas.openxmlformats.org/officeDocument/2006/relationships/image" Target="../media/image160.wmf"/><Relationship Id="rId5" Type="http://schemas.openxmlformats.org/officeDocument/2006/relationships/image" Target="../media/image161.wmf"/><Relationship Id="rId6" Type="http://schemas.openxmlformats.org/officeDocument/2006/relationships/image" Target="../media/image162.wmf"/><Relationship Id="rId7" Type="http://schemas.openxmlformats.org/officeDocument/2006/relationships/image" Target="../media/image163.wmf"/><Relationship Id="rId1" Type="http://schemas.openxmlformats.org/officeDocument/2006/relationships/image" Target="../media/image1.wmf"/><Relationship Id="rId2" Type="http://schemas.openxmlformats.org/officeDocument/2006/relationships/image" Target="../media/image15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64.wmf"/><Relationship Id="rId3" Type="http://schemas.openxmlformats.org/officeDocument/2006/relationships/image" Target="../media/image16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4" Type="http://schemas.openxmlformats.org/officeDocument/2006/relationships/image" Target="../media/image168.wmf"/><Relationship Id="rId1" Type="http://schemas.openxmlformats.org/officeDocument/2006/relationships/image" Target="../media/image1.wmf"/><Relationship Id="rId2" Type="http://schemas.openxmlformats.org/officeDocument/2006/relationships/image" Target="../media/image16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Relationship Id="rId1" Type="http://schemas.openxmlformats.org/officeDocument/2006/relationships/image" Target="../media/image1.wmf"/><Relationship Id="rId2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image" Target="../media/image1.wmf"/><Relationship Id="rId2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57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.wmf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9.wmf"/><Relationship Id="rId9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31.wmf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4.bin"/><Relationship Id="rId21" Type="http://schemas.openxmlformats.org/officeDocument/2006/relationships/image" Target="../media/image41.wmf"/><Relationship Id="rId22" Type="http://schemas.openxmlformats.org/officeDocument/2006/relationships/oleObject" Target="../embeddings/oleObject45.bin"/><Relationship Id="rId23" Type="http://schemas.openxmlformats.org/officeDocument/2006/relationships/image" Target="../media/image42.wmf"/><Relationship Id="rId24" Type="http://schemas.openxmlformats.org/officeDocument/2006/relationships/oleObject" Target="../embeddings/oleObject46.bin"/><Relationship Id="rId25" Type="http://schemas.openxmlformats.org/officeDocument/2006/relationships/image" Target="../media/image43.wmf"/><Relationship Id="rId26" Type="http://schemas.openxmlformats.org/officeDocument/2006/relationships/oleObject" Target="../embeddings/oleObject47.bin"/><Relationship Id="rId27" Type="http://schemas.openxmlformats.org/officeDocument/2006/relationships/image" Target="../media/image44.wmf"/><Relationship Id="rId28" Type="http://schemas.openxmlformats.org/officeDocument/2006/relationships/oleObject" Target="../embeddings/oleObject48.bin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30" Type="http://schemas.openxmlformats.org/officeDocument/2006/relationships/oleObject" Target="../embeddings/oleObject49.bin"/><Relationship Id="rId31" Type="http://schemas.openxmlformats.org/officeDocument/2006/relationships/image" Target="../media/image46.wmf"/><Relationship Id="rId32" Type="http://schemas.openxmlformats.org/officeDocument/2006/relationships/oleObject" Target="../embeddings/oleObject50.bin"/><Relationship Id="rId9" Type="http://schemas.openxmlformats.org/officeDocument/2006/relationships/image" Target="../media/image35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38.bin"/><Relationship Id="rId33" Type="http://schemas.openxmlformats.org/officeDocument/2006/relationships/image" Target="../media/image47.wmf"/><Relationship Id="rId34" Type="http://schemas.openxmlformats.org/officeDocument/2006/relationships/oleObject" Target="../embeddings/oleObject51.bin"/><Relationship Id="rId35" Type="http://schemas.openxmlformats.org/officeDocument/2006/relationships/image" Target="../media/image48.wmf"/><Relationship Id="rId36" Type="http://schemas.openxmlformats.org/officeDocument/2006/relationships/oleObject" Target="../embeddings/oleObject52.bin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37.w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38.w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39.w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40.wmf"/><Relationship Id="rId37" Type="http://schemas.openxmlformats.org/officeDocument/2006/relationships/image" Target="../media/image49.wmf"/><Relationship Id="rId38" Type="http://schemas.openxmlformats.org/officeDocument/2006/relationships/oleObject" Target="../embeddings/oleObject53.bin"/><Relationship Id="rId39" Type="http://schemas.openxmlformats.org/officeDocument/2006/relationships/image" Target="../media/image50.wmf"/><Relationship Id="rId40" Type="http://schemas.openxmlformats.org/officeDocument/2006/relationships/oleObject" Target="../embeddings/oleObject54.bin"/><Relationship Id="rId41" Type="http://schemas.openxmlformats.org/officeDocument/2006/relationships/image" Target="../media/image51.wmf"/><Relationship Id="rId42" Type="http://schemas.openxmlformats.org/officeDocument/2006/relationships/image" Target="../media/image52.emf"/><Relationship Id="rId43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1.wmf"/><Relationship Id="rId5" Type="http://schemas.openxmlformats.org/officeDocument/2006/relationships/image" Target="../media/image54.emf"/><Relationship Id="rId6" Type="http://schemas.openxmlformats.org/officeDocument/2006/relationships/image" Target="../media/image55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63.w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64.wmf"/><Relationship Id="rId10" Type="http://schemas.openxmlformats.org/officeDocument/2006/relationships/image" Target="../media/image58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59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60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61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62.w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68.w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69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65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66.w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image" Target="../media/image73.wmf"/><Relationship Id="rId13" Type="http://schemas.openxmlformats.org/officeDocument/2006/relationships/oleObject" Target="../embeddings/oleObject79.bin"/><Relationship Id="rId14" Type="http://schemas.openxmlformats.org/officeDocument/2006/relationships/image" Target="../media/image74.wmf"/><Relationship Id="rId15" Type="http://schemas.openxmlformats.org/officeDocument/2006/relationships/oleObject" Target="../embeddings/oleObject80.bin"/><Relationship Id="rId16" Type="http://schemas.openxmlformats.org/officeDocument/2006/relationships/image" Target="../media/image75.wmf"/><Relationship Id="rId17" Type="http://schemas.openxmlformats.org/officeDocument/2006/relationships/oleObject" Target="../embeddings/oleObject81.bin"/><Relationship Id="rId18" Type="http://schemas.openxmlformats.org/officeDocument/2006/relationships/image" Target="../media/image76.wmf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6.bin"/><Relationship Id="rId12" Type="http://schemas.openxmlformats.org/officeDocument/2006/relationships/image" Target="../media/image81.wmf"/><Relationship Id="rId13" Type="http://schemas.openxmlformats.org/officeDocument/2006/relationships/oleObject" Target="../embeddings/oleObject87.bin"/><Relationship Id="rId14" Type="http://schemas.openxmlformats.org/officeDocument/2006/relationships/image" Target="../media/image82.wmf"/><Relationship Id="rId15" Type="http://schemas.openxmlformats.org/officeDocument/2006/relationships/oleObject" Target="../embeddings/oleObject88.bin"/><Relationship Id="rId16" Type="http://schemas.openxmlformats.org/officeDocument/2006/relationships/image" Target="../media/image83.wmf"/><Relationship Id="rId17" Type="http://schemas.openxmlformats.org/officeDocument/2006/relationships/image" Target="../media/image84.emf"/><Relationship Id="rId18" Type="http://schemas.openxmlformats.org/officeDocument/2006/relationships/image" Target="../media/image8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wmf"/><Relationship Id="rId12" Type="http://schemas.openxmlformats.org/officeDocument/2006/relationships/oleObject" Target="../embeddings/oleObject93.bin"/><Relationship Id="rId13" Type="http://schemas.openxmlformats.org/officeDocument/2006/relationships/image" Target="../media/image89.wmf"/><Relationship Id="rId14" Type="http://schemas.openxmlformats.org/officeDocument/2006/relationships/oleObject" Target="../embeddings/oleObject94.bin"/><Relationship Id="rId15" Type="http://schemas.openxmlformats.org/officeDocument/2006/relationships/image" Target="../media/image90.wmf"/><Relationship Id="rId16" Type="http://schemas.openxmlformats.org/officeDocument/2006/relationships/oleObject" Target="../embeddings/oleObject95.bin"/><Relationship Id="rId17" Type="http://schemas.openxmlformats.org/officeDocument/2006/relationships/image" Target="../media/image9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2.png"/><Relationship Id="rId4" Type="http://schemas.openxmlformats.org/officeDocument/2006/relationships/oleObject" Target="../embeddings/oleObject89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86.wmf"/><Relationship Id="rId8" Type="http://schemas.openxmlformats.org/officeDocument/2006/relationships/oleObject" Target="../embeddings/oleObject91.bin"/><Relationship Id="rId9" Type="http://schemas.openxmlformats.org/officeDocument/2006/relationships/image" Target="../media/image87.wmf"/><Relationship Id="rId10" Type="http://schemas.openxmlformats.org/officeDocument/2006/relationships/oleObject" Target="../embeddings/oleObject92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101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102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103.bin"/><Relationship Id="rId18" Type="http://schemas.openxmlformats.org/officeDocument/2006/relationships/image" Target="../media/image9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9.bin"/><Relationship Id="rId10" Type="http://schemas.openxmlformats.org/officeDocument/2006/relationships/image" Target="../media/image9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20" Type="http://schemas.openxmlformats.org/officeDocument/2006/relationships/oleObject" Target="../embeddings/oleObject114.bin"/><Relationship Id="rId21" Type="http://schemas.openxmlformats.org/officeDocument/2006/relationships/image" Target="../media/image107.wmf"/><Relationship Id="rId22" Type="http://schemas.openxmlformats.org/officeDocument/2006/relationships/oleObject" Target="../embeddings/oleObject115.bin"/><Relationship Id="rId23" Type="http://schemas.openxmlformats.org/officeDocument/2006/relationships/oleObject" Target="../embeddings/oleObject116.bin"/><Relationship Id="rId24" Type="http://schemas.openxmlformats.org/officeDocument/2006/relationships/image" Target="../media/image108.wmf"/><Relationship Id="rId10" Type="http://schemas.openxmlformats.org/officeDocument/2006/relationships/image" Target="../media/image103.wmf"/><Relationship Id="rId11" Type="http://schemas.openxmlformats.org/officeDocument/2006/relationships/oleObject" Target="../embeddings/oleObject108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109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110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11.bin"/><Relationship Id="rId18" Type="http://schemas.openxmlformats.org/officeDocument/2006/relationships/oleObject" Target="../embeddings/oleObject112.bin"/><Relationship Id="rId19" Type="http://schemas.openxmlformats.org/officeDocument/2006/relationships/oleObject" Target="../embeddings/oleObject113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102.w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112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09.w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10.w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111.w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wmf"/><Relationship Id="rId20" Type="http://schemas.openxmlformats.org/officeDocument/2006/relationships/oleObject" Target="../embeddings/oleObject130.bin"/><Relationship Id="rId21" Type="http://schemas.openxmlformats.org/officeDocument/2006/relationships/image" Target="../media/image101.wmf"/><Relationship Id="rId22" Type="http://schemas.openxmlformats.org/officeDocument/2006/relationships/oleObject" Target="../embeddings/oleObject131.bin"/><Relationship Id="rId23" Type="http://schemas.openxmlformats.org/officeDocument/2006/relationships/image" Target="../media/image103.wmf"/><Relationship Id="rId24" Type="http://schemas.openxmlformats.org/officeDocument/2006/relationships/oleObject" Target="../embeddings/oleObject132.bin"/><Relationship Id="rId25" Type="http://schemas.openxmlformats.org/officeDocument/2006/relationships/image" Target="../media/image104.wmf"/><Relationship Id="rId10" Type="http://schemas.openxmlformats.org/officeDocument/2006/relationships/oleObject" Target="../embeddings/oleObject125.bin"/><Relationship Id="rId11" Type="http://schemas.openxmlformats.org/officeDocument/2006/relationships/image" Target="../media/image115.wmf"/><Relationship Id="rId12" Type="http://schemas.openxmlformats.org/officeDocument/2006/relationships/oleObject" Target="../embeddings/oleObject126.bin"/><Relationship Id="rId13" Type="http://schemas.openxmlformats.org/officeDocument/2006/relationships/image" Target="../media/image116.wmf"/><Relationship Id="rId14" Type="http://schemas.openxmlformats.org/officeDocument/2006/relationships/oleObject" Target="../embeddings/oleObject127.bin"/><Relationship Id="rId15" Type="http://schemas.openxmlformats.org/officeDocument/2006/relationships/image" Target="../media/image117.wmf"/><Relationship Id="rId16" Type="http://schemas.openxmlformats.org/officeDocument/2006/relationships/oleObject" Target="../embeddings/oleObject128.bin"/><Relationship Id="rId17" Type="http://schemas.openxmlformats.org/officeDocument/2006/relationships/image" Target="../media/image118.wmf"/><Relationship Id="rId18" Type="http://schemas.openxmlformats.org/officeDocument/2006/relationships/oleObject" Target="../embeddings/oleObject129.bin"/><Relationship Id="rId19" Type="http://schemas.openxmlformats.org/officeDocument/2006/relationships/image" Target="../media/image119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0.png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23.bin"/><Relationship Id="rId7" Type="http://schemas.openxmlformats.org/officeDocument/2006/relationships/image" Target="../media/image113.wmf"/><Relationship Id="rId8" Type="http://schemas.openxmlformats.org/officeDocument/2006/relationships/oleObject" Target="../embeddings/oleObject1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4" Type="http://schemas.openxmlformats.org/officeDocument/2006/relationships/image" Target="../media/image1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4" Type="http://schemas.openxmlformats.org/officeDocument/2006/relationships/image" Target="../media/image1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9.bin"/><Relationship Id="rId12" Type="http://schemas.openxmlformats.org/officeDocument/2006/relationships/image" Target="../media/image12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5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36.bin"/><Relationship Id="rId6" Type="http://schemas.openxmlformats.org/officeDocument/2006/relationships/image" Target="../media/image121.wmf"/><Relationship Id="rId7" Type="http://schemas.openxmlformats.org/officeDocument/2006/relationships/oleObject" Target="../embeddings/oleObject137.bin"/><Relationship Id="rId8" Type="http://schemas.openxmlformats.org/officeDocument/2006/relationships/image" Target="../media/image122.wmf"/><Relationship Id="rId9" Type="http://schemas.openxmlformats.org/officeDocument/2006/relationships/oleObject" Target="../embeddings/oleObject138.bin"/><Relationship Id="rId10" Type="http://schemas.openxmlformats.org/officeDocument/2006/relationships/image" Target="../media/image123.w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20" Type="http://schemas.openxmlformats.org/officeDocument/2006/relationships/image" Target="../media/image132.wmf"/><Relationship Id="rId21" Type="http://schemas.openxmlformats.org/officeDocument/2006/relationships/oleObject" Target="../embeddings/oleObject149.bin"/><Relationship Id="rId22" Type="http://schemas.openxmlformats.org/officeDocument/2006/relationships/image" Target="../media/image133.wmf"/><Relationship Id="rId10" Type="http://schemas.openxmlformats.org/officeDocument/2006/relationships/image" Target="../media/image127.wmf"/><Relationship Id="rId11" Type="http://schemas.openxmlformats.org/officeDocument/2006/relationships/oleObject" Target="../embeddings/oleObject144.bin"/><Relationship Id="rId12" Type="http://schemas.openxmlformats.org/officeDocument/2006/relationships/image" Target="../media/image128.wmf"/><Relationship Id="rId13" Type="http://schemas.openxmlformats.org/officeDocument/2006/relationships/oleObject" Target="../embeddings/oleObject145.bin"/><Relationship Id="rId14" Type="http://schemas.openxmlformats.org/officeDocument/2006/relationships/image" Target="../media/image129.wmf"/><Relationship Id="rId15" Type="http://schemas.openxmlformats.org/officeDocument/2006/relationships/oleObject" Target="../embeddings/oleObject146.bin"/><Relationship Id="rId16" Type="http://schemas.openxmlformats.org/officeDocument/2006/relationships/image" Target="../media/image130.wmf"/><Relationship Id="rId17" Type="http://schemas.openxmlformats.org/officeDocument/2006/relationships/oleObject" Target="../embeddings/oleObject147.bin"/><Relationship Id="rId18" Type="http://schemas.openxmlformats.org/officeDocument/2006/relationships/image" Target="../media/image131.wmf"/><Relationship Id="rId19" Type="http://schemas.openxmlformats.org/officeDocument/2006/relationships/oleObject" Target="../embeddings/oleObject148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41.bin"/><Relationship Id="rId6" Type="http://schemas.openxmlformats.org/officeDocument/2006/relationships/image" Target="../media/image125.wmf"/><Relationship Id="rId7" Type="http://schemas.openxmlformats.org/officeDocument/2006/relationships/oleObject" Target="../embeddings/oleObject142.bin"/><Relationship Id="rId8" Type="http://schemas.openxmlformats.org/officeDocument/2006/relationships/image" Target="../media/image126.w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20" Type="http://schemas.openxmlformats.org/officeDocument/2006/relationships/image" Target="../media/image141.wmf"/><Relationship Id="rId21" Type="http://schemas.openxmlformats.org/officeDocument/2006/relationships/oleObject" Target="../embeddings/oleObject159.bin"/><Relationship Id="rId22" Type="http://schemas.openxmlformats.org/officeDocument/2006/relationships/image" Target="../media/image142.wmf"/><Relationship Id="rId10" Type="http://schemas.openxmlformats.org/officeDocument/2006/relationships/image" Target="../media/image136.wmf"/><Relationship Id="rId11" Type="http://schemas.openxmlformats.org/officeDocument/2006/relationships/oleObject" Target="../embeddings/oleObject154.bin"/><Relationship Id="rId12" Type="http://schemas.openxmlformats.org/officeDocument/2006/relationships/image" Target="../media/image137.wmf"/><Relationship Id="rId13" Type="http://schemas.openxmlformats.org/officeDocument/2006/relationships/oleObject" Target="../embeddings/oleObject155.bin"/><Relationship Id="rId14" Type="http://schemas.openxmlformats.org/officeDocument/2006/relationships/image" Target="../media/image138.wmf"/><Relationship Id="rId15" Type="http://schemas.openxmlformats.org/officeDocument/2006/relationships/oleObject" Target="../embeddings/oleObject156.bin"/><Relationship Id="rId16" Type="http://schemas.openxmlformats.org/officeDocument/2006/relationships/image" Target="../media/image139.wmf"/><Relationship Id="rId17" Type="http://schemas.openxmlformats.org/officeDocument/2006/relationships/oleObject" Target="../embeddings/oleObject157.bin"/><Relationship Id="rId18" Type="http://schemas.openxmlformats.org/officeDocument/2006/relationships/image" Target="../media/image140.wmf"/><Relationship Id="rId19" Type="http://schemas.openxmlformats.org/officeDocument/2006/relationships/oleObject" Target="../embeddings/oleObject158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51.bin"/><Relationship Id="rId6" Type="http://schemas.openxmlformats.org/officeDocument/2006/relationships/image" Target="../media/image134.wmf"/><Relationship Id="rId7" Type="http://schemas.openxmlformats.org/officeDocument/2006/relationships/oleObject" Target="../embeddings/oleObject152.bin"/><Relationship Id="rId8" Type="http://schemas.openxmlformats.org/officeDocument/2006/relationships/image" Target="../media/image13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61.bin"/><Relationship Id="rId6" Type="http://schemas.openxmlformats.org/officeDocument/2006/relationships/image" Target="../media/image143.wmf"/><Relationship Id="rId7" Type="http://schemas.openxmlformats.org/officeDocument/2006/relationships/oleObject" Target="../embeddings/oleObject162.bin"/><Relationship Id="rId8" Type="http://schemas.openxmlformats.org/officeDocument/2006/relationships/image" Target="../media/image144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8.bin"/><Relationship Id="rId12" Type="http://schemas.openxmlformats.org/officeDocument/2006/relationships/image" Target="../media/image148.wmf"/><Relationship Id="rId13" Type="http://schemas.openxmlformats.org/officeDocument/2006/relationships/oleObject" Target="../embeddings/oleObject169.bin"/><Relationship Id="rId14" Type="http://schemas.openxmlformats.org/officeDocument/2006/relationships/image" Target="../media/image149.wmf"/><Relationship Id="rId15" Type="http://schemas.openxmlformats.org/officeDocument/2006/relationships/oleObject" Target="../embeddings/oleObject170.bin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4.bin"/><Relationship Id="rId4" Type="http://schemas.openxmlformats.org/officeDocument/2006/relationships/image" Target="../media/image145.wmf"/><Relationship Id="rId5" Type="http://schemas.openxmlformats.org/officeDocument/2006/relationships/oleObject" Target="../embeddings/oleObject165.bin"/><Relationship Id="rId6" Type="http://schemas.openxmlformats.org/officeDocument/2006/relationships/image" Target="../media/image146.wmf"/><Relationship Id="rId7" Type="http://schemas.openxmlformats.org/officeDocument/2006/relationships/oleObject" Target="../embeddings/oleObject166.bin"/><Relationship Id="rId8" Type="http://schemas.openxmlformats.org/officeDocument/2006/relationships/image" Target="../media/image1.wmf"/><Relationship Id="rId9" Type="http://schemas.openxmlformats.org/officeDocument/2006/relationships/oleObject" Target="../embeddings/oleObject167.bin"/><Relationship Id="rId10" Type="http://schemas.openxmlformats.org/officeDocument/2006/relationships/image" Target="../media/image147.w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5.bin"/><Relationship Id="rId12" Type="http://schemas.openxmlformats.org/officeDocument/2006/relationships/image" Target="../media/image154.wmf"/><Relationship Id="rId13" Type="http://schemas.openxmlformats.org/officeDocument/2006/relationships/oleObject" Target="../embeddings/oleObject176.bin"/><Relationship Id="rId14" Type="http://schemas.openxmlformats.org/officeDocument/2006/relationships/image" Target="../media/image155.wmf"/><Relationship Id="rId15" Type="http://schemas.openxmlformats.org/officeDocument/2006/relationships/oleObject" Target="../embeddings/oleObject177.bin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1.bin"/><Relationship Id="rId4" Type="http://schemas.openxmlformats.org/officeDocument/2006/relationships/image" Target="../media/image151.wmf"/><Relationship Id="rId5" Type="http://schemas.openxmlformats.org/officeDocument/2006/relationships/oleObject" Target="../embeddings/oleObject172.bin"/><Relationship Id="rId6" Type="http://schemas.openxmlformats.org/officeDocument/2006/relationships/image" Target="../media/image152.wmf"/><Relationship Id="rId7" Type="http://schemas.openxmlformats.org/officeDocument/2006/relationships/oleObject" Target="../embeddings/oleObject173.bin"/><Relationship Id="rId8" Type="http://schemas.openxmlformats.org/officeDocument/2006/relationships/image" Target="../media/image1.wmf"/><Relationship Id="rId9" Type="http://schemas.openxmlformats.org/officeDocument/2006/relationships/oleObject" Target="../embeddings/oleObject174.bin"/><Relationship Id="rId10" Type="http://schemas.openxmlformats.org/officeDocument/2006/relationships/image" Target="../media/image15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oleObject" Target="../embeddings/oleObject178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3.bin"/><Relationship Id="rId12" Type="http://schemas.openxmlformats.org/officeDocument/2006/relationships/image" Target="../media/image161.wmf"/><Relationship Id="rId13" Type="http://schemas.openxmlformats.org/officeDocument/2006/relationships/oleObject" Target="../embeddings/oleObject184.bin"/><Relationship Id="rId14" Type="http://schemas.openxmlformats.org/officeDocument/2006/relationships/image" Target="../media/image162.wmf"/><Relationship Id="rId15" Type="http://schemas.openxmlformats.org/officeDocument/2006/relationships/oleObject" Target="../embeddings/oleObject185.bin"/><Relationship Id="rId16" Type="http://schemas.openxmlformats.org/officeDocument/2006/relationships/image" Target="../media/image163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80.bin"/><Relationship Id="rId6" Type="http://schemas.openxmlformats.org/officeDocument/2006/relationships/image" Target="../media/image158.wmf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59.wmf"/><Relationship Id="rId9" Type="http://schemas.openxmlformats.org/officeDocument/2006/relationships/oleObject" Target="../embeddings/oleObject182.bin"/><Relationship Id="rId10" Type="http://schemas.openxmlformats.org/officeDocument/2006/relationships/image" Target="../media/image16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88.bin"/><Relationship Id="rId6" Type="http://schemas.openxmlformats.org/officeDocument/2006/relationships/image" Target="../media/image164.wmf"/><Relationship Id="rId7" Type="http://schemas.openxmlformats.org/officeDocument/2006/relationships/oleObject" Target="../embeddings/oleObject189.bin"/><Relationship Id="rId8" Type="http://schemas.openxmlformats.org/officeDocument/2006/relationships/image" Target="../media/image165.w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91.bin"/><Relationship Id="rId6" Type="http://schemas.openxmlformats.org/officeDocument/2006/relationships/image" Target="../media/image166.wmf"/><Relationship Id="rId7" Type="http://schemas.openxmlformats.org/officeDocument/2006/relationships/oleObject" Target="../embeddings/oleObject192.bin"/><Relationship Id="rId8" Type="http://schemas.openxmlformats.org/officeDocument/2006/relationships/image" Target="../media/image167.wmf"/><Relationship Id="rId9" Type="http://schemas.openxmlformats.org/officeDocument/2006/relationships/oleObject" Target="../embeddings/oleObject193.bin"/><Relationship Id="rId10" Type="http://schemas.openxmlformats.org/officeDocument/2006/relationships/image" Target="../media/image168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oleObject" Target="../embeddings/oleObject194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13.w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14.wmf"/><Relationship Id="rId23" Type="http://schemas.openxmlformats.org/officeDocument/2006/relationships/image" Target="../media/image15.emf"/><Relationship Id="rId24" Type="http://schemas.openxmlformats.org/officeDocument/2006/relationships/image" Target="../media/image16.emf"/><Relationship Id="rId25" Type="http://schemas.openxmlformats.org/officeDocument/2006/relationships/image" Target="../media/image17.emf"/><Relationship Id="rId26" Type="http://schemas.openxmlformats.org/officeDocument/2006/relationships/image" Target="../media/image18.emf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0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1.w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2.w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2.w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5" Type="http://schemas.openxmlformats.org/officeDocument/2006/relationships/image" Target="../media/image25.emf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#9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98995" y="1371600"/>
            <a:ext cx="25587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3,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33600"/>
            <a:ext cx="7005638" cy="368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hlink"/>
                </a:solidFill>
                <a:latin typeface="Arial Narrow" charset="0"/>
              </a:rPr>
              <a:t>Nuclear Models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Fermi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Gas Model</a:t>
            </a: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Shell Model 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Collective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Model</a:t>
            </a: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Super-deformed Nuclei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hlink"/>
                </a:solidFill>
                <a:latin typeface="Arial Narrow" charset="0"/>
              </a:rPr>
              <a:t>Nuclear Radiation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Alpha decay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Beta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decay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altLang="en-US" sz="28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6E2-13D2-2341-882D-B5F34064D55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648200"/>
          </a:xfrm>
        </p:spPr>
        <p:txBody>
          <a:bodyPr/>
          <a:lstStyle/>
          <a:p>
            <a:r>
              <a:rPr lang="en-US" altLang="en-US" dirty="0"/>
              <a:t>Exploit the success of atomic model</a:t>
            </a:r>
          </a:p>
          <a:p>
            <a:pPr lvl="1"/>
            <a:r>
              <a:rPr lang="en-US" altLang="en-US" dirty="0"/>
              <a:t>Uses orbital structure of nucleons</a:t>
            </a:r>
          </a:p>
          <a:p>
            <a:pPr lvl="1"/>
            <a:r>
              <a:rPr lang="en-US" altLang="en-US" dirty="0"/>
              <a:t>Electron energy levels are quantized</a:t>
            </a:r>
          </a:p>
          <a:p>
            <a:pPr lvl="1"/>
            <a:r>
              <a:rPr lang="en-US" altLang="en-US" dirty="0"/>
              <a:t>Limited number of electrons in each level based on </a:t>
            </a:r>
            <a:r>
              <a:rPr lang="en-US" altLang="en-US" dirty="0" smtClean="0"/>
              <a:t>the available </a:t>
            </a:r>
            <a:r>
              <a:rPr lang="en-US" altLang="en-US" dirty="0"/>
              <a:t>spin and angular momentum configurations</a:t>
            </a:r>
          </a:p>
          <a:p>
            <a:pPr lvl="2"/>
            <a:r>
              <a:rPr lang="en-US" altLang="en-US" dirty="0"/>
              <a:t>For n</a:t>
            </a:r>
            <a:r>
              <a:rPr lang="en-US" altLang="en-US" baseline="30000" dirty="0"/>
              <a:t>th</a:t>
            </a:r>
            <a:r>
              <a:rPr lang="en-US" altLang="en-US" dirty="0"/>
              <a:t> energy level,</a:t>
            </a:r>
            <a:r>
              <a:rPr lang="en-US" altLang="en-US" dirty="0">
                <a:latin typeface="Monotype Corsiva" charset="0"/>
              </a:rPr>
              <a:t> l</a:t>
            </a:r>
            <a:r>
              <a:rPr lang="en-US" altLang="en-US" dirty="0"/>
              <a:t> angular momentum (</a:t>
            </a:r>
            <a:r>
              <a:rPr lang="en-US" altLang="en-US" dirty="0">
                <a:latin typeface="Monotype Corsiva" charset="0"/>
              </a:rPr>
              <a:t>l</a:t>
            </a:r>
            <a:r>
              <a:rPr lang="en-US" altLang="en-US" dirty="0"/>
              <a:t>&lt;n), one expects a total of 2(2</a:t>
            </a:r>
            <a:r>
              <a:rPr lang="en-US" altLang="en-US" dirty="0">
                <a:latin typeface="Monotype Corsiva" charset="0"/>
              </a:rPr>
              <a:t>l</a:t>
            </a:r>
            <a:r>
              <a:rPr lang="en-US" altLang="en-US" dirty="0"/>
              <a:t>+1) possible degenerate states for electrons</a:t>
            </a:r>
          </a:p>
        </p:txBody>
      </p:sp>
      <p:graphicFrame>
        <p:nvGraphicFramePr>
          <p:cNvPr id="5355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</a:t>
            </a:r>
          </a:p>
        </p:txBody>
      </p:sp>
    </p:spTree>
    <p:extLst>
      <p:ext uri="{BB962C8B-B14F-4D97-AF65-F5344CB8AC3E}">
        <p14:creationId xmlns:p14="http://schemas.microsoft.com/office/powerpoint/2010/main" val="772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5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5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5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5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967-E202-CB49-8318-6DCB5D3AE24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5562600"/>
          </a:xfrm>
        </p:spPr>
        <p:txBody>
          <a:bodyPr/>
          <a:lstStyle/>
          <a:p>
            <a:r>
              <a:rPr lang="en-US" altLang="en-US" sz="2800" dirty="0"/>
              <a:t>Orbits and energy levels an electron can occupy are labeled by</a:t>
            </a:r>
          </a:p>
          <a:p>
            <a:pPr lvl="1"/>
            <a:r>
              <a:rPr lang="en-US" altLang="en-US" sz="2400" dirty="0"/>
              <a:t>Principle quantum number: </a:t>
            </a:r>
            <a:r>
              <a:rPr lang="en-US" altLang="en-US" sz="2400" dirty="0">
                <a:latin typeface="Monotype Corsiva" charset="0"/>
              </a:rPr>
              <a:t>n</a:t>
            </a:r>
          </a:p>
          <a:p>
            <a:pPr lvl="2"/>
            <a:r>
              <a:rPr lang="en-US" altLang="en-US" sz="2000" dirty="0">
                <a:latin typeface="Monotype Corsiva" charset="0"/>
              </a:rPr>
              <a:t>n</a:t>
            </a:r>
            <a:r>
              <a:rPr lang="en-US" altLang="en-US" sz="2000" dirty="0"/>
              <a:t> can only be integer</a:t>
            </a:r>
          </a:p>
          <a:p>
            <a:pPr lvl="1"/>
            <a:r>
              <a:rPr lang="en-US" altLang="en-US" sz="2400" dirty="0"/>
              <a:t>For given n, energy degenerate orbital angular momentum:</a:t>
            </a:r>
            <a:r>
              <a:rPr lang="en-US" altLang="en-US" sz="2400" dirty="0">
                <a:latin typeface="Monotype Corsiva" charset="0"/>
              </a:rPr>
              <a:t> l</a:t>
            </a:r>
          </a:p>
          <a:p>
            <a:pPr lvl="2"/>
            <a:r>
              <a:rPr lang="en-US" altLang="en-US" sz="2000" dirty="0"/>
              <a:t>The values are given from 0 to </a:t>
            </a:r>
            <a:r>
              <a:rPr lang="en-US" altLang="en-US" sz="2000" dirty="0">
                <a:latin typeface="Monotype Corsiva" charset="0"/>
              </a:rPr>
              <a:t>n</a:t>
            </a:r>
            <a:r>
              <a:rPr lang="en-US" altLang="en-US" sz="2000" dirty="0"/>
              <a:t> – 1 for each </a:t>
            </a:r>
            <a:r>
              <a:rPr lang="en-US" altLang="en-US" sz="2000" dirty="0">
                <a:latin typeface="Monotype Corsiva" charset="0"/>
              </a:rPr>
              <a:t>n</a:t>
            </a:r>
          </a:p>
          <a:p>
            <a:pPr lvl="1"/>
            <a:r>
              <a:rPr lang="en-US" altLang="en-US" sz="2400" dirty="0"/>
              <a:t>For any given orbital angular momentum, there are (2</a:t>
            </a:r>
            <a:r>
              <a:rPr lang="en-US" altLang="en-US" sz="2400" dirty="0">
                <a:latin typeface="Monotype Corsiva" charset="0"/>
              </a:rPr>
              <a:t>l</a:t>
            </a:r>
            <a:r>
              <a:rPr lang="en-US" altLang="en-US" sz="2400" dirty="0"/>
              <a:t>+1) sub-states: </a:t>
            </a:r>
            <a:r>
              <a:rPr lang="en-US" altLang="en-US" sz="2400" dirty="0">
                <a:latin typeface="Monotype Corsiva" charset="0"/>
              </a:rPr>
              <a:t>m</a:t>
            </a:r>
            <a:r>
              <a:rPr lang="en-US" altLang="en-US" sz="2400" baseline="-25000" dirty="0">
                <a:latin typeface="Monotype Corsiva" charset="0"/>
              </a:rPr>
              <a:t>l</a:t>
            </a:r>
          </a:p>
          <a:p>
            <a:pPr lvl="2"/>
            <a:r>
              <a:rPr lang="en-US" altLang="en-US" sz="2000" dirty="0">
                <a:latin typeface="Monotype Corsiva" charset="0"/>
              </a:rPr>
              <a:t>m</a:t>
            </a:r>
            <a:r>
              <a:rPr lang="en-US" altLang="en-US" sz="2000" baseline="-25000" dirty="0">
                <a:latin typeface="Monotype Corsiva" charset="0"/>
              </a:rPr>
              <a:t>l</a:t>
            </a:r>
            <a:r>
              <a:rPr lang="en-US" altLang="en-US" sz="2000" dirty="0">
                <a:latin typeface="Monotype Corsiva" charset="0"/>
              </a:rPr>
              <a:t>=-l, -l+1, …, 0, 1, …, l – </a:t>
            </a:r>
            <a:r>
              <a:rPr lang="en-US" altLang="en-US" sz="2000" dirty="0" smtClean="0">
                <a:latin typeface="Monotype Corsiva" charset="0"/>
              </a:rPr>
              <a:t>1, </a:t>
            </a:r>
            <a:r>
              <a:rPr lang="en-US" altLang="en-US" sz="2000" dirty="0">
                <a:latin typeface="Monotype Corsiva" charset="0"/>
              </a:rPr>
              <a:t>l</a:t>
            </a:r>
          </a:p>
          <a:p>
            <a:pPr lvl="2"/>
            <a:r>
              <a:rPr lang="en-US" altLang="en-US" sz="2000" dirty="0"/>
              <a:t>Due to rotational symmetry of the Coulomb potential, all these sub-states are degenerate in energy</a:t>
            </a:r>
          </a:p>
          <a:p>
            <a:pPr lvl="1"/>
            <a:r>
              <a:rPr lang="en-US" altLang="en-US" sz="2400" dirty="0"/>
              <a:t>Since electrons are fermions w/ intrinsic spin angular momentum         , </a:t>
            </a:r>
          </a:p>
          <a:p>
            <a:pPr lvl="2"/>
            <a:r>
              <a:rPr lang="en-US" altLang="en-US" sz="2000" dirty="0"/>
              <a:t>Each of the sub-states can be occupied by two electrons</a:t>
            </a:r>
          </a:p>
          <a:p>
            <a:pPr lvl="1"/>
            <a:r>
              <a:rPr lang="en-US" altLang="en-US" sz="2400" dirty="0"/>
              <a:t>So the total number of state is 2(2</a:t>
            </a:r>
            <a:r>
              <a:rPr lang="en-US" altLang="en-US" sz="2400" dirty="0">
                <a:latin typeface="Monotype Corsiva" charset="0"/>
              </a:rPr>
              <a:t>l</a:t>
            </a:r>
            <a:r>
              <a:rPr lang="en-US" altLang="en-US" sz="2400" dirty="0"/>
              <a:t>+1)</a:t>
            </a:r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Atomic Shell Model Reminder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59442"/>
            <a:ext cx="457200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5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53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53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53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53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3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53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3B89-71CE-0B41-8C1C-75EE530AD74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648200"/>
          </a:xfrm>
        </p:spPr>
        <p:txBody>
          <a:bodyPr/>
          <a:lstStyle/>
          <a:p>
            <a:r>
              <a:rPr lang="en-US" altLang="en-US"/>
              <a:t>Exploit the success of atomic model</a:t>
            </a:r>
          </a:p>
          <a:p>
            <a:pPr lvl="1"/>
            <a:r>
              <a:rPr lang="en-US" altLang="en-US"/>
              <a:t>Uses orbital structure of nucleons</a:t>
            </a:r>
          </a:p>
          <a:p>
            <a:pPr lvl="1"/>
            <a:r>
              <a:rPr lang="en-US" altLang="en-US"/>
              <a:t>Electron energy levels are quantized</a:t>
            </a:r>
          </a:p>
          <a:p>
            <a:pPr lvl="1"/>
            <a:r>
              <a:rPr lang="en-US" altLang="en-US"/>
              <a:t>Limited number of electrons in each level based on available spin and angular momentum configurations</a:t>
            </a:r>
          </a:p>
          <a:p>
            <a:pPr lvl="2"/>
            <a:r>
              <a:rPr lang="en-US" altLang="en-US"/>
              <a:t>For n</a:t>
            </a:r>
            <a:r>
              <a:rPr lang="en-US" altLang="en-US" baseline="30000"/>
              <a:t>th</a:t>
            </a:r>
            <a:r>
              <a:rPr lang="en-US" altLang="en-US"/>
              <a:t> energy level,</a:t>
            </a:r>
            <a:r>
              <a:rPr lang="en-US" altLang="en-US">
                <a:latin typeface="Monotype Corsiva" charset="0"/>
              </a:rPr>
              <a:t> l</a:t>
            </a:r>
            <a:r>
              <a:rPr lang="en-US" altLang="en-US"/>
              <a:t> angular momentum (</a:t>
            </a:r>
            <a:r>
              <a:rPr lang="en-US" altLang="en-US">
                <a:latin typeface="Monotype Corsiva" charset="0"/>
              </a:rPr>
              <a:t>l</a:t>
            </a:r>
            <a:r>
              <a:rPr lang="en-US" altLang="en-US"/>
              <a:t>&lt;n), one expects a total of 2(2</a:t>
            </a:r>
            <a:r>
              <a:rPr lang="en-US" altLang="en-US">
                <a:latin typeface="Monotype Corsiva" charset="0"/>
              </a:rPr>
              <a:t>l</a:t>
            </a:r>
            <a:r>
              <a:rPr lang="en-US" altLang="en-US"/>
              <a:t>+1) possible degenerate states for electrons</a:t>
            </a:r>
          </a:p>
          <a:p>
            <a:r>
              <a:rPr lang="en-US" altLang="en-US"/>
              <a:t>Quantum numbers of individual nucleons are taken into account to affect the fine structure of spectra</a:t>
            </a: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</a:t>
            </a:r>
          </a:p>
        </p:txBody>
      </p:sp>
    </p:spTree>
    <p:extLst>
      <p:ext uri="{BB962C8B-B14F-4D97-AF65-F5344CB8AC3E}">
        <p14:creationId xmlns:p14="http://schemas.microsoft.com/office/powerpoint/2010/main" val="18966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926C-0A80-F443-8B18-A4CB6B9E5AF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724400"/>
          </a:xfrm>
        </p:spPr>
        <p:txBody>
          <a:bodyPr/>
          <a:lstStyle/>
          <a:p>
            <a:r>
              <a:rPr lang="en-US" altLang="en-US" dirty="0"/>
              <a:t>Nuclei have magic numbers just like inert atoms</a:t>
            </a:r>
          </a:p>
          <a:p>
            <a:pPr lvl="1"/>
            <a:r>
              <a:rPr lang="en-US" altLang="en-US" dirty="0"/>
              <a:t>Atoms: Z=2, 10, 18, 36, 54</a:t>
            </a:r>
          </a:p>
          <a:p>
            <a:pPr lvl="1"/>
            <a:r>
              <a:rPr lang="en-US" altLang="en-US" dirty="0"/>
              <a:t>Nuclei: N=2, 8, 20, 28, 50, 82</a:t>
            </a:r>
            <a:r>
              <a:rPr lang="en-US" altLang="en-US" dirty="0" smtClean="0"/>
              <a:t>, and 126;    </a:t>
            </a:r>
            <a:r>
              <a:rPr lang="en-US" altLang="en-US" dirty="0"/>
              <a:t>Z=2, 8, 20, 28, 50, and 82 </a:t>
            </a:r>
          </a:p>
          <a:p>
            <a:pPr lvl="1"/>
            <a:r>
              <a:rPr lang="en-US" altLang="en-US" dirty="0"/>
              <a:t>Magic Nuclei: Nuclei with either N or Z a magic number </a:t>
            </a:r>
            <a:r>
              <a:rPr lang="en-US" altLang="en-US" dirty="0">
                <a:sym typeface="Wingdings" charset="2"/>
              </a:rPr>
              <a:t> Stable</a:t>
            </a:r>
            <a:endParaRPr lang="en-US" altLang="en-US" dirty="0"/>
          </a:p>
          <a:p>
            <a:pPr lvl="1"/>
            <a:r>
              <a:rPr lang="en-US" altLang="en-US" dirty="0"/>
              <a:t>Doubly magic nuclei: Nuclei with both N and Z magic numbers </a:t>
            </a:r>
            <a:r>
              <a:rPr lang="en-US" altLang="en-US" dirty="0">
                <a:sym typeface="Wingdings" charset="2"/>
              </a:rPr>
              <a:t> Particularly </a:t>
            </a:r>
            <a:r>
              <a:rPr lang="en-US" altLang="en-US" dirty="0" smtClean="0">
                <a:sym typeface="Wingdings" charset="2"/>
              </a:rPr>
              <a:t>stable (some examples?)</a:t>
            </a:r>
            <a:endParaRPr lang="en-US" altLang="en-US" dirty="0"/>
          </a:p>
          <a:p>
            <a:r>
              <a:rPr lang="en-US" altLang="en-US" dirty="0"/>
              <a:t>Explains well the stability of nucleus </a:t>
            </a:r>
          </a:p>
        </p:txBody>
      </p:sp>
      <p:graphicFrame>
        <p:nvGraphicFramePr>
          <p:cNvPr id="5386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</a:t>
            </a:r>
          </a:p>
        </p:txBody>
      </p:sp>
    </p:spTree>
    <p:extLst>
      <p:ext uri="{BB962C8B-B14F-4D97-AF65-F5344CB8AC3E}">
        <p14:creationId xmlns:p14="http://schemas.microsoft.com/office/powerpoint/2010/main" val="17602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D4D-C06E-114C-BFE5-BD8A4CC0AF2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486400"/>
          </a:xfrm>
        </p:spPr>
        <p:txBody>
          <a:bodyPr/>
          <a:lstStyle/>
          <a:p>
            <a:r>
              <a:rPr lang="en-US" altLang="en-US" dirty="0"/>
              <a:t>To solve </a:t>
            </a:r>
            <a:r>
              <a:rPr lang="en-US" altLang="en-US" dirty="0" smtClean="0"/>
              <a:t>the equation </a:t>
            </a:r>
            <a:r>
              <a:rPr lang="en-US" altLang="en-US" dirty="0"/>
              <a:t>of motion in quantum mechanics, Schrödinger equation, one must know the shape of the potential</a:t>
            </a:r>
          </a:p>
          <a:p>
            <a:pPr lvl="1"/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Details of nuclear potential not well known</a:t>
            </a:r>
          </a:p>
          <a:p>
            <a:r>
              <a:rPr lang="en-US" altLang="en-US" dirty="0"/>
              <a:t>A few shapes of potential energies tried out</a:t>
            </a:r>
          </a:p>
          <a:p>
            <a:pPr lvl="1"/>
            <a:r>
              <a:rPr lang="en-US" altLang="en-US" dirty="0"/>
              <a:t>Infinite square well: Each shell can contain up to 2(2</a:t>
            </a:r>
            <a:r>
              <a:rPr lang="en-US" altLang="en-US" dirty="0">
                <a:latin typeface="Monotype Corsiva" charset="0"/>
              </a:rPr>
              <a:t>l</a:t>
            </a:r>
            <a:r>
              <a:rPr lang="en-US" altLang="en-US" dirty="0"/>
              <a:t>+1) nucleons</a:t>
            </a:r>
          </a:p>
        </p:txBody>
      </p:sp>
      <p:graphicFrame>
        <p:nvGraphicFramePr>
          <p:cNvPr id="5365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Shell Model: Various Potential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315076"/>
            <a:ext cx="3276600" cy="7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7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D18-A2D5-7A48-A8FB-837C0D89B32D}" type="slidenum">
              <a:rPr lang="en-US" altLang="en-US"/>
              <a:pPr/>
              <a:t>15</a:t>
            </a:fld>
            <a:endParaRPr lang="en-US" altLang="en-US"/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457200" y="2286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 – Square well potential case</a:t>
            </a:r>
          </a:p>
        </p:txBody>
      </p:sp>
      <p:graphicFrame>
        <p:nvGraphicFramePr>
          <p:cNvPr id="55611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61128"/>
              </p:ext>
            </p:extLst>
          </p:nvPr>
        </p:nvGraphicFramePr>
        <p:xfrm>
          <a:off x="533400" y="1828800"/>
          <a:ext cx="8229600" cy="4064001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1866900"/>
                <a:gridCol w="2755900"/>
                <a:gridCol w="1244600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N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  <a:endParaRPr kumimoji="0" lang="en-US" altLang="en-US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onotype Corsiva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onotype Corsiva" charset="0"/>
                        </a:rPr>
                        <a:t>l=n-1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N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=2(2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onotype Corsiva" charset="0"/>
                        </a:rPr>
                        <a:t>l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+1)</a:t>
                      </a:r>
                      <a:endParaRPr kumimoji="0" lang="en-US" alt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N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0,1,2,3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2+6+10+14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0,1,2,3,4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2+6+10+14+18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0,1,2,3,4,5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2+6+10+14+18+22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9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5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124-C57D-2144-A860-5D847F90D46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6019800"/>
          </a:xfrm>
        </p:spPr>
        <p:txBody>
          <a:bodyPr/>
          <a:lstStyle/>
          <a:p>
            <a:r>
              <a:rPr lang="en-US" altLang="en-US"/>
              <a:t>To solve equation of motion in quantum mechanics, Schrödinger equation, one must know the shape of the potential</a:t>
            </a:r>
          </a:p>
          <a:p>
            <a:pPr lvl="1"/>
            <a:r>
              <a:rPr lang="en-US" altLang="en-US"/>
              <a:t> </a:t>
            </a:r>
          </a:p>
          <a:p>
            <a:pPr lvl="1"/>
            <a:r>
              <a:rPr lang="en-US" altLang="en-US"/>
              <a:t>Details of nuclear potential not well known</a:t>
            </a:r>
          </a:p>
          <a:p>
            <a:r>
              <a:rPr lang="en-US" altLang="en-US"/>
              <a:t>A few models of potential tried out</a:t>
            </a:r>
          </a:p>
          <a:p>
            <a:pPr lvl="1"/>
            <a:r>
              <a:rPr lang="en-US" altLang="en-US"/>
              <a:t>Infinite square well: Each shell can contain up to 2(2</a:t>
            </a:r>
            <a:r>
              <a:rPr lang="en-US" altLang="en-US">
                <a:latin typeface="Monotype Corsiva" charset="0"/>
              </a:rPr>
              <a:t>l</a:t>
            </a:r>
            <a:r>
              <a:rPr lang="en-US" altLang="en-US"/>
              <a:t>+1) nucleons</a:t>
            </a:r>
          </a:p>
          <a:p>
            <a:pPr lvl="2"/>
            <a:r>
              <a:rPr lang="en-US" altLang="en-US"/>
              <a:t>Can predict 2, 8 and 50 but no other magic numbers</a:t>
            </a:r>
          </a:p>
          <a:p>
            <a:pPr lvl="1"/>
            <a:r>
              <a:rPr lang="en-US" altLang="en-US"/>
              <a:t>Three dimensional harmonic oscillator:  </a:t>
            </a:r>
          </a:p>
          <a:p>
            <a:pPr lvl="2"/>
            <a:r>
              <a:rPr lang="en-US" altLang="en-US"/>
              <a:t>Predicts </a:t>
            </a:r>
            <a:r>
              <a:rPr lang="en-US" altLang="en-US">
                <a:solidFill>
                  <a:srgbClr val="800000"/>
                </a:solidFill>
              </a:rPr>
              <a:t>2, 8, 20</a:t>
            </a:r>
            <a:r>
              <a:rPr lang="en-US" altLang="en-US"/>
              <a:t>, 40 and 70 </a:t>
            </a:r>
            <a:r>
              <a:rPr lang="en-US" altLang="en-US">
                <a:sym typeface="Wingdings" charset="2"/>
              </a:rPr>
              <a:t> Some magic numbers predicted</a:t>
            </a:r>
            <a:endParaRPr lang="en-US" altLang="en-US"/>
          </a:p>
        </p:txBody>
      </p:sp>
      <p:graphicFrame>
        <p:nvGraphicFramePr>
          <p:cNvPr id="55808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Shell Model: Various Potential Shapes</a:t>
            </a:r>
          </a:p>
        </p:txBody>
      </p:sp>
      <p:graphicFrame>
        <p:nvGraphicFramePr>
          <p:cNvPr id="558085" name="Object 5"/>
          <p:cNvGraphicFramePr>
            <a:graphicFrameLocks noChangeAspect="1"/>
          </p:cNvGraphicFramePr>
          <p:nvPr/>
        </p:nvGraphicFramePr>
        <p:xfrm>
          <a:off x="6324600" y="5241925"/>
          <a:ext cx="7953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3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41925"/>
                        <a:ext cx="7953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8086" name="Object 6"/>
          <p:cNvGraphicFramePr>
            <a:graphicFrameLocks noChangeAspect="1"/>
          </p:cNvGraphicFramePr>
          <p:nvPr/>
        </p:nvGraphicFramePr>
        <p:xfrm>
          <a:off x="7096125" y="5113338"/>
          <a:ext cx="9810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4" name="Equation" r:id="rId7" imgW="533160" imgH="368280" progId="Equation.DSMT4">
                  <p:embed/>
                </p:oleObj>
              </mc:Choice>
              <mc:Fallback>
                <p:oleObj name="Equation" r:id="rId7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5113338"/>
                        <a:ext cx="9810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2057400"/>
            <a:ext cx="30659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8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8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8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1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32BA-BACC-C841-AED2-5E4B86EF10DA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537605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762000"/>
            <a:ext cx="436403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80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Central potential could not reproduce all magic numbers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In 1940, Mayer and </a:t>
            </a:r>
            <a:r>
              <a:rPr lang="en-US" altLang="en-US" sz="2800" dirty="0" err="1"/>
              <a:t>Jesen</a:t>
            </a:r>
            <a:r>
              <a:rPr lang="en-US" altLang="en-US" sz="2800" dirty="0"/>
              <a:t> proposed a central potential + strong spin-orbit interaction w/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Monotype Corsiva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Monotype Corsiva" charset="0"/>
              </a:rPr>
              <a:t>f(</a:t>
            </a:r>
            <a:r>
              <a:rPr lang="en-US" altLang="en-US" sz="2400" dirty="0"/>
              <a:t>r) is an arbitrary empirical function of radial coordinates and chosen to fit the data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For t</a:t>
            </a:r>
            <a:r>
              <a:rPr lang="en-US" altLang="en-US" sz="2800" dirty="0" smtClean="0"/>
              <a:t>he </a:t>
            </a:r>
            <a:r>
              <a:rPr lang="en-US" altLang="en-US" sz="2800" dirty="0"/>
              <a:t>spin-orbit interaction with the properly chosen </a:t>
            </a:r>
            <a:r>
              <a:rPr lang="en-US" altLang="en-US" sz="2800" dirty="0">
                <a:latin typeface="Monotype Corsiva" charset="0"/>
              </a:rPr>
              <a:t>f</a:t>
            </a:r>
            <a:r>
              <a:rPr lang="en-US" altLang="en-US" sz="2800" dirty="0"/>
              <a:t>(r), a finite square well can split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Reproduces all the desired magic numbers</a:t>
            </a:r>
          </a:p>
        </p:txBody>
      </p:sp>
      <p:graphicFrame>
        <p:nvGraphicFramePr>
          <p:cNvPr id="537602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Shell Model: Spin-Orbit Potential</a:t>
            </a:r>
          </a:p>
        </p:txBody>
      </p:sp>
      <p:graphicFrame>
        <p:nvGraphicFramePr>
          <p:cNvPr id="537604" name="Object 4"/>
          <p:cNvGraphicFramePr>
            <a:graphicFrameLocks noChangeAspect="1"/>
          </p:cNvGraphicFramePr>
          <p:nvPr/>
        </p:nvGraphicFramePr>
        <p:xfrm>
          <a:off x="571500" y="2719388"/>
          <a:ext cx="11049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2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719388"/>
                        <a:ext cx="11049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5410200" y="5410200"/>
            <a:ext cx="333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Spectroscopic notation: n L j</a:t>
            </a:r>
          </a:p>
        </p:txBody>
      </p:sp>
      <p:grpSp>
        <p:nvGrpSpPr>
          <p:cNvPr id="537608" name="Group 8"/>
          <p:cNvGrpSpPr>
            <a:grpSpLocks/>
          </p:cNvGrpSpPr>
          <p:nvPr/>
        </p:nvGrpSpPr>
        <p:grpSpPr bwMode="auto">
          <a:xfrm>
            <a:off x="5029200" y="5486400"/>
            <a:ext cx="3276600" cy="1004888"/>
            <a:chOff x="3168" y="3456"/>
            <a:chExt cx="2064" cy="633"/>
          </a:xfrm>
        </p:grpSpPr>
        <p:sp>
          <p:nvSpPr>
            <p:cNvPr id="537609" name="Oval 9"/>
            <p:cNvSpPr>
              <a:spLocks noChangeArrowheads="1"/>
            </p:cNvSpPr>
            <p:nvPr/>
          </p:nvSpPr>
          <p:spPr bwMode="auto">
            <a:xfrm>
              <a:off x="5136" y="3456"/>
              <a:ext cx="96" cy="24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10" name="Text Box 10"/>
            <p:cNvSpPr txBox="1">
              <a:spLocks noChangeArrowheads="1"/>
            </p:cNvSpPr>
            <p:nvPr/>
          </p:nvSpPr>
          <p:spPr bwMode="auto">
            <a:xfrm>
              <a:off x="3168" y="3840"/>
              <a:ext cx="882" cy="2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800000"/>
                  </a:solidFill>
                </a:rPr>
                <a:t>Orbit number</a:t>
              </a:r>
            </a:p>
          </p:txBody>
        </p:sp>
        <p:cxnSp>
          <p:nvCxnSpPr>
            <p:cNvPr id="537611" name="AutoShape 11"/>
            <p:cNvCxnSpPr>
              <a:cxnSpLocks noChangeShapeType="1"/>
              <a:stCxn id="537610" idx="0"/>
              <a:endCxn id="537609" idx="4"/>
            </p:cNvCxnSpPr>
            <p:nvPr/>
          </p:nvCxnSpPr>
          <p:spPr bwMode="auto">
            <a:xfrm flipV="1">
              <a:off x="3609" y="3705"/>
              <a:ext cx="1575" cy="126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7612" name="Group 12"/>
          <p:cNvGrpSpPr>
            <a:grpSpLocks/>
          </p:cNvGrpSpPr>
          <p:nvPr/>
        </p:nvGrpSpPr>
        <p:grpSpPr bwMode="auto">
          <a:xfrm>
            <a:off x="6400800" y="5486400"/>
            <a:ext cx="2133600" cy="1155700"/>
            <a:chOff x="4032" y="3456"/>
            <a:chExt cx="1344" cy="728"/>
          </a:xfrm>
        </p:grpSpPr>
        <p:sp>
          <p:nvSpPr>
            <p:cNvPr id="537613" name="Oval 13"/>
            <p:cNvSpPr>
              <a:spLocks noChangeArrowheads="1"/>
            </p:cNvSpPr>
            <p:nvPr/>
          </p:nvSpPr>
          <p:spPr bwMode="auto">
            <a:xfrm>
              <a:off x="5280" y="3456"/>
              <a:ext cx="96" cy="24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14" name="Text Box 14"/>
            <p:cNvSpPr txBox="1">
              <a:spLocks noChangeArrowheads="1"/>
            </p:cNvSpPr>
            <p:nvPr/>
          </p:nvSpPr>
          <p:spPr bwMode="auto">
            <a:xfrm>
              <a:off x="4032" y="3840"/>
              <a:ext cx="882" cy="344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>
                  <a:solidFill>
                    <a:srgbClr val="800000"/>
                  </a:solidFill>
                </a:rPr>
                <a:t>Orbital angular momentum</a:t>
              </a:r>
            </a:p>
          </p:txBody>
        </p:sp>
        <p:cxnSp>
          <p:nvCxnSpPr>
            <p:cNvPr id="537615" name="AutoShape 15"/>
            <p:cNvCxnSpPr>
              <a:cxnSpLocks noChangeShapeType="1"/>
              <a:stCxn id="537614" idx="0"/>
              <a:endCxn id="537613" idx="3"/>
            </p:cNvCxnSpPr>
            <p:nvPr/>
          </p:nvCxnSpPr>
          <p:spPr bwMode="auto">
            <a:xfrm flipV="1">
              <a:off x="4473" y="3670"/>
              <a:ext cx="821" cy="161"/>
            </a:xfrm>
            <a:prstGeom prst="straightConnector1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7616" name="Group 16"/>
          <p:cNvGrpSpPr>
            <a:grpSpLocks/>
          </p:cNvGrpSpPr>
          <p:nvPr/>
        </p:nvGrpSpPr>
        <p:grpSpPr bwMode="auto">
          <a:xfrm>
            <a:off x="7743825" y="5486400"/>
            <a:ext cx="1400175" cy="1371600"/>
            <a:chOff x="4878" y="3456"/>
            <a:chExt cx="882" cy="864"/>
          </a:xfrm>
        </p:grpSpPr>
        <p:sp>
          <p:nvSpPr>
            <p:cNvPr id="537617" name="Text Box 17"/>
            <p:cNvSpPr txBox="1">
              <a:spLocks noChangeArrowheads="1"/>
            </p:cNvSpPr>
            <p:nvPr/>
          </p:nvSpPr>
          <p:spPr bwMode="auto">
            <a:xfrm>
              <a:off x="4878" y="3976"/>
              <a:ext cx="882" cy="344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>
                  <a:solidFill>
                    <a:srgbClr val="800000"/>
                  </a:solidFill>
                </a:rPr>
                <a:t>Projection of total momentum</a:t>
              </a:r>
            </a:p>
          </p:txBody>
        </p:sp>
        <p:sp>
          <p:nvSpPr>
            <p:cNvPr id="537618" name="Oval 18"/>
            <p:cNvSpPr>
              <a:spLocks noChangeArrowheads="1"/>
            </p:cNvSpPr>
            <p:nvPr/>
          </p:nvSpPr>
          <p:spPr bwMode="auto">
            <a:xfrm>
              <a:off x="5376" y="3456"/>
              <a:ext cx="96" cy="24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37619" name="AutoShape 19"/>
            <p:cNvCxnSpPr>
              <a:cxnSpLocks noChangeShapeType="1"/>
              <a:stCxn id="537617" idx="0"/>
              <a:endCxn id="537618" idx="5"/>
            </p:cNvCxnSpPr>
            <p:nvPr/>
          </p:nvCxnSpPr>
          <p:spPr bwMode="auto">
            <a:xfrm flipV="1">
              <a:off x="5319" y="3670"/>
              <a:ext cx="139" cy="297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537620" name="Object 20"/>
          <p:cNvGraphicFramePr>
            <a:graphicFrameLocks noChangeAspect="1"/>
          </p:cNvGraphicFramePr>
          <p:nvPr/>
        </p:nvGraphicFramePr>
        <p:xfrm>
          <a:off x="1676400" y="2728913"/>
          <a:ext cx="9001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3" name="Equation" r:id="rId8" imgW="330120" imgH="228600" progId="Equation.DSMT4">
                  <p:embed/>
                </p:oleObj>
              </mc:Choice>
              <mc:Fallback>
                <p:oleObj name="Equation" r:id="rId8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28913"/>
                        <a:ext cx="90011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04" y="2733256"/>
            <a:ext cx="1820989" cy="6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7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37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537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 uiExpand="1" build="p" autoUpdateAnimBg="0"/>
      <p:bldP spid="5376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4D25-21A9-694E-8205-D2238B401C8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181600"/>
          </a:xfrm>
        </p:spPr>
        <p:txBody>
          <a:bodyPr/>
          <a:lstStyle/>
          <a:p>
            <a:r>
              <a:rPr lang="en-US" altLang="en-US" dirty="0"/>
              <a:t>Spin-Parity of large number of odd-A nuclei predicted well</a:t>
            </a:r>
          </a:p>
          <a:p>
            <a:pPr lvl="1"/>
            <a:r>
              <a:rPr lang="en-US" altLang="en-US" dirty="0"/>
              <a:t>Nucleons are Fermions </a:t>
            </a:r>
            <a:r>
              <a:rPr lang="en-US" altLang="en-US" dirty="0" smtClean="0"/>
              <a:t>and</a:t>
            </a:r>
            <a:r>
              <a:rPr lang="en-US" altLang="en-US" dirty="0" smtClean="0"/>
              <a:t> </a:t>
            </a:r>
            <a:r>
              <a:rPr lang="en-US" altLang="en-US" dirty="0"/>
              <a:t>obey Pauli exclusion principle </a:t>
            </a:r>
          </a:p>
          <a:p>
            <a:pPr lvl="1"/>
            <a:r>
              <a:rPr lang="en-US" altLang="en-US" dirty="0">
                <a:sym typeface="Wingdings" charset="2"/>
              </a:rPr>
              <a:t> Fill up ground state energy levels in pairs</a:t>
            </a:r>
          </a:p>
          <a:p>
            <a:pPr lvl="1"/>
            <a:r>
              <a:rPr lang="en-US" altLang="en-US" dirty="0">
                <a:sym typeface="Wingdings" charset="2"/>
              </a:rPr>
              <a:t>Ground state of all even-even nuclei have zero total angular momentum </a:t>
            </a:r>
          </a:p>
          <a:p>
            <a:r>
              <a:rPr lang="en-US" altLang="en-US" dirty="0"/>
              <a:t>The shell model cannot predict stable odd-odd nuclei spins</a:t>
            </a:r>
          </a:p>
          <a:p>
            <a:pPr lvl="1"/>
            <a:r>
              <a:rPr lang="en-US" altLang="en-US" dirty="0"/>
              <a:t>No prescription for how to combine the unpaired proton and neutron spins</a:t>
            </a:r>
          </a:p>
        </p:txBody>
      </p:sp>
      <p:graphicFrame>
        <p:nvGraphicFramePr>
          <p:cNvPr id="51712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Predictions of the Shell Model</a:t>
            </a:r>
          </a:p>
        </p:txBody>
      </p:sp>
    </p:spTree>
    <p:extLst>
      <p:ext uri="{BB962C8B-B14F-4D97-AF65-F5344CB8AC3E}">
        <p14:creationId xmlns:p14="http://schemas.microsoft.com/office/powerpoint/2010/main" val="7788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17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17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7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17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95C6-89CD-9A44-9D96-61CB91D36D7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839200" cy="5867400"/>
          </a:xfrm>
        </p:spPr>
        <p:txBody>
          <a:bodyPr/>
          <a:lstStyle/>
          <a:p>
            <a:r>
              <a:rPr lang="en-US" altLang="en-US" sz="2800"/>
              <a:t>Magnetic Moment of neutron and proton are</a:t>
            </a:r>
          </a:p>
          <a:p>
            <a:endParaRPr lang="en-US" altLang="en-US" sz="2800"/>
          </a:p>
          <a:p>
            <a:r>
              <a:rPr lang="en-US" altLang="en-US" sz="2800"/>
              <a:t>Intrinsic magnetic moment of unpaired nucleons contribute to total magnetic moment of nuclei</a:t>
            </a:r>
          </a:p>
          <a:p>
            <a:pPr lvl="1"/>
            <a:r>
              <a:rPr lang="en-US" altLang="en-US" sz="2400"/>
              <a:t>What does a deuteron consist of?</a:t>
            </a:r>
          </a:p>
          <a:p>
            <a:pPr lvl="1"/>
            <a:endParaRPr lang="en-US" altLang="en-US" sz="2400"/>
          </a:p>
          <a:p>
            <a:pPr lvl="2"/>
            <a:r>
              <a:rPr lang="en-US" altLang="en-US" sz="2000"/>
              <a:t>Measured value is</a:t>
            </a:r>
          </a:p>
          <a:p>
            <a:pPr lvl="1"/>
            <a:r>
              <a:rPr lang="en-US" altLang="en-US" sz="2400"/>
              <a:t>For Boron (</a:t>
            </a:r>
            <a:r>
              <a:rPr lang="en-US" altLang="en-US" sz="2400" baseline="30000"/>
              <a:t>10</a:t>
            </a:r>
            <a:r>
              <a:rPr lang="en-US" altLang="en-US" sz="2400"/>
              <a:t>B</a:t>
            </a:r>
            <a:r>
              <a:rPr lang="en-US" altLang="en-US" sz="2400" baseline="30000"/>
              <a:t>5</a:t>
            </a:r>
            <a:r>
              <a:rPr lang="en-US" altLang="en-US" sz="2400"/>
              <a:t>) , the 5 neutrons and 5 protons have the same level structure: (1S</a:t>
            </a:r>
            <a:r>
              <a:rPr lang="en-US" altLang="en-US" sz="2400" baseline="-25000"/>
              <a:t>1/2</a:t>
            </a:r>
            <a:r>
              <a:rPr lang="en-US" altLang="en-US" sz="2400"/>
              <a:t>)</a:t>
            </a:r>
            <a:r>
              <a:rPr lang="en-US" altLang="en-US" sz="2400" baseline="30000"/>
              <a:t>2</a:t>
            </a:r>
            <a:r>
              <a:rPr lang="en-US" altLang="en-US" sz="2400"/>
              <a:t>(1P</a:t>
            </a:r>
            <a:r>
              <a:rPr lang="en-US" altLang="en-US" sz="2400" baseline="-25000"/>
              <a:t>3/2</a:t>
            </a:r>
            <a:r>
              <a:rPr lang="en-US" altLang="en-US" sz="2400"/>
              <a:t>)</a:t>
            </a:r>
            <a:r>
              <a:rPr lang="en-US" altLang="en-US" sz="2400" baseline="30000"/>
              <a:t>3</a:t>
            </a:r>
            <a:r>
              <a:rPr lang="en-US" altLang="en-US" sz="2400"/>
              <a:t>, leaving one of each unpaired proton and neutron in angular momentum</a:t>
            </a:r>
            <a:r>
              <a:rPr lang="en-US" altLang="en-US" sz="2400">
                <a:latin typeface="Monotype Corsiva" charset="0"/>
              </a:rPr>
              <a:t> l</a:t>
            </a:r>
            <a:r>
              <a:rPr lang="en-US" altLang="en-US" sz="2400"/>
              <a:t>=1 state </a:t>
            </a:r>
            <a:r>
              <a:rPr lang="en-US" altLang="en-US" sz="2400">
                <a:sym typeface="Wingdings" charset="2"/>
              </a:rPr>
              <a:t> </a:t>
            </a:r>
            <a:endParaRPr lang="en-US" altLang="en-US" sz="2400"/>
          </a:p>
          <a:p>
            <a:pPr lvl="1"/>
            <a:endParaRPr lang="en-US" altLang="en-US" sz="2400"/>
          </a:p>
          <a:p>
            <a:pPr lvl="2"/>
            <a:r>
              <a:rPr lang="en-US" altLang="en-US" sz="2000"/>
              <a:t>Measured value is</a:t>
            </a:r>
          </a:p>
          <a:p>
            <a:r>
              <a:rPr lang="en-US" altLang="en-US" sz="2800"/>
              <a:t>Does not work well with heavy nuclei </a:t>
            </a:r>
          </a:p>
        </p:txBody>
      </p:sp>
      <p:graphicFrame>
        <p:nvGraphicFramePr>
          <p:cNvPr id="5181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Predictions of the Shell Model</a:t>
            </a:r>
          </a:p>
        </p:txBody>
      </p:sp>
      <p:graphicFrame>
        <p:nvGraphicFramePr>
          <p:cNvPr id="518149" name="Object 5"/>
          <p:cNvGraphicFramePr>
            <a:graphicFrameLocks noChangeAspect="1"/>
          </p:cNvGraphicFramePr>
          <p:nvPr/>
        </p:nvGraphicFramePr>
        <p:xfrm>
          <a:off x="852488" y="2895600"/>
          <a:ext cx="9001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1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895600"/>
                        <a:ext cx="9001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0" name="Object 6"/>
          <p:cNvGraphicFramePr>
            <a:graphicFrameLocks noChangeAspect="1"/>
          </p:cNvGraphicFramePr>
          <p:nvPr/>
        </p:nvGraphicFramePr>
        <p:xfrm>
          <a:off x="2133600" y="1111250"/>
          <a:ext cx="19986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2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11250"/>
                        <a:ext cx="19986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4495800" y="1111250"/>
          <a:ext cx="21336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3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11250"/>
                        <a:ext cx="21336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2" name="Object 8"/>
          <p:cNvGraphicFramePr>
            <a:graphicFrameLocks noChangeAspect="1"/>
          </p:cNvGraphicFramePr>
          <p:nvPr/>
        </p:nvGraphicFramePr>
        <p:xfrm>
          <a:off x="3084513" y="3392488"/>
          <a:ext cx="8016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4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3392488"/>
                        <a:ext cx="8016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3" name="Object 9"/>
          <p:cNvGraphicFramePr>
            <a:graphicFrameLocks noChangeAspect="1"/>
          </p:cNvGraphicFramePr>
          <p:nvPr/>
        </p:nvGraphicFramePr>
        <p:xfrm>
          <a:off x="762000" y="4908550"/>
          <a:ext cx="7826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5"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08550"/>
                        <a:ext cx="7826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4" name="Object 10"/>
          <p:cNvGraphicFramePr>
            <a:graphicFrameLocks noChangeAspect="1"/>
          </p:cNvGraphicFramePr>
          <p:nvPr/>
        </p:nvGraphicFramePr>
        <p:xfrm>
          <a:off x="3124200" y="5373688"/>
          <a:ext cx="18192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6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73688"/>
                        <a:ext cx="18192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5" name="Object 11"/>
          <p:cNvGraphicFramePr>
            <a:graphicFrameLocks noChangeAspect="1"/>
          </p:cNvGraphicFramePr>
          <p:nvPr/>
        </p:nvGraphicFramePr>
        <p:xfrm>
          <a:off x="5715000" y="4670425"/>
          <a:ext cx="349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7" name="Equation" r:id="rId18" imgW="253800" imgH="152280" progId="Equation.DSMT4">
                  <p:embed/>
                </p:oleObj>
              </mc:Choice>
              <mc:Fallback>
                <p:oleObj name="Equation" r:id="rId1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70425"/>
                        <a:ext cx="3492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6" name="Object 12"/>
          <p:cNvGraphicFramePr>
            <a:graphicFrameLocks noChangeAspect="1"/>
          </p:cNvGraphicFramePr>
          <p:nvPr/>
        </p:nvGraphicFramePr>
        <p:xfrm>
          <a:off x="3962400" y="4908550"/>
          <a:ext cx="3475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8" name="Equation" r:id="rId20" imgW="1409400" imgH="203040" progId="Equation.DSMT4">
                  <p:embed/>
                </p:oleObj>
              </mc:Choice>
              <mc:Fallback>
                <p:oleObj name="Equation" r:id="rId20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08550"/>
                        <a:ext cx="34750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7" name="Object 13"/>
          <p:cNvGraphicFramePr>
            <a:graphicFrameLocks noChangeAspect="1"/>
          </p:cNvGraphicFramePr>
          <p:nvPr/>
        </p:nvGraphicFramePr>
        <p:xfrm>
          <a:off x="1676400" y="2895600"/>
          <a:ext cx="8302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9" name="Equation" r:id="rId22" imgW="304560" imgH="228600" progId="Equation.DSMT4">
                  <p:embed/>
                </p:oleObj>
              </mc:Choice>
              <mc:Fallback>
                <p:oleObj name="Equation" r:id="rId2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8302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8" name="Object 14"/>
          <p:cNvGraphicFramePr>
            <a:graphicFrameLocks noChangeAspect="1"/>
          </p:cNvGraphicFramePr>
          <p:nvPr/>
        </p:nvGraphicFramePr>
        <p:xfrm>
          <a:off x="3292475" y="2895600"/>
          <a:ext cx="12795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0" name="Equation" r:id="rId24" imgW="469800" imgH="203040" progId="Equation.DSMT4">
                  <p:embed/>
                </p:oleObj>
              </mc:Choice>
              <mc:Fallback>
                <p:oleObj name="Equation" r:id="rId24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895600"/>
                        <a:ext cx="12795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9" name="Object 15"/>
          <p:cNvGraphicFramePr>
            <a:graphicFrameLocks noChangeAspect="1"/>
          </p:cNvGraphicFramePr>
          <p:nvPr/>
        </p:nvGraphicFramePr>
        <p:xfrm>
          <a:off x="4484688" y="2895600"/>
          <a:ext cx="17637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1" name="Equation" r:id="rId26" imgW="647640" imgH="203040" progId="Equation.DSMT4">
                  <p:embed/>
                </p:oleObj>
              </mc:Choice>
              <mc:Fallback>
                <p:oleObj name="Equation" r:id="rId26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2895600"/>
                        <a:ext cx="17637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0" name="Object 16"/>
          <p:cNvGraphicFramePr>
            <a:graphicFrameLocks noChangeAspect="1"/>
          </p:cNvGraphicFramePr>
          <p:nvPr/>
        </p:nvGraphicFramePr>
        <p:xfrm>
          <a:off x="6189663" y="2895600"/>
          <a:ext cx="12779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2" name="Equation" r:id="rId28" imgW="469800" imgH="203040" progId="Equation.DSMT4">
                  <p:embed/>
                </p:oleObj>
              </mc:Choice>
              <mc:Fallback>
                <p:oleObj name="Equation" r:id="rId28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2895600"/>
                        <a:ext cx="12779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1" name="Object 17"/>
          <p:cNvGraphicFramePr>
            <a:graphicFrameLocks noChangeAspect="1"/>
          </p:cNvGraphicFramePr>
          <p:nvPr/>
        </p:nvGraphicFramePr>
        <p:xfrm>
          <a:off x="2446338" y="2895600"/>
          <a:ext cx="8302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3" name="Equation" r:id="rId30" imgW="304560" imgH="203040" progId="Equation.DSMT4">
                  <p:embed/>
                </p:oleObj>
              </mc:Choice>
              <mc:Fallback>
                <p:oleObj name="Equation" r:id="rId3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2895600"/>
                        <a:ext cx="8302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2" name="Object 18"/>
          <p:cNvGraphicFramePr>
            <a:graphicFrameLocks noChangeAspect="1"/>
          </p:cNvGraphicFramePr>
          <p:nvPr/>
        </p:nvGraphicFramePr>
        <p:xfrm>
          <a:off x="3887788" y="3392488"/>
          <a:ext cx="11414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4" name="Equation" r:id="rId32" imgW="469800" imgH="203040" progId="Equation.DSMT4">
                  <p:embed/>
                </p:oleObj>
              </mc:Choice>
              <mc:Fallback>
                <p:oleObj name="Equation" r:id="rId3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3392488"/>
                        <a:ext cx="114141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4" name="Object 20"/>
          <p:cNvGraphicFramePr>
            <a:graphicFrameLocks noChangeAspect="1"/>
          </p:cNvGraphicFramePr>
          <p:nvPr/>
        </p:nvGraphicFramePr>
        <p:xfrm>
          <a:off x="7848600" y="4572000"/>
          <a:ext cx="2968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5" name="Equation" r:id="rId34" imgW="215640" imgH="203040" progId="Equation.DSMT4">
                  <p:embed/>
                </p:oleObj>
              </mc:Choice>
              <mc:Fallback>
                <p:oleObj name="Equation" r:id="rId34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2000"/>
                        <a:ext cx="2968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6" name="Object 22"/>
          <p:cNvGraphicFramePr>
            <a:graphicFrameLocks noChangeAspect="1"/>
          </p:cNvGraphicFramePr>
          <p:nvPr/>
        </p:nvGraphicFramePr>
        <p:xfrm>
          <a:off x="1454150" y="4921250"/>
          <a:ext cx="1441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6" name="Equation" r:id="rId36" imgW="583920" imgH="228600" progId="Equation.DSMT4">
                  <p:embed/>
                </p:oleObj>
              </mc:Choice>
              <mc:Fallback>
                <p:oleObj name="Equation" r:id="rId36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921250"/>
                        <a:ext cx="14414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7" name="Object 23"/>
          <p:cNvGraphicFramePr>
            <a:graphicFrameLocks noChangeAspect="1"/>
          </p:cNvGraphicFramePr>
          <p:nvPr/>
        </p:nvGraphicFramePr>
        <p:xfrm>
          <a:off x="2898775" y="4906963"/>
          <a:ext cx="1063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7" name="Equation" r:id="rId38" imgW="431640" imgH="203040" progId="Equation.DSMT4">
                  <p:embed/>
                </p:oleObj>
              </mc:Choice>
              <mc:Fallback>
                <p:oleObj name="Equation" r:id="rId3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906963"/>
                        <a:ext cx="10636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8" name="Object 24"/>
          <p:cNvGraphicFramePr>
            <a:graphicFrameLocks noChangeAspect="1"/>
          </p:cNvGraphicFramePr>
          <p:nvPr/>
        </p:nvGraphicFramePr>
        <p:xfrm>
          <a:off x="7407275" y="4953000"/>
          <a:ext cx="11271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8" name="Equation" r:id="rId40" imgW="457200" imgH="203040" progId="Equation.DSMT4">
                  <p:embed/>
                </p:oleObj>
              </mc:Choice>
              <mc:Fallback>
                <p:oleObj name="Equation" r:id="rId40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4953000"/>
                        <a:ext cx="11271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96000" y="4495800"/>
            <a:ext cx="825501" cy="550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995318" y="4495800"/>
            <a:ext cx="853281" cy="5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1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1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1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1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1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1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1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1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609600"/>
          </a:xfrm>
        </p:spPr>
        <p:txBody>
          <a:bodyPr/>
          <a:lstStyle/>
          <a:p>
            <a:r>
              <a:rPr lang="en-US" altLang="en-US" dirty="0" smtClean="0"/>
              <a:t>Announcement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410200"/>
          </a:xfrm>
          <a:noFill/>
          <a:ln/>
        </p:spPr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First </a:t>
            </a:r>
            <a:r>
              <a:rPr lang="en-US" altLang="en-US" dirty="0">
                <a:solidFill>
                  <a:schemeClr val="hlink"/>
                </a:solidFill>
              </a:rPr>
              <a:t>term exam</a:t>
            </a: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Date and time: </a:t>
            </a:r>
            <a:r>
              <a:rPr lang="en-US" altLang="en-US" dirty="0" smtClean="0">
                <a:solidFill>
                  <a:srgbClr val="CC00CC"/>
                </a:solidFill>
              </a:rPr>
              <a:t>2:30 </a:t>
            </a:r>
            <a:r>
              <a:rPr lang="en-US" altLang="en-US" dirty="0">
                <a:solidFill>
                  <a:srgbClr val="CC00CC"/>
                </a:solidFill>
              </a:rPr>
              <a:t>– </a:t>
            </a:r>
            <a:r>
              <a:rPr lang="en-US" altLang="en-US" dirty="0" smtClean="0">
                <a:solidFill>
                  <a:srgbClr val="CC00CC"/>
                </a:solidFill>
              </a:rPr>
              <a:t>3:50pm</a:t>
            </a:r>
            <a:r>
              <a:rPr lang="en-US" altLang="en-US" dirty="0">
                <a:solidFill>
                  <a:srgbClr val="CC00CC"/>
                </a:solidFill>
              </a:rPr>
              <a:t>, </a:t>
            </a:r>
            <a:r>
              <a:rPr lang="en-US" altLang="en-US" dirty="0" smtClean="0">
                <a:solidFill>
                  <a:srgbClr val="CC00CC"/>
                </a:solidFill>
              </a:rPr>
              <a:t>Monday</a:t>
            </a:r>
            <a:r>
              <a:rPr lang="en-US" altLang="en-US" dirty="0">
                <a:solidFill>
                  <a:srgbClr val="CC00CC"/>
                </a:solidFill>
              </a:rPr>
              <a:t>, Oct. </a:t>
            </a:r>
            <a:r>
              <a:rPr lang="en-US" altLang="en-US" dirty="0" smtClean="0">
                <a:solidFill>
                  <a:srgbClr val="CC00CC"/>
                </a:solidFill>
              </a:rPr>
              <a:t>10</a:t>
            </a:r>
            <a:endParaRPr lang="en-US" altLang="en-US" dirty="0">
              <a:solidFill>
                <a:srgbClr val="CC00CC"/>
              </a:solidFill>
            </a:endParaRP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Location: </a:t>
            </a:r>
            <a:r>
              <a:rPr lang="en-US" altLang="en-US" dirty="0" smtClean="0">
                <a:solidFill>
                  <a:srgbClr val="CC00CC"/>
                </a:solidFill>
              </a:rPr>
              <a:t>SH125</a:t>
            </a:r>
            <a:endParaRPr lang="en-US" altLang="en-US" dirty="0">
              <a:solidFill>
                <a:srgbClr val="CC00CC"/>
              </a:solidFill>
            </a:endParaRP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Covers: </a:t>
            </a:r>
            <a:r>
              <a:rPr lang="en-US" altLang="en-US" dirty="0" err="1">
                <a:solidFill>
                  <a:srgbClr val="CC00CC"/>
                </a:solidFill>
              </a:rPr>
              <a:t>Ch</a:t>
            </a:r>
            <a:r>
              <a:rPr lang="en-US" altLang="en-US" dirty="0">
                <a:solidFill>
                  <a:srgbClr val="CC00CC"/>
                </a:solidFill>
              </a:rPr>
              <a:t> 1 – </a:t>
            </a:r>
            <a:r>
              <a:rPr lang="en-US" altLang="en-US" dirty="0" err="1">
                <a:solidFill>
                  <a:srgbClr val="CC00CC"/>
                </a:solidFill>
              </a:rPr>
              <a:t>Ch</a:t>
            </a:r>
            <a:r>
              <a:rPr lang="en-US" altLang="en-US" dirty="0">
                <a:solidFill>
                  <a:srgbClr val="CC00CC"/>
                </a:solidFill>
              </a:rPr>
              <a:t> </a:t>
            </a:r>
            <a:r>
              <a:rPr lang="en-US" altLang="en-US" dirty="0" smtClean="0">
                <a:solidFill>
                  <a:srgbClr val="CC00CC"/>
                </a:solidFill>
              </a:rPr>
              <a:t>3 or what we finish Wednesday, Oct. 5, + Appendix A</a:t>
            </a:r>
          </a:p>
          <a:p>
            <a:pPr lvl="1"/>
            <a:r>
              <a:rPr lang="en-US" altLang="en-US" dirty="0" smtClean="0">
                <a:solidFill>
                  <a:srgbClr val="CC00CC"/>
                </a:solidFill>
              </a:rPr>
              <a:t>Can bring your calculator but no phone or computer can be used as a </a:t>
            </a:r>
            <a:r>
              <a:rPr lang="en-US" altLang="en-US" dirty="0" smtClean="0">
                <a:solidFill>
                  <a:srgbClr val="CC00CC"/>
                </a:solidFill>
              </a:rPr>
              <a:t>replacement</a:t>
            </a:r>
          </a:p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First quiz results</a:t>
            </a:r>
          </a:p>
          <a:p>
            <a:pPr lvl="1"/>
            <a:r>
              <a:rPr lang="en-US" altLang="en-US" dirty="0" smtClean="0">
                <a:solidFill>
                  <a:srgbClr val="CC00CC"/>
                </a:solidFill>
              </a:rPr>
              <a:t>Class average: 56.5/120</a:t>
            </a:r>
          </a:p>
          <a:p>
            <a:pPr lvl="2"/>
            <a:r>
              <a:rPr lang="en-US" altLang="en-US" dirty="0" smtClean="0">
                <a:solidFill>
                  <a:srgbClr val="A50021"/>
                </a:solidFill>
              </a:rPr>
              <a:t>Equivalent to 47.1/100</a:t>
            </a:r>
          </a:p>
          <a:p>
            <a:pPr lvl="1"/>
            <a:r>
              <a:rPr lang="en-US" altLang="en-US" dirty="0" smtClean="0">
                <a:solidFill>
                  <a:srgbClr val="CC00CC"/>
                </a:solidFill>
              </a:rPr>
              <a:t>Class top score: 89/120</a:t>
            </a:r>
            <a:endParaRPr lang="en-US" altLang="en-US" dirty="0" smtClean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32B0-3598-4D41-9082-68823C2D3D2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For heavy nuclei, shell model predictions do not agree with experimental measurements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Especially in magnetic dipole moments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Measured values of quadrupole moments for closed shells differ significantly with experiments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Some nuclei’s large quadrupole moments suggests significant </a:t>
            </a:r>
            <a:r>
              <a:rPr lang="en-US" altLang="en-US" dirty="0" err="1"/>
              <a:t>nonspherical</a:t>
            </a:r>
            <a:r>
              <a:rPr lang="en-US" altLang="en-US" dirty="0"/>
              <a:t> shapes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assumption of rotational symmetry in shell model does not seem quite right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These deficiencies are somewhat covered through the reconciliation of liquid drop model </a:t>
            </a:r>
            <a:r>
              <a:rPr lang="en-US" altLang="en-US" dirty="0" smtClean="0"/>
              <a:t>and the </a:t>
            </a:r>
            <a:r>
              <a:rPr lang="en-US" altLang="en-US" dirty="0"/>
              <a:t>Shell model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Bohr, Mottelson and Rainwater’s collective model, 1953</a:t>
            </a:r>
          </a:p>
        </p:txBody>
      </p:sp>
      <p:graphicFrame>
        <p:nvGraphicFramePr>
          <p:cNvPr id="51917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Collective Model</a:t>
            </a:r>
          </a:p>
        </p:txBody>
      </p:sp>
    </p:spTree>
    <p:extLst>
      <p:ext uri="{BB962C8B-B14F-4D97-AF65-F5344CB8AC3E}">
        <p14:creationId xmlns:p14="http://schemas.microsoft.com/office/powerpoint/2010/main" val="10932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1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1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1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59BD-440A-CF4D-9567-B31BE6EDC6A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324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Assumption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Nucleus consists of hard core of nucleons in filled shells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Outer valence nucleons behave like the surface molecules in a liquid drop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Non-</a:t>
            </a:r>
            <a:r>
              <a:rPr lang="en-US" altLang="en-US" sz="2400" dirty="0" err="1"/>
              <a:t>sphericity</a:t>
            </a:r>
            <a:r>
              <a:rPr lang="en-US" altLang="en-US" sz="2400" dirty="0"/>
              <a:t> of the central core </a:t>
            </a:r>
            <a:r>
              <a:rPr lang="en-US" altLang="en-US" sz="2400" dirty="0" smtClean="0"/>
              <a:t>is caused </a:t>
            </a:r>
            <a:r>
              <a:rPr lang="en-US" altLang="en-US" sz="2400" dirty="0"/>
              <a:t>by the surface motion of the valence </a:t>
            </a:r>
            <a:r>
              <a:rPr lang="en-US" altLang="en-US" sz="2400" dirty="0" smtClean="0"/>
              <a:t>nucleons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Thus, in </a:t>
            </a:r>
            <a:r>
              <a:rPr lang="en-US" altLang="en-US" sz="2800" dirty="0" smtClean="0"/>
              <a:t>the collective </a:t>
            </a:r>
            <a:r>
              <a:rPr lang="en-US" altLang="en-US" sz="2800" dirty="0"/>
              <a:t>model, the potential is a shell model with a spherically asymmetric potential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Aspherical nuclei can produce additional energy levels upon rotation while spherical ones cannot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Important predictions of </a:t>
            </a:r>
            <a:r>
              <a:rPr lang="en-US" altLang="en-US" sz="2800" dirty="0" smtClean="0"/>
              <a:t>the collective </a:t>
            </a:r>
            <a:r>
              <a:rPr lang="en-US" altLang="en-US" sz="2800" dirty="0"/>
              <a:t>model: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Existence of rotational and vibrational energy levels in nuclei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Accommodate decrease of spacing between first excite state and the ground level for even-even nuclei as A increases, since moment of inertia increases with 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Spacing is largest for closed shell nuclei, since they tend to be spherical</a:t>
            </a:r>
          </a:p>
        </p:txBody>
      </p:sp>
      <p:graphicFrame>
        <p:nvGraphicFramePr>
          <p:cNvPr id="52019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Collective Model</a:t>
            </a:r>
          </a:p>
        </p:txBody>
      </p:sp>
    </p:spTree>
    <p:extLst>
      <p:ext uri="{BB962C8B-B14F-4D97-AF65-F5344CB8AC3E}">
        <p14:creationId xmlns:p14="http://schemas.microsoft.com/office/powerpoint/2010/main" val="18996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0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0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0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3D7-ABB1-B84D-A56C-0F444705E75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Nuclei tend to have relatively small intrinsic spins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Particularly stable nuclei predicted for A between 150 and 190 with spheroidal character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Semi-major axis about a factor of 2 larger than semi-minor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Heavy ion collisions in late 1980s produced super-deformed nuclei with angular momentum of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energy level </a:t>
            </a:r>
            <a:r>
              <a:rPr lang="en-US" altLang="en-US" sz="2800" dirty="0" smtClean="0"/>
              <a:t>spacing </a:t>
            </a:r>
            <a:r>
              <a:rPr lang="en-US" altLang="en-US" sz="2800" dirty="0"/>
              <a:t>of these observed through photon radiation seem to be fixed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Different nuclei seem to have identical emissions as they spin down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Problem with collective model and understanding of strong pairing of nucleon binding energy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Understanding nuclear structure still in progress </a:t>
            </a:r>
          </a:p>
        </p:txBody>
      </p:sp>
      <p:graphicFrame>
        <p:nvGraphicFramePr>
          <p:cNvPr id="52121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Super-deformed Nuclei</a:t>
            </a:r>
          </a:p>
        </p:txBody>
      </p:sp>
      <p:sp>
        <p:nvSpPr>
          <p:cNvPr id="2" name="AutoShape 152" descr="mage result for spheroidal"/>
          <p:cNvSpPr>
            <a:spLocks noChangeAspect="1" noChangeArrowheads="1"/>
          </p:cNvSpPr>
          <p:nvPr/>
        </p:nvSpPr>
        <p:spPr bwMode="auto">
          <a:xfrm>
            <a:off x="0" y="0"/>
            <a:ext cx="933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19400"/>
            <a:ext cx="5207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1600200"/>
            <a:ext cx="52172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1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1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BFC7-F42B-2049-A2EE-1FAC085E9D8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867400"/>
          </a:xfrm>
        </p:spPr>
        <p:txBody>
          <a:bodyPr/>
          <a:lstStyle/>
          <a:p>
            <a:r>
              <a:rPr lang="en-US" altLang="en-US" dirty="0"/>
              <a:t>Represents the disintegration of a parent nucleus to a daughter through an emission of a He nucleus</a:t>
            </a:r>
          </a:p>
          <a:p>
            <a:r>
              <a:rPr lang="en-US" altLang="en-US" dirty="0"/>
              <a:t>Reaction equation is 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a</a:t>
            </a:r>
            <a:r>
              <a:rPr lang="en-US" altLang="en-US" dirty="0"/>
              <a:t>-decay is a spontaneous fission of the parent nucleus into two daughters of highly asymmetric masses</a:t>
            </a:r>
          </a:p>
          <a:p>
            <a:r>
              <a:rPr lang="en-US" altLang="en-US" dirty="0"/>
              <a:t>Assuming parent at rest, from the energy conservation</a:t>
            </a:r>
          </a:p>
          <a:p>
            <a:endParaRPr lang="en-US" altLang="en-US" dirty="0"/>
          </a:p>
          <a:p>
            <a:r>
              <a:rPr lang="en-US" altLang="en-US" dirty="0" smtClean="0"/>
              <a:t>R</a:t>
            </a:r>
            <a:r>
              <a:rPr lang="en-US" altLang="en-US" dirty="0" smtClean="0"/>
              <a:t>e-organizing the terms, we obtain</a:t>
            </a:r>
            <a:endParaRPr lang="en-US" altLang="en-US" dirty="0"/>
          </a:p>
        </p:txBody>
      </p:sp>
      <p:graphicFrame>
        <p:nvGraphicFramePr>
          <p:cNvPr id="4843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4357" name="Object 5"/>
          <p:cNvGraphicFramePr>
            <a:graphicFrameLocks noChangeAspect="1"/>
          </p:cNvGraphicFramePr>
          <p:nvPr/>
        </p:nvGraphicFramePr>
        <p:xfrm>
          <a:off x="1600200" y="2286000"/>
          <a:ext cx="15732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0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15732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58" name="Object 6"/>
          <p:cNvGraphicFramePr>
            <a:graphicFrameLocks noChangeAspect="1"/>
          </p:cNvGraphicFramePr>
          <p:nvPr/>
        </p:nvGraphicFramePr>
        <p:xfrm>
          <a:off x="762000" y="4495800"/>
          <a:ext cx="1571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1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1571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59" name="Object 7"/>
          <p:cNvGraphicFramePr>
            <a:graphicFrameLocks noChangeAspect="1"/>
          </p:cNvGraphicFramePr>
          <p:nvPr/>
        </p:nvGraphicFramePr>
        <p:xfrm>
          <a:off x="762000" y="5603875"/>
          <a:ext cx="18192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2"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03875"/>
                        <a:ext cx="18192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0" name="Object 8"/>
          <p:cNvGraphicFramePr>
            <a:graphicFrameLocks noChangeAspect="1"/>
          </p:cNvGraphicFramePr>
          <p:nvPr/>
        </p:nvGraphicFramePr>
        <p:xfrm>
          <a:off x="3200400" y="2349500"/>
          <a:ext cx="19018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3" name="Equation" r:id="rId11" imgW="583920" imgH="190440" progId="Equation.DSMT4">
                  <p:embed/>
                </p:oleObj>
              </mc:Choice>
              <mc:Fallback>
                <p:oleObj name="Equation" r:id="rId11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49500"/>
                        <a:ext cx="19018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1" name="Object 9"/>
          <p:cNvGraphicFramePr>
            <a:graphicFrameLocks noChangeAspect="1"/>
          </p:cNvGraphicFramePr>
          <p:nvPr/>
        </p:nvGraphicFramePr>
        <p:xfrm>
          <a:off x="4953000" y="2308225"/>
          <a:ext cx="10763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4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08225"/>
                        <a:ext cx="10763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2" name="Object 10"/>
          <p:cNvGraphicFramePr>
            <a:graphicFrameLocks noChangeAspect="1"/>
          </p:cNvGraphicFramePr>
          <p:nvPr/>
        </p:nvGraphicFramePr>
        <p:xfrm>
          <a:off x="2286000" y="4495800"/>
          <a:ext cx="24399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5" name="Equation" r:id="rId15" imgW="749160" imgH="228600" progId="Equation.DSMT4">
                  <p:embed/>
                </p:oleObj>
              </mc:Choice>
              <mc:Fallback>
                <p:oleObj name="Equation" r:id="rId15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4399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3" name="Object 11"/>
          <p:cNvGraphicFramePr>
            <a:graphicFrameLocks noChangeAspect="1"/>
          </p:cNvGraphicFramePr>
          <p:nvPr/>
        </p:nvGraphicFramePr>
        <p:xfrm>
          <a:off x="4724400" y="4495800"/>
          <a:ext cx="20272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6" name="Equation" r:id="rId17" imgW="622080" imgH="228600" progId="Equation.DSMT4">
                  <p:embed/>
                </p:oleObj>
              </mc:Choice>
              <mc:Fallback>
                <p:oleObj name="Equation" r:id="rId17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0"/>
                        <a:ext cx="202723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4" name="Object 12"/>
          <p:cNvGraphicFramePr>
            <a:graphicFrameLocks noChangeAspect="1"/>
          </p:cNvGraphicFramePr>
          <p:nvPr/>
        </p:nvGraphicFramePr>
        <p:xfrm>
          <a:off x="2528888" y="5562600"/>
          <a:ext cx="41767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7" name="Equation" r:id="rId19" imgW="1282680" imgH="241200" progId="Equation.DSMT4">
                  <p:embed/>
                </p:oleObj>
              </mc:Choice>
              <mc:Fallback>
                <p:oleObj name="Equation" r:id="rId19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562600"/>
                        <a:ext cx="41767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5" name="Object 13"/>
          <p:cNvGraphicFramePr>
            <a:graphicFrameLocks noChangeAspect="1"/>
          </p:cNvGraphicFramePr>
          <p:nvPr/>
        </p:nvGraphicFramePr>
        <p:xfrm>
          <a:off x="6650038" y="5562600"/>
          <a:ext cx="11985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58" name="Equation" r:id="rId21" imgW="368280" imgH="203040" progId="Equation.DSMT4">
                  <p:embed/>
                </p:oleObj>
              </mc:Choice>
              <mc:Fallback>
                <p:oleObj name="Equation" r:id="rId2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5562600"/>
                        <a:ext cx="119856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4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48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484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E309-10CE-1449-A058-F1C8D6E596E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Since electron masses cancel, we could use atomic mass expression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This is the definition of the </a:t>
            </a:r>
            <a:r>
              <a:rPr lang="en-US" altLang="en-US" b="1" u="sng">
                <a:solidFill>
                  <a:srgbClr val="800000"/>
                </a:solidFill>
              </a:rPr>
              <a:t>disintegration energy</a:t>
            </a:r>
            <a:r>
              <a:rPr lang="en-US" altLang="en-US"/>
              <a:t> or </a:t>
            </a:r>
            <a:r>
              <a:rPr lang="en-US" altLang="en-US" b="1" u="sng">
                <a:solidFill>
                  <a:srgbClr val="800000"/>
                </a:solidFill>
              </a:rPr>
              <a:t>Q-value</a:t>
            </a:r>
            <a:r>
              <a:rPr lang="en-US" altLang="en-US"/>
              <a:t> </a:t>
            </a:r>
            <a:endParaRPr lang="en-US" altLang="en-US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charset="2"/>
              </a:rPr>
              <a:t>Difference of rest masses of the initial and final states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charset="2"/>
              </a:rPr>
              <a:t>Q value is equal to the sum of the final state kinetic energies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charset="2"/>
              </a:rPr>
              <a:t>Energy lost during the disintegration process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non-relativistic particles, KE are</a:t>
            </a:r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5382" name="Object 6"/>
          <p:cNvGraphicFramePr>
            <a:graphicFrameLocks noChangeAspect="1"/>
          </p:cNvGraphicFramePr>
          <p:nvPr/>
        </p:nvGraphicFramePr>
        <p:xfrm>
          <a:off x="1371600" y="4953000"/>
          <a:ext cx="25654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4" name="Equation" r:id="rId5" imgW="787320" imgH="368280" progId="Equation.DSMT4">
                  <p:embed/>
                </p:oleObj>
              </mc:Choice>
              <mc:Fallback>
                <p:oleObj name="Equation" r:id="rId5" imgW="787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25654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3" name="Object 7"/>
          <p:cNvGraphicFramePr>
            <a:graphicFrameLocks noChangeAspect="1"/>
          </p:cNvGraphicFramePr>
          <p:nvPr/>
        </p:nvGraphicFramePr>
        <p:xfrm>
          <a:off x="381000" y="1593850"/>
          <a:ext cx="13922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5" name="Equation" r:id="rId7" imgW="558720" imgH="203040" progId="Equation.DSMT4">
                  <p:embed/>
                </p:oleObj>
              </mc:Choice>
              <mc:Fallback>
                <p:oleObj name="Equation" r:id="rId7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93850"/>
                        <a:ext cx="13922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4" name="Object 8"/>
          <p:cNvGraphicFramePr>
            <a:graphicFrameLocks noChangeAspect="1"/>
          </p:cNvGraphicFramePr>
          <p:nvPr/>
        </p:nvGraphicFramePr>
        <p:xfrm>
          <a:off x="4724400" y="4953000"/>
          <a:ext cx="24399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6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953000"/>
                        <a:ext cx="2439988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5" name="Object 9"/>
          <p:cNvGraphicFramePr>
            <a:graphicFrameLocks noChangeAspect="1"/>
          </p:cNvGraphicFramePr>
          <p:nvPr/>
        </p:nvGraphicFramePr>
        <p:xfrm>
          <a:off x="1803400" y="1524000"/>
          <a:ext cx="61976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7" name="Equation" r:id="rId11" imgW="2489040" imgH="253800" progId="Equation.DSMT4">
                  <p:embed/>
                </p:oleObj>
              </mc:Choice>
              <mc:Fallback>
                <p:oleObj name="Equation" r:id="rId11" imgW="248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524000"/>
                        <a:ext cx="61976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6" name="Object 10"/>
          <p:cNvGraphicFramePr>
            <a:graphicFrameLocks noChangeAspect="1"/>
          </p:cNvGraphicFramePr>
          <p:nvPr/>
        </p:nvGraphicFramePr>
        <p:xfrm>
          <a:off x="8002588" y="1612900"/>
          <a:ext cx="3794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8" name="Equation" r:id="rId13" imgW="152280" imgH="190440" progId="Equation.DSMT4">
                  <p:embed/>
                </p:oleObj>
              </mc:Choice>
              <mc:Fallback>
                <p:oleObj name="Equation" r:id="rId13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1612900"/>
                        <a:ext cx="3794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2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48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8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485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2B1D-DBE9-8D41-BA89-586A4E68C5C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Since the parent is at rest, from the momentum conservation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                            , then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can write the relationship of KE and Q-value as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800000"/>
                </a:solidFill>
              </a:rPr>
              <a:t>This means that T</a:t>
            </a:r>
            <a:r>
              <a:rPr lang="en-US" altLang="en-US" baseline="-25000" dirty="0">
                <a:solidFill>
                  <a:srgbClr val="800000"/>
                </a:solidFill>
                <a:latin typeface="Symbol" charset="2"/>
              </a:rPr>
              <a:t>a</a:t>
            </a:r>
            <a:r>
              <a:rPr lang="en-US" altLang="en-US" dirty="0">
                <a:solidFill>
                  <a:srgbClr val="800000"/>
                </a:solidFill>
              </a:rPr>
              <a:t> is unique for the given nuclei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800000"/>
                </a:solidFill>
              </a:rPr>
              <a:t>Direct consequence of 2-body decay of a </a:t>
            </a:r>
            <a:r>
              <a:rPr lang="en-US" altLang="en-US" dirty="0" smtClean="0">
                <a:solidFill>
                  <a:srgbClr val="800000"/>
                </a:solidFill>
              </a:rPr>
              <a:t>parent at rest </a:t>
            </a:r>
            <a:endParaRPr lang="en-US" altLang="en-US" dirty="0">
              <a:solidFill>
                <a:srgbClr val="800000"/>
              </a:solidFill>
            </a:endParaRPr>
          </a:p>
        </p:txBody>
      </p:sp>
      <p:graphicFrame>
        <p:nvGraphicFramePr>
          <p:cNvPr id="48640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6405" name="Object 5"/>
          <p:cNvGraphicFramePr>
            <a:graphicFrameLocks noChangeAspect="1"/>
          </p:cNvGraphicFramePr>
          <p:nvPr/>
        </p:nvGraphicFramePr>
        <p:xfrm>
          <a:off x="2895600" y="1277938"/>
          <a:ext cx="25828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7" name="Equation" r:id="rId5" imgW="838080" imgH="203040" progId="Equation.DSMT4">
                  <p:embed/>
                </p:oleObj>
              </mc:Choice>
              <mc:Fallback>
                <p:oleObj name="Equation" r:id="rId5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77938"/>
                        <a:ext cx="25828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176736"/>
              </p:ext>
            </p:extLst>
          </p:nvPr>
        </p:nvGraphicFramePr>
        <p:xfrm>
          <a:off x="4243387" y="2168525"/>
          <a:ext cx="1144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8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7" y="2168525"/>
                        <a:ext cx="11445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0" name="Object 10"/>
          <p:cNvGraphicFramePr>
            <a:graphicFrameLocks noChangeAspect="1"/>
          </p:cNvGraphicFramePr>
          <p:nvPr/>
        </p:nvGraphicFramePr>
        <p:xfrm>
          <a:off x="609600" y="3116263"/>
          <a:ext cx="40354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9" name="Equation" r:id="rId9" imgW="1752480" imgH="368280" progId="Equation.DSMT4">
                  <p:embed/>
                </p:oleObj>
              </mc:Choice>
              <mc:Fallback>
                <p:oleObj name="Equation" r:id="rId9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16263"/>
                        <a:ext cx="40354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1" name="Object 11"/>
          <p:cNvGraphicFramePr>
            <a:graphicFrameLocks noChangeAspect="1"/>
          </p:cNvGraphicFramePr>
          <p:nvPr/>
        </p:nvGraphicFramePr>
        <p:xfrm>
          <a:off x="609600" y="4227513"/>
          <a:ext cx="33194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0" name="Equation" r:id="rId11" imgW="1333440" imgH="406080" progId="Equation.DSMT4">
                  <p:embed/>
                </p:oleObj>
              </mc:Choice>
              <mc:Fallback>
                <p:oleObj name="Equation" r:id="rId11" imgW="1333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27513"/>
                        <a:ext cx="33194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2" name="Object 12"/>
          <p:cNvGraphicFramePr>
            <a:graphicFrameLocks noChangeAspect="1"/>
          </p:cNvGraphicFramePr>
          <p:nvPr/>
        </p:nvGraphicFramePr>
        <p:xfrm>
          <a:off x="4419600" y="4229100"/>
          <a:ext cx="25288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1" name="Equation" r:id="rId13" imgW="1015920" imgH="406080" progId="Equation.DSMT4">
                  <p:embed/>
                </p:oleObj>
              </mc:Choice>
              <mc:Fallback>
                <p:oleObj name="Equation" r:id="rId13" imgW="1015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29100"/>
                        <a:ext cx="2528888" cy="1109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3" name="Object 13"/>
          <p:cNvGraphicFramePr>
            <a:graphicFrameLocks noChangeAspect="1"/>
          </p:cNvGraphicFramePr>
          <p:nvPr/>
        </p:nvGraphicFramePr>
        <p:xfrm>
          <a:off x="5997575" y="990600"/>
          <a:ext cx="23082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2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990600"/>
                        <a:ext cx="230822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4" name="Object 14"/>
          <p:cNvGraphicFramePr>
            <a:graphicFrameLocks noChangeAspect="1"/>
          </p:cNvGraphicFramePr>
          <p:nvPr/>
        </p:nvGraphicFramePr>
        <p:xfrm>
          <a:off x="4586288" y="2971800"/>
          <a:ext cx="356711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3" name="Equation" r:id="rId17" imgW="1549080" imgH="482400" progId="Equation.DSMT4">
                  <p:embed/>
                </p:oleObj>
              </mc:Choice>
              <mc:Fallback>
                <p:oleObj name="Equation" r:id="rId17" imgW="1549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2971800"/>
                        <a:ext cx="3567112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15" name="AutoShape 15"/>
          <p:cNvSpPr>
            <a:spLocks noChangeArrowheads="1"/>
          </p:cNvSpPr>
          <p:nvPr/>
        </p:nvSpPr>
        <p:spPr bwMode="auto">
          <a:xfrm>
            <a:off x="5562600" y="1371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2814" y="2179194"/>
            <a:ext cx="2439986" cy="4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uiExpand="1" build="p" autoUpdateAnimBg="0"/>
      <p:bldP spid="4864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EE1C-C549-8940-9FCE-72E296CCE19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867400"/>
          </a:xfrm>
        </p:spPr>
        <p:txBody>
          <a:bodyPr/>
          <a:lstStyle/>
          <a:p>
            <a:r>
              <a:rPr lang="en-US" altLang="en-US" dirty="0"/>
              <a:t>KE of the emitted </a:t>
            </a:r>
            <a:r>
              <a:rPr lang="en-US" altLang="en-US" dirty="0">
                <a:latin typeface="Symbol" charset="2"/>
              </a:rPr>
              <a:t>a</a:t>
            </a:r>
            <a:r>
              <a:rPr lang="en-US" altLang="en-US" dirty="0"/>
              <a:t> must be positive</a:t>
            </a:r>
          </a:p>
          <a:p>
            <a:r>
              <a:rPr lang="en-US" altLang="en-US" dirty="0"/>
              <a:t>Thus for an </a:t>
            </a:r>
            <a:r>
              <a:rPr lang="en-US" altLang="en-US" dirty="0">
                <a:latin typeface="Symbol" charset="2"/>
              </a:rPr>
              <a:t>a</a:t>
            </a:r>
            <a:r>
              <a:rPr lang="en-US" altLang="en-US" dirty="0"/>
              <a:t>-decay to occur, it must be an </a:t>
            </a:r>
            <a:r>
              <a:rPr lang="en-US" altLang="en-US" dirty="0" err="1"/>
              <a:t>exorthermic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For </a:t>
            </a:r>
            <a:r>
              <a:rPr lang="en-US" altLang="en-US" dirty="0" smtClean="0"/>
              <a:t>a massive </a:t>
            </a:r>
            <a:r>
              <a:rPr lang="en-US" altLang="en-US" dirty="0"/>
              <a:t>nuclei, the daughter’s KE is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Since                               , we obtain</a:t>
            </a:r>
          </a:p>
        </p:txBody>
      </p:sp>
      <p:graphicFrame>
        <p:nvGraphicFramePr>
          <p:cNvPr id="4874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7429" name="Object 5"/>
          <p:cNvGraphicFramePr>
            <a:graphicFrameLocks noChangeAspect="1"/>
          </p:cNvGraphicFramePr>
          <p:nvPr/>
        </p:nvGraphicFramePr>
        <p:xfrm>
          <a:off x="588963" y="3124200"/>
          <a:ext cx="22304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0"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124200"/>
                        <a:ext cx="22304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0" name="Object 6"/>
          <p:cNvGraphicFramePr>
            <a:graphicFrameLocks noChangeAspect="1"/>
          </p:cNvGraphicFramePr>
          <p:nvPr/>
        </p:nvGraphicFramePr>
        <p:xfrm>
          <a:off x="1752600" y="1828800"/>
          <a:ext cx="2667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1" name="Equation" r:id="rId7" imgW="901440" imgH="190440" progId="Equation.DSMT4">
                  <p:embed/>
                </p:oleObj>
              </mc:Choice>
              <mc:Fallback>
                <p:oleObj name="Equation" r:id="rId7" imgW="9014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2667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3" name="Object 9"/>
          <p:cNvGraphicFramePr>
            <a:graphicFrameLocks noChangeAspect="1"/>
          </p:cNvGraphicFramePr>
          <p:nvPr/>
        </p:nvGraphicFramePr>
        <p:xfrm>
          <a:off x="1600200" y="4127500"/>
          <a:ext cx="2667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2" name="Equation" r:id="rId9" imgW="1206360" imgH="228600" progId="Equation.DSMT4">
                  <p:embed/>
                </p:oleObj>
              </mc:Choice>
              <mc:Fallback>
                <p:oleObj name="Equation" r:id="rId9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27500"/>
                        <a:ext cx="26670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81654"/>
              </p:ext>
            </p:extLst>
          </p:nvPr>
        </p:nvGraphicFramePr>
        <p:xfrm>
          <a:off x="4291012" y="4724400"/>
          <a:ext cx="14239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3" name="Equation" r:id="rId11" imgW="571320" imgH="368280" progId="Equation.DSMT4">
                  <p:embed/>
                </p:oleObj>
              </mc:Choice>
              <mc:Fallback>
                <p:oleObj name="Equation" r:id="rId11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2" y="4724400"/>
                        <a:ext cx="14239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/>
        </p:nvGraphicFramePr>
        <p:xfrm>
          <a:off x="2743200" y="2895600"/>
          <a:ext cx="24511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4" name="Equation" r:id="rId13" imgW="850680" imgH="406080" progId="Equation.DSMT4">
                  <p:embed/>
                </p:oleObj>
              </mc:Choice>
              <mc:Fallback>
                <p:oleObj name="Equation" r:id="rId13" imgW="850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24511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7" name="Object 13"/>
          <p:cNvGraphicFramePr>
            <a:graphicFrameLocks noChangeAspect="1"/>
          </p:cNvGraphicFramePr>
          <p:nvPr/>
        </p:nvGraphicFramePr>
        <p:xfrm>
          <a:off x="5157788" y="2895600"/>
          <a:ext cx="124301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5" name="Equation" r:id="rId15" imgW="431640" imgH="406080" progId="Equation.DSMT4">
                  <p:embed/>
                </p:oleObj>
              </mc:Choice>
              <mc:Fallback>
                <p:oleObj name="Equation" r:id="rId15" imgW="431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2895600"/>
                        <a:ext cx="1243012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7857" y="3222625"/>
            <a:ext cx="932889" cy="58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7838" y="4800600"/>
            <a:ext cx="1909762" cy="9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9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1F76-4E24-1244-832E-223648A5BBAD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488458" name="Picture 10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9" name="Rectangle 11"/>
          <p:cNvSpPr>
            <a:spLocks noChangeArrowheads="1"/>
          </p:cNvSpPr>
          <p:nvPr/>
        </p:nvSpPr>
        <p:spPr bwMode="auto">
          <a:xfrm>
            <a:off x="0" y="2133600"/>
            <a:ext cx="586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Less energetic ones accompany photons – mostly delayed…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Indicates quantum energy levels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Parent decays to an excited state of the daughter after emitting an </a:t>
            </a:r>
            <a:r>
              <a:rPr lang="en-US" altLang="en-US" sz="2400" dirty="0">
                <a:latin typeface="Symbol" charset="2"/>
              </a:rPr>
              <a:t>a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Daughter then subsequently de-excite by emitting a photon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Difference in the two Q values </a:t>
            </a:r>
            <a:r>
              <a:rPr lang="en-US" altLang="en-US" sz="2400" dirty="0" smtClean="0"/>
              <a:t>corresponds to the energy of the photon</a:t>
            </a:r>
            <a:endParaRPr lang="en-US" altLang="en-US" sz="2400" dirty="0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610600" cy="1676400"/>
          </a:xfrm>
        </p:spPr>
        <p:txBody>
          <a:bodyPr/>
          <a:lstStyle/>
          <a:p>
            <a:r>
              <a:rPr lang="en-US" altLang="en-US"/>
              <a:t>Most energetic </a:t>
            </a:r>
            <a:r>
              <a:rPr lang="en-US" altLang="en-US">
                <a:latin typeface="Symbol" charset="2"/>
              </a:rPr>
              <a:t>a</a:t>
            </a:r>
            <a:r>
              <a:rPr lang="en-US" altLang="en-US"/>
              <a:t>-particles produced alone</a:t>
            </a:r>
          </a:p>
          <a:p>
            <a:pPr lvl="1"/>
            <a:r>
              <a:rPr lang="en-US" altLang="en-US"/>
              <a:t>Parent nucleus decays to the ground state of a daughter and produces an </a:t>
            </a:r>
            <a:r>
              <a:rPr lang="en-US" altLang="en-US">
                <a:latin typeface="Symbol" charset="2"/>
              </a:rPr>
              <a:t>a</a:t>
            </a:r>
            <a:r>
              <a:rPr lang="en-US" altLang="en-US"/>
              <a:t>-particle whose KE is the entire Q value</a:t>
            </a:r>
          </a:p>
        </p:txBody>
      </p:sp>
      <p:graphicFrame>
        <p:nvGraphicFramePr>
          <p:cNvPr id="48845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8454" name="Object 6"/>
          <p:cNvGraphicFramePr>
            <a:graphicFrameLocks noChangeAspect="1"/>
          </p:cNvGraphicFramePr>
          <p:nvPr/>
        </p:nvGraphicFramePr>
        <p:xfrm>
          <a:off x="971550" y="3921125"/>
          <a:ext cx="1085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1" name="Equation" r:id="rId6" imgW="482400" imgH="203040" progId="Equation.DSMT4">
                  <p:embed/>
                </p:oleObj>
              </mc:Choice>
              <mc:Fallback>
                <p:oleObj name="Equation" r:id="rId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21125"/>
                        <a:ext cx="10858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7" name="Object 9"/>
          <p:cNvGraphicFramePr>
            <a:graphicFrameLocks noChangeAspect="1"/>
          </p:cNvGraphicFramePr>
          <p:nvPr/>
        </p:nvGraphicFramePr>
        <p:xfrm>
          <a:off x="1014413" y="5029200"/>
          <a:ext cx="13477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" name="Equation" r:id="rId8" imgW="685800" imgH="203040" progId="Equation.DSMT4">
                  <p:embed/>
                </p:oleObj>
              </mc:Choice>
              <mc:Fallback>
                <p:oleObj name="Equation" r:id="rId8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029200"/>
                        <a:ext cx="13477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/>
        </p:nvGraphicFramePr>
        <p:xfrm>
          <a:off x="2076450" y="3962400"/>
          <a:ext cx="14287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3" name="Equation" r:id="rId10" imgW="634680" imgH="190440" progId="Equation.DSMT4">
                  <p:embed/>
                </p:oleObj>
              </mc:Choice>
              <mc:Fallback>
                <p:oleObj name="Equation" r:id="rId10" imgW="634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962400"/>
                        <a:ext cx="14287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1" name="Object 13"/>
          <p:cNvGraphicFramePr>
            <a:graphicFrameLocks noChangeAspect="1"/>
          </p:cNvGraphicFramePr>
          <p:nvPr/>
        </p:nvGraphicFramePr>
        <p:xfrm>
          <a:off x="3505200" y="3962400"/>
          <a:ext cx="742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4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62400"/>
                        <a:ext cx="742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/>
        </p:nvGraphicFramePr>
        <p:xfrm>
          <a:off x="2433638" y="5105400"/>
          <a:ext cx="11477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5" name="Equation" r:id="rId14" imgW="583920" imgH="190440" progId="Equation.DSMT4">
                  <p:embed/>
                </p:oleObj>
              </mc:Choice>
              <mc:Fallback>
                <p:oleObj name="Equation" r:id="rId14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5105400"/>
                        <a:ext cx="11477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3657600" y="5181600"/>
          <a:ext cx="2492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6"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1600"/>
                        <a:ext cx="2492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1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8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88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8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488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488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9" grpId="0" build="p" autoUpdateAnimBg="0"/>
      <p:bldP spid="48845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8976-561D-1E43-B608-27E6C2D285C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aseline="30000" dirty="0"/>
              <a:t>240</a:t>
            </a:r>
            <a:r>
              <a:rPr lang="en-US" altLang="en-US" dirty="0"/>
              <a:t>Pu</a:t>
            </a:r>
            <a:r>
              <a:rPr lang="en-US" altLang="en-US" baseline="30000" dirty="0"/>
              <a:t>94</a:t>
            </a:r>
            <a:r>
              <a:rPr lang="en-US" altLang="en-US" dirty="0"/>
              <a:t> decay reaction is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 </a:t>
            </a:r>
            <a:r>
              <a:rPr lang="en-US" altLang="en-US" dirty="0" smtClean="0">
                <a:latin typeface="Symbol" charset="2"/>
              </a:rPr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particles </a:t>
            </a:r>
            <a:r>
              <a:rPr lang="en-US" altLang="en-US" dirty="0" smtClean="0"/>
              <a:t>are observed </a:t>
            </a:r>
            <a:r>
              <a:rPr lang="en-US" altLang="en-US" dirty="0"/>
              <a:t>with 5.17MeV and 5.12 MeV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Since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obtain the two Q-values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Which yields photon energy of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Consistent with experimental measurement, 45KeV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Indicates the energy level spacing of order 100KeV for nuclei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Compares to order 1eV spacing in atomic levels  </a:t>
            </a:r>
          </a:p>
        </p:txBody>
      </p:sp>
      <p:graphicFrame>
        <p:nvGraphicFramePr>
          <p:cNvPr id="4894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a</a:t>
            </a:r>
            <a:r>
              <a:rPr lang="en-US" altLang="en-US"/>
              <a:t>-Decay Example</a:t>
            </a:r>
          </a:p>
        </p:txBody>
      </p:sp>
      <p:graphicFrame>
        <p:nvGraphicFramePr>
          <p:cNvPr id="489477" name="Object 5"/>
          <p:cNvGraphicFramePr>
            <a:graphicFrameLocks noChangeAspect="1"/>
          </p:cNvGraphicFramePr>
          <p:nvPr/>
        </p:nvGraphicFramePr>
        <p:xfrm>
          <a:off x="1524000" y="1133475"/>
          <a:ext cx="19716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0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33475"/>
                        <a:ext cx="19716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8" name="Object 6"/>
          <p:cNvGraphicFramePr>
            <a:graphicFrameLocks noChangeAspect="1"/>
          </p:cNvGraphicFramePr>
          <p:nvPr/>
        </p:nvGraphicFramePr>
        <p:xfrm>
          <a:off x="533400" y="3124200"/>
          <a:ext cx="3429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1" name="Equation" r:id="rId7" imgW="1765080" imgH="368280" progId="Equation.DSMT4">
                  <p:embed/>
                </p:oleObj>
              </mc:Choice>
              <mc:Fallback>
                <p:oleObj name="Equation" r:id="rId7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4290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9" name="Object 7"/>
          <p:cNvGraphicFramePr>
            <a:graphicFrameLocks noChangeAspect="1"/>
          </p:cNvGraphicFramePr>
          <p:nvPr/>
        </p:nvGraphicFramePr>
        <p:xfrm>
          <a:off x="1524000" y="2057400"/>
          <a:ext cx="1447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2" name="Equation" r:id="rId9" imgW="736560" imgH="368280" progId="Equation.DSMT4">
                  <p:embed/>
                </p:oleObj>
              </mc:Choice>
              <mc:Fallback>
                <p:oleObj name="Equation" r:id="rId9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1447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0" name="Object 8"/>
          <p:cNvGraphicFramePr>
            <a:graphicFrameLocks noChangeAspect="1"/>
          </p:cNvGraphicFramePr>
          <p:nvPr/>
        </p:nvGraphicFramePr>
        <p:xfrm>
          <a:off x="4267200" y="3124200"/>
          <a:ext cx="3505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3" name="Equation" r:id="rId11" imgW="1765080" imgH="368280" progId="Equation.DSMT4">
                  <p:embed/>
                </p:oleObj>
              </mc:Choice>
              <mc:Fallback>
                <p:oleObj name="Equation" r:id="rId11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505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1" name="Object 9"/>
          <p:cNvGraphicFramePr>
            <a:graphicFrameLocks noChangeAspect="1"/>
          </p:cNvGraphicFramePr>
          <p:nvPr/>
        </p:nvGraphicFramePr>
        <p:xfrm>
          <a:off x="5029200" y="3886200"/>
          <a:ext cx="3581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4" name="Equation" r:id="rId13" imgW="1752480" imgH="228600" progId="Equation.DSMT4">
                  <p:embed/>
                </p:oleObj>
              </mc:Choice>
              <mc:Fallback>
                <p:oleObj name="Equation" r:id="rId13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35814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2" name="Object 10"/>
          <p:cNvGraphicFramePr>
            <a:graphicFrameLocks noChangeAspect="1"/>
          </p:cNvGraphicFramePr>
          <p:nvPr/>
        </p:nvGraphicFramePr>
        <p:xfrm>
          <a:off x="3429000" y="1143000"/>
          <a:ext cx="15779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5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143000"/>
                        <a:ext cx="15779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/>
        </p:nvGraphicFramePr>
        <p:xfrm>
          <a:off x="4994275" y="1143000"/>
          <a:ext cx="1025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6" name="Equation" r:id="rId17" imgW="330120" imgH="203040" progId="Equation.DSMT4">
                  <p:embed/>
                </p:oleObj>
              </mc:Choice>
              <mc:Fallback>
                <p:oleObj name="Equation" r:id="rId17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1143000"/>
                        <a:ext cx="10255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8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48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489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489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489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489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BB53-0D92-3041-81EA-AD68C6A2F87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8575"/>
            <a:ext cx="7772400" cy="762000"/>
          </a:xfrm>
        </p:spPr>
        <p:txBody>
          <a:bodyPr/>
          <a:lstStyle/>
          <a:p>
            <a:r>
              <a:rPr lang="en-US" altLang="en-US" sz="4000"/>
              <a:t>Discovery of Alpha and Beta Radiations</a:t>
            </a: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After Bacquerel’s discovery of uranium effect on photo-films in 1896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Curies began study of radio activity in 1898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Rutherford also studied using a more systematic experimental equipments in 1898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Measured the currents created by the radiations</a:t>
            </a:r>
          </a:p>
        </p:txBody>
      </p:sp>
      <p:pic>
        <p:nvPicPr>
          <p:cNvPr id="567302" name="Picture 6" descr="rutherford-alpha-beta-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228600" y="3124200"/>
            <a:ext cx="4876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/>
              <a:t>While Bacquerel concluded that rays are observed in different levels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Rutherford made the observation using electrometer and determined that there are at least two detectable rays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Named </a:t>
            </a:r>
            <a:r>
              <a:rPr lang="en-US" altLang="en-US" sz="2400">
                <a:latin typeface="Symbol" charset="2"/>
              </a:rPr>
              <a:t>a</a:t>
            </a:r>
            <a:r>
              <a:rPr lang="en-US" altLang="en-US" sz="2400"/>
              <a:t> and </a:t>
            </a:r>
            <a:r>
              <a:rPr lang="en-US" altLang="en-US" sz="2400">
                <a:latin typeface="Symbol" charset="2"/>
              </a:rPr>
              <a:t>b</a:t>
            </a:r>
            <a:r>
              <a:rPr lang="en-US" altLang="en-US" sz="2400"/>
              <a:t> rays </a:t>
            </a:r>
          </a:p>
        </p:txBody>
      </p:sp>
    </p:spTree>
    <p:extLst>
      <p:ext uri="{BB962C8B-B14F-4D97-AF65-F5344CB8AC3E}">
        <p14:creationId xmlns:p14="http://schemas.microsoft.com/office/powerpoint/2010/main" val="1136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7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7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7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7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build="p"/>
      <p:bldP spid="5673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1DF2-A38E-2749-A8DE-AD69A5F933B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486400"/>
          </a:xfrm>
        </p:spPr>
        <p:txBody>
          <a:bodyPr/>
          <a:lstStyle/>
          <a:p>
            <a:r>
              <a:rPr lang="en-US" altLang="en-US" dirty="0"/>
              <a:t>An early attempt to incorporate quantum effects</a:t>
            </a:r>
          </a:p>
          <a:p>
            <a:r>
              <a:rPr lang="en-US" altLang="en-US" dirty="0"/>
              <a:t>Assumes nucleus as a gas of free protons and neutrons confined to the nuclear volume</a:t>
            </a:r>
          </a:p>
          <a:p>
            <a:pPr lvl="1"/>
            <a:r>
              <a:rPr lang="en-US" altLang="en-US" dirty="0"/>
              <a:t>The nucleons occupy quantized (discrete) energy levels</a:t>
            </a:r>
          </a:p>
          <a:p>
            <a:pPr lvl="1"/>
            <a:r>
              <a:rPr lang="en-US" altLang="en-US" dirty="0"/>
              <a:t>Nucleons are moving inside a spherically symmetric well with the range determined by the radius of the nucleus</a:t>
            </a:r>
          </a:p>
          <a:p>
            <a:pPr lvl="1"/>
            <a:r>
              <a:rPr lang="en-US" altLang="en-US" dirty="0"/>
              <a:t>Depth of the well is adjusted to obtain correct binding energy</a:t>
            </a:r>
          </a:p>
          <a:p>
            <a:r>
              <a:rPr lang="en-US" altLang="en-US" dirty="0"/>
              <a:t>Protons carry electric charge </a:t>
            </a:r>
            <a:r>
              <a:rPr lang="en-US" altLang="en-US" dirty="0">
                <a:sym typeface="Wingdings" charset="2"/>
              </a:rPr>
              <a:t> Senses slightly different potential than neutrons</a:t>
            </a:r>
            <a:endParaRPr lang="en-US" altLang="en-US" dirty="0"/>
          </a:p>
        </p:txBody>
      </p:sp>
      <p:graphicFrame>
        <p:nvGraphicFramePr>
          <p:cNvPr id="5304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</p:spTree>
    <p:extLst>
      <p:ext uri="{BB962C8B-B14F-4D97-AF65-F5344CB8AC3E}">
        <p14:creationId xmlns:p14="http://schemas.microsoft.com/office/powerpoint/2010/main" val="16598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0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325D-1DCA-9D42-86E8-D721D90BD8F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Three kinds of </a:t>
            </a:r>
            <a:r>
              <a:rPr lang="en-US" altLang="en-US" dirty="0">
                <a:latin typeface="Symbol" charset="2"/>
              </a:rPr>
              <a:t>b</a:t>
            </a:r>
            <a:r>
              <a:rPr lang="en-US" altLang="en-US" dirty="0"/>
              <a:t>-decays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Electron emission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Nucleus with large </a:t>
            </a:r>
            <a:r>
              <a:rPr lang="en-US" altLang="en-US" dirty="0" err="1"/>
              <a:t>N</a:t>
            </a:r>
            <a:r>
              <a:rPr lang="en-US" altLang="en-US" baseline="-25000" dirty="0" err="1"/>
              <a:t>n</a:t>
            </a:r>
            <a:endParaRPr lang="en-US" altLang="en-US" dirty="0">
              <a:sym typeface="Wingdings" charset="2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Atomic number increases by one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Nucleon number stays the same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Positron emission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Nucleus with many protons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Atomic number decreases by one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Nucleon number stays the same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can treat </a:t>
            </a:r>
            <a:r>
              <a:rPr lang="en-US" altLang="en-US" dirty="0" smtClean="0"/>
              <a:t>nuclear </a:t>
            </a:r>
            <a:r>
              <a:rPr lang="en-US" altLang="en-US" dirty="0"/>
              <a:t>reaction equations algebraically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reaction is valid in the opposite direction as well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Any particle moved over the arrow becomes its anti particle </a:t>
            </a:r>
          </a:p>
        </p:txBody>
      </p:sp>
      <p:graphicFrame>
        <p:nvGraphicFramePr>
          <p:cNvPr id="559107" name="Object 3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graphicFrame>
        <p:nvGraphicFramePr>
          <p:cNvPr id="559109" name="Object 5"/>
          <p:cNvGraphicFramePr>
            <a:graphicFrameLocks noChangeAspect="1"/>
          </p:cNvGraphicFramePr>
          <p:nvPr/>
        </p:nvGraphicFramePr>
        <p:xfrm>
          <a:off x="5503863" y="1652588"/>
          <a:ext cx="10493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3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1652588"/>
                        <a:ext cx="10493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0" name="Object 6"/>
          <p:cNvGraphicFramePr>
            <a:graphicFrameLocks noChangeAspect="1"/>
          </p:cNvGraphicFramePr>
          <p:nvPr/>
        </p:nvGraphicFramePr>
        <p:xfrm>
          <a:off x="5580063" y="3352800"/>
          <a:ext cx="10493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4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2800"/>
                        <a:ext cx="10493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2" name="Object 8"/>
          <p:cNvGraphicFramePr>
            <a:graphicFrameLocks noChangeAspect="1"/>
          </p:cNvGraphicFramePr>
          <p:nvPr/>
        </p:nvGraphicFramePr>
        <p:xfrm>
          <a:off x="6553200" y="1663700"/>
          <a:ext cx="7731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5" name="Equation" r:id="rId9" imgW="355320" imgH="190440" progId="Equation.DSMT4">
                  <p:embed/>
                </p:oleObj>
              </mc:Choice>
              <mc:Fallback>
                <p:oleObj name="Equation" r:id="rId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63700"/>
                        <a:ext cx="7731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9"/>
          <p:cNvGraphicFramePr>
            <a:graphicFrameLocks noChangeAspect="1"/>
          </p:cNvGraphicFramePr>
          <p:nvPr/>
        </p:nvGraphicFramePr>
        <p:xfrm>
          <a:off x="7448550" y="1652588"/>
          <a:ext cx="5524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6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1652588"/>
                        <a:ext cx="5524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4" name="Object 10"/>
          <p:cNvGraphicFramePr>
            <a:graphicFrameLocks noChangeAspect="1"/>
          </p:cNvGraphicFramePr>
          <p:nvPr/>
        </p:nvGraphicFramePr>
        <p:xfrm>
          <a:off x="6616700" y="3352800"/>
          <a:ext cx="77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7" name="Equation" r:id="rId13" imgW="355320" imgH="190440" progId="Equation.DSMT4">
                  <p:embed/>
                </p:oleObj>
              </mc:Choice>
              <mc:Fallback>
                <p:oleObj name="Equation" r:id="rId13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352800"/>
                        <a:ext cx="7747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5" name="Object 11"/>
          <p:cNvGraphicFramePr>
            <a:graphicFrameLocks noChangeAspect="1"/>
          </p:cNvGraphicFramePr>
          <p:nvPr/>
        </p:nvGraphicFramePr>
        <p:xfrm>
          <a:off x="7446963" y="3352800"/>
          <a:ext cx="5540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8" name="Equation" r:id="rId15" imgW="253800" imgH="203040" progId="Equation.DSMT4">
                  <p:embed/>
                </p:oleObj>
              </mc:Choice>
              <mc:Fallback>
                <p:oleObj name="Equation" r:id="rId15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3352800"/>
                        <a:ext cx="5540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9" name="Object 15"/>
          <p:cNvGraphicFramePr>
            <a:graphicFrameLocks noChangeAspect="1"/>
          </p:cNvGraphicFramePr>
          <p:nvPr/>
        </p:nvGraphicFramePr>
        <p:xfrm>
          <a:off x="1066800" y="5614988"/>
          <a:ext cx="10493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9" name="Equation" r:id="rId17" imgW="482400" imgH="203040" progId="Equation.DSMT4">
                  <p:embed/>
                </p:oleObj>
              </mc:Choice>
              <mc:Fallback>
                <p:oleObj name="Equation" r:id="rId1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14988"/>
                        <a:ext cx="10493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0" name="Object 16"/>
          <p:cNvGraphicFramePr>
            <a:graphicFrameLocks noChangeAspect="1"/>
          </p:cNvGraphicFramePr>
          <p:nvPr/>
        </p:nvGraphicFramePr>
        <p:xfrm>
          <a:off x="2103438" y="5614988"/>
          <a:ext cx="774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0" name="Equation" r:id="rId18" imgW="355320" imgH="190440" progId="Equation.DSMT4">
                  <p:embed/>
                </p:oleObj>
              </mc:Choice>
              <mc:Fallback>
                <p:oleObj name="Equation" r:id="rId18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614988"/>
                        <a:ext cx="7747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1" name="Object 17"/>
          <p:cNvGraphicFramePr>
            <a:graphicFrameLocks noChangeAspect="1"/>
          </p:cNvGraphicFramePr>
          <p:nvPr/>
        </p:nvGraphicFramePr>
        <p:xfrm>
          <a:off x="2933700" y="5614988"/>
          <a:ext cx="554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1" name="Equation" r:id="rId19" imgW="253800" imgH="203040" progId="Equation.DSMT4">
                  <p:embed/>
                </p:oleObj>
              </mc:Choice>
              <mc:Fallback>
                <p:oleObj name="Equation" r:id="rId19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5614988"/>
                        <a:ext cx="554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2" name="Object 18"/>
          <p:cNvGraphicFramePr>
            <a:graphicFrameLocks noChangeAspect="1"/>
          </p:cNvGraphicFramePr>
          <p:nvPr/>
        </p:nvGraphicFramePr>
        <p:xfrm>
          <a:off x="5073650" y="5580063"/>
          <a:ext cx="6905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2" name="Equation" r:id="rId20" imgW="317160" imgH="190440" progId="Equation.DSMT4">
                  <p:embed/>
                </p:oleObj>
              </mc:Choice>
              <mc:Fallback>
                <p:oleObj name="Equation" r:id="rId20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580063"/>
                        <a:ext cx="69056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3" name="Object 19"/>
          <p:cNvGraphicFramePr>
            <a:graphicFrameLocks noChangeAspect="1"/>
          </p:cNvGraphicFramePr>
          <p:nvPr/>
        </p:nvGraphicFramePr>
        <p:xfrm>
          <a:off x="6921500" y="5562600"/>
          <a:ext cx="8509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3" name="Equation" r:id="rId22" imgW="355320" imgH="190440" progId="Equation.DSMT4">
                  <p:embed/>
                </p:oleObj>
              </mc:Choice>
              <mc:Fallback>
                <p:oleObj name="Equation" r:id="rId22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5562600"/>
                        <a:ext cx="8509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4" name="Object 20"/>
          <p:cNvGraphicFramePr>
            <a:graphicFrameLocks noChangeAspect="1"/>
          </p:cNvGraphicFramePr>
          <p:nvPr/>
        </p:nvGraphicFramePr>
        <p:xfrm>
          <a:off x="5867400" y="5562600"/>
          <a:ext cx="914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4" name="Equation" r:id="rId23" imgW="419040" imgH="203040" progId="Equation.DSMT4">
                  <p:embed/>
                </p:oleObj>
              </mc:Choice>
              <mc:Fallback>
                <p:oleObj name="Equation" r:id="rId23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62600"/>
                        <a:ext cx="9144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25" name="AutoShape 21"/>
          <p:cNvSpPr>
            <a:spLocks noChangeArrowheads="1"/>
          </p:cNvSpPr>
          <p:nvPr/>
        </p:nvSpPr>
        <p:spPr bwMode="auto">
          <a:xfrm>
            <a:off x="3810000" y="56388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5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59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59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59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9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59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59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559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559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5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 build="p" autoUpdateAnimBg="0"/>
      <p:bldP spid="5591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0FA8-2A0F-1843-B63B-215987724D3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3886200"/>
          </a:xfrm>
        </p:spPr>
        <p:txBody>
          <a:bodyPr/>
          <a:lstStyle/>
          <a:p>
            <a:pPr lvl="1"/>
            <a:r>
              <a:rPr lang="en-US" altLang="en-US"/>
              <a:t>Electron capture</a:t>
            </a:r>
          </a:p>
          <a:p>
            <a:pPr lvl="2"/>
            <a:r>
              <a:rPr lang="en-US" altLang="en-US"/>
              <a:t>Nucleus with many protons</a:t>
            </a:r>
          </a:p>
          <a:p>
            <a:pPr lvl="2"/>
            <a:r>
              <a:rPr lang="en-US" altLang="en-US"/>
              <a:t>Absorbs a K-shell atomic electron</a:t>
            </a:r>
          </a:p>
          <a:p>
            <a:pPr lvl="2"/>
            <a:r>
              <a:rPr lang="en-US" altLang="en-US"/>
              <a:t>Proton number decreases by one</a:t>
            </a:r>
          </a:p>
          <a:p>
            <a:pPr lvl="2"/>
            <a:r>
              <a:rPr lang="en-US" altLang="en-US"/>
              <a:t>Causes cascade X-ray emission from the transition of remaining atomic electrons</a:t>
            </a:r>
          </a:p>
          <a:p>
            <a:r>
              <a:rPr lang="en-US" altLang="en-US"/>
              <a:t>For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-decay: </a:t>
            </a:r>
            <a:r>
              <a:rPr lang="en-US" altLang="en-US">
                <a:latin typeface="Symbol" charset="2"/>
              </a:rPr>
              <a:t>D</a:t>
            </a:r>
            <a:r>
              <a:rPr lang="en-US" altLang="en-US"/>
              <a:t>A=0 and |</a:t>
            </a:r>
            <a:r>
              <a:rPr lang="en-US" altLang="en-US">
                <a:latin typeface="Symbol" charset="2"/>
              </a:rPr>
              <a:t>D</a:t>
            </a:r>
            <a:r>
              <a:rPr lang="en-US" altLang="en-US"/>
              <a:t>Z|=1</a:t>
            </a:r>
          </a:p>
        </p:txBody>
      </p:sp>
      <p:graphicFrame>
        <p:nvGraphicFramePr>
          <p:cNvPr id="5662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graphicFrame>
        <p:nvGraphicFramePr>
          <p:cNvPr id="566279" name="Object 7"/>
          <p:cNvGraphicFramePr>
            <a:graphicFrameLocks noChangeAspect="1"/>
          </p:cNvGraphicFramePr>
          <p:nvPr/>
        </p:nvGraphicFramePr>
        <p:xfrm>
          <a:off x="5557838" y="1846263"/>
          <a:ext cx="6905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7" name="Equation" r:id="rId5" imgW="317160" imgH="190440" progId="Equation.DSMT4">
                  <p:embed/>
                </p:oleObj>
              </mc:Choice>
              <mc:Fallback>
                <p:oleObj name="Equation" r:id="rId5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846263"/>
                        <a:ext cx="69056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4" name="Object 12"/>
          <p:cNvGraphicFramePr>
            <a:graphicFrameLocks noChangeAspect="1"/>
          </p:cNvGraphicFramePr>
          <p:nvPr/>
        </p:nvGraphicFramePr>
        <p:xfrm>
          <a:off x="6777038" y="1981200"/>
          <a:ext cx="385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8" name="Equation" r:id="rId7" imgW="177480" imgH="139680" progId="Equation.DSMT4">
                  <p:embed/>
                </p:oleObj>
              </mc:Choice>
              <mc:Fallback>
                <p:oleObj name="Equation" r:id="rId7" imgW="1774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1981200"/>
                        <a:ext cx="3857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5" name="Object 13"/>
          <p:cNvGraphicFramePr>
            <a:graphicFrameLocks noChangeAspect="1"/>
          </p:cNvGraphicFramePr>
          <p:nvPr/>
        </p:nvGraphicFramePr>
        <p:xfrm>
          <a:off x="7150100" y="1828800"/>
          <a:ext cx="77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9" name="Equation" r:id="rId9" imgW="355320" imgH="190440" progId="Equation.DSMT4">
                  <p:embed/>
                </p:oleObj>
              </mc:Choice>
              <mc:Fallback>
                <p:oleObj name="Equation" r:id="rId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828800"/>
                        <a:ext cx="7747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6" name="Object 14"/>
          <p:cNvGraphicFramePr>
            <a:graphicFrameLocks noChangeAspect="1"/>
          </p:cNvGraphicFramePr>
          <p:nvPr/>
        </p:nvGraphicFramePr>
        <p:xfrm>
          <a:off x="6153150" y="1828800"/>
          <a:ext cx="5524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70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1828800"/>
                        <a:ext cx="5524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3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6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66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B462-93A9-3D45-B05A-DAA0F8C46B13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56013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581400"/>
            <a:ext cx="41703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077200" cy="2971800"/>
          </a:xfrm>
        </p:spPr>
        <p:txBody>
          <a:bodyPr/>
          <a:lstStyle/>
          <a:p>
            <a:r>
              <a:rPr lang="en-US" altLang="en-US"/>
              <a:t>Initially assumed to be 2-body decay</a:t>
            </a:r>
          </a:p>
          <a:p>
            <a:r>
              <a:rPr lang="en-US" altLang="en-US"/>
              <a:t>From energy conservation</a:t>
            </a:r>
          </a:p>
          <a:p>
            <a:endParaRPr lang="en-US" altLang="en-US"/>
          </a:p>
          <a:p>
            <a:r>
              <a:rPr lang="en-US" altLang="en-US"/>
              <a:t>Since lighter electron carries most the KE</a:t>
            </a:r>
          </a:p>
          <a:p>
            <a:pPr>
              <a:buFontTx/>
              <a:buNone/>
            </a:pPr>
            <a:endParaRPr lang="en-US" altLang="en-US"/>
          </a:p>
        </p:txBody>
      </p:sp>
      <p:graphicFrame>
        <p:nvGraphicFramePr>
          <p:cNvPr id="56013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1066800" y="1804988"/>
          <a:ext cx="7175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7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4988"/>
                        <a:ext cx="7175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533400" y="2819400"/>
          <a:ext cx="2792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8"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27924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6" name="Object 8"/>
          <p:cNvGraphicFramePr>
            <a:graphicFrameLocks noChangeAspect="1"/>
          </p:cNvGraphicFramePr>
          <p:nvPr/>
        </p:nvGraphicFramePr>
        <p:xfrm>
          <a:off x="3276600" y="2843213"/>
          <a:ext cx="30972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9" name="Equation" r:id="rId10" imgW="1422360" imgH="241200" progId="Equation.DSMT4">
                  <p:embed/>
                </p:oleObj>
              </mc:Choice>
              <mc:Fallback>
                <p:oleObj name="Equation" r:id="rId10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43213"/>
                        <a:ext cx="309721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7" name="Object 9"/>
          <p:cNvGraphicFramePr>
            <a:graphicFrameLocks noChangeAspect="1"/>
          </p:cNvGraphicFramePr>
          <p:nvPr/>
        </p:nvGraphicFramePr>
        <p:xfrm>
          <a:off x="6361113" y="2895600"/>
          <a:ext cx="11064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0" name="Equation" r:id="rId12" imgW="507960" imgH="203040" progId="Equation.DSMT4">
                  <p:embed/>
                </p:oleObj>
              </mc:Choice>
              <mc:Fallback>
                <p:oleObj name="Equation" r:id="rId12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895600"/>
                        <a:ext cx="11064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8" name="Object 10"/>
          <p:cNvGraphicFramePr>
            <a:graphicFrameLocks noChangeAspect="1"/>
          </p:cNvGraphicFramePr>
          <p:nvPr/>
        </p:nvGraphicFramePr>
        <p:xfrm>
          <a:off x="7446963" y="2971800"/>
          <a:ext cx="5540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1" name="Equation" r:id="rId14" imgW="253800" imgH="190440" progId="Equation.DSMT4">
                  <p:embed/>
                </p:oleObj>
              </mc:Choice>
              <mc:Fallback>
                <p:oleObj name="Equation" r:id="rId14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2971800"/>
                        <a:ext cx="554037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152400" y="3505200"/>
            <a:ext cx="5257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/>
              <a:t>Results in a </a:t>
            </a:r>
            <a:r>
              <a:rPr lang="en-US" altLang="en-US" sz="2800" b="1" u="sng">
                <a:solidFill>
                  <a:srgbClr val="800000"/>
                </a:solidFill>
              </a:rPr>
              <a:t>unique Q value</a:t>
            </a:r>
            <a:r>
              <a:rPr lang="en-US" altLang="en-US" sz="2800"/>
              <a:t> as in </a:t>
            </a:r>
            <a:r>
              <a:rPr lang="en-US" altLang="en-US" sz="2800">
                <a:latin typeface="Symbol" charset="2"/>
              </a:rPr>
              <a:t>a</a:t>
            </a:r>
            <a:r>
              <a:rPr lang="en-US" altLang="en-US" sz="2800"/>
              <a:t>-decay.</a:t>
            </a:r>
          </a:p>
          <a:p>
            <a:r>
              <a:rPr lang="en-US" altLang="en-US" sz="2800"/>
              <a:t>In reality, electrons emitted with continuous E spectrum with an end-point given by the formula above</a:t>
            </a:r>
          </a:p>
          <a:p>
            <a:r>
              <a:rPr lang="en-US" altLang="en-US" sz="2800">
                <a:solidFill>
                  <a:srgbClr val="800000"/>
                </a:solidFill>
              </a:rPr>
              <a:t>Energy conservation is violated!!!!</a:t>
            </a:r>
          </a:p>
        </p:txBody>
      </p:sp>
      <p:grpSp>
        <p:nvGrpSpPr>
          <p:cNvPr id="560140" name="Group 12"/>
          <p:cNvGrpSpPr>
            <a:grpSpLocks/>
          </p:cNvGrpSpPr>
          <p:nvPr/>
        </p:nvGrpSpPr>
        <p:grpSpPr bwMode="auto">
          <a:xfrm>
            <a:off x="7883525" y="4495800"/>
            <a:ext cx="1184275" cy="1371600"/>
            <a:chOff x="4966" y="2832"/>
            <a:chExt cx="746" cy="864"/>
          </a:xfrm>
        </p:grpSpPr>
        <p:sp>
          <p:nvSpPr>
            <p:cNvPr id="560141" name="Text Box 13"/>
            <p:cNvSpPr txBox="1">
              <a:spLocks noChangeArrowheads="1"/>
            </p:cNvSpPr>
            <p:nvPr/>
          </p:nvSpPr>
          <p:spPr bwMode="auto">
            <a:xfrm>
              <a:off x="4966" y="2832"/>
              <a:ext cx="746" cy="26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800000"/>
                  </a:solidFill>
                </a:rPr>
                <a:t>End-point</a:t>
              </a:r>
            </a:p>
          </p:txBody>
        </p:sp>
        <p:sp>
          <p:nvSpPr>
            <p:cNvPr id="560142" name="Line 14"/>
            <p:cNvSpPr>
              <a:spLocks noChangeShapeType="1"/>
            </p:cNvSpPr>
            <p:nvPr/>
          </p:nvSpPr>
          <p:spPr bwMode="auto">
            <a:xfrm>
              <a:off x="5376" y="3120"/>
              <a:ext cx="0" cy="57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60143" name="Object 15"/>
          <p:cNvGraphicFramePr>
            <a:graphicFrameLocks noChangeAspect="1"/>
          </p:cNvGraphicFramePr>
          <p:nvPr/>
        </p:nvGraphicFramePr>
        <p:xfrm>
          <a:off x="1828800" y="1811338"/>
          <a:ext cx="13827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2" name="Equation" r:id="rId16" imgW="634680" imgH="228600" progId="Equation.DSMT4">
                  <p:embed/>
                </p:oleObj>
              </mc:Choice>
              <mc:Fallback>
                <p:oleObj name="Equation" r:id="rId16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11338"/>
                        <a:ext cx="13827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4" name="Object 16"/>
          <p:cNvGraphicFramePr>
            <a:graphicFrameLocks noChangeAspect="1"/>
          </p:cNvGraphicFramePr>
          <p:nvPr/>
        </p:nvGraphicFramePr>
        <p:xfrm>
          <a:off x="3232150" y="1752600"/>
          <a:ext cx="17970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3" name="Equation" r:id="rId18" imgW="825480" imgH="228600" progId="Equation.DSMT4">
                  <p:embed/>
                </p:oleObj>
              </mc:Choice>
              <mc:Fallback>
                <p:oleObj name="Equation" r:id="rId18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752600"/>
                        <a:ext cx="17970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5" name="Object 17"/>
          <p:cNvGraphicFramePr>
            <a:graphicFrameLocks noChangeAspect="1"/>
          </p:cNvGraphicFramePr>
          <p:nvPr/>
        </p:nvGraphicFramePr>
        <p:xfrm>
          <a:off x="6037263" y="814388"/>
          <a:ext cx="10493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4"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814388"/>
                        <a:ext cx="10493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6" name="Object 18"/>
          <p:cNvGraphicFramePr>
            <a:graphicFrameLocks noChangeAspect="1"/>
          </p:cNvGraphicFramePr>
          <p:nvPr/>
        </p:nvGraphicFramePr>
        <p:xfrm>
          <a:off x="7086600" y="825500"/>
          <a:ext cx="7731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5" name="Equation" r:id="rId22" imgW="355320" imgH="190440" progId="Equation.DSMT4">
                  <p:embed/>
                </p:oleObj>
              </mc:Choice>
              <mc:Fallback>
                <p:oleObj name="Equation" r:id="rId22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25500"/>
                        <a:ext cx="7731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7" name="Object 19"/>
          <p:cNvGraphicFramePr>
            <a:graphicFrameLocks noChangeAspect="1"/>
          </p:cNvGraphicFramePr>
          <p:nvPr/>
        </p:nvGraphicFramePr>
        <p:xfrm>
          <a:off x="7981950" y="814388"/>
          <a:ext cx="5524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6" name="Equation" r:id="rId24" imgW="253800" imgH="203040" progId="Equation.DSMT4">
                  <p:embed/>
                </p:oleObj>
              </mc:Choice>
              <mc:Fallback>
                <p:oleObj name="Equation" r:id="rId2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814388"/>
                        <a:ext cx="5524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48" name="Oval 20"/>
          <p:cNvSpPr>
            <a:spLocks noChangeArrowheads="1"/>
          </p:cNvSpPr>
          <p:nvPr/>
        </p:nvSpPr>
        <p:spPr bwMode="auto">
          <a:xfrm>
            <a:off x="3429000" y="2819400"/>
            <a:ext cx="2514600" cy="7620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56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6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56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39" grpId="0" build="p" autoUpdateAnimBg="0"/>
      <p:bldP spid="5601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400C-65DF-AC4C-AE0A-B7ED6180360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334000"/>
          </a:xfrm>
        </p:spPr>
        <p:txBody>
          <a:bodyPr/>
          <a:lstStyle/>
          <a:p>
            <a:r>
              <a:rPr lang="en-US" altLang="en-US" dirty="0"/>
              <a:t>Angular momentum is also in trouble</a:t>
            </a:r>
          </a:p>
          <a:p>
            <a:r>
              <a:rPr lang="en-US" altLang="en-US" dirty="0"/>
              <a:t>In </a:t>
            </a:r>
            <a:r>
              <a:rPr lang="en-US" altLang="en-US" dirty="0">
                <a:latin typeface="Symbol" charset="2"/>
              </a:rPr>
              <a:t>b</a:t>
            </a:r>
            <a:r>
              <a:rPr lang="en-US" altLang="en-US" dirty="0"/>
              <a:t>-decays total number of nucleons is conserved </a:t>
            </a:r>
          </a:p>
          <a:p>
            <a:pPr lvl="1"/>
            <a:r>
              <a:rPr lang="en-US" altLang="en-US" dirty="0"/>
              <a:t>Recall |</a:t>
            </a:r>
            <a:r>
              <a:rPr lang="en-US" altLang="en-US" dirty="0">
                <a:latin typeface="Symbol" charset="2"/>
              </a:rPr>
              <a:t>D</a:t>
            </a:r>
            <a:r>
              <a:rPr lang="en-US" altLang="en-US" dirty="0"/>
              <a:t>A|=0 and |</a:t>
            </a:r>
            <a:r>
              <a:rPr lang="en-US" altLang="en-US" dirty="0">
                <a:latin typeface="Symbol" charset="2"/>
              </a:rPr>
              <a:t>D</a:t>
            </a:r>
            <a:r>
              <a:rPr lang="en-US" altLang="en-US" dirty="0"/>
              <a:t>Z|=1 in </a:t>
            </a:r>
            <a:r>
              <a:rPr lang="en-US" altLang="en-US" dirty="0">
                <a:latin typeface="Symbol" charset="2"/>
              </a:rPr>
              <a:t>b</a:t>
            </a:r>
            <a:r>
              <a:rPr lang="en-US" altLang="en-US" dirty="0"/>
              <a:t>-decays?</a:t>
            </a:r>
          </a:p>
          <a:p>
            <a:r>
              <a:rPr lang="en-US" altLang="en-US" dirty="0"/>
              <a:t>Electrons are fermions with spin </a:t>
            </a:r>
          </a:p>
          <a:p>
            <a:r>
              <a:rPr lang="en-US" altLang="en-US" dirty="0"/>
              <a:t>Independent of any changes of an integer orbital angular momentum, the total angular momentum cannot be </a:t>
            </a:r>
            <a:r>
              <a:rPr lang="en-US" altLang="en-US" dirty="0" smtClean="0"/>
              <a:t>conserved</a:t>
            </a:r>
            <a:endParaRPr lang="en-US" altLang="en-US" dirty="0"/>
          </a:p>
          <a:p>
            <a:pPr lvl="1"/>
            <a:r>
              <a:rPr lang="en-US" altLang="en-US" dirty="0"/>
              <a:t>How much does it always differ by?</a:t>
            </a:r>
          </a:p>
          <a:p>
            <a:r>
              <a:rPr lang="en-US" altLang="en-US" dirty="0">
                <a:solidFill>
                  <a:srgbClr val="800000"/>
                </a:solidFill>
              </a:rPr>
              <a:t>Angular momentum conservation is violated!!!</a:t>
            </a:r>
            <a:endParaRPr lang="en-US" altLang="en-US" dirty="0"/>
          </a:p>
        </p:txBody>
      </p:sp>
      <p:graphicFrame>
        <p:nvGraphicFramePr>
          <p:cNvPr id="5611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0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2366"/>
            <a:ext cx="564137" cy="920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564137" cy="9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6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6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1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61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1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61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4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0DC8-B135-FA45-A5ED-C409F9FDAA9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 1931 Pauli postulated an additional particle emitted in </a:t>
            </a:r>
            <a:r>
              <a:rPr lang="en-US" altLang="en-US" sz="2800" dirty="0">
                <a:latin typeface="Symbol" charset="2"/>
              </a:rPr>
              <a:t>b</a:t>
            </a:r>
            <a:r>
              <a:rPr lang="en-US" altLang="en-US" sz="2800" dirty="0"/>
              <a:t>-decays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No one observed this particle in experiments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Difficult to detect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First observation of </a:t>
            </a:r>
            <a:r>
              <a:rPr lang="en-US" altLang="en-US" sz="2000" dirty="0">
                <a:latin typeface="Symbol" charset="2"/>
              </a:rPr>
              <a:t>n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in 1956, </a:t>
            </a:r>
            <a:r>
              <a:rPr lang="en-US" altLang="en-US" sz="2000" dirty="0">
                <a:latin typeface="Symbol" charset="2"/>
              </a:rPr>
              <a:t>n</a:t>
            </a:r>
            <a:r>
              <a:rPr lang="en-US" altLang="en-US" sz="2000" baseline="-25000" dirty="0">
                <a:latin typeface="Symbol" charset="2"/>
              </a:rPr>
              <a:t>m</a:t>
            </a:r>
            <a:r>
              <a:rPr lang="en-US" altLang="en-US" sz="2000" dirty="0"/>
              <a:t> in 1962 and </a:t>
            </a:r>
            <a:r>
              <a:rPr lang="en-US" altLang="en-US" sz="2000" dirty="0" err="1">
                <a:latin typeface="Symbol" charset="2"/>
              </a:rPr>
              <a:t>n</a:t>
            </a:r>
            <a:r>
              <a:rPr lang="en-US" altLang="en-US" sz="2000" baseline="-25000" dirty="0" err="1">
                <a:latin typeface="Symbol" charset="2"/>
              </a:rPr>
              <a:t>t</a:t>
            </a:r>
            <a:r>
              <a:rPr lang="en-US" altLang="en-US" sz="2000" dirty="0"/>
              <a:t> in 1977 (direct 2000)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Charge is conserved in </a:t>
            </a:r>
            <a:r>
              <a:rPr lang="en-US" altLang="en-US" sz="2400" dirty="0">
                <a:latin typeface="Symbol" charset="2"/>
              </a:rPr>
              <a:t>b</a:t>
            </a:r>
            <a:r>
              <a:rPr lang="en-US" altLang="en-US" sz="2400" dirty="0"/>
              <a:t>-decays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Electrically neutral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Maximum energy of electrons is the same as the Q value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Massless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Must conserve the angular momentum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Must be a fermion with spin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particle is called </a:t>
            </a:r>
            <a:r>
              <a:rPr lang="en-US" altLang="en-US" sz="2800" dirty="0" smtClean="0"/>
              <a:t>the neutrino </a:t>
            </a:r>
            <a:r>
              <a:rPr lang="en-US" altLang="en-US" sz="2800" dirty="0"/>
              <a:t>(by Feynman) and expressed as </a:t>
            </a:r>
            <a:r>
              <a:rPr lang="en-US" altLang="en-US" sz="2800" dirty="0">
                <a:latin typeface="Symbol" charset="2"/>
              </a:rPr>
              <a:t>n</a:t>
            </a:r>
            <a:endParaRPr lang="en-US" altLang="en-US" sz="2800" dirty="0"/>
          </a:p>
        </p:txBody>
      </p:sp>
      <p:graphicFrame>
        <p:nvGraphicFramePr>
          <p:cNvPr id="5621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4552838"/>
            <a:ext cx="381000" cy="5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6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6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2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6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62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62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62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62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8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021-6528-8B49-8197-C9CE4739548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Have anti-neutrinos   , just like other particles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Neutrinos and anti-neutrinos are distinguished through the spin projection on momentum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Helicity is used to distinguish them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Left-handed (spin and momentum opposite direction) anti-electron-neutrinos are produced in </a:t>
            </a:r>
            <a:r>
              <a:rPr lang="en-US" altLang="en-US" sz="2800">
                <a:latin typeface="Symbol" charset="2"/>
              </a:rPr>
              <a:t>b</a:t>
            </a:r>
            <a:r>
              <a:rPr lang="en-US" altLang="en-US" sz="2800"/>
              <a:t>-decays 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Right-handed electron-neutrinos are produced in positron emission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e</a:t>
            </a:r>
            <a:r>
              <a:rPr lang="en-US" altLang="en-US" sz="3200" baseline="30000"/>
              <a:t>-</a:t>
            </a:r>
            <a:r>
              <a:rPr lang="en-US" altLang="en-US" sz="3200"/>
              <a:t> is a particle and e</a:t>
            </a:r>
            <a:r>
              <a:rPr lang="en-US" altLang="en-US" sz="3200" baseline="30000"/>
              <a:t>+</a:t>
            </a:r>
            <a:r>
              <a:rPr lang="en-US" altLang="en-US" sz="3200"/>
              <a:t> is the anti-particle to e</a:t>
            </a:r>
            <a:r>
              <a:rPr lang="en-US" altLang="en-US" sz="3200" baseline="30000"/>
              <a:t>-</a:t>
            </a:r>
            <a:endParaRPr lang="en-US" altLang="en-US" sz="3200"/>
          </a:p>
          <a:p>
            <a:pPr lvl="1">
              <a:lnSpc>
                <a:spcPct val="90000"/>
              </a:lnSpc>
            </a:pPr>
            <a:r>
              <a:rPr lang="en-US" altLang="en-US" sz="3200"/>
              <a:t>    is a particle and     is the anti-particle to  </a:t>
            </a:r>
          </a:p>
        </p:txBody>
      </p:sp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Neutrinos</a:t>
            </a:r>
          </a:p>
        </p:txBody>
      </p:sp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3962400" y="9144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5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4400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990600" y="525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6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3810000" y="525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7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9" name="Object 9"/>
          <p:cNvGraphicFramePr>
            <a:graphicFrameLocks noChangeAspect="1"/>
          </p:cNvGraphicFramePr>
          <p:nvPr/>
        </p:nvGraphicFramePr>
        <p:xfrm>
          <a:off x="7315200" y="525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8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2578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4749" y="2590800"/>
            <a:ext cx="1343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63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63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563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563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563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563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2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5404-8B09-A54B-95C8-36631129E5D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r>
              <a:rPr lang="en-US" altLang="en-US"/>
              <a:t>Electron emission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Positron emission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Electron capture</a:t>
            </a:r>
          </a:p>
        </p:txBody>
      </p:sp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>
                <a:latin typeface="Symbol" charset="2"/>
              </a:rPr>
              <a:t>b</a:t>
            </a:r>
            <a:r>
              <a:rPr lang="en-US" altLang="en-US" sz="4000"/>
              <a:t>–Decay Reaction Equations with Neutrinos</a:t>
            </a:r>
          </a:p>
        </p:txBody>
      </p:sp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841375" y="1162050"/>
          <a:ext cx="19780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2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162050"/>
                        <a:ext cx="19780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657225" y="2890838"/>
          <a:ext cx="216217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3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890838"/>
                        <a:ext cx="2162175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1" name="Object 7"/>
          <p:cNvGraphicFramePr>
            <a:graphicFrameLocks noChangeAspect="1"/>
          </p:cNvGraphicFramePr>
          <p:nvPr/>
        </p:nvGraphicFramePr>
        <p:xfrm>
          <a:off x="558800" y="4760913"/>
          <a:ext cx="34036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4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760913"/>
                        <a:ext cx="340360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2" name="Object 8"/>
          <p:cNvGraphicFramePr>
            <a:graphicFrameLocks noChangeAspect="1"/>
          </p:cNvGraphicFramePr>
          <p:nvPr/>
        </p:nvGraphicFramePr>
        <p:xfrm>
          <a:off x="6003925" y="1314450"/>
          <a:ext cx="6254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5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314450"/>
                        <a:ext cx="62547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3" name="Object 9"/>
          <p:cNvGraphicFramePr>
            <a:graphicFrameLocks noChangeAspect="1"/>
          </p:cNvGraphicFramePr>
          <p:nvPr/>
        </p:nvGraphicFramePr>
        <p:xfrm>
          <a:off x="6099175" y="2971800"/>
          <a:ext cx="6826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6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2971800"/>
                        <a:ext cx="6826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4" name="Object 10"/>
          <p:cNvGraphicFramePr>
            <a:graphicFrameLocks noChangeAspect="1"/>
          </p:cNvGraphicFramePr>
          <p:nvPr/>
        </p:nvGraphicFramePr>
        <p:xfrm>
          <a:off x="6230938" y="4876800"/>
          <a:ext cx="7032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7" name="Equation" r:id="rId15" imgW="152280" imgH="203040" progId="Equation.DSMT4">
                  <p:embed/>
                </p:oleObj>
              </mc:Choice>
              <mc:Fallback>
                <p:oleObj name="Equation" r:id="rId1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876800"/>
                        <a:ext cx="703262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5" name="Object 11"/>
          <p:cNvGraphicFramePr>
            <a:graphicFrameLocks noChangeAspect="1"/>
          </p:cNvGraphicFramePr>
          <p:nvPr/>
        </p:nvGraphicFramePr>
        <p:xfrm>
          <a:off x="2925763" y="1162050"/>
          <a:ext cx="3017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8" name="Equation" r:id="rId17" imgW="736560" imgH="203040" progId="Equation.DSMT4">
                  <p:embed/>
                </p:oleObj>
              </mc:Choice>
              <mc:Fallback>
                <p:oleObj name="Equation" r:id="rId17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162050"/>
                        <a:ext cx="30178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6" name="Object 12"/>
          <p:cNvGraphicFramePr>
            <a:graphicFrameLocks noChangeAspect="1"/>
          </p:cNvGraphicFramePr>
          <p:nvPr/>
        </p:nvGraphicFramePr>
        <p:xfrm>
          <a:off x="2641600" y="2895600"/>
          <a:ext cx="33020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9" name="Equation" r:id="rId19" imgW="736560" imgH="203040" progId="Equation.DSMT4">
                  <p:embed/>
                </p:oleObj>
              </mc:Choice>
              <mc:Fallback>
                <p:oleObj name="Equation" r:id="rId1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895600"/>
                        <a:ext cx="33020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7" name="Object 13"/>
          <p:cNvGraphicFramePr>
            <a:graphicFrameLocks noChangeAspect="1"/>
          </p:cNvGraphicFramePr>
          <p:nvPr/>
        </p:nvGraphicFramePr>
        <p:xfrm>
          <a:off x="3924300" y="4759325"/>
          <a:ext cx="21717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70" name="Equation" r:id="rId21" imgW="469800" imgH="190440" progId="Equation.DSMT4">
                  <p:embed/>
                </p:oleObj>
              </mc:Choice>
              <mc:Fallback>
                <p:oleObj name="Equation" r:id="rId21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59325"/>
                        <a:ext cx="21717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7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4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64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76-E4F2-0341-99E5-F1F0498EE66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r>
              <a:rPr lang="en-US" altLang="en-US"/>
              <a:t>If the parent nucleus decays from rest, from the conservation of energy</a:t>
            </a:r>
          </a:p>
          <a:p>
            <a:endParaRPr lang="en-US" altLang="en-US"/>
          </a:p>
          <a:p>
            <a:r>
              <a:rPr lang="en-US" altLang="en-US"/>
              <a:t>Thus the Q-value of a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can be written</a:t>
            </a:r>
          </a:p>
          <a:p>
            <a:endParaRPr lang="en-US" altLang="en-US"/>
          </a:p>
          <a:p>
            <a:r>
              <a:rPr lang="en-US" altLang="en-US"/>
              <a:t>Electron emission can only occur if Q&gt;0</a:t>
            </a:r>
          </a:p>
          <a:p>
            <a:r>
              <a:rPr lang="en-US" altLang="en-US"/>
              <a:t>Neglecting all small atomic BE, e emission can occur if</a:t>
            </a:r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 with neutrinos</a:t>
            </a:r>
          </a:p>
        </p:txBody>
      </p:sp>
      <p:graphicFrame>
        <p:nvGraphicFramePr>
          <p:cNvPr id="565253" name="Object 5"/>
          <p:cNvGraphicFramePr>
            <a:graphicFrameLocks noChangeAspect="1"/>
          </p:cNvGraphicFramePr>
          <p:nvPr/>
        </p:nvGraphicFramePr>
        <p:xfrm>
          <a:off x="623888" y="1524000"/>
          <a:ext cx="14335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6" name="Equation" r:id="rId5" imgW="482400" imgH="253800" progId="Equation.DSMT4">
                  <p:embed/>
                </p:oleObj>
              </mc:Choice>
              <mc:Fallback>
                <p:oleObj name="Equation" r:id="rId5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524000"/>
                        <a:ext cx="14335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4" name="Object 6"/>
          <p:cNvGraphicFramePr>
            <a:graphicFrameLocks noChangeAspect="1"/>
          </p:cNvGraphicFramePr>
          <p:nvPr/>
        </p:nvGraphicFramePr>
        <p:xfrm>
          <a:off x="381000" y="2768600"/>
          <a:ext cx="2428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7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68600"/>
                        <a:ext cx="24288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5" name="Object 7"/>
          <p:cNvGraphicFramePr>
            <a:graphicFrameLocks noChangeAspect="1"/>
          </p:cNvGraphicFramePr>
          <p:nvPr/>
        </p:nvGraphicFramePr>
        <p:xfrm>
          <a:off x="1287463" y="4573588"/>
          <a:ext cx="65611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8" name="Equation" r:id="rId9" imgW="2400120" imgH="279360" progId="Equation.DSMT4">
                  <p:embed/>
                </p:oleObj>
              </mc:Choice>
              <mc:Fallback>
                <p:oleObj name="Equation" r:id="rId9" imgW="2400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573588"/>
                        <a:ext cx="65611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6" name="Object 8"/>
          <p:cNvGraphicFramePr>
            <a:graphicFrameLocks noChangeAspect="1"/>
          </p:cNvGraphicFramePr>
          <p:nvPr/>
        </p:nvGraphicFramePr>
        <p:xfrm>
          <a:off x="2057400" y="1524000"/>
          <a:ext cx="2225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9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22256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7" name="Object 9"/>
          <p:cNvGraphicFramePr>
            <a:graphicFrameLocks noChangeAspect="1"/>
          </p:cNvGraphicFramePr>
          <p:nvPr/>
        </p:nvGraphicFramePr>
        <p:xfrm>
          <a:off x="2828925" y="2687638"/>
          <a:ext cx="5553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90" name="Equation" r:id="rId13" imgW="2031840" imgH="279360" progId="Equation.DSMT4">
                  <p:embed/>
                </p:oleObj>
              </mc:Choice>
              <mc:Fallback>
                <p:oleObj name="Equation" r:id="rId13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2687638"/>
                        <a:ext cx="5553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8" name="Object 10"/>
          <p:cNvGraphicFramePr>
            <a:graphicFrameLocks noChangeAspect="1"/>
          </p:cNvGraphicFramePr>
          <p:nvPr/>
        </p:nvGraphicFramePr>
        <p:xfrm>
          <a:off x="8305800" y="28194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91" name="Equation" r:id="rId15" imgW="152280" imgH="190440" progId="Equation.DSMT4">
                  <p:embed/>
                </p:oleObj>
              </mc:Choice>
              <mc:Fallback>
                <p:oleObj name="Equation" r:id="rId15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8194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9" name="Object 11"/>
          <p:cNvGraphicFramePr>
            <a:graphicFrameLocks noChangeAspect="1"/>
          </p:cNvGraphicFramePr>
          <p:nvPr/>
        </p:nvGraphicFramePr>
        <p:xfrm>
          <a:off x="1390650" y="5411788"/>
          <a:ext cx="54673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92" name="Equation" r:id="rId17" imgW="2019240" imgH="253800" progId="Equation.DSMT4">
                  <p:embed/>
                </p:oleObj>
              </mc:Choice>
              <mc:Fallback>
                <p:oleObj name="Equation" r:id="rId17" imgW="2019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5411788"/>
                        <a:ext cx="546735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60" name="Object 12"/>
          <p:cNvGraphicFramePr>
            <a:graphicFrameLocks noChangeAspect="1"/>
          </p:cNvGraphicFramePr>
          <p:nvPr/>
        </p:nvGraphicFramePr>
        <p:xfrm>
          <a:off x="4251325" y="1524000"/>
          <a:ext cx="20748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93" name="Equation" r:id="rId19" imgW="698400" imgH="253800" progId="Equation.DSMT4">
                  <p:embed/>
                </p:oleObj>
              </mc:Choice>
              <mc:Fallback>
                <p:oleObj name="Equation" r:id="rId19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1524000"/>
                        <a:ext cx="20748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61" name="Object 13"/>
          <p:cNvGraphicFramePr>
            <a:graphicFrameLocks noChangeAspect="1"/>
          </p:cNvGraphicFramePr>
          <p:nvPr/>
        </p:nvGraphicFramePr>
        <p:xfrm>
          <a:off x="6305550" y="1524000"/>
          <a:ext cx="18478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94" name="Equation" r:id="rId21" imgW="622080" imgH="253800" progId="Equation.DSMT4">
                  <p:embed/>
                </p:oleObj>
              </mc:Choice>
              <mc:Fallback>
                <p:oleObj name="Equation" r:id="rId21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524000"/>
                        <a:ext cx="18478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3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AAFD-A4D5-5242-A453-3349F6D15A3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Since the daughter nucleus is much heavier than e or </a:t>
            </a:r>
            <a:r>
              <a:rPr lang="en-US" altLang="en-US" sz="3600">
                <a:latin typeface="Symbol" charset="2"/>
              </a:rPr>
              <a:t>n</a:t>
            </a:r>
            <a:r>
              <a:rPr lang="en-US" altLang="en-US" sz="3600"/>
              <a:t>, the small recoil energy of daughter can be ignored 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Thus we can obtain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This means that the energy of the electron is not unique and can be any value in the range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The maximum electron kinetic energy can be Q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This is the reason why the electron energy spectrum is continuous and has an end point (=Q)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The same can apply to the other two </a:t>
            </a:r>
            <a:r>
              <a:rPr lang="en-US" altLang="en-US" sz="3600">
                <a:latin typeface="Symbol" charset="2"/>
              </a:rPr>
              <a:t>b</a:t>
            </a:r>
            <a:r>
              <a:rPr lang="en-US" altLang="en-US" sz="3600"/>
              <a:t>-decays</a:t>
            </a:r>
          </a:p>
        </p:txBody>
      </p:sp>
      <p:graphicFrame>
        <p:nvGraphicFramePr>
          <p:cNvPr id="54477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 with neutrinos</a:t>
            </a:r>
          </a:p>
        </p:txBody>
      </p:sp>
      <p:graphicFrame>
        <p:nvGraphicFramePr>
          <p:cNvPr id="544773" name="Object 5"/>
          <p:cNvGraphicFramePr>
            <a:graphicFrameLocks noChangeAspect="1"/>
          </p:cNvGraphicFramePr>
          <p:nvPr/>
        </p:nvGraphicFramePr>
        <p:xfrm>
          <a:off x="4057650" y="2209800"/>
          <a:ext cx="1962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5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209800"/>
                        <a:ext cx="1962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4" name="Object 6"/>
          <p:cNvGraphicFramePr>
            <a:graphicFrameLocks noChangeAspect="1"/>
          </p:cNvGraphicFramePr>
          <p:nvPr/>
        </p:nvGraphicFramePr>
        <p:xfrm>
          <a:off x="7467600" y="3352800"/>
          <a:ext cx="1447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6"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352800"/>
                        <a:ext cx="14478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9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44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4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544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544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44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0054-27FE-4849-BB89-BAC93AAFCE2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Baryon numbers: A quantum number assigned to baryons (particles consist of quarks)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Mostly conserved in many interactions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Baryons: +1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Anti-baryons: -1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Protons and neutrons are baryons with baryon number +1 each</a:t>
            </a:r>
          </a:p>
          <a:p>
            <a:pPr>
              <a:lnSpc>
                <a:spcPct val="80000"/>
              </a:lnSpc>
            </a:pPr>
            <a:r>
              <a:rPr lang="en-US" altLang="en-US"/>
              <a:t>Lepton numbers: A quantum number assigned to leptons (electrons, muons, taus and their corresponding neutrinos)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Leptons: +1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Anti-leptons: -1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Must be conserved at all times under SM in each species </a:t>
            </a:r>
          </a:p>
        </p:txBody>
      </p:sp>
      <p:graphicFrame>
        <p:nvGraphicFramePr>
          <p:cNvPr id="54579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Particle Numbers</a:t>
            </a:r>
          </a:p>
        </p:txBody>
      </p:sp>
    </p:spTree>
    <p:extLst>
      <p:ext uri="{BB962C8B-B14F-4D97-AF65-F5344CB8AC3E}">
        <p14:creationId xmlns:p14="http://schemas.microsoft.com/office/powerpoint/2010/main" val="17088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45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9B1-B39B-4044-96EA-32579DE5E7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Nucleons are Fermions (spin ½ particles) so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Obey Pauli exclusion principle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Any given energy level can be occupied by at most two identical nucleons – opposite spin projections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greater stability, the energy levels fill up from the bottom </a:t>
            </a:r>
            <a:r>
              <a:rPr lang="en-US" altLang="en-US" dirty="0" smtClean="0"/>
              <a:t>up to </a:t>
            </a:r>
            <a:r>
              <a:rPr lang="en-US" altLang="en-US" dirty="0"/>
              <a:t>the Fermi level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Fermi level: Highest, fully occupied energy level (E</a:t>
            </a:r>
            <a:r>
              <a:rPr lang="en-US" altLang="en-US" baseline="-25000" dirty="0"/>
              <a:t>F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Binding energies are given as follows: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of the last nucleon= E</a:t>
            </a:r>
            <a:r>
              <a:rPr lang="en-US" altLang="en-US" baseline="-25000" dirty="0"/>
              <a:t>F </a:t>
            </a:r>
            <a:r>
              <a:rPr lang="en-US" altLang="en-US" dirty="0"/>
              <a:t>since no Fermions above E</a:t>
            </a:r>
            <a:r>
              <a:rPr lang="en-US" altLang="en-US" baseline="-25000" dirty="0"/>
              <a:t>F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 other words, the level occupied by Fermion reflects the BE of the last nucleon</a:t>
            </a:r>
          </a:p>
        </p:txBody>
      </p:sp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</p:spTree>
    <p:extLst>
      <p:ext uri="{BB962C8B-B14F-4D97-AF65-F5344CB8AC3E}">
        <p14:creationId xmlns:p14="http://schemas.microsoft.com/office/powerpoint/2010/main" val="5353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4E2-5980-8E4E-B927-2AC42AF81E58}" type="slidenum">
              <a:rPr lang="en-US" altLang="en-US"/>
              <a:pPr/>
              <a:t>40</a:t>
            </a:fld>
            <a:endParaRPr lang="en-US" altLang="en-US"/>
          </a:p>
        </p:txBody>
      </p:sp>
      <p:graphicFrame>
        <p:nvGraphicFramePr>
          <p:cNvPr id="546818" name="Object 2"/>
          <p:cNvGraphicFramePr>
            <a:graphicFrameLocks noChangeAspect="1"/>
          </p:cNvGraphicFramePr>
          <p:nvPr/>
        </p:nvGraphicFramePr>
        <p:xfrm>
          <a:off x="1524000" y="5715000"/>
          <a:ext cx="5164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2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5000"/>
                        <a:ext cx="51641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19" name="Object 3"/>
          <p:cNvGraphicFramePr>
            <a:graphicFrameLocks noChangeAspect="1"/>
          </p:cNvGraphicFramePr>
          <p:nvPr/>
        </p:nvGraphicFramePr>
        <p:xfrm>
          <a:off x="1524000" y="5029200"/>
          <a:ext cx="51165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3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51165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Three charged leptons exist in nature with their own associated neutrinos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These three types of neutrinos are distinct from each other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muon neutrinos never produce other leptons than muons or anti-muons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5468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Lepton Numbers</a:t>
            </a:r>
          </a:p>
        </p:txBody>
      </p:sp>
      <p:graphicFrame>
        <p:nvGraphicFramePr>
          <p:cNvPr id="546823" name="Object 7"/>
          <p:cNvGraphicFramePr>
            <a:graphicFrameLocks noChangeAspect="1"/>
          </p:cNvGraphicFramePr>
          <p:nvPr/>
        </p:nvGraphicFramePr>
        <p:xfrm>
          <a:off x="3929063" y="1163638"/>
          <a:ext cx="10239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5" name="Equation" r:id="rId9" imgW="317160" imgH="469800" progId="Equation.DSMT4">
                  <p:embed/>
                </p:oleObj>
              </mc:Choice>
              <mc:Fallback>
                <p:oleObj name="Equation" r:id="rId9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163638"/>
                        <a:ext cx="10239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4" name="Object 8"/>
          <p:cNvGraphicFramePr>
            <a:graphicFrameLocks noChangeAspect="1"/>
          </p:cNvGraphicFramePr>
          <p:nvPr/>
        </p:nvGraphicFramePr>
        <p:xfrm>
          <a:off x="1524000" y="4343400"/>
          <a:ext cx="5257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6" name="Equation" r:id="rId11" imgW="1409400" imgH="253800" progId="Equation.DSMT4">
                  <p:embed/>
                </p:oleObj>
              </mc:Choice>
              <mc:Fallback>
                <p:oleObj name="Equation" r:id="rId11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257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5" name="Line 9"/>
          <p:cNvSpPr>
            <a:spLocks noChangeShapeType="1"/>
          </p:cNvSpPr>
          <p:nvPr/>
        </p:nvSpPr>
        <p:spPr bwMode="auto">
          <a:xfrm flipH="1">
            <a:off x="3810000" y="51054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6" name="Line 10"/>
          <p:cNvSpPr>
            <a:spLocks noChangeShapeType="1"/>
          </p:cNvSpPr>
          <p:nvPr/>
        </p:nvSpPr>
        <p:spPr bwMode="auto">
          <a:xfrm flipH="1">
            <a:off x="3810000" y="57150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6827" name="Object 11"/>
          <p:cNvGraphicFramePr>
            <a:graphicFrameLocks noChangeAspect="1"/>
          </p:cNvGraphicFramePr>
          <p:nvPr/>
        </p:nvGraphicFramePr>
        <p:xfrm>
          <a:off x="5219700" y="1143000"/>
          <a:ext cx="110490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7" name="Equation" r:id="rId13" imgW="342720" imgH="482400" progId="Equation.DSMT4">
                  <p:embed/>
                </p:oleObj>
              </mc:Choice>
              <mc:Fallback>
                <p:oleObj name="Equation" r:id="rId13" imgW="34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143000"/>
                        <a:ext cx="110490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8" name="Object 12"/>
          <p:cNvGraphicFramePr>
            <a:graphicFrameLocks noChangeAspect="1"/>
          </p:cNvGraphicFramePr>
          <p:nvPr/>
        </p:nvGraphicFramePr>
        <p:xfrm>
          <a:off x="6596063" y="1150938"/>
          <a:ext cx="10239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8" name="Equation" r:id="rId15" imgW="317160" imgH="469800" progId="Equation.DSMT4">
                  <p:embed/>
                </p:oleObj>
              </mc:Choice>
              <mc:Fallback>
                <p:oleObj name="Equation" r:id="rId15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1150938"/>
                        <a:ext cx="10239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4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 build="p" autoUpdateAnimBg="0"/>
      <p:bldP spid="546825" grpId="0" animBg="1"/>
      <p:bldP spid="5468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132D-BFD5-E04D-BD41-30E7148AD667}" type="slidenum">
              <a:rPr lang="en-US" altLang="en-US"/>
              <a:pPr/>
              <a:t>41</a:t>
            </a:fld>
            <a:endParaRPr lang="en-US" altLang="en-US"/>
          </a:p>
        </p:txBody>
      </p:sp>
      <p:graphicFrame>
        <p:nvGraphicFramePr>
          <p:cNvPr id="547842" name="Object 2"/>
          <p:cNvGraphicFramePr>
            <a:graphicFrameLocks noChangeAspect="1"/>
          </p:cNvGraphicFramePr>
          <p:nvPr/>
        </p:nvGraphicFramePr>
        <p:xfrm>
          <a:off x="1500188" y="1951038"/>
          <a:ext cx="51641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6" name="Equation" r:id="rId3" imgW="1384200" imgH="228600" progId="Equation.DSMT4">
                  <p:embed/>
                </p:oleObj>
              </mc:Choice>
              <mc:Fallback>
                <p:oleObj name="Equation" r:id="rId3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51038"/>
                        <a:ext cx="516413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1570038" y="2636838"/>
          <a:ext cx="5070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7" name="Equation" r:id="rId5" imgW="1358640" imgH="228600" progId="Equation.DSMT4">
                  <p:embed/>
                </p:oleObj>
              </mc:Choice>
              <mc:Fallback>
                <p:oleObj name="Equation" r:id="rId5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636838"/>
                        <a:ext cx="50704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Lepton Numbers</a:t>
            </a:r>
          </a:p>
        </p:txBody>
      </p:sp>
      <p:graphicFrame>
        <p:nvGraphicFramePr>
          <p:cNvPr id="547846" name="Object 6"/>
          <p:cNvGraphicFramePr>
            <a:graphicFrameLocks noChangeAspect="1"/>
          </p:cNvGraphicFramePr>
          <p:nvPr/>
        </p:nvGraphicFramePr>
        <p:xfrm>
          <a:off x="1524000" y="1265238"/>
          <a:ext cx="50688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9" name="Equation" r:id="rId9" imgW="1358640" imgH="228600" progId="Equation.DSMT4">
                  <p:embed/>
                </p:oleObj>
              </mc:Choice>
              <mc:Fallback>
                <p:oleObj name="Equation" r:id="rId9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65238"/>
                        <a:ext cx="50688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7" name="Line 7"/>
          <p:cNvSpPr>
            <a:spLocks noChangeShapeType="1"/>
          </p:cNvSpPr>
          <p:nvPr/>
        </p:nvSpPr>
        <p:spPr bwMode="auto">
          <a:xfrm flipH="1">
            <a:off x="3733800" y="19939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48" name="Line 8"/>
          <p:cNvSpPr>
            <a:spLocks noChangeShapeType="1"/>
          </p:cNvSpPr>
          <p:nvPr/>
        </p:nvSpPr>
        <p:spPr bwMode="auto">
          <a:xfrm flipH="1">
            <a:off x="3810000" y="26670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7849" name="Object 9"/>
          <p:cNvGraphicFramePr>
            <a:graphicFrameLocks noChangeAspect="1"/>
          </p:cNvGraphicFramePr>
          <p:nvPr/>
        </p:nvGraphicFramePr>
        <p:xfrm>
          <a:off x="1624013" y="3995738"/>
          <a:ext cx="51165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00" name="Equation" r:id="rId11" imgW="1371600" imgH="228600" progId="Equation.DSMT4">
                  <p:embed/>
                </p:oleObj>
              </mc:Choice>
              <mc:Fallback>
                <p:oleObj name="Equation" r:id="rId11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3995738"/>
                        <a:ext cx="51165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50" name="Object 10"/>
          <p:cNvGraphicFramePr>
            <a:graphicFrameLocks noChangeAspect="1"/>
          </p:cNvGraphicFramePr>
          <p:nvPr/>
        </p:nvGraphicFramePr>
        <p:xfrm>
          <a:off x="1624013" y="4694238"/>
          <a:ext cx="50688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01" name="Equation" r:id="rId13" imgW="1358640" imgH="228600" progId="Equation.DSMT4">
                  <p:embed/>
                </p:oleObj>
              </mc:Choice>
              <mc:Fallback>
                <p:oleObj name="Equation" r:id="rId13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694238"/>
                        <a:ext cx="50688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51" name="Object 11"/>
          <p:cNvGraphicFramePr>
            <a:graphicFrameLocks noChangeAspect="1"/>
          </p:cNvGraphicFramePr>
          <p:nvPr/>
        </p:nvGraphicFramePr>
        <p:xfrm>
          <a:off x="1624013" y="5414963"/>
          <a:ext cx="52101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02" name="Equation" r:id="rId15" imgW="1396800" imgH="228600" progId="Equation.DSMT4">
                  <p:embed/>
                </p:oleObj>
              </mc:Choice>
              <mc:Fallback>
                <p:oleObj name="Equation" r:id="rId15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5414963"/>
                        <a:ext cx="52101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52" name="Line 12"/>
          <p:cNvSpPr>
            <a:spLocks noChangeShapeType="1"/>
          </p:cNvSpPr>
          <p:nvPr/>
        </p:nvSpPr>
        <p:spPr bwMode="auto">
          <a:xfrm flipH="1">
            <a:off x="3886200" y="47371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53" name="Line 13"/>
          <p:cNvSpPr>
            <a:spLocks noChangeShapeType="1"/>
          </p:cNvSpPr>
          <p:nvPr/>
        </p:nvSpPr>
        <p:spPr bwMode="auto">
          <a:xfrm flipH="1">
            <a:off x="3886200" y="54864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441325" y="574675"/>
            <a:ext cx="3827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accent2"/>
                </a:solidFill>
              </a:rPr>
              <a:t>For electron neutrinos</a:t>
            </a:r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accent2"/>
                </a:solidFill>
              </a:rPr>
              <a:t>For tau neutrinos</a:t>
            </a:r>
          </a:p>
        </p:txBody>
      </p:sp>
    </p:spTree>
    <p:extLst>
      <p:ext uri="{BB962C8B-B14F-4D97-AF65-F5344CB8AC3E}">
        <p14:creationId xmlns:p14="http://schemas.microsoft.com/office/powerpoint/2010/main" val="21090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7" grpId="0" animBg="1"/>
      <p:bldP spid="547848" grpId="0" animBg="1"/>
      <p:bldP spid="547852" grpId="0" animBg="1"/>
      <p:bldP spid="547853" grpId="0" animBg="1"/>
      <p:bldP spid="547854" grpId="0"/>
      <p:bldP spid="5478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5254-3C87-E844-A4D4-E62B8E8A1FE7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548866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60">
            <a:off x="847725" y="1217613"/>
            <a:ext cx="7162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What does neutrino mass do to the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-spectrum?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The higher end tail shape depends on the mass of the neutrino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-spectrum could be used to measure the mass of neutrinos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Very sensitive to the resolution on the device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Most stringent direct limit is m</a:t>
            </a:r>
            <a:r>
              <a:rPr lang="en-US" altLang="en-US" baseline="-25000">
                <a:latin typeface="Symbol" charset="2"/>
              </a:rPr>
              <a:t>n</a:t>
            </a:r>
            <a:r>
              <a:rPr lang="en-US" altLang="en-US"/>
              <a:t>&lt;2eV/c</a:t>
            </a:r>
            <a:r>
              <a:rPr lang="en-US" altLang="en-US" baseline="30000"/>
              <a:t>2</a:t>
            </a:r>
          </a:p>
          <a:p>
            <a:pPr>
              <a:lnSpc>
                <a:spcPct val="80000"/>
              </a:lnSpc>
            </a:pPr>
            <a:r>
              <a:rPr lang="en-US" altLang="en-US"/>
              <a:t>Non-zero mass of the neutrino means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Neutrino Oscillation: Mixing of neutrino species</a:t>
            </a: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Neutrino Mass</a:t>
            </a:r>
          </a:p>
        </p:txBody>
      </p:sp>
      <p:grpSp>
        <p:nvGrpSpPr>
          <p:cNvPr id="548870" name="Group 6"/>
          <p:cNvGrpSpPr>
            <a:grpSpLocks/>
          </p:cNvGrpSpPr>
          <p:nvPr/>
        </p:nvGrpSpPr>
        <p:grpSpPr bwMode="auto">
          <a:xfrm>
            <a:off x="7315200" y="1250950"/>
            <a:ext cx="1143000" cy="1568450"/>
            <a:chOff x="4608" y="788"/>
            <a:chExt cx="720" cy="988"/>
          </a:xfrm>
        </p:grpSpPr>
        <p:sp>
          <p:nvSpPr>
            <p:cNvPr id="548871" name="Line 7"/>
            <p:cNvSpPr>
              <a:spLocks noChangeShapeType="1"/>
            </p:cNvSpPr>
            <p:nvPr/>
          </p:nvSpPr>
          <p:spPr bwMode="auto">
            <a:xfrm flipH="1">
              <a:off x="4608" y="1248"/>
              <a:ext cx="144" cy="52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72" name="Text Box 8"/>
            <p:cNvSpPr txBox="1">
              <a:spLocks noChangeArrowheads="1"/>
            </p:cNvSpPr>
            <p:nvPr/>
          </p:nvSpPr>
          <p:spPr bwMode="auto">
            <a:xfrm>
              <a:off x="4694" y="788"/>
              <a:ext cx="634" cy="4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00"/>
                  </a:solidFill>
                </a:rPr>
                <a:t>Sharp cut-off</a:t>
              </a:r>
            </a:p>
          </p:txBody>
        </p:sp>
      </p:grpSp>
      <p:grpSp>
        <p:nvGrpSpPr>
          <p:cNvPr id="548873" name="Group 9"/>
          <p:cNvGrpSpPr>
            <a:grpSpLocks/>
          </p:cNvGrpSpPr>
          <p:nvPr/>
        </p:nvGrpSpPr>
        <p:grpSpPr bwMode="auto">
          <a:xfrm>
            <a:off x="3429000" y="1250950"/>
            <a:ext cx="1143000" cy="1568450"/>
            <a:chOff x="4608" y="788"/>
            <a:chExt cx="720" cy="988"/>
          </a:xfrm>
        </p:grpSpPr>
        <p:sp>
          <p:nvSpPr>
            <p:cNvPr id="548874" name="Line 10"/>
            <p:cNvSpPr>
              <a:spLocks noChangeShapeType="1"/>
            </p:cNvSpPr>
            <p:nvPr/>
          </p:nvSpPr>
          <p:spPr bwMode="auto">
            <a:xfrm flipH="1">
              <a:off x="4608" y="1248"/>
              <a:ext cx="144" cy="52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75" name="Text Box 11"/>
            <p:cNvSpPr txBox="1">
              <a:spLocks noChangeArrowheads="1"/>
            </p:cNvSpPr>
            <p:nvPr/>
          </p:nvSpPr>
          <p:spPr bwMode="auto">
            <a:xfrm>
              <a:off x="4694" y="788"/>
              <a:ext cx="634" cy="4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00"/>
                  </a:solidFill>
                </a:rPr>
                <a:t>Smooth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9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71CB-E657-CE4D-B910-676531551AF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can be written at the nucleon level as: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Since neutrons are heavier than protons, they can decay to a proton in a free space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On the other hand, protons are lighter than neutrons therefore they can only undergo a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within a nucleus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Life time of a neutron is about 900sec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This life time is a lot longer than nuclear reaction time scale 10</a:t>
            </a:r>
            <a:r>
              <a:rPr lang="en-US" altLang="en-US" baseline="30000"/>
              <a:t>-23</a:t>
            </a:r>
            <a:r>
              <a:rPr lang="en-US" altLang="en-US"/>
              <a:t> s or EM scale 10</a:t>
            </a:r>
            <a:r>
              <a:rPr lang="en-US" altLang="en-US" baseline="30000"/>
              <a:t>-16</a:t>
            </a:r>
            <a:r>
              <a:rPr lang="en-US" altLang="en-US"/>
              <a:t> s.</a:t>
            </a:r>
          </a:p>
          <a:p>
            <a:pPr>
              <a:lnSpc>
                <a:spcPct val="80000"/>
              </a:lnSpc>
            </a:pPr>
            <a:r>
              <a:rPr lang="en-US" altLang="en-US"/>
              <a:t>This means that a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is a nuclear phenomenon that does not involve strong nuclear or EM forces</a:t>
            </a:r>
          </a:p>
          <a:p>
            <a:pPr>
              <a:lnSpc>
                <a:spcPct val="80000"/>
              </a:lnSpc>
            </a:pPr>
            <a:r>
              <a:rPr lang="en-US" altLang="en-US"/>
              <a:t>Fermi postulated a new weak force responsible for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</a:t>
            </a:r>
          </a:p>
        </p:txBody>
      </p:sp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  <p:graphicFrame>
        <p:nvGraphicFramePr>
          <p:cNvPr id="549893" name="Object 5"/>
          <p:cNvGraphicFramePr>
            <a:graphicFrameLocks noChangeAspect="1"/>
          </p:cNvGraphicFramePr>
          <p:nvPr/>
        </p:nvGraphicFramePr>
        <p:xfrm>
          <a:off x="762000" y="1206500"/>
          <a:ext cx="625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5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06500"/>
                        <a:ext cx="6254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200400" y="1143000"/>
          <a:ext cx="6842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6" name="Equation" r:id="rId7" imgW="304560" imgH="164880" progId="Equation.DSMT4">
                  <p:embed/>
                </p:oleObj>
              </mc:Choice>
              <mc:Fallback>
                <p:oleObj name="Equation" r:id="rId7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68421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5" name="Object 7"/>
          <p:cNvGraphicFramePr>
            <a:graphicFrameLocks noChangeAspect="1"/>
          </p:cNvGraphicFramePr>
          <p:nvPr/>
        </p:nvGraphicFramePr>
        <p:xfrm>
          <a:off x="5638800" y="990600"/>
          <a:ext cx="1281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7"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90600"/>
                        <a:ext cx="12811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6" name="Object 8"/>
          <p:cNvGraphicFramePr>
            <a:graphicFrameLocks noChangeAspect="1"/>
          </p:cNvGraphicFramePr>
          <p:nvPr/>
        </p:nvGraphicFramePr>
        <p:xfrm>
          <a:off x="1320800" y="990600"/>
          <a:ext cx="1422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8" name="Equation" r:id="rId11" imgW="634680" imgH="228600" progId="Equation.DSMT4">
                  <p:embed/>
                </p:oleObj>
              </mc:Choice>
              <mc:Fallback>
                <p:oleObj name="Equation" r:id="rId11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990600"/>
                        <a:ext cx="14224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7" name="Object 9"/>
          <p:cNvGraphicFramePr>
            <a:graphicFrameLocks noChangeAspect="1"/>
          </p:cNvGraphicFramePr>
          <p:nvPr/>
        </p:nvGraphicFramePr>
        <p:xfrm>
          <a:off x="3862388" y="990600"/>
          <a:ext cx="13954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9" name="Equation" r:id="rId13" imgW="622080" imgH="228600" progId="Equation.DSMT4">
                  <p:embed/>
                </p:oleObj>
              </mc:Choice>
              <mc:Fallback>
                <p:oleObj name="Equation" r:id="rId13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990600"/>
                        <a:ext cx="13954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8" name="Object 10"/>
          <p:cNvGraphicFramePr>
            <a:graphicFrameLocks noChangeAspect="1"/>
          </p:cNvGraphicFramePr>
          <p:nvPr/>
        </p:nvGraphicFramePr>
        <p:xfrm>
          <a:off x="6975475" y="1066800"/>
          <a:ext cx="7969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50" name="Equation" r:id="rId15" imgW="355320" imgH="203040" progId="Equation.DSMT4">
                  <p:embed/>
                </p:oleObj>
              </mc:Choice>
              <mc:Fallback>
                <p:oleObj name="Equation" r:id="rId1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1066800"/>
                        <a:ext cx="7969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4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49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49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49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49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49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CEAE-BF17-0645-B940-57AA3B05DDA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Weak forces are short ranged</a:t>
            </a:r>
          </a:p>
          <a:p>
            <a:pPr lvl="1">
              <a:lnSpc>
                <a:spcPct val="80000"/>
              </a:lnSpc>
            </a:pPr>
            <a:r>
              <a:rPr lang="en-US" altLang="en-US" sz="3200"/>
              <a:t>How do we know this?</a:t>
            </a:r>
          </a:p>
          <a:p>
            <a:pPr lvl="2">
              <a:lnSpc>
                <a:spcPct val="80000"/>
              </a:lnSpc>
            </a:pPr>
            <a:r>
              <a:rPr lang="en-US" altLang="en-US" sz="2800"/>
              <a:t>Occurs in the nuclear domain</a:t>
            </a:r>
          </a:p>
          <a:p>
            <a:pPr lvl="2">
              <a:lnSpc>
                <a:spcPct val="80000"/>
              </a:lnSpc>
            </a:pPr>
            <a:r>
              <a:rPr lang="en-US" altLang="en-US" sz="2800"/>
              <a:t>Weakness of the strength is responsible for long life time seen in </a:t>
            </a:r>
            <a:r>
              <a:rPr lang="en-US" altLang="en-US" sz="2800">
                <a:latin typeface="Symbol" charset="2"/>
              </a:rPr>
              <a:t>b</a:t>
            </a:r>
            <a:r>
              <a:rPr lang="en-US" altLang="en-US" sz="2800"/>
              <a:t>-decays</a:t>
            </a:r>
          </a:p>
          <a:p>
            <a:pPr>
              <a:lnSpc>
                <a:spcPct val="80000"/>
              </a:lnSpc>
            </a:pPr>
            <a:r>
              <a:rPr lang="en-US" altLang="en-US"/>
              <a:t>Nucleus does not contain electrons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Electrons in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 must come from somewhere else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Electrons are emitted without time delay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The electron must come at the time of decay just like the alphas from a nuclear disintegration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can be considered to be induced by the weak force</a:t>
            </a:r>
          </a:p>
        </p:txBody>
      </p:sp>
      <p:graphicFrame>
        <p:nvGraphicFramePr>
          <p:cNvPr id="55091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</p:spTree>
    <p:extLst>
      <p:ext uri="{BB962C8B-B14F-4D97-AF65-F5344CB8AC3E}">
        <p14:creationId xmlns:p14="http://schemas.microsoft.com/office/powerpoint/2010/main" val="17544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5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50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50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3ED4-24EF-8248-9F69-5096584BBCA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The transition probability per unit time, the width, can be calculated from perturbation theory using Fermi’s Golden rule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Where the weak interaction Hamiltonian is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</p:txBody>
      </p:sp>
      <p:graphicFrame>
        <p:nvGraphicFramePr>
          <p:cNvPr id="57037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  <p:graphicFrame>
        <p:nvGraphicFramePr>
          <p:cNvPr id="570373" name="Object 5"/>
          <p:cNvGraphicFramePr>
            <a:graphicFrameLocks noChangeAspect="1"/>
          </p:cNvGraphicFramePr>
          <p:nvPr/>
        </p:nvGraphicFramePr>
        <p:xfrm>
          <a:off x="2667000" y="1709738"/>
          <a:ext cx="426720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3" name="Equation" r:id="rId5" imgW="1193760" imgH="368280" progId="Equation.DSMT4">
                  <p:embed/>
                </p:oleObj>
              </mc:Choice>
              <mc:Fallback>
                <p:oleObj name="Equation" r:id="rId5" imgW="1193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09738"/>
                        <a:ext cx="426720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0374" name="Object 6"/>
          <p:cNvGraphicFramePr>
            <a:graphicFrameLocks noChangeAspect="1"/>
          </p:cNvGraphicFramePr>
          <p:nvPr/>
        </p:nvGraphicFramePr>
        <p:xfrm>
          <a:off x="609600" y="4114800"/>
          <a:ext cx="7848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4" name="Equation" r:id="rId7" imgW="2311200" imgH="291960" progId="Equation.DSMT4">
                  <p:embed/>
                </p:oleObj>
              </mc:Choice>
              <mc:Fallback>
                <p:oleObj name="Equation" r:id="rId7" imgW="2311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8486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1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7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CAB-75BF-784F-86EF-BC5D26534C3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Based on </a:t>
            </a:r>
            <a:r>
              <a:rPr lang="en-US" altLang="en-US" sz="2800">
                <a:latin typeface="Symbol" charset="2"/>
              </a:rPr>
              <a:t>b</a:t>
            </a:r>
            <a:r>
              <a:rPr lang="en-US" altLang="en-US" sz="2800"/>
              <a:t>-decay reaction equations, the H</a:t>
            </a:r>
            <a:r>
              <a:rPr lang="en-US" altLang="en-US" sz="2800" baseline="-25000"/>
              <a:t>wk</a:t>
            </a:r>
            <a:r>
              <a:rPr lang="en-US" altLang="en-US" sz="2800"/>
              <a:t> must be a four fermionic states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</a:t>
            </a:r>
            <a:r>
              <a:rPr lang="en-US" altLang="en-US" sz="2400" baseline="-25000"/>
              <a:t>wk</a:t>
            </a:r>
            <a:r>
              <a:rPr lang="en-US" altLang="en-US" sz="2400"/>
              <a:t> proposed by Fermi in 1933 is a </a:t>
            </a:r>
            <a:r>
              <a:rPr lang="en-US" altLang="en-US" sz="2400" b="1" u="sng">
                <a:solidFill>
                  <a:srgbClr val="800000"/>
                </a:solidFill>
              </a:rPr>
              <a:t>four-fermion interaction</a:t>
            </a:r>
            <a:r>
              <a:rPr lang="en-US" altLang="en-US" sz="2400"/>
              <a:t> or current-current interaction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Relativistic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Agreed rather well with experiments for low energy </a:t>
            </a:r>
            <a:r>
              <a:rPr lang="en-US" altLang="en-US" sz="2400">
                <a:latin typeface="Symbol" charset="2"/>
              </a:rPr>
              <a:t>b</a:t>
            </a:r>
            <a:r>
              <a:rPr lang="en-US" altLang="en-US" sz="2400"/>
              <a:t>-decays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Parity violation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There are only left-handed neutrinos and right-handed anti-neutrinos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system is parity invariant if it does not change under inversion of spatial coordinates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spin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handedness, helicity, changes upon the spatial inversion since the direction of the motion changes while the spin direction does not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Since there is no right handed neutrinos, parity must be violated in weak interactions</a:t>
            </a:r>
          </a:p>
        </p:txBody>
      </p:sp>
      <p:graphicFrame>
        <p:nvGraphicFramePr>
          <p:cNvPr id="5519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2057400" y="4556125"/>
          <a:ext cx="9509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2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56125"/>
                        <a:ext cx="9509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  <p:graphicFrame>
        <p:nvGraphicFramePr>
          <p:cNvPr id="551942" name="Object 6"/>
          <p:cNvGraphicFramePr>
            <a:graphicFrameLocks noChangeAspect="1"/>
          </p:cNvGraphicFramePr>
          <p:nvPr/>
        </p:nvGraphicFramePr>
        <p:xfrm>
          <a:off x="3065463" y="4572000"/>
          <a:ext cx="1582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3" name="Equation" r:id="rId7" imgW="825480" imgH="190440" progId="Equation.DSMT4">
                  <p:embed/>
                </p:oleObj>
              </mc:Choice>
              <mc:Fallback>
                <p:oleObj name="Equation" r:id="rId7" imgW="825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4572000"/>
                        <a:ext cx="1582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3" name="Object 7"/>
          <p:cNvGraphicFramePr>
            <a:graphicFrameLocks noChangeAspect="1"/>
          </p:cNvGraphicFramePr>
          <p:nvPr/>
        </p:nvGraphicFramePr>
        <p:xfrm>
          <a:off x="4495800" y="4495800"/>
          <a:ext cx="30702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4" name="Equation" r:id="rId9" imgW="1600200" imgH="241200" progId="Equation.DSMT4">
                  <p:embed/>
                </p:oleObj>
              </mc:Choice>
              <mc:Fallback>
                <p:oleObj name="Equation" r:id="rId9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95800"/>
                        <a:ext cx="30702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5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1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1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1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1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1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057-9C3C-D54A-855A-8B9AB09BADDB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552965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a heavy nuclei undergo alpha and beta decays, the daughters get into an excited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Must either break apart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 emit another particle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bring the daughter into its ground state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Typical energies of photons in </a:t>
            </a:r>
            <a:r>
              <a:rPr lang="en-US" altLang="en-US">
                <a:latin typeface="Symbol" charset="2"/>
              </a:rPr>
              <a:t>g</a:t>
            </a:r>
            <a:r>
              <a:rPr lang="en-US" altLang="en-US"/>
              <a:t>-decays are a few MeV’s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These decays are EM interactions thus the life time is on the order of 10</a:t>
            </a:r>
            <a:r>
              <a:rPr lang="en-US" altLang="en-US" baseline="30000"/>
              <a:t>-16</a:t>
            </a:r>
            <a:r>
              <a:rPr lang="en-US" altLang="en-US"/>
              <a:t>sec.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Photons carry one unit of angular momentum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Parity is conserved in this decay</a:t>
            </a:r>
          </a:p>
        </p:txBody>
      </p:sp>
      <p:graphicFrame>
        <p:nvGraphicFramePr>
          <p:cNvPr id="5529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7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Gamma Decays</a:t>
            </a:r>
          </a:p>
        </p:txBody>
      </p:sp>
    </p:spTree>
    <p:extLst>
      <p:ext uri="{BB962C8B-B14F-4D97-AF65-F5344CB8AC3E}">
        <p14:creationId xmlns:p14="http://schemas.microsoft.com/office/powerpoint/2010/main" val="15278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166E-D208-DA44-B0E3-7AABDEBAD13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/>
              <a:t>Assignments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Reading assignment: CH 4.3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End of the chapter problems: 3.2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Derive the following equations:</a:t>
            </a:r>
          </a:p>
          <a:p>
            <a:pPr marL="990600" lvl="1" indent="-533400">
              <a:buFontTx/>
              <a:buChar char="•"/>
            </a:pPr>
            <a:r>
              <a:rPr lang="en-US" altLang="en-US"/>
              <a:t>Eq. 4.8 starting from conservation of energy</a:t>
            </a:r>
          </a:p>
          <a:p>
            <a:pPr marL="990600" lvl="1" indent="-533400">
              <a:buFontTx/>
              <a:buChar char="•"/>
            </a:pPr>
            <a:r>
              <a:rPr lang="en-US" altLang="en-US"/>
              <a:t>Eq. 4.11 both the formula</a:t>
            </a:r>
          </a:p>
          <a:p>
            <a:pPr marL="609600" indent="-609600"/>
            <a:r>
              <a:rPr lang="en-US" altLang="en-US"/>
              <a:t>Due for these homework problems is next Monday, Oct. 16.</a:t>
            </a:r>
          </a:p>
        </p:txBody>
      </p:sp>
    </p:spTree>
    <p:extLst>
      <p:ext uri="{BB962C8B-B14F-4D97-AF65-F5344CB8AC3E}">
        <p14:creationId xmlns:p14="http://schemas.microsoft.com/office/powerpoint/2010/main" val="7395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E834-0A59-B34E-AC12-3C98BB559D7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r>
              <a:rPr lang="en-US" altLang="en-US" sz="2800"/>
              <a:t>Experimental observations show BE is charge independent</a:t>
            </a:r>
          </a:p>
          <a:p>
            <a:r>
              <a:rPr lang="en-US" altLang="en-US" sz="2800"/>
              <a:t>If the well depth is the same for p and n, BE for the last nucleon would be charge dependent for heavy nuclei (Why?)</a:t>
            </a:r>
          </a:p>
          <a:p>
            <a:pPr lvl="1"/>
            <a:r>
              <a:rPr lang="en-US" altLang="en-US" sz="2400"/>
              <a:t>Since there are more neutrons than protons, neutrons sit higher E</a:t>
            </a:r>
            <a:r>
              <a:rPr lang="en-US" altLang="en-US" sz="2400" baseline="-25000"/>
              <a:t>F</a:t>
            </a:r>
          </a:p>
        </p:txBody>
      </p:sp>
      <p:graphicFrame>
        <p:nvGraphicFramePr>
          <p:cNvPr id="5324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</p:spTree>
    <p:extLst>
      <p:ext uri="{BB962C8B-B14F-4D97-AF65-F5344CB8AC3E}">
        <p14:creationId xmlns:p14="http://schemas.microsoft.com/office/powerpoint/2010/main" val="16145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AFF1-7983-2842-AE72-DE48C41D5B6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/>
              <a:t>Same Depth Potential Wells</a:t>
            </a:r>
          </a:p>
        </p:txBody>
      </p:sp>
      <p:grpSp>
        <p:nvGrpSpPr>
          <p:cNvPr id="539656" name="Group 8"/>
          <p:cNvGrpSpPr>
            <a:grpSpLocks/>
          </p:cNvGrpSpPr>
          <p:nvPr/>
        </p:nvGrpSpPr>
        <p:grpSpPr bwMode="auto">
          <a:xfrm>
            <a:off x="1219200" y="1905000"/>
            <a:ext cx="2133600" cy="3429000"/>
            <a:chOff x="480" y="1368"/>
            <a:chExt cx="720" cy="1164"/>
          </a:xfrm>
        </p:grpSpPr>
        <p:sp>
          <p:nvSpPr>
            <p:cNvPr id="539653" name="Line 5"/>
            <p:cNvSpPr>
              <a:spLocks noChangeShapeType="1"/>
            </p:cNvSpPr>
            <p:nvPr/>
          </p:nvSpPr>
          <p:spPr bwMode="auto">
            <a:xfrm>
              <a:off x="48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54" name="Line 6"/>
            <p:cNvSpPr>
              <a:spLocks noChangeShapeType="1"/>
            </p:cNvSpPr>
            <p:nvPr/>
          </p:nvSpPr>
          <p:spPr bwMode="auto">
            <a:xfrm>
              <a:off x="120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9655" name="AutoShape 7"/>
            <p:cNvCxnSpPr>
              <a:cxnSpLocks noChangeShapeType="1"/>
              <a:stCxn id="539653" idx="1"/>
              <a:endCxn id="539654" idx="1"/>
            </p:cNvCxnSpPr>
            <p:nvPr/>
          </p:nvCxnSpPr>
          <p:spPr bwMode="auto">
            <a:xfrm>
              <a:off x="480" y="2532"/>
              <a:ext cx="72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39657" name="Line 9"/>
          <p:cNvSpPr>
            <a:spLocks noChangeShapeType="1"/>
          </p:cNvSpPr>
          <p:nvPr/>
        </p:nvSpPr>
        <p:spPr bwMode="auto">
          <a:xfrm>
            <a:off x="1219200" y="48768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5" name="Line 27"/>
          <p:cNvSpPr>
            <a:spLocks noChangeShapeType="1"/>
          </p:cNvSpPr>
          <p:nvPr/>
        </p:nvSpPr>
        <p:spPr bwMode="auto">
          <a:xfrm>
            <a:off x="1219200" y="4357688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6" name="Line 28"/>
          <p:cNvSpPr>
            <a:spLocks noChangeShapeType="1"/>
          </p:cNvSpPr>
          <p:nvPr/>
        </p:nvSpPr>
        <p:spPr bwMode="auto">
          <a:xfrm>
            <a:off x="1219200" y="3840163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7" name="Line 29"/>
          <p:cNvSpPr>
            <a:spLocks noChangeShapeType="1"/>
          </p:cNvSpPr>
          <p:nvPr/>
        </p:nvSpPr>
        <p:spPr bwMode="auto">
          <a:xfrm>
            <a:off x="1219200" y="332105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8" name="Line 30"/>
          <p:cNvSpPr>
            <a:spLocks noChangeShapeType="1"/>
          </p:cNvSpPr>
          <p:nvPr/>
        </p:nvSpPr>
        <p:spPr bwMode="auto">
          <a:xfrm>
            <a:off x="1219200" y="2803525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9" name="Line 31"/>
          <p:cNvSpPr>
            <a:spLocks noChangeShapeType="1"/>
          </p:cNvSpPr>
          <p:nvPr/>
        </p:nvSpPr>
        <p:spPr bwMode="auto">
          <a:xfrm>
            <a:off x="1219200" y="22860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9680" name="Group 32"/>
          <p:cNvGrpSpPr>
            <a:grpSpLocks/>
          </p:cNvGrpSpPr>
          <p:nvPr/>
        </p:nvGrpSpPr>
        <p:grpSpPr bwMode="auto">
          <a:xfrm>
            <a:off x="5791200" y="1905000"/>
            <a:ext cx="2133600" cy="3429000"/>
            <a:chOff x="480" y="1368"/>
            <a:chExt cx="720" cy="1164"/>
          </a:xfrm>
        </p:grpSpPr>
        <p:sp>
          <p:nvSpPr>
            <p:cNvPr id="539681" name="Line 33"/>
            <p:cNvSpPr>
              <a:spLocks noChangeShapeType="1"/>
            </p:cNvSpPr>
            <p:nvPr/>
          </p:nvSpPr>
          <p:spPr bwMode="auto">
            <a:xfrm>
              <a:off x="48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82" name="Line 34"/>
            <p:cNvSpPr>
              <a:spLocks noChangeShapeType="1"/>
            </p:cNvSpPr>
            <p:nvPr/>
          </p:nvSpPr>
          <p:spPr bwMode="auto">
            <a:xfrm>
              <a:off x="120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9683" name="AutoShape 35"/>
            <p:cNvCxnSpPr>
              <a:cxnSpLocks noChangeShapeType="1"/>
              <a:stCxn id="539681" idx="1"/>
              <a:endCxn id="539682" idx="1"/>
            </p:cNvCxnSpPr>
            <p:nvPr/>
          </p:nvCxnSpPr>
          <p:spPr bwMode="auto">
            <a:xfrm>
              <a:off x="480" y="2532"/>
              <a:ext cx="72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39684" name="Line 36"/>
          <p:cNvSpPr>
            <a:spLocks noChangeShapeType="1"/>
          </p:cNvSpPr>
          <p:nvPr/>
        </p:nvSpPr>
        <p:spPr bwMode="auto">
          <a:xfrm>
            <a:off x="5791200" y="48768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5" name="Line 37"/>
          <p:cNvSpPr>
            <a:spLocks noChangeShapeType="1"/>
          </p:cNvSpPr>
          <p:nvPr/>
        </p:nvSpPr>
        <p:spPr bwMode="auto">
          <a:xfrm>
            <a:off x="5791200" y="4357688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6" name="Line 38"/>
          <p:cNvSpPr>
            <a:spLocks noChangeShapeType="1"/>
          </p:cNvSpPr>
          <p:nvPr/>
        </p:nvSpPr>
        <p:spPr bwMode="auto">
          <a:xfrm>
            <a:off x="5791200" y="3840163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7" name="Line 39"/>
          <p:cNvSpPr>
            <a:spLocks noChangeShapeType="1"/>
          </p:cNvSpPr>
          <p:nvPr/>
        </p:nvSpPr>
        <p:spPr bwMode="auto">
          <a:xfrm>
            <a:off x="5791200" y="332105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8" name="Line 40"/>
          <p:cNvSpPr>
            <a:spLocks noChangeShapeType="1"/>
          </p:cNvSpPr>
          <p:nvPr/>
        </p:nvSpPr>
        <p:spPr bwMode="auto">
          <a:xfrm>
            <a:off x="5791200" y="2803525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9" name="Line 41"/>
          <p:cNvSpPr>
            <a:spLocks noChangeShapeType="1"/>
          </p:cNvSpPr>
          <p:nvPr/>
        </p:nvSpPr>
        <p:spPr bwMode="auto">
          <a:xfrm>
            <a:off x="5791200" y="22860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0" name="Line 42"/>
          <p:cNvSpPr>
            <a:spLocks noChangeShapeType="1"/>
          </p:cNvSpPr>
          <p:nvPr/>
        </p:nvSpPr>
        <p:spPr bwMode="auto">
          <a:xfrm flipV="1">
            <a:off x="18288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1" name="Line 43"/>
          <p:cNvSpPr>
            <a:spLocks noChangeShapeType="1"/>
          </p:cNvSpPr>
          <p:nvPr/>
        </p:nvSpPr>
        <p:spPr bwMode="auto">
          <a:xfrm rot="10800000" flipV="1">
            <a:off x="26670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2" name="Text Box 44"/>
          <p:cNvSpPr txBox="1">
            <a:spLocks noChangeArrowheads="1"/>
          </p:cNvSpPr>
          <p:nvPr/>
        </p:nvSpPr>
        <p:spPr bwMode="auto">
          <a:xfrm>
            <a:off x="1581150" y="1295400"/>
            <a:ext cx="14668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800000"/>
                </a:solidFill>
              </a:rPr>
              <a:t>Neutron Well</a:t>
            </a:r>
          </a:p>
        </p:txBody>
      </p:sp>
      <p:sp>
        <p:nvSpPr>
          <p:cNvPr id="539693" name="Text Box 45"/>
          <p:cNvSpPr txBox="1">
            <a:spLocks noChangeArrowheads="1"/>
          </p:cNvSpPr>
          <p:nvPr/>
        </p:nvSpPr>
        <p:spPr bwMode="auto">
          <a:xfrm>
            <a:off x="6127750" y="1279525"/>
            <a:ext cx="13398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800000"/>
                </a:solidFill>
              </a:rPr>
              <a:t>Proton Well</a:t>
            </a:r>
          </a:p>
        </p:txBody>
      </p:sp>
      <p:sp>
        <p:nvSpPr>
          <p:cNvPr id="539694" name="Line 46"/>
          <p:cNvSpPr>
            <a:spLocks noChangeShapeType="1"/>
          </p:cNvSpPr>
          <p:nvPr/>
        </p:nvSpPr>
        <p:spPr bwMode="auto">
          <a:xfrm flipV="1">
            <a:off x="64008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5" name="Line 47"/>
          <p:cNvSpPr>
            <a:spLocks noChangeShapeType="1"/>
          </p:cNvSpPr>
          <p:nvPr/>
        </p:nvSpPr>
        <p:spPr bwMode="auto">
          <a:xfrm rot="10800000" flipV="1">
            <a:off x="72390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6" name="Line 48"/>
          <p:cNvSpPr>
            <a:spLocks noChangeShapeType="1"/>
          </p:cNvSpPr>
          <p:nvPr/>
        </p:nvSpPr>
        <p:spPr bwMode="auto">
          <a:xfrm flipV="1">
            <a:off x="18288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7" name="Line 49"/>
          <p:cNvSpPr>
            <a:spLocks noChangeShapeType="1"/>
          </p:cNvSpPr>
          <p:nvPr/>
        </p:nvSpPr>
        <p:spPr bwMode="auto">
          <a:xfrm rot="10800000" flipV="1">
            <a:off x="26670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8" name="Line 50"/>
          <p:cNvSpPr>
            <a:spLocks noChangeShapeType="1"/>
          </p:cNvSpPr>
          <p:nvPr/>
        </p:nvSpPr>
        <p:spPr bwMode="auto">
          <a:xfrm flipV="1">
            <a:off x="64008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9" name="Line 51"/>
          <p:cNvSpPr>
            <a:spLocks noChangeShapeType="1"/>
          </p:cNvSpPr>
          <p:nvPr/>
        </p:nvSpPr>
        <p:spPr bwMode="auto">
          <a:xfrm rot="10800000" flipV="1">
            <a:off x="72390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0" name="Line 52"/>
          <p:cNvSpPr>
            <a:spLocks noChangeShapeType="1"/>
          </p:cNvSpPr>
          <p:nvPr/>
        </p:nvSpPr>
        <p:spPr bwMode="auto">
          <a:xfrm flipV="1">
            <a:off x="18288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1" name="Line 53"/>
          <p:cNvSpPr>
            <a:spLocks noChangeShapeType="1"/>
          </p:cNvSpPr>
          <p:nvPr/>
        </p:nvSpPr>
        <p:spPr bwMode="auto">
          <a:xfrm rot="10800000" flipV="1">
            <a:off x="26670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2" name="Line 54"/>
          <p:cNvSpPr>
            <a:spLocks noChangeShapeType="1"/>
          </p:cNvSpPr>
          <p:nvPr/>
        </p:nvSpPr>
        <p:spPr bwMode="auto">
          <a:xfrm flipV="1">
            <a:off x="64008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3" name="Line 55"/>
          <p:cNvSpPr>
            <a:spLocks noChangeShapeType="1"/>
          </p:cNvSpPr>
          <p:nvPr/>
        </p:nvSpPr>
        <p:spPr bwMode="auto">
          <a:xfrm rot="10800000" flipV="1">
            <a:off x="72390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4" name="Line 56"/>
          <p:cNvSpPr>
            <a:spLocks noChangeShapeType="1"/>
          </p:cNvSpPr>
          <p:nvPr/>
        </p:nvSpPr>
        <p:spPr bwMode="auto">
          <a:xfrm flipV="1">
            <a:off x="1828800" y="3200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5" name="Line 57"/>
          <p:cNvSpPr>
            <a:spLocks noChangeShapeType="1"/>
          </p:cNvSpPr>
          <p:nvPr/>
        </p:nvSpPr>
        <p:spPr bwMode="auto">
          <a:xfrm rot="10800000" flipV="1">
            <a:off x="2667000" y="3200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6" name="Line 58"/>
          <p:cNvSpPr>
            <a:spLocks noChangeShapeType="1"/>
          </p:cNvSpPr>
          <p:nvPr/>
        </p:nvSpPr>
        <p:spPr bwMode="auto">
          <a:xfrm flipV="1">
            <a:off x="6400800" y="31242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7" name="Line 59"/>
          <p:cNvSpPr>
            <a:spLocks noChangeShapeType="1"/>
          </p:cNvSpPr>
          <p:nvPr/>
        </p:nvSpPr>
        <p:spPr bwMode="auto">
          <a:xfrm rot="10800000" flipV="1">
            <a:off x="7239000" y="31242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8" name="Line 60"/>
          <p:cNvSpPr>
            <a:spLocks noChangeShapeType="1"/>
          </p:cNvSpPr>
          <p:nvPr/>
        </p:nvSpPr>
        <p:spPr bwMode="auto">
          <a:xfrm flipV="1">
            <a:off x="1828800" y="25908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9" name="Line 61"/>
          <p:cNvSpPr>
            <a:spLocks noChangeShapeType="1"/>
          </p:cNvSpPr>
          <p:nvPr/>
        </p:nvSpPr>
        <p:spPr bwMode="auto">
          <a:xfrm rot="10800000" flipV="1">
            <a:off x="2667000" y="25908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0" name="Line 62"/>
          <p:cNvSpPr>
            <a:spLocks noChangeShapeType="1"/>
          </p:cNvSpPr>
          <p:nvPr/>
        </p:nvSpPr>
        <p:spPr bwMode="auto">
          <a:xfrm flipV="1">
            <a:off x="6400800" y="2667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2" name="Line 64"/>
          <p:cNvSpPr>
            <a:spLocks noChangeShapeType="1"/>
          </p:cNvSpPr>
          <p:nvPr/>
        </p:nvSpPr>
        <p:spPr bwMode="auto">
          <a:xfrm flipV="1">
            <a:off x="1828800" y="2133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3" name="Line 65"/>
          <p:cNvSpPr>
            <a:spLocks noChangeShapeType="1"/>
          </p:cNvSpPr>
          <p:nvPr/>
        </p:nvSpPr>
        <p:spPr bwMode="auto">
          <a:xfrm rot="10800000" flipV="1">
            <a:off x="2667000" y="2133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4" name="Line 66"/>
          <p:cNvSpPr>
            <a:spLocks noChangeShapeType="1"/>
          </p:cNvSpPr>
          <p:nvPr/>
        </p:nvSpPr>
        <p:spPr bwMode="auto">
          <a:xfrm rot="10800000" flipV="1">
            <a:off x="7239000" y="2667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39715" name="AutoShape 67"/>
          <p:cNvCxnSpPr>
            <a:cxnSpLocks noChangeShapeType="1"/>
            <a:stCxn id="539713" idx="1"/>
            <a:endCxn id="539714" idx="0"/>
          </p:cNvCxnSpPr>
          <p:nvPr/>
        </p:nvCxnSpPr>
        <p:spPr bwMode="auto">
          <a:xfrm rot="16200000" flipH="1">
            <a:off x="4857750" y="266700"/>
            <a:ext cx="190500" cy="45720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9716" name="Text Box 68"/>
          <p:cNvSpPr txBox="1">
            <a:spLocks noChangeArrowheads="1"/>
          </p:cNvSpPr>
          <p:nvPr/>
        </p:nvSpPr>
        <p:spPr bwMode="auto">
          <a:xfrm>
            <a:off x="3733800" y="2665413"/>
            <a:ext cx="157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9900"/>
                </a:solidFill>
              </a:rPr>
              <a:t>Nuclear </a:t>
            </a:r>
            <a:r>
              <a:rPr lang="en-US" altLang="en-US" sz="1800">
                <a:solidFill>
                  <a:srgbClr val="FF9900"/>
                </a:solidFill>
                <a:latin typeface="Symbol" charset="2"/>
              </a:rPr>
              <a:t>b</a:t>
            </a:r>
            <a:r>
              <a:rPr lang="en-US" altLang="en-US" sz="1800">
                <a:solidFill>
                  <a:srgbClr val="FF9900"/>
                </a:solidFill>
              </a:rPr>
              <a:t>-decay</a:t>
            </a:r>
          </a:p>
        </p:txBody>
      </p:sp>
      <p:graphicFrame>
        <p:nvGraphicFramePr>
          <p:cNvPr id="539718" name="Object 70"/>
          <p:cNvGraphicFramePr>
            <a:graphicFrameLocks noChangeAspect="1"/>
          </p:cNvGraphicFramePr>
          <p:nvPr/>
        </p:nvGraphicFramePr>
        <p:xfrm>
          <a:off x="3381375" y="1962150"/>
          <a:ext cx="892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4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1962150"/>
                        <a:ext cx="892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9719" name="Object 71"/>
          <p:cNvGraphicFramePr>
            <a:graphicFrameLocks noChangeAspect="1"/>
          </p:cNvGraphicFramePr>
          <p:nvPr/>
        </p:nvGraphicFramePr>
        <p:xfrm>
          <a:off x="7947025" y="2495550"/>
          <a:ext cx="8921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5" name="Equation" r:id="rId5" imgW="368280" imgH="228600" progId="Equation.DSMT4">
                  <p:embed/>
                </p:oleObj>
              </mc:Choice>
              <mc:Fallback>
                <p:oleObj name="Equation" r:id="rId5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025" y="2495550"/>
                        <a:ext cx="8921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720" name="Text Box 72"/>
          <p:cNvSpPr txBox="1">
            <a:spLocks noChangeArrowheads="1"/>
          </p:cNvSpPr>
          <p:nvPr/>
        </p:nvSpPr>
        <p:spPr bwMode="auto">
          <a:xfrm rot="5400000">
            <a:off x="2116931" y="2683669"/>
            <a:ext cx="642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FF"/>
                </a:solidFill>
              </a:rPr>
              <a:t>…</a:t>
            </a:r>
          </a:p>
        </p:txBody>
      </p:sp>
      <p:sp>
        <p:nvSpPr>
          <p:cNvPr id="539721" name="Text Box 73"/>
          <p:cNvSpPr txBox="1">
            <a:spLocks noChangeArrowheads="1"/>
          </p:cNvSpPr>
          <p:nvPr/>
        </p:nvSpPr>
        <p:spPr bwMode="auto">
          <a:xfrm rot="5400000">
            <a:off x="6688931" y="2683669"/>
            <a:ext cx="642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FF"/>
                </a:solidFill>
              </a:rPr>
              <a:t>…</a:t>
            </a:r>
          </a:p>
        </p:txBody>
      </p:sp>
      <p:graphicFrame>
        <p:nvGraphicFramePr>
          <p:cNvPr id="539722" name="Object 74"/>
          <p:cNvGraphicFramePr>
            <a:graphicFrameLocks noChangeAspect="1"/>
          </p:cNvGraphicFramePr>
          <p:nvPr/>
        </p:nvGraphicFramePr>
        <p:xfrm>
          <a:off x="3581400" y="2971800"/>
          <a:ext cx="18335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6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71800"/>
                        <a:ext cx="18335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3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3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3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3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3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3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3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3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3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3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3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3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3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3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3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53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3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3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3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7" grpId="0" animBg="1"/>
      <p:bldP spid="539675" grpId="0" animBg="1"/>
      <p:bldP spid="539676" grpId="0" animBg="1"/>
      <p:bldP spid="539677" grpId="0" animBg="1"/>
      <p:bldP spid="539678" grpId="0" animBg="1"/>
      <p:bldP spid="539679" grpId="0" animBg="1"/>
      <p:bldP spid="539684" grpId="0" animBg="1"/>
      <p:bldP spid="539685" grpId="0" animBg="1"/>
      <p:bldP spid="539686" grpId="0" animBg="1"/>
      <p:bldP spid="539687" grpId="0" animBg="1"/>
      <p:bldP spid="539688" grpId="0" animBg="1"/>
      <p:bldP spid="539689" grpId="0" animBg="1"/>
      <p:bldP spid="539690" grpId="0" animBg="1"/>
      <p:bldP spid="539691" grpId="0" animBg="1"/>
      <p:bldP spid="539692" grpId="0" animBg="1"/>
      <p:bldP spid="539693" grpId="0" animBg="1"/>
      <p:bldP spid="539694" grpId="0" animBg="1"/>
      <p:bldP spid="539695" grpId="0" animBg="1"/>
      <p:bldP spid="539696" grpId="0" animBg="1"/>
      <p:bldP spid="539697" grpId="0" animBg="1"/>
      <p:bldP spid="539698" grpId="0" animBg="1"/>
      <p:bldP spid="539699" grpId="0" animBg="1"/>
      <p:bldP spid="539700" grpId="0" animBg="1"/>
      <p:bldP spid="539701" grpId="0" animBg="1"/>
      <p:bldP spid="539702" grpId="0" animBg="1"/>
      <p:bldP spid="539703" grpId="0" animBg="1"/>
      <p:bldP spid="539704" grpId="0" animBg="1"/>
      <p:bldP spid="539705" grpId="0" animBg="1"/>
      <p:bldP spid="539706" grpId="0" animBg="1"/>
      <p:bldP spid="539707" grpId="0" animBg="1"/>
      <p:bldP spid="539708" grpId="0" animBg="1"/>
      <p:bldP spid="539709" grpId="0" animBg="1"/>
      <p:bldP spid="539710" grpId="0" animBg="1"/>
      <p:bldP spid="539712" grpId="0" animBg="1"/>
      <p:bldP spid="539713" grpId="0" animBg="1"/>
      <p:bldP spid="539713" grpId="1" animBg="1"/>
      <p:bldP spid="539714" grpId="0" animBg="1"/>
      <p:bldP spid="539716" grpId="0"/>
      <p:bldP spid="539720" grpId="0"/>
      <p:bldP spid="539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DF61-8DAD-0A45-B1C5-DB4353A3185C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542722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876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Experimental observations show BE is charge independent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If the well depth is the same for p and n, BE for the last nucleon would be charge dependent for heavy nuclei (Why?)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Since there are more neutrons than protons, neutrons sit higher E</a:t>
            </a:r>
            <a:r>
              <a:rPr lang="en-US" altLang="en-US" sz="2400" baseline="-25000"/>
              <a:t>F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But experiments observed otherwise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</a:t>
            </a:r>
            <a:r>
              <a:rPr lang="en-US" altLang="en-US" sz="2800" baseline="-25000"/>
              <a:t>F</a:t>
            </a:r>
            <a:r>
              <a:rPr lang="en-US" altLang="en-US" sz="2800"/>
              <a:t> must be the same for protons and neutrons.  How do we make this happen?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Make protons move to a shallower potential well</a:t>
            </a:r>
          </a:p>
        </p:txBody>
      </p:sp>
      <p:graphicFrame>
        <p:nvGraphicFramePr>
          <p:cNvPr id="54272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2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  <p:sp>
        <p:nvSpPr>
          <p:cNvPr id="542726" name="Rectangle 6"/>
          <p:cNvSpPr>
            <a:spLocks noChangeArrowheads="1"/>
          </p:cNvSpPr>
          <p:nvPr/>
        </p:nvSpPr>
        <p:spPr bwMode="auto">
          <a:xfrm>
            <a:off x="76200" y="3657600"/>
            <a:ext cx="5029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/>
              <a:t>What happens if this weren’t the case?</a:t>
            </a:r>
          </a:p>
          <a:p>
            <a:pPr lvl="1"/>
            <a:r>
              <a:rPr lang="en-US" altLang="en-US" sz="2400"/>
              <a:t>Nucleus is unstable.  </a:t>
            </a:r>
          </a:p>
          <a:p>
            <a:pPr lvl="1"/>
            <a:r>
              <a:rPr lang="en-US" altLang="en-US" sz="2400"/>
              <a:t>All neutrons at higher energy levels would undergo a </a:t>
            </a:r>
            <a:r>
              <a:rPr lang="en-US" altLang="en-US" sz="2400">
                <a:latin typeface="Symbol" charset="2"/>
              </a:rPr>
              <a:t>b</a:t>
            </a:r>
            <a:r>
              <a:rPr lang="en-US" altLang="en-US" sz="2400"/>
              <a:t>-decay and transition to lower proton levels</a:t>
            </a:r>
          </a:p>
        </p:txBody>
      </p:sp>
    </p:spTree>
    <p:extLst>
      <p:ext uri="{BB962C8B-B14F-4D97-AF65-F5344CB8AC3E}">
        <p14:creationId xmlns:p14="http://schemas.microsoft.com/office/powerpoint/2010/main" val="5010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uiExpand="1" build="p" autoUpdateAnimBg="0"/>
      <p:bldP spid="542726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E7BB-2303-8040-8FDB-A209FB1D2D5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Fermi momentum: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Volume for momentum space up to Fermi level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Total volume for the states (kinematic phase space)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Proportional to the total number of quantum states in the system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Using Heisenberg’s uncertainty principle: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minimum volume associated with a physical system becomes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n</a:t>
            </a:r>
            <a:r>
              <a:rPr lang="en-US" altLang="en-US" sz="2800" baseline="-25000"/>
              <a:t>F</a:t>
            </a:r>
            <a:r>
              <a:rPr lang="en-US" altLang="en-US" sz="2800"/>
              <a:t> that can fill up to E</a:t>
            </a:r>
            <a:r>
              <a:rPr lang="en-US" altLang="en-US" sz="2800" baseline="-25000"/>
              <a:t>F</a:t>
            </a:r>
            <a:r>
              <a:rPr lang="en-US" altLang="en-US" sz="2800"/>
              <a:t> is</a:t>
            </a:r>
          </a:p>
        </p:txBody>
      </p:sp>
      <p:graphicFrame>
        <p:nvGraphicFramePr>
          <p:cNvPr id="53350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Fermi Gas Model: E</a:t>
            </a:r>
            <a:r>
              <a:rPr lang="en-US" altLang="en-US" baseline="-25000"/>
              <a:t>F</a:t>
            </a:r>
            <a:r>
              <a:rPr lang="en-US" altLang="en-US"/>
              <a:t> vs n</a:t>
            </a:r>
            <a:r>
              <a:rPr lang="en-US" altLang="en-US" baseline="-25000"/>
              <a:t>F</a:t>
            </a:r>
          </a:p>
        </p:txBody>
      </p:sp>
      <p:graphicFrame>
        <p:nvGraphicFramePr>
          <p:cNvPr id="533510" name="Object 6"/>
          <p:cNvGraphicFramePr>
            <a:graphicFrameLocks noChangeAspect="1"/>
          </p:cNvGraphicFramePr>
          <p:nvPr/>
        </p:nvGraphicFramePr>
        <p:xfrm>
          <a:off x="5622925" y="763588"/>
          <a:ext cx="1768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4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763588"/>
                        <a:ext cx="17684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1" name="Object 7"/>
          <p:cNvGraphicFramePr>
            <a:graphicFrameLocks noChangeAspect="1"/>
          </p:cNvGraphicFramePr>
          <p:nvPr/>
        </p:nvGraphicFramePr>
        <p:xfrm>
          <a:off x="7010400" y="1309688"/>
          <a:ext cx="7794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5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09688"/>
                        <a:ext cx="77946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2" name="Object 8"/>
          <p:cNvGraphicFramePr>
            <a:graphicFrameLocks noChangeAspect="1"/>
          </p:cNvGraphicFramePr>
          <p:nvPr/>
        </p:nvGraphicFramePr>
        <p:xfrm>
          <a:off x="990600" y="2895600"/>
          <a:ext cx="2125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6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21256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3" name="Object 9"/>
          <p:cNvGraphicFramePr>
            <a:graphicFrameLocks noChangeAspect="1"/>
          </p:cNvGraphicFramePr>
          <p:nvPr/>
        </p:nvGraphicFramePr>
        <p:xfrm>
          <a:off x="6172200" y="3595688"/>
          <a:ext cx="1106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7" name="Equation" r:id="rId11" imgW="457200" imgH="190440" progId="Equation.DSMT4">
                  <p:embed/>
                </p:oleObj>
              </mc:Choice>
              <mc:Fallback>
                <p:oleObj name="Equation" r:id="rId11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95688"/>
                        <a:ext cx="11064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5" name="Object 11"/>
          <p:cNvGraphicFramePr>
            <a:graphicFrameLocks noChangeAspect="1"/>
          </p:cNvGraphicFramePr>
          <p:nvPr/>
        </p:nvGraphicFramePr>
        <p:xfrm>
          <a:off x="3048000" y="2667000"/>
          <a:ext cx="11509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8" name="Equation" r:id="rId13" imgW="495000" imgH="368280" progId="Equation.DSMT4">
                  <p:embed/>
                </p:oleObj>
              </mc:Choice>
              <mc:Fallback>
                <p:oleObj name="Equation" r:id="rId1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67000"/>
                        <a:ext cx="115093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6" name="Object 12"/>
          <p:cNvGraphicFramePr>
            <a:graphicFrameLocks noChangeAspect="1"/>
          </p:cNvGraphicFramePr>
          <p:nvPr/>
        </p:nvGraphicFramePr>
        <p:xfrm>
          <a:off x="5410200" y="2590800"/>
          <a:ext cx="2273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9" name="Equation" r:id="rId15" imgW="977760" imgH="431640" progId="Equation.DSMT4">
                  <p:embed/>
                </p:oleObj>
              </mc:Choice>
              <mc:Fallback>
                <p:oleObj name="Equation" r:id="rId15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22733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9" name="Object 15"/>
          <p:cNvGraphicFramePr>
            <a:graphicFrameLocks noChangeAspect="1"/>
          </p:cNvGraphicFramePr>
          <p:nvPr/>
        </p:nvGraphicFramePr>
        <p:xfrm>
          <a:off x="3352800" y="792163"/>
          <a:ext cx="16843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00" name="Equation" r:id="rId17" imgW="761760" imgH="228600" progId="Equation.DSMT4">
                  <p:embed/>
                </p:oleObj>
              </mc:Choice>
              <mc:Fallback>
                <p:oleObj name="Equation" r:id="rId1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92163"/>
                        <a:ext cx="16843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20" name="AutoShape 16"/>
          <p:cNvSpPr>
            <a:spLocks noChangeArrowheads="1"/>
          </p:cNvSpPr>
          <p:nvPr/>
        </p:nvSpPr>
        <p:spPr bwMode="auto">
          <a:xfrm>
            <a:off x="5105400" y="914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3521" name="Object 17"/>
          <p:cNvGraphicFramePr>
            <a:graphicFrameLocks noChangeAspect="1"/>
          </p:cNvGraphicFramePr>
          <p:nvPr/>
        </p:nvGraphicFramePr>
        <p:xfrm>
          <a:off x="7761288" y="1143000"/>
          <a:ext cx="9255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01" name="Equation" r:id="rId19" imgW="406080" imgH="368280" progId="Equation.DSMT4">
                  <p:embed/>
                </p:oleObj>
              </mc:Choice>
              <mc:Fallback>
                <p:oleObj name="Equation" r:id="rId19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1143000"/>
                        <a:ext cx="92551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22" name="Object 18"/>
          <p:cNvGraphicFramePr>
            <a:graphicFrameLocks noChangeAspect="1"/>
          </p:cNvGraphicFramePr>
          <p:nvPr/>
        </p:nvGraphicFramePr>
        <p:xfrm>
          <a:off x="4191000" y="2667000"/>
          <a:ext cx="12112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02" name="Equation" r:id="rId21" imgW="520560" imgH="368280" progId="Equation.DSMT4">
                  <p:embed/>
                </p:oleObj>
              </mc:Choice>
              <mc:Fallback>
                <p:oleObj name="Equation" r:id="rId21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12112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24" name="Oval 20"/>
          <p:cNvSpPr>
            <a:spLocks noChangeArrowheads="1"/>
          </p:cNvSpPr>
          <p:nvPr/>
        </p:nvSpPr>
        <p:spPr bwMode="auto">
          <a:xfrm>
            <a:off x="1371600" y="5638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CC">
                  <a:alpha val="39999"/>
                </a:srgbClr>
              </a:gs>
              <a:gs pos="100000">
                <a:srgbClr val="FFFFCC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25" name="Text Box 21"/>
          <p:cNvSpPr txBox="1">
            <a:spLocks noChangeArrowheads="1"/>
          </p:cNvSpPr>
          <p:nvPr/>
        </p:nvSpPr>
        <p:spPr bwMode="auto">
          <a:xfrm>
            <a:off x="838200" y="6324600"/>
            <a:ext cx="665163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800000"/>
                </a:solidFill>
              </a:rPr>
              <a:t>Why?</a:t>
            </a:r>
          </a:p>
        </p:txBody>
      </p:sp>
      <p:cxnSp>
        <p:nvCxnSpPr>
          <p:cNvPr id="533526" name="AutoShape 22"/>
          <p:cNvCxnSpPr>
            <a:cxnSpLocks noChangeShapeType="1"/>
            <a:stCxn id="533525" idx="0"/>
            <a:endCxn id="533524" idx="4"/>
          </p:cNvCxnSpPr>
          <p:nvPr/>
        </p:nvCxnSpPr>
        <p:spPr bwMode="auto">
          <a:xfrm rot="16200000">
            <a:off x="1171575" y="5957888"/>
            <a:ext cx="352425" cy="3524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49" y="3329106"/>
            <a:ext cx="564137" cy="92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19600"/>
            <a:ext cx="1840957" cy="568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5334000"/>
            <a:ext cx="2328863" cy="103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54425"/>
            <a:ext cx="4953000" cy="9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  <p:bldP spid="533520" grpId="0" animBg="1"/>
      <p:bldP spid="533524" grpId="0" animBg="1"/>
      <p:bldP spid="5335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1235-A5CA-1B43-99D4-8837A5ED112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Let’s consider a nucleus with N=Z=A/2 and assume that all states up to Fermi level are filled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What do you see about p</a:t>
            </a:r>
            <a:r>
              <a:rPr lang="en-US" altLang="en-US" sz="2800" baseline="-25000"/>
              <a:t>F</a:t>
            </a:r>
            <a:r>
              <a:rPr lang="en-US" altLang="en-US" sz="2800"/>
              <a:t> above?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Fermi momentum is constant, independent of the number of nucleons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Using the average BE of -8MeV, the depth of potential well (V</a:t>
            </a:r>
            <a:r>
              <a:rPr lang="en-US" altLang="en-US" sz="2800" baseline="-25000"/>
              <a:t>0</a:t>
            </a:r>
            <a:r>
              <a:rPr lang="en-US" altLang="en-US" sz="2800"/>
              <a:t>) is ~40MeV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Consistent with other findings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This model is a natural way of accounting for a</a:t>
            </a:r>
            <a:r>
              <a:rPr lang="en-US" altLang="en-US" sz="2800" baseline="-25000"/>
              <a:t>4</a:t>
            </a:r>
            <a:r>
              <a:rPr lang="en-US" altLang="en-US" sz="2800"/>
              <a:t> term in Bethe-Weizsacker mass formula</a:t>
            </a:r>
          </a:p>
        </p:txBody>
      </p:sp>
      <p:graphicFrame>
        <p:nvGraphicFramePr>
          <p:cNvPr id="5345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Fermi Gas Model: E</a:t>
            </a:r>
            <a:r>
              <a:rPr lang="en-US" altLang="en-US" baseline="-25000"/>
              <a:t>F</a:t>
            </a:r>
            <a:r>
              <a:rPr lang="en-US" altLang="en-US"/>
              <a:t> vs n</a:t>
            </a:r>
            <a:r>
              <a:rPr lang="en-US" altLang="en-US" baseline="-25000"/>
              <a:t>F</a:t>
            </a:r>
          </a:p>
        </p:txBody>
      </p:sp>
      <p:graphicFrame>
        <p:nvGraphicFramePr>
          <p:cNvPr id="534533" name="Object 5"/>
          <p:cNvGraphicFramePr>
            <a:graphicFrameLocks noChangeAspect="1"/>
          </p:cNvGraphicFramePr>
          <p:nvPr/>
        </p:nvGraphicFramePr>
        <p:xfrm>
          <a:off x="898525" y="1503363"/>
          <a:ext cx="146367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0" name="Equation" r:id="rId5" imgW="761760" imgH="368280" progId="Equation.DSMT4">
                  <p:embed/>
                </p:oleObj>
              </mc:Choice>
              <mc:Fallback>
                <p:oleObj name="Equation" r:id="rId5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503363"/>
                        <a:ext cx="146367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4572000" y="1554163"/>
            <a:ext cx="481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or</a:t>
            </a:r>
          </a:p>
        </p:txBody>
      </p:sp>
      <p:graphicFrame>
        <p:nvGraphicFramePr>
          <p:cNvPr id="534536" name="Object 8"/>
          <p:cNvGraphicFramePr>
            <a:graphicFrameLocks noChangeAspect="1"/>
          </p:cNvGraphicFramePr>
          <p:nvPr/>
        </p:nvGraphicFramePr>
        <p:xfrm>
          <a:off x="533400" y="3582988"/>
          <a:ext cx="5667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1" name="Equation" r:id="rId7" imgW="330120" imgH="203040" progId="Equation.DSMT4">
                  <p:embed/>
                </p:oleObj>
              </mc:Choice>
              <mc:Fallback>
                <p:oleObj name="Equation" r:id="rId7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2988"/>
                        <a:ext cx="5667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8" name="Object 10"/>
          <p:cNvGraphicFramePr>
            <a:graphicFrameLocks noChangeAspect="1"/>
          </p:cNvGraphicFramePr>
          <p:nvPr/>
        </p:nvGraphicFramePr>
        <p:xfrm>
          <a:off x="1141413" y="3352800"/>
          <a:ext cx="6111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2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352800"/>
                        <a:ext cx="6111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41" name="Object 13"/>
          <p:cNvGraphicFramePr>
            <a:graphicFrameLocks noChangeAspect="1"/>
          </p:cNvGraphicFramePr>
          <p:nvPr/>
        </p:nvGraphicFramePr>
        <p:xfrm>
          <a:off x="5143500" y="3352800"/>
          <a:ext cx="3314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3" name="Equation" r:id="rId11" imgW="1930320" imgH="431640" progId="Equation.DSMT4">
                  <p:embed/>
                </p:oleObj>
              </mc:Choice>
              <mc:Fallback>
                <p:oleObj name="Equation" r:id="rId11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352800"/>
                        <a:ext cx="33147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200" y="1447800"/>
            <a:ext cx="1676400" cy="88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1348406"/>
            <a:ext cx="2109787" cy="1013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7021" y="3381374"/>
            <a:ext cx="1880579" cy="73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2883" y="3390315"/>
            <a:ext cx="1498717" cy="8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3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34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534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534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build="p" autoUpdateAnimBg="0"/>
      <p:bldP spid="534535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37213</TotalTime>
  <Words>3845</Words>
  <Application>Microsoft Macintosh PowerPoint</Application>
  <PresentationFormat>On-screen Show (4:3)</PresentationFormat>
  <Paragraphs>595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#9</vt:lpstr>
      <vt:lpstr>Announcement</vt:lpstr>
      <vt:lpstr>PowerPoint Presentation</vt:lpstr>
      <vt:lpstr>PowerPoint Presentation</vt:lpstr>
      <vt:lpstr>PowerPoint Presentation</vt:lpstr>
      <vt:lpstr>Same Depth Potential Wells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Discovery of Alpha and Beta Radiations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1120</cp:revision>
  <cp:lastPrinted>2016-10-03T19:17:49Z</cp:lastPrinted>
  <dcterms:created xsi:type="dcterms:W3CDTF">2002-01-14T15:59:50Z</dcterms:created>
  <dcterms:modified xsi:type="dcterms:W3CDTF">2016-10-03T19:17:56Z</dcterms:modified>
</cp:coreProperties>
</file>