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549" r:id="rId2"/>
    <p:sldId id="639" r:id="rId3"/>
    <p:sldId id="724" r:id="rId4"/>
    <p:sldId id="704" r:id="rId5"/>
    <p:sldId id="705" r:id="rId6"/>
    <p:sldId id="706" r:id="rId7"/>
    <p:sldId id="707" r:id="rId8"/>
    <p:sldId id="708" r:id="rId9"/>
    <p:sldId id="709" r:id="rId10"/>
    <p:sldId id="710" r:id="rId11"/>
    <p:sldId id="711" r:id="rId12"/>
    <p:sldId id="712" r:id="rId13"/>
    <p:sldId id="713" r:id="rId14"/>
    <p:sldId id="714" r:id="rId15"/>
    <p:sldId id="742" r:id="rId16"/>
    <p:sldId id="715" r:id="rId17"/>
    <p:sldId id="716" r:id="rId18"/>
    <p:sldId id="717" r:id="rId19"/>
    <p:sldId id="718" r:id="rId20"/>
    <p:sldId id="719" r:id="rId21"/>
    <p:sldId id="720" r:id="rId22"/>
    <p:sldId id="721" r:id="rId23"/>
    <p:sldId id="722" r:id="rId24"/>
    <p:sldId id="723" r:id="rId25"/>
    <p:sldId id="744" r:id="rId26"/>
    <p:sldId id="745" r:id="rId27"/>
    <p:sldId id="743" r:id="rId2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CC00CC"/>
    <a:srgbClr val="99FFCC"/>
    <a:srgbClr val="FFFFCC"/>
    <a:srgbClr val="CC6600"/>
    <a:srgbClr val="FF0066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09" autoAdjust="0"/>
    <p:restoredTop sz="96087" autoAdjust="0"/>
  </p:normalViewPr>
  <p:slideViewPr>
    <p:cSldViewPr>
      <p:cViewPr varScale="1">
        <p:scale>
          <a:sx n="94" d="100"/>
          <a:sy n="94" d="100"/>
        </p:scale>
        <p:origin x="9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7" Type="http://schemas.openxmlformats.org/officeDocument/2006/relationships/image" Target="../media/image7.wmf"/><Relationship Id="rId8" Type="http://schemas.openxmlformats.org/officeDocument/2006/relationships/image" Target="../media/image8.wmf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54.wmf"/><Relationship Id="rId3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59.wmf"/><Relationship Id="rId5" Type="http://schemas.openxmlformats.org/officeDocument/2006/relationships/image" Target="../media/image60.wmf"/><Relationship Id="rId6" Type="http://schemas.openxmlformats.org/officeDocument/2006/relationships/image" Target="../media/image61.wmf"/><Relationship Id="rId7" Type="http://schemas.openxmlformats.org/officeDocument/2006/relationships/image" Target="../media/image62.wmf"/><Relationship Id="rId1" Type="http://schemas.openxmlformats.org/officeDocument/2006/relationships/image" Target="../media/image57.wmf"/><Relationship Id="rId2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65.wmf"/><Relationship Id="rId5" Type="http://schemas.openxmlformats.org/officeDocument/2006/relationships/image" Target="../media/image66.wmf"/><Relationship Id="rId6" Type="http://schemas.openxmlformats.org/officeDocument/2006/relationships/image" Target="../media/image67.wmf"/><Relationship Id="rId7" Type="http://schemas.openxmlformats.org/officeDocument/2006/relationships/image" Target="../media/image68.wmf"/><Relationship Id="rId1" Type="http://schemas.openxmlformats.org/officeDocument/2006/relationships/image" Target="../media/image63.wmf"/><Relationship Id="rId2" Type="http://schemas.openxmlformats.org/officeDocument/2006/relationships/image" Target="../media/image6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4" Type="http://schemas.openxmlformats.org/officeDocument/2006/relationships/image" Target="../media/image72.wmf"/><Relationship Id="rId5" Type="http://schemas.openxmlformats.org/officeDocument/2006/relationships/image" Target="../media/image73.wmf"/><Relationship Id="rId6" Type="http://schemas.openxmlformats.org/officeDocument/2006/relationships/image" Target="../media/image74.wmf"/><Relationship Id="rId7" Type="http://schemas.openxmlformats.org/officeDocument/2006/relationships/image" Target="../media/image75.wmf"/><Relationship Id="rId1" Type="http://schemas.openxmlformats.org/officeDocument/2006/relationships/image" Target="../media/image1.wmf"/><Relationship Id="rId2" Type="http://schemas.openxmlformats.org/officeDocument/2006/relationships/image" Target="../media/image7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7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9" Type="http://schemas.openxmlformats.org/officeDocument/2006/relationships/image" Target="../media/image17.wmf"/><Relationship Id="rId1" Type="http://schemas.openxmlformats.org/officeDocument/2006/relationships/image" Target="../media/image1.wmf"/><Relationship Id="rId2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4" Type="http://schemas.openxmlformats.org/officeDocument/2006/relationships/image" Target="../media/image20.wmf"/><Relationship Id="rId5" Type="http://schemas.openxmlformats.org/officeDocument/2006/relationships/image" Target="../media/image21.wmf"/><Relationship Id="rId1" Type="http://schemas.openxmlformats.org/officeDocument/2006/relationships/image" Target="../media/image1.wmf"/><Relationship Id="rId2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5" Type="http://schemas.openxmlformats.org/officeDocument/2006/relationships/image" Target="../media/image25.wmf"/><Relationship Id="rId6" Type="http://schemas.openxmlformats.org/officeDocument/2006/relationships/image" Target="../media/image26.wmf"/><Relationship Id="rId7" Type="http://schemas.openxmlformats.org/officeDocument/2006/relationships/image" Target="../media/image27.wmf"/><Relationship Id="rId8" Type="http://schemas.openxmlformats.org/officeDocument/2006/relationships/image" Target="../media/image28.wmf"/><Relationship Id="rId9" Type="http://schemas.openxmlformats.org/officeDocument/2006/relationships/image" Target="../media/image10.wmf"/><Relationship Id="rId10" Type="http://schemas.openxmlformats.org/officeDocument/2006/relationships/image" Target="../media/image12.wmf"/><Relationship Id="rId11" Type="http://schemas.openxmlformats.org/officeDocument/2006/relationships/image" Target="../media/image13.wmf"/><Relationship Id="rId1" Type="http://schemas.openxmlformats.org/officeDocument/2006/relationships/image" Target="../media/image1.wmf"/><Relationship Id="rId2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1" Type="http://schemas.openxmlformats.org/officeDocument/2006/relationships/image" Target="../media/image1.wmf"/><Relationship Id="rId2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4" Type="http://schemas.openxmlformats.org/officeDocument/2006/relationships/image" Target="../media/image38.wmf"/><Relationship Id="rId5" Type="http://schemas.openxmlformats.org/officeDocument/2006/relationships/image" Target="../media/image39.wmf"/><Relationship Id="rId6" Type="http://schemas.openxmlformats.org/officeDocument/2006/relationships/image" Target="../media/image40.wmf"/><Relationship Id="rId7" Type="http://schemas.openxmlformats.org/officeDocument/2006/relationships/image" Target="../media/image41.wmf"/><Relationship Id="rId8" Type="http://schemas.openxmlformats.org/officeDocument/2006/relationships/image" Target="../media/image42.wmf"/><Relationship Id="rId9" Type="http://schemas.openxmlformats.org/officeDocument/2006/relationships/image" Target="../media/image43.wmf"/><Relationship Id="rId10" Type="http://schemas.openxmlformats.org/officeDocument/2006/relationships/image" Target="../media/image44.wmf"/><Relationship Id="rId1" Type="http://schemas.openxmlformats.org/officeDocument/2006/relationships/image" Target="../media/image1.wmf"/><Relationship Id="rId2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4" Type="http://schemas.openxmlformats.org/officeDocument/2006/relationships/image" Target="../media/image47.wmf"/><Relationship Id="rId5" Type="http://schemas.openxmlformats.org/officeDocument/2006/relationships/image" Target="../media/image48.wmf"/><Relationship Id="rId6" Type="http://schemas.openxmlformats.org/officeDocument/2006/relationships/image" Target="../media/image49.wmf"/><Relationship Id="rId7" Type="http://schemas.openxmlformats.org/officeDocument/2006/relationships/image" Target="../media/image50.wmf"/><Relationship Id="rId8" Type="http://schemas.openxmlformats.org/officeDocument/2006/relationships/image" Target="../media/image51.wmf"/><Relationship Id="rId9" Type="http://schemas.openxmlformats.org/officeDocument/2006/relationships/image" Target="../media/image52.wmf"/><Relationship Id="rId10" Type="http://schemas.openxmlformats.org/officeDocument/2006/relationships/image" Target="../media/image53.wmf"/><Relationship Id="rId1" Type="http://schemas.openxmlformats.org/officeDocument/2006/relationships/image" Target="../media/image1.wmf"/><Relationship Id="rId2" Type="http://schemas.openxmlformats.org/officeDocument/2006/relationships/image" Target="../media/image4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3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4" Type="http://schemas.openxmlformats.org/officeDocument/2006/relationships/image" Target="../media/image1.wmf"/><Relationship Id="rId5" Type="http://schemas.openxmlformats.org/officeDocument/2006/relationships/image" Target="../media/image31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4.bin"/><Relationship Id="rId12" Type="http://schemas.openxmlformats.org/officeDocument/2006/relationships/image" Target="../media/image35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0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41.bin"/><Relationship Id="rId6" Type="http://schemas.openxmlformats.org/officeDocument/2006/relationships/image" Target="../media/image32.wmf"/><Relationship Id="rId7" Type="http://schemas.openxmlformats.org/officeDocument/2006/relationships/oleObject" Target="../embeddings/oleObject42.bin"/><Relationship Id="rId8" Type="http://schemas.openxmlformats.org/officeDocument/2006/relationships/image" Target="../media/image33.wmf"/><Relationship Id="rId9" Type="http://schemas.openxmlformats.org/officeDocument/2006/relationships/oleObject" Target="../embeddings/oleObject43.bin"/><Relationship Id="rId10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8.bin"/><Relationship Id="rId20" Type="http://schemas.openxmlformats.org/officeDocument/2006/relationships/image" Target="../media/image43.wmf"/><Relationship Id="rId21" Type="http://schemas.openxmlformats.org/officeDocument/2006/relationships/oleObject" Target="../embeddings/oleObject54.bin"/><Relationship Id="rId22" Type="http://schemas.openxmlformats.org/officeDocument/2006/relationships/image" Target="../media/image44.wmf"/><Relationship Id="rId10" Type="http://schemas.openxmlformats.org/officeDocument/2006/relationships/image" Target="../media/image38.wmf"/><Relationship Id="rId11" Type="http://schemas.openxmlformats.org/officeDocument/2006/relationships/oleObject" Target="../embeddings/oleObject49.bin"/><Relationship Id="rId12" Type="http://schemas.openxmlformats.org/officeDocument/2006/relationships/image" Target="../media/image39.wmf"/><Relationship Id="rId13" Type="http://schemas.openxmlformats.org/officeDocument/2006/relationships/oleObject" Target="../embeddings/oleObject50.bin"/><Relationship Id="rId14" Type="http://schemas.openxmlformats.org/officeDocument/2006/relationships/image" Target="../media/image40.wmf"/><Relationship Id="rId15" Type="http://schemas.openxmlformats.org/officeDocument/2006/relationships/oleObject" Target="../embeddings/oleObject51.bin"/><Relationship Id="rId16" Type="http://schemas.openxmlformats.org/officeDocument/2006/relationships/image" Target="../media/image41.wmf"/><Relationship Id="rId17" Type="http://schemas.openxmlformats.org/officeDocument/2006/relationships/oleObject" Target="../embeddings/oleObject52.bin"/><Relationship Id="rId18" Type="http://schemas.openxmlformats.org/officeDocument/2006/relationships/image" Target="../media/image42.wmf"/><Relationship Id="rId19" Type="http://schemas.openxmlformats.org/officeDocument/2006/relationships/oleObject" Target="../embeddings/oleObject5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5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46.bin"/><Relationship Id="rId6" Type="http://schemas.openxmlformats.org/officeDocument/2006/relationships/image" Target="../media/image36.wmf"/><Relationship Id="rId7" Type="http://schemas.openxmlformats.org/officeDocument/2006/relationships/oleObject" Target="../embeddings/oleObject47.bin"/><Relationship Id="rId8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8.bin"/><Relationship Id="rId20" Type="http://schemas.openxmlformats.org/officeDocument/2006/relationships/image" Target="../media/image52.wmf"/><Relationship Id="rId21" Type="http://schemas.openxmlformats.org/officeDocument/2006/relationships/oleObject" Target="../embeddings/oleObject64.bin"/><Relationship Id="rId22" Type="http://schemas.openxmlformats.org/officeDocument/2006/relationships/image" Target="../media/image53.wmf"/><Relationship Id="rId10" Type="http://schemas.openxmlformats.org/officeDocument/2006/relationships/image" Target="../media/image47.wmf"/><Relationship Id="rId11" Type="http://schemas.openxmlformats.org/officeDocument/2006/relationships/oleObject" Target="../embeddings/oleObject59.bin"/><Relationship Id="rId12" Type="http://schemas.openxmlformats.org/officeDocument/2006/relationships/image" Target="../media/image48.wmf"/><Relationship Id="rId13" Type="http://schemas.openxmlformats.org/officeDocument/2006/relationships/oleObject" Target="../embeddings/oleObject60.bin"/><Relationship Id="rId14" Type="http://schemas.openxmlformats.org/officeDocument/2006/relationships/image" Target="../media/image49.wmf"/><Relationship Id="rId15" Type="http://schemas.openxmlformats.org/officeDocument/2006/relationships/oleObject" Target="../embeddings/oleObject61.bin"/><Relationship Id="rId16" Type="http://schemas.openxmlformats.org/officeDocument/2006/relationships/image" Target="../media/image50.wmf"/><Relationship Id="rId17" Type="http://schemas.openxmlformats.org/officeDocument/2006/relationships/oleObject" Target="../embeddings/oleObject62.bin"/><Relationship Id="rId18" Type="http://schemas.openxmlformats.org/officeDocument/2006/relationships/image" Target="../media/image51.wmf"/><Relationship Id="rId19" Type="http://schemas.openxmlformats.org/officeDocument/2006/relationships/oleObject" Target="../embeddings/oleObject63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5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56.bin"/><Relationship Id="rId6" Type="http://schemas.openxmlformats.org/officeDocument/2006/relationships/image" Target="../media/image45.wmf"/><Relationship Id="rId7" Type="http://schemas.openxmlformats.org/officeDocument/2006/relationships/oleObject" Target="../embeddings/oleObject57.bin"/><Relationship Id="rId8" Type="http://schemas.openxmlformats.org/officeDocument/2006/relationships/image" Target="../media/image4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66.bin"/><Relationship Id="rId6" Type="http://schemas.openxmlformats.org/officeDocument/2006/relationships/image" Target="../media/image54.wmf"/><Relationship Id="rId7" Type="http://schemas.openxmlformats.org/officeDocument/2006/relationships/oleObject" Target="../embeddings/oleObject67.bin"/><Relationship Id="rId8" Type="http://schemas.openxmlformats.org/officeDocument/2006/relationships/image" Target="../media/image55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3.bin"/><Relationship Id="rId12" Type="http://schemas.openxmlformats.org/officeDocument/2006/relationships/image" Target="../media/image60.wmf"/><Relationship Id="rId13" Type="http://schemas.openxmlformats.org/officeDocument/2006/relationships/oleObject" Target="../embeddings/oleObject74.bin"/><Relationship Id="rId14" Type="http://schemas.openxmlformats.org/officeDocument/2006/relationships/image" Target="../media/image61.wmf"/><Relationship Id="rId15" Type="http://schemas.openxmlformats.org/officeDocument/2006/relationships/oleObject" Target="../embeddings/oleObject75.bin"/><Relationship Id="rId16" Type="http://schemas.openxmlformats.org/officeDocument/2006/relationships/image" Target="../media/image62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9.bin"/><Relationship Id="rId4" Type="http://schemas.openxmlformats.org/officeDocument/2006/relationships/image" Target="../media/image57.wmf"/><Relationship Id="rId5" Type="http://schemas.openxmlformats.org/officeDocument/2006/relationships/oleObject" Target="../embeddings/oleObject70.bin"/><Relationship Id="rId6" Type="http://schemas.openxmlformats.org/officeDocument/2006/relationships/image" Target="../media/image58.wmf"/><Relationship Id="rId7" Type="http://schemas.openxmlformats.org/officeDocument/2006/relationships/oleObject" Target="../embeddings/oleObject71.bin"/><Relationship Id="rId8" Type="http://schemas.openxmlformats.org/officeDocument/2006/relationships/image" Target="../media/image1.wmf"/><Relationship Id="rId9" Type="http://schemas.openxmlformats.org/officeDocument/2006/relationships/oleObject" Target="../embeddings/oleObject72.bin"/><Relationship Id="rId10" Type="http://schemas.openxmlformats.org/officeDocument/2006/relationships/image" Target="../media/image59.wmf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0.bin"/><Relationship Id="rId12" Type="http://schemas.openxmlformats.org/officeDocument/2006/relationships/image" Target="../media/image66.wmf"/><Relationship Id="rId13" Type="http://schemas.openxmlformats.org/officeDocument/2006/relationships/oleObject" Target="../embeddings/oleObject81.bin"/><Relationship Id="rId14" Type="http://schemas.openxmlformats.org/officeDocument/2006/relationships/image" Target="../media/image67.wmf"/><Relationship Id="rId15" Type="http://schemas.openxmlformats.org/officeDocument/2006/relationships/oleObject" Target="../embeddings/oleObject82.bin"/><Relationship Id="rId16" Type="http://schemas.openxmlformats.org/officeDocument/2006/relationships/image" Target="../media/image68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6.bin"/><Relationship Id="rId4" Type="http://schemas.openxmlformats.org/officeDocument/2006/relationships/image" Target="../media/image63.wmf"/><Relationship Id="rId5" Type="http://schemas.openxmlformats.org/officeDocument/2006/relationships/oleObject" Target="../embeddings/oleObject77.bin"/><Relationship Id="rId6" Type="http://schemas.openxmlformats.org/officeDocument/2006/relationships/image" Target="../media/image64.wmf"/><Relationship Id="rId7" Type="http://schemas.openxmlformats.org/officeDocument/2006/relationships/oleObject" Target="../embeddings/oleObject78.bin"/><Relationship Id="rId8" Type="http://schemas.openxmlformats.org/officeDocument/2006/relationships/image" Target="../media/image1.wmf"/><Relationship Id="rId9" Type="http://schemas.openxmlformats.org/officeDocument/2006/relationships/oleObject" Target="../embeddings/oleObject79.bin"/><Relationship Id="rId10" Type="http://schemas.openxmlformats.org/officeDocument/2006/relationships/image" Target="../media/image6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4" Type="http://schemas.openxmlformats.org/officeDocument/2006/relationships/oleObject" Target="../embeddings/oleObject83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8.bin"/><Relationship Id="rId12" Type="http://schemas.openxmlformats.org/officeDocument/2006/relationships/image" Target="../media/image73.wmf"/><Relationship Id="rId13" Type="http://schemas.openxmlformats.org/officeDocument/2006/relationships/oleObject" Target="../embeddings/oleObject89.bin"/><Relationship Id="rId14" Type="http://schemas.openxmlformats.org/officeDocument/2006/relationships/image" Target="../media/image74.wmf"/><Relationship Id="rId15" Type="http://schemas.openxmlformats.org/officeDocument/2006/relationships/oleObject" Target="../embeddings/oleObject90.bin"/><Relationship Id="rId16" Type="http://schemas.openxmlformats.org/officeDocument/2006/relationships/image" Target="../media/image75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84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85.bin"/><Relationship Id="rId6" Type="http://schemas.openxmlformats.org/officeDocument/2006/relationships/image" Target="../media/image70.wmf"/><Relationship Id="rId7" Type="http://schemas.openxmlformats.org/officeDocument/2006/relationships/oleObject" Target="../embeddings/oleObject86.bin"/><Relationship Id="rId8" Type="http://schemas.openxmlformats.org/officeDocument/2006/relationships/image" Target="../media/image71.wmf"/><Relationship Id="rId9" Type="http://schemas.openxmlformats.org/officeDocument/2006/relationships/oleObject" Target="../embeddings/oleObject87.bin"/><Relationship Id="rId10" Type="http://schemas.openxmlformats.org/officeDocument/2006/relationships/image" Target="../media/image7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93.bin"/><Relationship Id="rId6" Type="http://schemas.openxmlformats.org/officeDocument/2006/relationships/image" Target="../media/image76.wmf"/><Relationship Id="rId7" Type="http://schemas.openxmlformats.org/officeDocument/2006/relationships/image" Target="../media/image77.e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4" Type="http://schemas.openxmlformats.org/officeDocument/2006/relationships/image" Target="../media/image1.wmf"/><Relationship Id="rId5" Type="http://schemas.openxmlformats.org/officeDocument/2006/relationships/image" Target="../media/image78.emf"/><Relationship Id="rId6" Type="http://schemas.openxmlformats.org/officeDocument/2006/relationships/image" Target="../media/image79.emf"/><Relationship Id="rId7" Type="http://schemas.openxmlformats.org/officeDocument/2006/relationships/image" Target="../media/image80.e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4" Type="http://schemas.openxmlformats.org/officeDocument/2006/relationships/oleObject" Target="../embeddings/oleObject95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2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3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6.w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18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2.bin"/><Relationship Id="rId20" Type="http://schemas.openxmlformats.org/officeDocument/2006/relationships/oleObject" Target="../embeddings/oleObject19.bin"/><Relationship Id="rId21" Type="http://schemas.openxmlformats.org/officeDocument/2006/relationships/image" Target="../media/image16.wmf"/><Relationship Id="rId22" Type="http://schemas.openxmlformats.org/officeDocument/2006/relationships/oleObject" Target="../embeddings/oleObject20.bin"/><Relationship Id="rId23" Type="http://schemas.openxmlformats.org/officeDocument/2006/relationships/oleObject" Target="../embeddings/oleObject21.bin"/><Relationship Id="rId24" Type="http://schemas.openxmlformats.org/officeDocument/2006/relationships/image" Target="../media/image17.wmf"/><Relationship Id="rId10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12" Type="http://schemas.openxmlformats.org/officeDocument/2006/relationships/image" Target="../media/image13.wmf"/><Relationship Id="rId13" Type="http://schemas.openxmlformats.org/officeDocument/2006/relationships/oleObject" Target="../embeddings/oleObject14.bin"/><Relationship Id="rId14" Type="http://schemas.openxmlformats.org/officeDocument/2006/relationships/image" Target="../media/image14.wmf"/><Relationship Id="rId15" Type="http://schemas.openxmlformats.org/officeDocument/2006/relationships/oleObject" Target="../embeddings/oleObject15.bin"/><Relationship Id="rId16" Type="http://schemas.openxmlformats.org/officeDocument/2006/relationships/image" Target="../media/image15.wmf"/><Relationship Id="rId17" Type="http://schemas.openxmlformats.org/officeDocument/2006/relationships/oleObject" Target="../embeddings/oleObject16.bin"/><Relationship Id="rId18" Type="http://schemas.openxmlformats.org/officeDocument/2006/relationships/oleObject" Target="../embeddings/oleObject17.bin"/><Relationship Id="rId19" Type="http://schemas.openxmlformats.org/officeDocument/2006/relationships/oleObject" Target="../embeddings/oleObject1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6.bin"/><Relationship Id="rId12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18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19.wmf"/><Relationship Id="rId9" Type="http://schemas.openxmlformats.org/officeDocument/2006/relationships/oleObject" Target="../embeddings/oleObject25.bin"/><Relationship Id="rId10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23.wmf"/><Relationship Id="rId20" Type="http://schemas.openxmlformats.org/officeDocument/2006/relationships/oleObject" Target="../embeddings/oleObject35.bin"/><Relationship Id="rId21" Type="http://schemas.openxmlformats.org/officeDocument/2006/relationships/image" Target="../media/image10.wmf"/><Relationship Id="rId22" Type="http://schemas.openxmlformats.org/officeDocument/2006/relationships/oleObject" Target="../embeddings/oleObject36.bin"/><Relationship Id="rId23" Type="http://schemas.openxmlformats.org/officeDocument/2006/relationships/image" Target="../media/image12.wmf"/><Relationship Id="rId24" Type="http://schemas.openxmlformats.org/officeDocument/2006/relationships/oleObject" Target="../embeddings/oleObject37.bin"/><Relationship Id="rId25" Type="http://schemas.openxmlformats.org/officeDocument/2006/relationships/image" Target="../media/image13.wmf"/><Relationship Id="rId26" Type="http://schemas.openxmlformats.org/officeDocument/2006/relationships/image" Target="../media/image30.emf"/><Relationship Id="rId10" Type="http://schemas.openxmlformats.org/officeDocument/2006/relationships/oleObject" Target="../embeddings/oleObject30.bin"/><Relationship Id="rId11" Type="http://schemas.openxmlformats.org/officeDocument/2006/relationships/image" Target="../media/image24.wmf"/><Relationship Id="rId12" Type="http://schemas.openxmlformats.org/officeDocument/2006/relationships/oleObject" Target="../embeddings/oleObject31.bin"/><Relationship Id="rId13" Type="http://schemas.openxmlformats.org/officeDocument/2006/relationships/image" Target="../media/image25.wmf"/><Relationship Id="rId14" Type="http://schemas.openxmlformats.org/officeDocument/2006/relationships/oleObject" Target="../embeddings/oleObject32.bin"/><Relationship Id="rId15" Type="http://schemas.openxmlformats.org/officeDocument/2006/relationships/image" Target="../media/image26.wmf"/><Relationship Id="rId16" Type="http://schemas.openxmlformats.org/officeDocument/2006/relationships/oleObject" Target="../embeddings/oleObject33.bin"/><Relationship Id="rId17" Type="http://schemas.openxmlformats.org/officeDocument/2006/relationships/image" Target="../media/image27.wmf"/><Relationship Id="rId18" Type="http://schemas.openxmlformats.org/officeDocument/2006/relationships/oleObject" Target="../embeddings/oleObject34.bin"/><Relationship Id="rId19" Type="http://schemas.openxmlformats.org/officeDocument/2006/relationships/image" Target="../media/image2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9.png"/><Relationship Id="rId4" Type="http://schemas.openxmlformats.org/officeDocument/2006/relationships/oleObject" Target="../embeddings/oleObject27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8.bin"/><Relationship Id="rId7" Type="http://schemas.openxmlformats.org/officeDocument/2006/relationships/image" Target="../media/image22.wmf"/><Relationship Id="rId8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38.bin"/><Relationship Id="rId5" Type="http://schemas.openxmlformats.org/officeDocument/2006/relationships/image" Target="../media/image1.wmf"/><Relationship Id="rId6" Type="http://schemas.openxmlformats.org/officeDocument/2006/relationships/image" Target="../media/image3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#10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133886" y="1371600"/>
            <a:ext cx="28889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Oct. 5,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133600"/>
            <a:ext cx="7005638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3600" dirty="0" smtClean="0">
                <a:solidFill>
                  <a:schemeClr val="hlink"/>
                </a:solidFill>
                <a:latin typeface="Arial Narrow" charset="0"/>
              </a:rPr>
              <a:t>Nuclear Radiation</a:t>
            </a:r>
          </a:p>
          <a:p>
            <a:pPr>
              <a:buFontTx/>
              <a:buChar char="•"/>
            </a:pPr>
            <a:r>
              <a:rPr lang="en-US" altLang="en-US" sz="3200" dirty="0">
                <a:solidFill>
                  <a:srgbClr val="FF00FF"/>
                </a:solidFill>
                <a:latin typeface="Arial Narrow" charset="0"/>
              </a:rPr>
              <a:t>Beta Decay &amp; Weak Interactions</a:t>
            </a:r>
          </a:p>
          <a:p>
            <a:pPr>
              <a:buFontTx/>
              <a:buChar char="•"/>
            </a:pPr>
            <a:r>
              <a:rPr lang="en-US" altLang="en-US" sz="3200" dirty="0">
                <a:solidFill>
                  <a:srgbClr val="FF00FF"/>
                </a:solidFill>
                <a:latin typeface="Arial Narrow" charset="0"/>
              </a:rPr>
              <a:t>Gamma Decay</a:t>
            </a:r>
          </a:p>
          <a:p>
            <a:pPr>
              <a:buFont typeface="Arial" charset="0"/>
              <a:buChar char="•"/>
            </a:pPr>
            <a:r>
              <a:rPr lang="en-US" altLang="en-US" sz="3600" dirty="0" smtClean="0">
                <a:solidFill>
                  <a:schemeClr val="hlink"/>
                </a:solidFill>
                <a:latin typeface="Arial Narrow" charset="0"/>
              </a:rPr>
              <a:t>Energy </a:t>
            </a:r>
            <a:r>
              <a:rPr lang="en-US" altLang="en-US" sz="3600" dirty="0">
                <a:solidFill>
                  <a:schemeClr val="hlink"/>
                </a:solidFill>
                <a:latin typeface="Arial Narrow" charset="0"/>
              </a:rPr>
              <a:t>Deposition in Media</a:t>
            </a:r>
          </a:p>
          <a:p>
            <a:pPr>
              <a:buFontTx/>
              <a:buChar char="•"/>
            </a:pPr>
            <a:r>
              <a:rPr lang="en-US" altLang="en-US" sz="3200" dirty="0">
                <a:solidFill>
                  <a:srgbClr val="FF00FF"/>
                </a:solidFill>
                <a:latin typeface="Arial Narrow" charset="0"/>
              </a:rPr>
              <a:t>Charged Particle Detection</a:t>
            </a:r>
          </a:p>
          <a:p>
            <a:pPr>
              <a:buFontTx/>
              <a:buChar char="•"/>
            </a:pPr>
            <a:r>
              <a:rPr lang="en-US" altLang="en-US" sz="3200" dirty="0">
                <a:solidFill>
                  <a:srgbClr val="FF00FF"/>
                </a:solidFill>
                <a:latin typeface="Arial Narrow" charset="0"/>
              </a:rPr>
              <a:t>Ionization </a:t>
            </a:r>
            <a:r>
              <a:rPr lang="en-US" altLang="en-US" sz="3200" dirty="0" smtClean="0">
                <a:solidFill>
                  <a:srgbClr val="FF00FF"/>
                </a:solidFill>
                <a:latin typeface="Arial Narrow" charset="0"/>
              </a:rPr>
              <a:t>Process</a:t>
            </a:r>
          </a:p>
          <a:p>
            <a:pPr>
              <a:buFontTx/>
              <a:buChar char="•"/>
            </a:pPr>
            <a:r>
              <a:rPr lang="en-US" altLang="en-US" sz="3200" dirty="0" smtClean="0">
                <a:solidFill>
                  <a:srgbClr val="FF00FF"/>
                </a:solidFill>
                <a:latin typeface="Arial Narrow" charset="0"/>
              </a:rPr>
              <a:t>Photon Energy Loss</a:t>
            </a:r>
            <a:endParaRPr lang="en-US" altLang="en-US" sz="3200" dirty="0">
              <a:solidFill>
                <a:srgbClr val="FF00FF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uiExpand="1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30DC8-B135-FA45-A5ED-C409F9FDAA9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In 1931 Pauli postulated an additional particle emitted in </a:t>
            </a:r>
            <a:r>
              <a:rPr lang="en-US" altLang="en-US" sz="2800" dirty="0">
                <a:latin typeface="Symbol" charset="2"/>
              </a:rPr>
              <a:t>b</a:t>
            </a:r>
            <a:r>
              <a:rPr lang="en-US" altLang="en-US" sz="2800" dirty="0"/>
              <a:t>-decays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No one observed this particle in experiments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Difficult to detect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First observation of </a:t>
            </a:r>
            <a:r>
              <a:rPr lang="en-US" altLang="en-US" sz="2000" dirty="0">
                <a:latin typeface="Symbol" charset="2"/>
              </a:rPr>
              <a:t>n</a:t>
            </a:r>
            <a:r>
              <a:rPr lang="en-US" altLang="en-US" sz="2000" baseline="-25000" dirty="0"/>
              <a:t>e</a:t>
            </a:r>
            <a:r>
              <a:rPr lang="en-US" altLang="en-US" sz="2000" dirty="0"/>
              <a:t> in 1956, </a:t>
            </a:r>
            <a:r>
              <a:rPr lang="en-US" altLang="en-US" sz="2000" dirty="0">
                <a:latin typeface="Symbol" charset="2"/>
              </a:rPr>
              <a:t>n</a:t>
            </a:r>
            <a:r>
              <a:rPr lang="en-US" altLang="en-US" sz="2000" baseline="-25000" dirty="0">
                <a:latin typeface="Symbol" charset="2"/>
              </a:rPr>
              <a:t>m</a:t>
            </a:r>
            <a:r>
              <a:rPr lang="en-US" altLang="en-US" sz="2000" dirty="0"/>
              <a:t> in 1962 and </a:t>
            </a:r>
            <a:r>
              <a:rPr lang="en-US" altLang="en-US" sz="2000" dirty="0" err="1">
                <a:latin typeface="Symbol" charset="2"/>
              </a:rPr>
              <a:t>n</a:t>
            </a:r>
            <a:r>
              <a:rPr lang="en-US" altLang="en-US" sz="2000" baseline="-25000" dirty="0" err="1">
                <a:latin typeface="Symbol" charset="2"/>
              </a:rPr>
              <a:t>t</a:t>
            </a:r>
            <a:r>
              <a:rPr lang="en-US" altLang="en-US" sz="2000" dirty="0"/>
              <a:t> in 1977 (direct 2000)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Charge is conserved in </a:t>
            </a:r>
            <a:r>
              <a:rPr lang="en-US" altLang="en-US" sz="2400" dirty="0">
                <a:latin typeface="Symbol" charset="2"/>
              </a:rPr>
              <a:t>b</a:t>
            </a:r>
            <a:r>
              <a:rPr lang="en-US" altLang="en-US" sz="2400" dirty="0"/>
              <a:t>-decays 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Electrically neutral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Maximum energy of electrons is the same as the Q value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Massless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Must conserve the angular momentum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Must be a fermion with spin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This particle is called </a:t>
            </a:r>
            <a:r>
              <a:rPr lang="en-US" altLang="en-US" sz="2800" dirty="0" smtClean="0"/>
              <a:t>the neutrino </a:t>
            </a:r>
            <a:r>
              <a:rPr lang="en-US" altLang="en-US" sz="2800" dirty="0"/>
              <a:t>(by Feynman) and expressed as </a:t>
            </a:r>
            <a:r>
              <a:rPr lang="en-US" altLang="en-US" sz="2800" dirty="0">
                <a:latin typeface="Symbol" charset="2"/>
              </a:rPr>
              <a:t>n</a:t>
            </a:r>
            <a:endParaRPr lang="en-US" altLang="en-US" sz="2800" dirty="0"/>
          </a:p>
        </p:txBody>
      </p:sp>
      <p:graphicFrame>
        <p:nvGraphicFramePr>
          <p:cNvPr id="56217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218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4552838"/>
            <a:ext cx="381000" cy="55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99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62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62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62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62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62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62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62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62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62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5621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5621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8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D0021-6528-8B49-8197-C9CE4739548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Have anti-neutrinos   , just like other particles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Neutrinos and anti-neutrinos are distinguished through the </a:t>
            </a:r>
            <a:r>
              <a:rPr lang="en-US" altLang="en-US" sz="3600" dirty="0" smtClean="0"/>
              <a:t>spin </a:t>
            </a:r>
            <a:r>
              <a:rPr lang="en-US" altLang="en-US" sz="3600" dirty="0"/>
              <a:t>projection on </a:t>
            </a:r>
            <a:r>
              <a:rPr lang="en-US" altLang="en-US" sz="3600" dirty="0" smtClean="0"/>
              <a:t>momentum axis</a:t>
            </a:r>
            <a:endParaRPr lang="en-US" altLang="en-US" sz="3600" dirty="0"/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Helicity is used to distinguish them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 smtClean="0"/>
              <a:t>This is intrinsic for neutrinos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 smtClean="0"/>
              <a:t>Right-handed </a:t>
            </a:r>
            <a:r>
              <a:rPr lang="en-US" altLang="en-US" sz="2800" dirty="0"/>
              <a:t>(spin and momentum </a:t>
            </a:r>
            <a:r>
              <a:rPr lang="en-US" altLang="en-US" sz="2800" dirty="0" smtClean="0"/>
              <a:t>in opposite </a:t>
            </a:r>
            <a:r>
              <a:rPr lang="en-US" altLang="en-US" sz="2800" dirty="0"/>
              <a:t>direction) anti-electron-neutrinos are produced in </a:t>
            </a:r>
            <a:r>
              <a:rPr lang="en-US" altLang="en-US" sz="2800" dirty="0">
                <a:latin typeface="Symbol" charset="2"/>
              </a:rPr>
              <a:t>b</a:t>
            </a:r>
            <a:r>
              <a:rPr lang="en-US" altLang="en-US" sz="2800" dirty="0"/>
              <a:t>-decays 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 smtClean="0"/>
              <a:t>Left-handed </a:t>
            </a:r>
            <a:r>
              <a:rPr lang="en-US" altLang="en-US" sz="2800" dirty="0"/>
              <a:t>electron-neutrinos are produced in positron emission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e</a:t>
            </a:r>
            <a:r>
              <a:rPr lang="en-US" altLang="en-US" sz="3200" baseline="30000" dirty="0"/>
              <a:t>-</a:t>
            </a:r>
            <a:r>
              <a:rPr lang="en-US" altLang="en-US" sz="3200" dirty="0"/>
              <a:t> is a</a:t>
            </a:r>
            <a:r>
              <a:rPr lang="en-US" altLang="en-US" sz="3200" dirty="0" smtClean="0"/>
              <a:t> </a:t>
            </a:r>
            <a:r>
              <a:rPr lang="en-US" altLang="en-US" sz="3200" dirty="0"/>
              <a:t>particle and e</a:t>
            </a:r>
            <a:r>
              <a:rPr lang="en-US" altLang="en-US" sz="3200" baseline="30000" dirty="0"/>
              <a:t>+</a:t>
            </a:r>
            <a:r>
              <a:rPr lang="en-US" altLang="en-US" sz="3200" dirty="0"/>
              <a:t> is the anti-particle to e</a:t>
            </a:r>
            <a:r>
              <a:rPr lang="en-US" altLang="en-US" sz="3200" baseline="30000" dirty="0"/>
              <a:t>-</a:t>
            </a:r>
            <a:endParaRPr lang="en-US" altLang="en-US" sz="3200" dirty="0"/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    is a particle and     is the anti-particle to  </a:t>
            </a:r>
          </a:p>
        </p:txBody>
      </p:sp>
      <p:graphicFrame>
        <p:nvGraphicFramePr>
          <p:cNvPr id="56320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5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04" name="Rectangle 4"/>
          <p:cNvSpPr>
            <a:spLocks noChangeArrowheads="1"/>
          </p:cNvSpPr>
          <p:nvPr/>
        </p:nvSpPr>
        <p:spPr bwMode="auto">
          <a:xfrm>
            <a:off x="0" y="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Neutrinos</a:t>
            </a:r>
          </a:p>
        </p:txBody>
      </p:sp>
      <p:graphicFrame>
        <p:nvGraphicFramePr>
          <p:cNvPr id="563206" name="Object 6"/>
          <p:cNvGraphicFramePr>
            <a:graphicFrameLocks noChangeAspect="1"/>
          </p:cNvGraphicFramePr>
          <p:nvPr/>
        </p:nvGraphicFramePr>
        <p:xfrm>
          <a:off x="3962400" y="914400"/>
          <a:ext cx="3524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57" name="Equation" r:id="rId5" imgW="126720" imgH="164880" progId="Equation.DSMT4">
                  <p:embed/>
                </p:oleObj>
              </mc:Choice>
              <mc:Fallback>
                <p:oleObj name="Equation" r:id="rId5" imgW="1267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914400"/>
                        <a:ext cx="3524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7740547"/>
              </p:ext>
            </p:extLst>
          </p:nvPr>
        </p:nvGraphicFramePr>
        <p:xfrm>
          <a:off x="990600" y="5715000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58" name="Equation" r:id="rId7" imgW="152280" imgH="203040" progId="Equation.DSMT4">
                  <p:embed/>
                </p:oleObj>
              </mc:Choice>
              <mc:Fallback>
                <p:oleObj name="Equation" r:id="rId7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715000"/>
                        <a:ext cx="457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52696"/>
              </p:ext>
            </p:extLst>
          </p:nvPr>
        </p:nvGraphicFramePr>
        <p:xfrm>
          <a:off x="3810000" y="5715000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59" name="Equation" r:id="rId9" imgW="152280" imgH="203040" progId="Equation.DSMT4">
                  <p:embed/>
                </p:oleObj>
              </mc:Choice>
              <mc:Fallback>
                <p:oleObj name="Equation" r:id="rId9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715000"/>
                        <a:ext cx="457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314586"/>
              </p:ext>
            </p:extLst>
          </p:nvPr>
        </p:nvGraphicFramePr>
        <p:xfrm>
          <a:off x="7239000" y="5715000"/>
          <a:ext cx="457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60" name="Equation" r:id="rId11" imgW="152280" imgH="203040" progId="Equation.DSMT4">
                  <p:embed/>
                </p:oleObj>
              </mc:Choice>
              <mc:Fallback>
                <p:oleObj name="Equation" r:id="rId11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5715000"/>
                        <a:ext cx="457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53175" y="2590800"/>
            <a:ext cx="134302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59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63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"/>
                                        <p:tgtEl>
                                          <p:spTgt spid="563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563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"/>
                                        <p:tgtEl>
                                          <p:spTgt spid="563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563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"/>
                                        <p:tgtEl>
                                          <p:spTgt spid="563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"/>
                                        <p:tgtEl>
                                          <p:spTgt spid="563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6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300"/>
                                        <p:tgtEl>
                                          <p:spTgt spid="563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6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6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2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5404-8B09-A54B-95C8-36631129E5D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867400"/>
          </a:xfrm>
        </p:spPr>
        <p:txBody>
          <a:bodyPr/>
          <a:lstStyle/>
          <a:p>
            <a:r>
              <a:rPr lang="en-US" altLang="en-US"/>
              <a:t>Electron emission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Positron emission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Electron capture</a:t>
            </a:r>
          </a:p>
        </p:txBody>
      </p:sp>
      <p:graphicFrame>
        <p:nvGraphicFramePr>
          <p:cNvPr id="56422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2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422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>
                <a:latin typeface="Symbol" charset="2"/>
              </a:rPr>
              <a:t>b</a:t>
            </a:r>
            <a:r>
              <a:rPr lang="en-US" altLang="en-US" sz="4000"/>
              <a:t>–Decay Reaction Equations with Neutrinos</a:t>
            </a:r>
          </a:p>
        </p:txBody>
      </p:sp>
      <p:graphicFrame>
        <p:nvGraphicFramePr>
          <p:cNvPr id="564229" name="Object 5"/>
          <p:cNvGraphicFramePr>
            <a:graphicFrameLocks noChangeAspect="1"/>
          </p:cNvGraphicFramePr>
          <p:nvPr/>
        </p:nvGraphicFramePr>
        <p:xfrm>
          <a:off x="841375" y="1162050"/>
          <a:ext cx="19780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21" name="Equation" r:id="rId5" imgW="482400" imgH="203040" progId="Equation.DSMT4">
                  <p:embed/>
                </p:oleObj>
              </mc:Choice>
              <mc:Fallback>
                <p:oleObj name="Equation" r:id="rId5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62050"/>
                        <a:ext cx="197802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0" name="Object 6"/>
          <p:cNvGraphicFramePr>
            <a:graphicFrameLocks noChangeAspect="1"/>
          </p:cNvGraphicFramePr>
          <p:nvPr/>
        </p:nvGraphicFramePr>
        <p:xfrm>
          <a:off x="657225" y="2890838"/>
          <a:ext cx="2162175" cy="114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22" name="Equation" r:id="rId7" imgW="482400" imgH="203040" progId="Equation.DSMT4">
                  <p:embed/>
                </p:oleObj>
              </mc:Choice>
              <mc:Fallback>
                <p:oleObj name="Equation" r:id="rId7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2890838"/>
                        <a:ext cx="2162175" cy="114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1" name="Object 7"/>
          <p:cNvGraphicFramePr>
            <a:graphicFrameLocks noChangeAspect="1"/>
          </p:cNvGraphicFramePr>
          <p:nvPr/>
        </p:nvGraphicFramePr>
        <p:xfrm>
          <a:off x="558800" y="4760913"/>
          <a:ext cx="3403600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23" name="Equation" r:id="rId9" imgW="736560" imgH="203040" progId="Equation.DSMT4">
                  <p:embed/>
                </p:oleObj>
              </mc:Choice>
              <mc:Fallback>
                <p:oleObj name="Equation" r:id="rId9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4760913"/>
                        <a:ext cx="3403600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2" name="Object 8"/>
          <p:cNvGraphicFramePr>
            <a:graphicFrameLocks noChangeAspect="1"/>
          </p:cNvGraphicFramePr>
          <p:nvPr/>
        </p:nvGraphicFramePr>
        <p:xfrm>
          <a:off x="6003925" y="1314450"/>
          <a:ext cx="6254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24" name="Equation" r:id="rId11" imgW="152280" imgH="203040" progId="Equation.DSMT4">
                  <p:embed/>
                </p:oleObj>
              </mc:Choice>
              <mc:Fallback>
                <p:oleObj name="Equation" r:id="rId11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3925" y="1314450"/>
                        <a:ext cx="62547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3" name="Object 9"/>
          <p:cNvGraphicFramePr>
            <a:graphicFrameLocks noChangeAspect="1"/>
          </p:cNvGraphicFramePr>
          <p:nvPr/>
        </p:nvGraphicFramePr>
        <p:xfrm>
          <a:off x="6099175" y="2971800"/>
          <a:ext cx="68262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25" name="Equation" r:id="rId13" imgW="152280" imgH="203040" progId="Equation.DSMT4">
                  <p:embed/>
                </p:oleObj>
              </mc:Choice>
              <mc:Fallback>
                <p:oleObj name="Equation" r:id="rId13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9175" y="2971800"/>
                        <a:ext cx="682625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4" name="Object 10"/>
          <p:cNvGraphicFramePr>
            <a:graphicFrameLocks noChangeAspect="1"/>
          </p:cNvGraphicFramePr>
          <p:nvPr/>
        </p:nvGraphicFramePr>
        <p:xfrm>
          <a:off x="6230938" y="4876800"/>
          <a:ext cx="703262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26" name="Equation" r:id="rId15" imgW="152280" imgH="203040" progId="Equation.DSMT4">
                  <p:embed/>
                </p:oleObj>
              </mc:Choice>
              <mc:Fallback>
                <p:oleObj name="Equation" r:id="rId15" imgW="152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938" y="4876800"/>
                        <a:ext cx="703262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5" name="Object 11"/>
          <p:cNvGraphicFramePr>
            <a:graphicFrameLocks noChangeAspect="1"/>
          </p:cNvGraphicFramePr>
          <p:nvPr/>
        </p:nvGraphicFramePr>
        <p:xfrm>
          <a:off x="2925763" y="1162050"/>
          <a:ext cx="301783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27" name="Equation" r:id="rId17" imgW="736560" imgH="203040" progId="Equation.DSMT4">
                  <p:embed/>
                </p:oleObj>
              </mc:Choice>
              <mc:Fallback>
                <p:oleObj name="Equation" r:id="rId17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1162050"/>
                        <a:ext cx="3017837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6" name="Object 12"/>
          <p:cNvGraphicFramePr>
            <a:graphicFrameLocks noChangeAspect="1"/>
          </p:cNvGraphicFramePr>
          <p:nvPr/>
        </p:nvGraphicFramePr>
        <p:xfrm>
          <a:off x="2641600" y="2895600"/>
          <a:ext cx="33020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28" name="Equation" r:id="rId19" imgW="736560" imgH="203040" progId="Equation.DSMT4">
                  <p:embed/>
                </p:oleObj>
              </mc:Choice>
              <mc:Fallback>
                <p:oleObj name="Equation" r:id="rId19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2895600"/>
                        <a:ext cx="3302000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4237" name="Object 13"/>
          <p:cNvGraphicFramePr>
            <a:graphicFrameLocks noChangeAspect="1"/>
          </p:cNvGraphicFramePr>
          <p:nvPr/>
        </p:nvGraphicFramePr>
        <p:xfrm>
          <a:off x="3924300" y="4759325"/>
          <a:ext cx="217170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29" name="Equation" r:id="rId21" imgW="469800" imgH="190440" progId="Equation.DSMT4">
                  <p:embed/>
                </p:oleObj>
              </mc:Choice>
              <mc:Fallback>
                <p:oleObj name="Equation" r:id="rId21" imgW="4698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759325"/>
                        <a:ext cx="2171700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873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64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64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64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64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6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6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6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6C76-E4F2-0341-99E5-F1F0498EE66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867400"/>
          </a:xfrm>
        </p:spPr>
        <p:txBody>
          <a:bodyPr/>
          <a:lstStyle/>
          <a:p>
            <a:r>
              <a:rPr lang="en-US" altLang="en-US"/>
              <a:t>If the parent nucleus decays from rest, from the conservation of energy</a:t>
            </a:r>
          </a:p>
          <a:p>
            <a:endParaRPr lang="en-US" altLang="en-US"/>
          </a:p>
          <a:p>
            <a:r>
              <a:rPr lang="en-US" altLang="en-US"/>
              <a:t>Thus the Q-value of a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 can be written</a:t>
            </a:r>
          </a:p>
          <a:p>
            <a:endParaRPr lang="en-US" altLang="en-US"/>
          </a:p>
          <a:p>
            <a:r>
              <a:rPr lang="en-US" altLang="en-US"/>
              <a:t>Electron emission can only occur if Q&gt;0</a:t>
            </a:r>
          </a:p>
          <a:p>
            <a:r>
              <a:rPr lang="en-US" altLang="en-US"/>
              <a:t>Neglecting all small atomic BE, e emission can occur if</a:t>
            </a:r>
          </a:p>
        </p:txBody>
      </p:sp>
      <p:graphicFrame>
        <p:nvGraphicFramePr>
          <p:cNvPr id="56525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4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525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 with neutrinos</a:t>
            </a:r>
          </a:p>
        </p:txBody>
      </p:sp>
      <p:graphicFrame>
        <p:nvGraphicFramePr>
          <p:cNvPr id="565253" name="Object 5"/>
          <p:cNvGraphicFramePr>
            <a:graphicFrameLocks noChangeAspect="1"/>
          </p:cNvGraphicFramePr>
          <p:nvPr/>
        </p:nvGraphicFramePr>
        <p:xfrm>
          <a:off x="623888" y="1524000"/>
          <a:ext cx="1433512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45" name="Equation" r:id="rId5" imgW="482400" imgH="253800" progId="Equation.DSMT4">
                  <p:embed/>
                </p:oleObj>
              </mc:Choice>
              <mc:Fallback>
                <p:oleObj name="Equation" r:id="rId5" imgW="482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1524000"/>
                        <a:ext cx="1433512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4" name="Object 6"/>
          <p:cNvGraphicFramePr>
            <a:graphicFrameLocks noChangeAspect="1"/>
          </p:cNvGraphicFramePr>
          <p:nvPr/>
        </p:nvGraphicFramePr>
        <p:xfrm>
          <a:off x="381000" y="2768600"/>
          <a:ext cx="242887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46" name="Equation" r:id="rId7" imgW="888840" imgH="228600" progId="Equation.DSMT4">
                  <p:embed/>
                </p:oleObj>
              </mc:Choice>
              <mc:Fallback>
                <p:oleObj name="Equation" r:id="rId7" imgW="888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68600"/>
                        <a:ext cx="2428875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5" name="Object 7"/>
          <p:cNvGraphicFramePr>
            <a:graphicFrameLocks noChangeAspect="1"/>
          </p:cNvGraphicFramePr>
          <p:nvPr/>
        </p:nvGraphicFramePr>
        <p:xfrm>
          <a:off x="1287463" y="4573588"/>
          <a:ext cx="6561137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47" name="Equation" r:id="rId9" imgW="2400120" imgH="279360" progId="Equation.DSMT4">
                  <p:embed/>
                </p:oleObj>
              </mc:Choice>
              <mc:Fallback>
                <p:oleObj name="Equation" r:id="rId9" imgW="24001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573588"/>
                        <a:ext cx="6561137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6" name="Object 8"/>
          <p:cNvGraphicFramePr>
            <a:graphicFrameLocks noChangeAspect="1"/>
          </p:cNvGraphicFramePr>
          <p:nvPr/>
        </p:nvGraphicFramePr>
        <p:xfrm>
          <a:off x="2057400" y="1524000"/>
          <a:ext cx="222567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48" name="Equation" r:id="rId11" imgW="749160" imgH="228600" progId="Equation.DSMT4">
                  <p:embed/>
                </p:oleObj>
              </mc:Choice>
              <mc:Fallback>
                <p:oleObj name="Equation" r:id="rId11" imgW="749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222567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7" name="Object 9"/>
          <p:cNvGraphicFramePr>
            <a:graphicFrameLocks noChangeAspect="1"/>
          </p:cNvGraphicFramePr>
          <p:nvPr/>
        </p:nvGraphicFramePr>
        <p:xfrm>
          <a:off x="2828925" y="2687638"/>
          <a:ext cx="555307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49" name="Equation" r:id="rId13" imgW="2031840" imgH="279360" progId="Equation.DSMT4">
                  <p:embed/>
                </p:oleObj>
              </mc:Choice>
              <mc:Fallback>
                <p:oleObj name="Equation" r:id="rId13" imgW="20318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2687638"/>
                        <a:ext cx="5553075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8" name="Object 10"/>
          <p:cNvGraphicFramePr>
            <a:graphicFrameLocks noChangeAspect="1"/>
          </p:cNvGraphicFramePr>
          <p:nvPr/>
        </p:nvGraphicFramePr>
        <p:xfrm>
          <a:off x="8305800" y="2819400"/>
          <a:ext cx="4175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50" name="Equation" r:id="rId15" imgW="152280" imgH="190440" progId="Equation.DSMT4">
                  <p:embed/>
                </p:oleObj>
              </mc:Choice>
              <mc:Fallback>
                <p:oleObj name="Equation" r:id="rId15" imgW="1522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2819400"/>
                        <a:ext cx="4175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59" name="Object 11"/>
          <p:cNvGraphicFramePr>
            <a:graphicFrameLocks noChangeAspect="1"/>
          </p:cNvGraphicFramePr>
          <p:nvPr/>
        </p:nvGraphicFramePr>
        <p:xfrm>
          <a:off x="1390650" y="5411788"/>
          <a:ext cx="546735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51" name="Equation" r:id="rId17" imgW="2019240" imgH="253800" progId="Equation.DSMT4">
                  <p:embed/>
                </p:oleObj>
              </mc:Choice>
              <mc:Fallback>
                <p:oleObj name="Equation" r:id="rId17" imgW="2019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5411788"/>
                        <a:ext cx="546735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60" name="Object 12"/>
          <p:cNvGraphicFramePr>
            <a:graphicFrameLocks noChangeAspect="1"/>
          </p:cNvGraphicFramePr>
          <p:nvPr/>
        </p:nvGraphicFramePr>
        <p:xfrm>
          <a:off x="4251325" y="1524000"/>
          <a:ext cx="20748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52" name="Equation" r:id="rId19" imgW="698400" imgH="253800" progId="Equation.DSMT4">
                  <p:embed/>
                </p:oleObj>
              </mc:Choice>
              <mc:Fallback>
                <p:oleObj name="Equation" r:id="rId19" imgW="698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1524000"/>
                        <a:ext cx="2074863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5261" name="Object 13"/>
          <p:cNvGraphicFramePr>
            <a:graphicFrameLocks noChangeAspect="1"/>
          </p:cNvGraphicFramePr>
          <p:nvPr/>
        </p:nvGraphicFramePr>
        <p:xfrm>
          <a:off x="6305550" y="1524000"/>
          <a:ext cx="184785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53" name="Equation" r:id="rId21" imgW="622080" imgH="253800" progId="Equation.DSMT4">
                  <p:embed/>
                </p:oleObj>
              </mc:Choice>
              <mc:Fallback>
                <p:oleObj name="Equation" r:id="rId21" imgW="622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1524000"/>
                        <a:ext cx="1847850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037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65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65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6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565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565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6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6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CAAFD-A4D5-5242-A453-3349F6D15A3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763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Since the daughter nucleus is much heavier than e or </a:t>
            </a:r>
            <a:r>
              <a:rPr lang="en-US" altLang="en-US" sz="3600" dirty="0">
                <a:latin typeface="Symbol" charset="2"/>
              </a:rPr>
              <a:t>n</a:t>
            </a:r>
            <a:r>
              <a:rPr lang="en-US" altLang="en-US" sz="3600" dirty="0"/>
              <a:t>, the small recoil </a:t>
            </a:r>
            <a:r>
              <a:rPr lang="en-US" altLang="en-US" sz="3600" dirty="0" smtClean="0"/>
              <a:t>kinetic energy </a:t>
            </a:r>
            <a:r>
              <a:rPr lang="en-US" altLang="en-US" sz="3600" dirty="0"/>
              <a:t>of </a:t>
            </a:r>
            <a:r>
              <a:rPr lang="en-US" altLang="en-US" sz="3600" dirty="0" smtClean="0"/>
              <a:t>the daughter </a:t>
            </a:r>
            <a:r>
              <a:rPr lang="en-US" altLang="en-US" sz="3600" dirty="0"/>
              <a:t>can be ignored 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Thus we can obtain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This means that the energy of the electron is not unique and can be any value in the range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The maximum electron kinetic energy can be Q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This is the reason why the electron energy spectrum is continuous and has an end point (=Q)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The same can apply to the other two </a:t>
            </a:r>
            <a:r>
              <a:rPr lang="en-US" altLang="en-US" sz="3600" dirty="0">
                <a:latin typeface="Symbol" charset="2"/>
              </a:rPr>
              <a:t>b</a:t>
            </a:r>
            <a:r>
              <a:rPr lang="en-US" altLang="en-US" sz="3600" dirty="0"/>
              <a:t>-decays</a:t>
            </a:r>
          </a:p>
        </p:txBody>
      </p:sp>
      <p:graphicFrame>
        <p:nvGraphicFramePr>
          <p:cNvPr id="54477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24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47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 with neutrinos</a:t>
            </a:r>
          </a:p>
        </p:txBody>
      </p:sp>
      <p:graphicFrame>
        <p:nvGraphicFramePr>
          <p:cNvPr id="544773" name="Object 5"/>
          <p:cNvGraphicFramePr>
            <a:graphicFrameLocks noChangeAspect="1"/>
          </p:cNvGraphicFramePr>
          <p:nvPr/>
        </p:nvGraphicFramePr>
        <p:xfrm>
          <a:off x="4057650" y="2209800"/>
          <a:ext cx="19621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249" name="Equation" r:id="rId5" imgW="723600" imgH="228600" progId="Equation.DSMT4">
                  <p:embed/>
                </p:oleObj>
              </mc:Choice>
              <mc:Fallback>
                <p:oleObj name="Equation" r:id="rId5" imgW="723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2209800"/>
                        <a:ext cx="19621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47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169297"/>
              </p:ext>
            </p:extLst>
          </p:nvPr>
        </p:nvGraphicFramePr>
        <p:xfrm>
          <a:off x="7467600" y="3352800"/>
          <a:ext cx="16002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250" name="Equation" r:id="rId7" imgW="647640" imgH="228600" progId="Equation.DSMT4">
                  <p:embed/>
                </p:oleObj>
              </mc:Choice>
              <mc:Fallback>
                <p:oleObj name="Equation" r:id="rId7" imgW="647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352800"/>
                        <a:ext cx="16002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298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44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44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44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00"/>
                                        <p:tgtEl>
                                          <p:spTgt spid="544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"/>
                                        <p:tgtEl>
                                          <p:spTgt spid="544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300"/>
                                        <p:tgtEl>
                                          <p:spTgt spid="544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1143000"/>
          </a:xfrm>
        </p:spPr>
        <p:txBody>
          <a:bodyPr/>
          <a:lstStyle/>
          <a:p>
            <a:r>
              <a:rPr lang="en-US" dirty="0" smtClean="0"/>
              <a:t>Neutron Beta </a:t>
            </a:r>
            <a:r>
              <a:rPr lang="en-US" smtClean="0"/>
              <a:t>Decay Feynman Diagram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7" name="Picture 2227" descr="https://qph.ec.quoracdn.net/main-qimg-5e85946d8a0a4a358132a7338ac73512?convert_to_webp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75911"/>
            <a:ext cx="7620000" cy="46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352800" y="1205948"/>
            <a:ext cx="4648200" cy="480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3525" y="2715161"/>
            <a:ext cx="7232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sz="8000" dirty="0" smtClean="0"/>
              <a:t>{</a:t>
            </a:r>
            <a:endParaRPr lang="en-US" sz="8000" dirty="0"/>
          </a:p>
        </p:txBody>
      </p:sp>
      <p:sp>
        <p:nvSpPr>
          <p:cNvPr id="10" name="TextBox 9"/>
          <p:cNvSpPr txBox="1"/>
          <p:nvPr/>
        </p:nvSpPr>
        <p:spPr>
          <a:xfrm>
            <a:off x="5829925" y="1219200"/>
            <a:ext cx="7232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}</a:t>
            </a:r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30054-27FE-4849-BB89-BAC93AAFCE2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45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839200" cy="579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Baryon numbers: </a:t>
            </a:r>
            <a:r>
              <a:rPr lang="en-US" altLang="en-US" dirty="0" smtClean="0"/>
              <a:t>The </a:t>
            </a:r>
            <a:r>
              <a:rPr lang="en-US" altLang="en-US" dirty="0"/>
              <a:t>quantum number assigned to baryons (particles consist of quarks)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Mostly conserved in many interactions 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Baryons: +1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Anti-baryons: -1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Protons and neutrons are baryons with baryon number +1 each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Lepton numbers: </a:t>
            </a:r>
            <a:r>
              <a:rPr lang="en-US" altLang="en-US" dirty="0" smtClean="0"/>
              <a:t>The </a:t>
            </a:r>
            <a:r>
              <a:rPr lang="en-US" altLang="en-US" dirty="0"/>
              <a:t>quantum number assigned to leptons (electrons, muons, </a:t>
            </a:r>
            <a:r>
              <a:rPr lang="en-US" altLang="en-US" dirty="0" err="1"/>
              <a:t>taus</a:t>
            </a:r>
            <a:r>
              <a:rPr lang="en-US" altLang="en-US" dirty="0"/>
              <a:t> and their corresponding neutrinos)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Leptons: +1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Anti-leptons: -1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Must be conserved at all times under SM in each species </a:t>
            </a:r>
          </a:p>
        </p:txBody>
      </p:sp>
      <p:graphicFrame>
        <p:nvGraphicFramePr>
          <p:cNvPr id="54579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88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57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Particle Numbers</a:t>
            </a:r>
          </a:p>
        </p:txBody>
      </p:sp>
    </p:spTree>
    <p:extLst>
      <p:ext uri="{BB962C8B-B14F-4D97-AF65-F5344CB8AC3E}">
        <p14:creationId xmlns:p14="http://schemas.microsoft.com/office/powerpoint/2010/main" val="170887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45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45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45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45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45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45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45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45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45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4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4E2-5980-8E4E-B927-2AC42AF81E58}" type="slidenum">
              <a:rPr lang="en-US" altLang="en-US"/>
              <a:pPr/>
              <a:t>17</a:t>
            </a:fld>
            <a:endParaRPr lang="en-US" altLang="en-US"/>
          </a:p>
        </p:txBody>
      </p:sp>
      <p:graphicFrame>
        <p:nvGraphicFramePr>
          <p:cNvPr id="546818" name="Object 2"/>
          <p:cNvGraphicFramePr>
            <a:graphicFrameLocks noChangeAspect="1"/>
          </p:cNvGraphicFramePr>
          <p:nvPr/>
        </p:nvGraphicFramePr>
        <p:xfrm>
          <a:off x="1524000" y="5715000"/>
          <a:ext cx="51641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88" name="Equation" r:id="rId3" imgW="1384200" imgH="253800" progId="Equation.DSMT4">
                  <p:embed/>
                </p:oleObj>
              </mc:Choice>
              <mc:Fallback>
                <p:oleObj name="Equation" r:id="rId3" imgW="13842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715000"/>
                        <a:ext cx="516413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6819" name="Object 3"/>
          <p:cNvGraphicFramePr>
            <a:graphicFrameLocks noChangeAspect="1"/>
          </p:cNvGraphicFramePr>
          <p:nvPr/>
        </p:nvGraphicFramePr>
        <p:xfrm>
          <a:off x="1524000" y="5029200"/>
          <a:ext cx="511651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89" name="Equation" r:id="rId5" imgW="1371600" imgH="253800" progId="Equation.DSMT4">
                  <p:embed/>
                </p:oleObj>
              </mc:Choice>
              <mc:Fallback>
                <p:oleObj name="Equation" r:id="rId5" imgW="1371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029200"/>
                        <a:ext cx="5116513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6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610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Three charged leptons exist in nature with their own associated neutrinos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These three types of neutrinos are distinct from each other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muon neutrinos never produce other leptons than muons or </a:t>
            </a:r>
            <a:r>
              <a:rPr lang="en-US" altLang="en-US" dirty="0" smtClean="0"/>
              <a:t>anti-muons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</p:txBody>
      </p:sp>
      <p:graphicFrame>
        <p:nvGraphicFramePr>
          <p:cNvPr id="54682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9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6822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Lepton Numbers</a:t>
            </a:r>
          </a:p>
        </p:txBody>
      </p:sp>
      <p:graphicFrame>
        <p:nvGraphicFramePr>
          <p:cNvPr id="546823" name="Object 7"/>
          <p:cNvGraphicFramePr>
            <a:graphicFrameLocks noChangeAspect="1"/>
          </p:cNvGraphicFramePr>
          <p:nvPr/>
        </p:nvGraphicFramePr>
        <p:xfrm>
          <a:off x="3929063" y="1163638"/>
          <a:ext cx="1023937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91" name="Equation" r:id="rId9" imgW="317160" imgH="469800" progId="Equation.DSMT4">
                  <p:embed/>
                </p:oleObj>
              </mc:Choice>
              <mc:Fallback>
                <p:oleObj name="Equation" r:id="rId9" imgW="317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1163638"/>
                        <a:ext cx="1023937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6824" name="Object 8"/>
          <p:cNvGraphicFramePr>
            <a:graphicFrameLocks noChangeAspect="1"/>
          </p:cNvGraphicFramePr>
          <p:nvPr/>
        </p:nvGraphicFramePr>
        <p:xfrm>
          <a:off x="1524000" y="4343400"/>
          <a:ext cx="5257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92" name="Equation" r:id="rId11" imgW="1409400" imgH="253800" progId="Equation.DSMT4">
                  <p:embed/>
                </p:oleObj>
              </mc:Choice>
              <mc:Fallback>
                <p:oleObj name="Equation" r:id="rId11" imgW="1409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343400"/>
                        <a:ext cx="52578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6825" name="Line 9"/>
          <p:cNvSpPr>
            <a:spLocks noChangeShapeType="1"/>
          </p:cNvSpPr>
          <p:nvPr/>
        </p:nvSpPr>
        <p:spPr bwMode="auto">
          <a:xfrm flipH="1">
            <a:off x="3886200" y="51054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826" name="Line 10"/>
          <p:cNvSpPr>
            <a:spLocks noChangeShapeType="1"/>
          </p:cNvSpPr>
          <p:nvPr/>
        </p:nvSpPr>
        <p:spPr bwMode="auto">
          <a:xfrm flipH="1">
            <a:off x="3886200" y="57150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46827" name="Object 11"/>
          <p:cNvGraphicFramePr>
            <a:graphicFrameLocks noChangeAspect="1"/>
          </p:cNvGraphicFramePr>
          <p:nvPr/>
        </p:nvGraphicFramePr>
        <p:xfrm>
          <a:off x="5219700" y="1143000"/>
          <a:ext cx="1104900" cy="155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93" name="Equation" r:id="rId13" imgW="342720" imgH="482400" progId="Equation.DSMT4">
                  <p:embed/>
                </p:oleObj>
              </mc:Choice>
              <mc:Fallback>
                <p:oleObj name="Equation" r:id="rId13" imgW="3427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1143000"/>
                        <a:ext cx="1104900" cy="155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6828" name="Object 12"/>
          <p:cNvGraphicFramePr>
            <a:graphicFrameLocks noChangeAspect="1"/>
          </p:cNvGraphicFramePr>
          <p:nvPr/>
        </p:nvGraphicFramePr>
        <p:xfrm>
          <a:off x="6596063" y="1150938"/>
          <a:ext cx="1023937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94" name="Equation" r:id="rId15" imgW="317160" imgH="469800" progId="Equation.DSMT4">
                  <p:embed/>
                </p:oleObj>
              </mc:Choice>
              <mc:Fallback>
                <p:oleObj name="Equation" r:id="rId15" imgW="317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3" y="1150938"/>
                        <a:ext cx="1023937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942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46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4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4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4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46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46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4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4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4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0" grpId="0" build="p" autoUpdateAnimBg="0"/>
      <p:bldP spid="546825" grpId="0" animBg="1"/>
      <p:bldP spid="5468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132D-BFD5-E04D-BD41-30E7148AD667}" type="slidenum">
              <a:rPr lang="en-US" altLang="en-US"/>
              <a:pPr/>
              <a:t>18</a:t>
            </a:fld>
            <a:endParaRPr lang="en-US" altLang="en-US"/>
          </a:p>
        </p:txBody>
      </p:sp>
      <p:graphicFrame>
        <p:nvGraphicFramePr>
          <p:cNvPr id="547842" name="Object 2"/>
          <p:cNvGraphicFramePr>
            <a:graphicFrameLocks noChangeAspect="1"/>
          </p:cNvGraphicFramePr>
          <p:nvPr/>
        </p:nvGraphicFramePr>
        <p:xfrm>
          <a:off x="1500188" y="1951038"/>
          <a:ext cx="516413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12" name="Equation" r:id="rId3" imgW="1384200" imgH="228600" progId="Equation.DSMT4">
                  <p:embed/>
                </p:oleObj>
              </mc:Choice>
              <mc:Fallback>
                <p:oleObj name="Equation" r:id="rId3" imgW="1384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951038"/>
                        <a:ext cx="5164137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3" name="Object 3"/>
          <p:cNvGraphicFramePr>
            <a:graphicFrameLocks noChangeAspect="1"/>
          </p:cNvGraphicFramePr>
          <p:nvPr/>
        </p:nvGraphicFramePr>
        <p:xfrm>
          <a:off x="1570038" y="2636838"/>
          <a:ext cx="50704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13" name="Equation" r:id="rId5" imgW="1358640" imgH="228600" progId="Equation.DSMT4">
                  <p:embed/>
                </p:oleObj>
              </mc:Choice>
              <mc:Fallback>
                <p:oleObj name="Equation" r:id="rId5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2636838"/>
                        <a:ext cx="50704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44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1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7845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Lepton Numbers</a:t>
            </a:r>
          </a:p>
        </p:txBody>
      </p:sp>
      <p:graphicFrame>
        <p:nvGraphicFramePr>
          <p:cNvPr id="547846" name="Object 6"/>
          <p:cNvGraphicFramePr>
            <a:graphicFrameLocks noChangeAspect="1"/>
          </p:cNvGraphicFramePr>
          <p:nvPr/>
        </p:nvGraphicFramePr>
        <p:xfrm>
          <a:off x="1524000" y="1265238"/>
          <a:ext cx="506888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15" name="Equation" r:id="rId9" imgW="1358640" imgH="228600" progId="Equation.DSMT4">
                  <p:embed/>
                </p:oleObj>
              </mc:Choice>
              <mc:Fallback>
                <p:oleObj name="Equation" r:id="rId9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65238"/>
                        <a:ext cx="5068888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7847" name="Line 7"/>
          <p:cNvSpPr>
            <a:spLocks noChangeShapeType="1"/>
          </p:cNvSpPr>
          <p:nvPr/>
        </p:nvSpPr>
        <p:spPr bwMode="auto">
          <a:xfrm flipH="1">
            <a:off x="3810000" y="19939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7848" name="Line 8"/>
          <p:cNvSpPr>
            <a:spLocks noChangeShapeType="1"/>
          </p:cNvSpPr>
          <p:nvPr/>
        </p:nvSpPr>
        <p:spPr bwMode="auto">
          <a:xfrm flipH="1">
            <a:off x="3886200" y="26670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47849" name="Object 9"/>
          <p:cNvGraphicFramePr>
            <a:graphicFrameLocks noChangeAspect="1"/>
          </p:cNvGraphicFramePr>
          <p:nvPr/>
        </p:nvGraphicFramePr>
        <p:xfrm>
          <a:off x="1624013" y="3995738"/>
          <a:ext cx="5116512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16" name="Equation" r:id="rId11" imgW="1371600" imgH="228600" progId="Equation.DSMT4">
                  <p:embed/>
                </p:oleObj>
              </mc:Choice>
              <mc:Fallback>
                <p:oleObj name="Equation" r:id="rId11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3995738"/>
                        <a:ext cx="5116512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1624013" y="4694238"/>
          <a:ext cx="506888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17" name="Equation" r:id="rId13" imgW="1358640" imgH="228600" progId="Equation.DSMT4">
                  <p:embed/>
                </p:oleObj>
              </mc:Choice>
              <mc:Fallback>
                <p:oleObj name="Equation" r:id="rId13" imgW="1358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4694238"/>
                        <a:ext cx="5068887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51" name="Object 11"/>
          <p:cNvGraphicFramePr>
            <a:graphicFrameLocks noChangeAspect="1"/>
          </p:cNvGraphicFramePr>
          <p:nvPr/>
        </p:nvGraphicFramePr>
        <p:xfrm>
          <a:off x="1624013" y="5414963"/>
          <a:ext cx="521017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718" name="Equation" r:id="rId15" imgW="1396800" imgH="228600" progId="Equation.DSMT4">
                  <p:embed/>
                </p:oleObj>
              </mc:Choice>
              <mc:Fallback>
                <p:oleObj name="Equation" r:id="rId15" imgW="139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5414963"/>
                        <a:ext cx="5210175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7852" name="Line 12"/>
          <p:cNvSpPr>
            <a:spLocks noChangeShapeType="1"/>
          </p:cNvSpPr>
          <p:nvPr/>
        </p:nvSpPr>
        <p:spPr bwMode="auto">
          <a:xfrm flipH="1">
            <a:off x="3962400" y="47371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7853" name="Line 13"/>
          <p:cNvSpPr>
            <a:spLocks noChangeShapeType="1"/>
          </p:cNvSpPr>
          <p:nvPr/>
        </p:nvSpPr>
        <p:spPr bwMode="auto">
          <a:xfrm flipH="1">
            <a:off x="3962400" y="5486400"/>
            <a:ext cx="228600" cy="5334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7854" name="Text Box 14"/>
          <p:cNvSpPr txBox="1">
            <a:spLocks noChangeArrowheads="1"/>
          </p:cNvSpPr>
          <p:nvPr/>
        </p:nvSpPr>
        <p:spPr bwMode="auto">
          <a:xfrm>
            <a:off x="441325" y="574675"/>
            <a:ext cx="38274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chemeClr val="accent2"/>
                </a:solidFill>
              </a:rPr>
              <a:t>For electron neutrinos</a:t>
            </a:r>
          </a:p>
        </p:txBody>
      </p:sp>
      <p:sp>
        <p:nvSpPr>
          <p:cNvPr id="547855" name="Text Box 15"/>
          <p:cNvSpPr txBox="1">
            <a:spLocks noChangeArrowheads="1"/>
          </p:cNvSpPr>
          <p:nvPr/>
        </p:nvSpPr>
        <p:spPr bwMode="auto">
          <a:xfrm>
            <a:off x="533400" y="3276600"/>
            <a:ext cx="3016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chemeClr val="accent2"/>
                </a:solidFill>
              </a:rPr>
              <a:t>For tau neutrinos</a:t>
            </a:r>
          </a:p>
        </p:txBody>
      </p:sp>
    </p:spTree>
    <p:extLst>
      <p:ext uri="{BB962C8B-B14F-4D97-AF65-F5344CB8AC3E}">
        <p14:creationId xmlns:p14="http://schemas.microsoft.com/office/powerpoint/2010/main" val="210906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7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4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4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4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4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4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54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7" grpId="0" animBg="1"/>
      <p:bldP spid="547848" grpId="0" animBg="1"/>
      <p:bldP spid="547852" grpId="0" animBg="1"/>
      <p:bldP spid="547853" grpId="0" animBg="1"/>
      <p:bldP spid="547854" grpId="0"/>
      <p:bldP spid="5478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5254-3C87-E844-A4D4-E62B8E8A1FE7}" type="slidenum">
              <a:rPr lang="en-US" altLang="en-US"/>
              <a:pPr/>
              <a:t>19</a:t>
            </a:fld>
            <a:endParaRPr lang="en-US" altLang="en-US"/>
          </a:p>
        </p:txBody>
      </p:sp>
      <p:pic>
        <p:nvPicPr>
          <p:cNvPr id="548866" name="Picture 2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3160">
            <a:off x="847725" y="1217613"/>
            <a:ext cx="71628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What does neutrino mass do to the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-spectrum?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The higher end tail shape depends on the mass of the neutrino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-spectrum could be used to measure the mass of neutrinos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Very sensitive to the resolution on the device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Most stringent direct limit is </a:t>
            </a:r>
            <a:r>
              <a:rPr lang="en-US" altLang="en-US" dirty="0" err="1"/>
              <a:t>m</a:t>
            </a:r>
            <a:r>
              <a:rPr lang="en-US" altLang="en-US" baseline="-25000" dirty="0" err="1">
                <a:latin typeface="Symbol" charset="2"/>
              </a:rPr>
              <a:t>n</a:t>
            </a:r>
            <a:r>
              <a:rPr lang="en-US" altLang="en-US" dirty="0"/>
              <a:t>&lt;2eV/c</a:t>
            </a:r>
            <a:r>
              <a:rPr lang="en-US" altLang="en-US" baseline="30000" dirty="0"/>
              <a:t>2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Non-zero mass of the neutrino means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Neutrino Oscillation: Mixing of neutrino species</a:t>
            </a:r>
          </a:p>
        </p:txBody>
      </p:sp>
      <p:graphicFrame>
        <p:nvGraphicFramePr>
          <p:cNvPr id="548868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95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8869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Neutrino Mass</a:t>
            </a:r>
          </a:p>
        </p:txBody>
      </p:sp>
      <p:grpSp>
        <p:nvGrpSpPr>
          <p:cNvPr id="548870" name="Group 6"/>
          <p:cNvGrpSpPr>
            <a:grpSpLocks/>
          </p:cNvGrpSpPr>
          <p:nvPr/>
        </p:nvGrpSpPr>
        <p:grpSpPr bwMode="auto">
          <a:xfrm>
            <a:off x="7315200" y="1250950"/>
            <a:ext cx="1143000" cy="1568450"/>
            <a:chOff x="4608" y="788"/>
            <a:chExt cx="720" cy="988"/>
          </a:xfrm>
        </p:grpSpPr>
        <p:sp>
          <p:nvSpPr>
            <p:cNvPr id="548871" name="Line 7"/>
            <p:cNvSpPr>
              <a:spLocks noChangeShapeType="1"/>
            </p:cNvSpPr>
            <p:nvPr/>
          </p:nvSpPr>
          <p:spPr bwMode="auto">
            <a:xfrm flipH="1">
              <a:off x="4608" y="1248"/>
              <a:ext cx="144" cy="528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872" name="Text Box 8"/>
            <p:cNvSpPr txBox="1">
              <a:spLocks noChangeArrowheads="1"/>
            </p:cNvSpPr>
            <p:nvPr/>
          </p:nvSpPr>
          <p:spPr bwMode="auto">
            <a:xfrm>
              <a:off x="4694" y="788"/>
              <a:ext cx="634" cy="46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 b="1">
                  <a:solidFill>
                    <a:srgbClr val="800000"/>
                  </a:solidFill>
                </a:rPr>
                <a:t>Sharp cut-off</a:t>
              </a:r>
            </a:p>
          </p:txBody>
        </p:sp>
      </p:grpSp>
      <p:grpSp>
        <p:nvGrpSpPr>
          <p:cNvPr id="548873" name="Group 9"/>
          <p:cNvGrpSpPr>
            <a:grpSpLocks/>
          </p:cNvGrpSpPr>
          <p:nvPr/>
        </p:nvGrpSpPr>
        <p:grpSpPr bwMode="auto">
          <a:xfrm>
            <a:off x="3429000" y="1250950"/>
            <a:ext cx="1143000" cy="1568450"/>
            <a:chOff x="4608" y="788"/>
            <a:chExt cx="720" cy="988"/>
          </a:xfrm>
        </p:grpSpPr>
        <p:sp>
          <p:nvSpPr>
            <p:cNvPr id="548874" name="Line 10"/>
            <p:cNvSpPr>
              <a:spLocks noChangeShapeType="1"/>
            </p:cNvSpPr>
            <p:nvPr/>
          </p:nvSpPr>
          <p:spPr bwMode="auto">
            <a:xfrm flipH="1">
              <a:off x="4608" y="1248"/>
              <a:ext cx="144" cy="528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875" name="Text Box 11"/>
            <p:cNvSpPr txBox="1">
              <a:spLocks noChangeArrowheads="1"/>
            </p:cNvSpPr>
            <p:nvPr/>
          </p:nvSpPr>
          <p:spPr bwMode="auto">
            <a:xfrm>
              <a:off x="4694" y="788"/>
              <a:ext cx="634" cy="46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 b="1">
                  <a:solidFill>
                    <a:srgbClr val="800000"/>
                  </a:solidFill>
                </a:rPr>
                <a:t>Smooth tail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498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4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8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8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4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4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4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"/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"/>
                                        <p:tgtEl>
                                          <p:spTgt spid="548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"/>
                                        <p:tgtEl>
                                          <p:spTgt spid="548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"/>
                                        <p:tgtEl>
                                          <p:spTgt spid="548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300"/>
                                        <p:tgtEl>
                                          <p:spTgt spid="548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609600"/>
          </a:xfrm>
        </p:spPr>
        <p:txBody>
          <a:bodyPr/>
          <a:lstStyle/>
          <a:p>
            <a:r>
              <a:rPr lang="en-US" altLang="en-US" dirty="0" smtClean="0"/>
              <a:t>Announcement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763000" cy="5410200"/>
          </a:xfrm>
          <a:noFill/>
          <a:ln/>
        </p:spPr>
        <p:txBody>
          <a:bodyPr/>
          <a:lstStyle/>
          <a:p>
            <a:r>
              <a:rPr lang="en-US" altLang="en-US" dirty="0" smtClean="0">
                <a:solidFill>
                  <a:schemeClr val="hlink"/>
                </a:solidFill>
              </a:rPr>
              <a:t>First </a:t>
            </a:r>
            <a:r>
              <a:rPr lang="en-US" altLang="en-US" dirty="0">
                <a:solidFill>
                  <a:schemeClr val="hlink"/>
                </a:solidFill>
              </a:rPr>
              <a:t>term exam</a:t>
            </a: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Date and time: </a:t>
            </a:r>
            <a:r>
              <a:rPr lang="en-US" altLang="en-US" dirty="0" smtClean="0">
                <a:solidFill>
                  <a:srgbClr val="CC00CC"/>
                </a:solidFill>
              </a:rPr>
              <a:t>2:30 </a:t>
            </a:r>
            <a:r>
              <a:rPr lang="en-US" altLang="en-US" dirty="0">
                <a:solidFill>
                  <a:srgbClr val="CC00CC"/>
                </a:solidFill>
              </a:rPr>
              <a:t>– </a:t>
            </a:r>
            <a:r>
              <a:rPr lang="en-US" altLang="en-US" dirty="0" smtClean="0">
                <a:solidFill>
                  <a:srgbClr val="CC00CC"/>
                </a:solidFill>
              </a:rPr>
              <a:t>3:50pm</a:t>
            </a:r>
            <a:r>
              <a:rPr lang="en-US" altLang="en-US" dirty="0">
                <a:solidFill>
                  <a:srgbClr val="CC00CC"/>
                </a:solidFill>
              </a:rPr>
              <a:t>, </a:t>
            </a:r>
            <a:r>
              <a:rPr lang="en-US" altLang="en-US" dirty="0" smtClean="0">
                <a:solidFill>
                  <a:srgbClr val="CC00CC"/>
                </a:solidFill>
              </a:rPr>
              <a:t>Monday</a:t>
            </a:r>
            <a:r>
              <a:rPr lang="en-US" altLang="en-US" dirty="0">
                <a:solidFill>
                  <a:srgbClr val="CC00CC"/>
                </a:solidFill>
              </a:rPr>
              <a:t>, Oct. </a:t>
            </a:r>
            <a:r>
              <a:rPr lang="en-US" altLang="en-US" dirty="0" smtClean="0">
                <a:solidFill>
                  <a:srgbClr val="CC00CC"/>
                </a:solidFill>
              </a:rPr>
              <a:t>10</a:t>
            </a:r>
            <a:endParaRPr lang="en-US" altLang="en-US" dirty="0">
              <a:solidFill>
                <a:srgbClr val="CC00CC"/>
              </a:solidFill>
            </a:endParaRP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Location: </a:t>
            </a:r>
            <a:r>
              <a:rPr lang="en-US" altLang="en-US" dirty="0" smtClean="0">
                <a:solidFill>
                  <a:srgbClr val="CC00CC"/>
                </a:solidFill>
              </a:rPr>
              <a:t>SH125</a:t>
            </a:r>
            <a:endParaRPr lang="en-US" altLang="en-US" dirty="0">
              <a:solidFill>
                <a:srgbClr val="CC00CC"/>
              </a:solidFill>
            </a:endParaRP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Covers: </a:t>
            </a:r>
            <a:r>
              <a:rPr lang="en-US" altLang="en-US" dirty="0" err="1">
                <a:solidFill>
                  <a:srgbClr val="CC00CC"/>
                </a:solidFill>
              </a:rPr>
              <a:t>Ch</a:t>
            </a:r>
            <a:r>
              <a:rPr lang="en-US" altLang="en-US" dirty="0">
                <a:solidFill>
                  <a:srgbClr val="CC00CC"/>
                </a:solidFill>
              </a:rPr>
              <a:t> 1 – </a:t>
            </a:r>
            <a:r>
              <a:rPr lang="en-US" altLang="en-US" dirty="0" err="1">
                <a:solidFill>
                  <a:srgbClr val="CC00CC"/>
                </a:solidFill>
              </a:rPr>
              <a:t>Ch</a:t>
            </a:r>
            <a:r>
              <a:rPr lang="en-US" altLang="en-US" dirty="0">
                <a:solidFill>
                  <a:srgbClr val="CC00CC"/>
                </a:solidFill>
              </a:rPr>
              <a:t> 4</a:t>
            </a:r>
            <a:r>
              <a:rPr lang="en-US" altLang="en-US" dirty="0" smtClean="0">
                <a:solidFill>
                  <a:srgbClr val="CC00CC"/>
                </a:solidFill>
              </a:rPr>
              <a:t> + Appendix A</a:t>
            </a:r>
          </a:p>
          <a:p>
            <a:pPr lvl="1"/>
            <a:r>
              <a:rPr lang="en-US" altLang="en-US" dirty="0" smtClean="0">
                <a:solidFill>
                  <a:srgbClr val="CC00CC"/>
                </a:solidFill>
              </a:rPr>
              <a:t>Can bring your calculator but no phone or computer can be used as a replacement</a:t>
            </a:r>
          </a:p>
        </p:txBody>
      </p:sp>
    </p:spTree>
    <p:extLst>
      <p:ext uri="{BB962C8B-B14F-4D97-AF65-F5344CB8AC3E}">
        <p14:creationId xmlns:p14="http://schemas.microsoft.com/office/powerpoint/2010/main" val="155200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6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uiExpand="1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71CB-E657-CE4D-B910-676531551AF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8392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The </a:t>
            </a:r>
            <a:r>
              <a:rPr lang="en-US" altLang="en-US" dirty="0" smtClean="0">
                <a:latin typeface="Symbol" charset="2"/>
              </a:rPr>
              <a:t>b</a:t>
            </a:r>
            <a:r>
              <a:rPr lang="en-US" altLang="en-US" dirty="0" smtClean="0"/>
              <a:t>-decay </a:t>
            </a:r>
            <a:r>
              <a:rPr lang="en-US" altLang="en-US" dirty="0"/>
              <a:t>can be written at the nucleon level as: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Since neutrons are heavier than protons, they can decay to a proton in a free space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On the other hand, protons are lighter than neutrons therefore they can only undergo a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 within a nucleus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Lifetime </a:t>
            </a:r>
            <a:r>
              <a:rPr lang="en-US" altLang="en-US" dirty="0"/>
              <a:t>of a neutron is about 900sec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This </a:t>
            </a:r>
            <a:r>
              <a:rPr lang="en-US" altLang="en-US" dirty="0" smtClean="0"/>
              <a:t>lifetime </a:t>
            </a:r>
            <a:r>
              <a:rPr lang="en-US" altLang="en-US" dirty="0"/>
              <a:t>is a lot longer than nuclear reaction time scale 10</a:t>
            </a:r>
            <a:r>
              <a:rPr lang="en-US" altLang="en-US" baseline="30000" dirty="0"/>
              <a:t>-23</a:t>
            </a:r>
            <a:r>
              <a:rPr lang="en-US" altLang="en-US" dirty="0"/>
              <a:t> s or EM scale 10</a:t>
            </a:r>
            <a:r>
              <a:rPr lang="en-US" altLang="en-US" baseline="30000" dirty="0"/>
              <a:t>-16</a:t>
            </a:r>
            <a:r>
              <a:rPr lang="en-US" altLang="en-US" dirty="0"/>
              <a:t> s.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This means that a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 is a nuclear phenomenon that does not involve </a:t>
            </a:r>
            <a:r>
              <a:rPr lang="en-US" altLang="en-US" dirty="0" smtClean="0"/>
              <a:t>the strong </a:t>
            </a:r>
            <a:r>
              <a:rPr lang="en-US" altLang="en-US" dirty="0"/>
              <a:t>nuclear or EM forces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Fermi postulated a new weak force </a:t>
            </a:r>
            <a:r>
              <a:rPr lang="en-US" altLang="en-US" dirty="0" smtClean="0"/>
              <a:t>(1933) responsible </a:t>
            </a:r>
            <a:r>
              <a:rPr lang="en-US" altLang="en-US" dirty="0"/>
              <a:t>for </a:t>
            </a:r>
            <a:r>
              <a:rPr lang="en-US" altLang="en-US" dirty="0" smtClean="0">
                <a:latin typeface="Symbol" charset="2"/>
              </a:rPr>
              <a:t>b</a:t>
            </a:r>
            <a:r>
              <a:rPr lang="en-US" altLang="en-US" dirty="0" smtClean="0"/>
              <a:t>-decay (discovered the force mediators in 1983!)</a:t>
            </a:r>
            <a:endParaRPr lang="en-US" altLang="en-US" dirty="0"/>
          </a:p>
        </p:txBody>
      </p:sp>
      <p:graphicFrame>
        <p:nvGraphicFramePr>
          <p:cNvPr id="5498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3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98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Weak Interactions</a:t>
            </a:r>
          </a:p>
        </p:txBody>
      </p:sp>
      <p:graphicFrame>
        <p:nvGraphicFramePr>
          <p:cNvPr id="549893" name="Object 5"/>
          <p:cNvGraphicFramePr>
            <a:graphicFrameLocks noChangeAspect="1"/>
          </p:cNvGraphicFramePr>
          <p:nvPr/>
        </p:nvGraphicFramePr>
        <p:xfrm>
          <a:off x="762000" y="1206500"/>
          <a:ext cx="6254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37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06500"/>
                        <a:ext cx="6254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9894" name="Object 6"/>
          <p:cNvGraphicFramePr>
            <a:graphicFrameLocks noChangeAspect="1"/>
          </p:cNvGraphicFramePr>
          <p:nvPr/>
        </p:nvGraphicFramePr>
        <p:xfrm>
          <a:off x="3200400" y="1143000"/>
          <a:ext cx="68421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38" name="Equation" r:id="rId7" imgW="304560" imgH="164880" progId="Equation.DSMT4">
                  <p:embed/>
                </p:oleObj>
              </mc:Choice>
              <mc:Fallback>
                <p:oleObj name="Equation" r:id="rId7" imgW="3045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143000"/>
                        <a:ext cx="684213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9895" name="Object 7"/>
          <p:cNvGraphicFramePr>
            <a:graphicFrameLocks noChangeAspect="1"/>
          </p:cNvGraphicFramePr>
          <p:nvPr/>
        </p:nvGraphicFramePr>
        <p:xfrm>
          <a:off x="5638800" y="990600"/>
          <a:ext cx="128111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39" name="Equation" r:id="rId9" imgW="571320" imgH="228600" progId="Equation.DSMT4">
                  <p:embed/>
                </p:oleObj>
              </mc:Choice>
              <mc:Fallback>
                <p:oleObj name="Equation" r:id="rId9" imgW="571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990600"/>
                        <a:ext cx="1281113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9896" name="Object 8"/>
          <p:cNvGraphicFramePr>
            <a:graphicFrameLocks noChangeAspect="1"/>
          </p:cNvGraphicFramePr>
          <p:nvPr/>
        </p:nvGraphicFramePr>
        <p:xfrm>
          <a:off x="1320800" y="990600"/>
          <a:ext cx="14224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40" name="Equation" r:id="rId11" imgW="634680" imgH="228600" progId="Equation.DSMT4">
                  <p:embed/>
                </p:oleObj>
              </mc:Choice>
              <mc:Fallback>
                <p:oleObj name="Equation" r:id="rId11" imgW="634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990600"/>
                        <a:ext cx="142240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9897" name="Object 9"/>
          <p:cNvGraphicFramePr>
            <a:graphicFrameLocks noChangeAspect="1"/>
          </p:cNvGraphicFramePr>
          <p:nvPr/>
        </p:nvGraphicFramePr>
        <p:xfrm>
          <a:off x="3862388" y="990600"/>
          <a:ext cx="139541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41" name="Equation" r:id="rId13" imgW="622080" imgH="228600" progId="Equation.DSMT4">
                  <p:embed/>
                </p:oleObj>
              </mc:Choice>
              <mc:Fallback>
                <p:oleObj name="Equation" r:id="rId13" imgW="622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388" y="990600"/>
                        <a:ext cx="1395412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9898" name="Object 10"/>
          <p:cNvGraphicFramePr>
            <a:graphicFrameLocks noChangeAspect="1"/>
          </p:cNvGraphicFramePr>
          <p:nvPr/>
        </p:nvGraphicFramePr>
        <p:xfrm>
          <a:off x="6975475" y="1066800"/>
          <a:ext cx="7969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742" name="Equation" r:id="rId15" imgW="355320" imgH="203040" progId="Equation.DSMT4">
                  <p:embed/>
                </p:oleObj>
              </mc:Choice>
              <mc:Fallback>
                <p:oleObj name="Equation" r:id="rId15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5475" y="1066800"/>
                        <a:ext cx="796925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04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49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4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49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49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549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549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549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"/>
                                        <p:tgtEl>
                                          <p:spTgt spid="549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0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CEAE-BF17-0645-B940-57AA3B05DDA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Weak forces are short ranged</a:t>
            </a:r>
          </a:p>
          <a:p>
            <a:pPr lvl="1">
              <a:lnSpc>
                <a:spcPct val="80000"/>
              </a:lnSpc>
            </a:pPr>
            <a:r>
              <a:rPr lang="en-US" altLang="en-US" sz="3200" dirty="0"/>
              <a:t>How do we know this?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Occurs in the nuclear domain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Weakness of the strength is responsible for long </a:t>
            </a:r>
            <a:r>
              <a:rPr lang="en-US" altLang="en-US" sz="2800" dirty="0" smtClean="0"/>
              <a:t>lifetime </a:t>
            </a:r>
            <a:r>
              <a:rPr lang="en-US" altLang="en-US" sz="2800" dirty="0"/>
              <a:t>seen in </a:t>
            </a:r>
            <a:r>
              <a:rPr lang="en-US" altLang="en-US" sz="2800" dirty="0">
                <a:latin typeface="Symbol" charset="2"/>
              </a:rPr>
              <a:t>b</a:t>
            </a:r>
            <a:r>
              <a:rPr lang="en-US" altLang="en-US" sz="2800" dirty="0"/>
              <a:t>-decays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Nucleus does not contain electrons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Electrons in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-decays must come from somewhere else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Electrons are emitted </a:t>
            </a:r>
            <a:r>
              <a:rPr lang="en-US" altLang="en-US" dirty="0" smtClean="0"/>
              <a:t>without a </a:t>
            </a:r>
            <a:r>
              <a:rPr lang="en-US" altLang="en-US" dirty="0"/>
              <a:t>time delay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The electron must come at the time of decay just like the alphas from a nuclear disintegration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 can be considered to be induced by the weak force</a:t>
            </a:r>
          </a:p>
        </p:txBody>
      </p:sp>
      <p:graphicFrame>
        <p:nvGraphicFramePr>
          <p:cNvPr id="55091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0916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Weak Interactions</a:t>
            </a:r>
          </a:p>
        </p:txBody>
      </p:sp>
    </p:spTree>
    <p:extLst>
      <p:ext uri="{BB962C8B-B14F-4D97-AF65-F5344CB8AC3E}">
        <p14:creationId xmlns:p14="http://schemas.microsoft.com/office/powerpoint/2010/main" val="175440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50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50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50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50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50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50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50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550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50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3ED4-24EF-8248-9F69-5096584BBCA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10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The transition probability per unit time, the width, can be calculated from perturbation theory using Fermi’s Golden rule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Where the weak interaction Hamiltonian is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  <a:buFontTx/>
              <a:buNone/>
            </a:pPr>
            <a:endParaRPr lang="en-US" altLang="en-US"/>
          </a:p>
        </p:txBody>
      </p:sp>
      <p:graphicFrame>
        <p:nvGraphicFramePr>
          <p:cNvPr id="57037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9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03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Weak Interactions</a:t>
            </a:r>
          </a:p>
        </p:txBody>
      </p:sp>
      <p:graphicFrame>
        <p:nvGraphicFramePr>
          <p:cNvPr id="570374" name="Object 6"/>
          <p:cNvGraphicFramePr>
            <a:graphicFrameLocks noChangeAspect="1"/>
          </p:cNvGraphicFramePr>
          <p:nvPr/>
        </p:nvGraphicFramePr>
        <p:xfrm>
          <a:off x="609600" y="4114800"/>
          <a:ext cx="784860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96" name="Equation" r:id="rId5" imgW="2311200" imgH="291960" progId="Equation.DSMT4">
                  <p:embed/>
                </p:oleObj>
              </mc:Choice>
              <mc:Fallback>
                <p:oleObj name="Equation" r:id="rId5" imgW="23112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14800"/>
                        <a:ext cx="7848600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7000" y="1761849"/>
            <a:ext cx="4978137" cy="1590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11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70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70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0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70" grpId="0" uiExpand="1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DCAB-75BF-784F-86EF-BC5D26534C3C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533400"/>
            <a:ext cx="89154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Based on </a:t>
            </a:r>
            <a:r>
              <a:rPr lang="en-US" altLang="en-US" sz="2800" dirty="0">
                <a:latin typeface="Symbol" charset="2"/>
              </a:rPr>
              <a:t>b</a:t>
            </a:r>
            <a:r>
              <a:rPr lang="en-US" altLang="en-US" sz="2800" dirty="0"/>
              <a:t>-decay reaction equations, the </a:t>
            </a:r>
            <a:r>
              <a:rPr lang="en-US" altLang="en-US" sz="2800" dirty="0" err="1"/>
              <a:t>H</a:t>
            </a:r>
            <a:r>
              <a:rPr lang="en-US" altLang="en-US" sz="2800" baseline="-25000" dirty="0" err="1"/>
              <a:t>wk</a:t>
            </a:r>
            <a:r>
              <a:rPr lang="en-US" altLang="en-US" sz="2800" dirty="0"/>
              <a:t> must be a four fermionic states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/>
              <a:t>H</a:t>
            </a:r>
            <a:r>
              <a:rPr lang="en-US" altLang="en-US" sz="2400" baseline="-25000" dirty="0" err="1"/>
              <a:t>wk</a:t>
            </a:r>
            <a:r>
              <a:rPr lang="en-US" altLang="en-US" sz="2400" dirty="0"/>
              <a:t> proposed by Fermi in 1933 is a </a:t>
            </a:r>
            <a:r>
              <a:rPr lang="en-US" altLang="en-US" sz="2400" b="1" u="sng" dirty="0">
                <a:solidFill>
                  <a:srgbClr val="800000"/>
                </a:solidFill>
              </a:rPr>
              <a:t>four-fermion interaction</a:t>
            </a:r>
            <a:r>
              <a:rPr lang="en-US" altLang="en-US" sz="2400" dirty="0"/>
              <a:t> or current-current interaction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Relativistic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Agreed rather well with experiments for low energy </a:t>
            </a:r>
            <a:r>
              <a:rPr lang="en-US" altLang="en-US" sz="2400" dirty="0">
                <a:latin typeface="Symbol" charset="2"/>
              </a:rPr>
              <a:t>b</a:t>
            </a:r>
            <a:r>
              <a:rPr lang="en-US" altLang="en-US" sz="2400" dirty="0"/>
              <a:t>-decays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Parity violation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There are only left-handed neutrinos and right-handed anti-neutrinos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 system is parity invariant if it does not change under inversion of spatial coordinates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spin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handedness, helicity, changes upon the spatial inversion since the direction of the motion changes while the spin direction does not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Since there is no right handed neutrinos, parity must be violated in weak interactions</a:t>
            </a:r>
          </a:p>
        </p:txBody>
      </p:sp>
      <p:graphicFrame>
        <p:nvGraphicFramePr>
          <p:cNvPr id="551939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6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1941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Weak Interactions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4092" y="4572000"/>
            <a:ext cx="1136308" cy="369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4188" y="4555797"/>
            <a:ext cx="1585869" cy="4451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3845" y="4527550"/>
            <a:ext cx="3564355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7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1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1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1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1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1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1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51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51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519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519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8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4057-9C3C-D54A-855A-8B9AB09BADDB}" type="slidenum">
              <a:rPr lang="en-US" altLang="en-US"/>
              <a:pPr/>
              <a:t>24</a:t>
            </a:fld>
            <a:endParaRPr lang="en-US" altLang="en-US"/>
          </a:p>
        </p:txBody>
      </p:sp>
      <p:pic>
        <p:nvPicPr>
          <p:cNvPr id="552965" name="Picture 5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295400"/>
            <a:ext cx="25908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763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When a heavy nuclei undergo alpha and beta decays, the daughters get into an excited state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Must either break apart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Or emit another particle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To bring the daughter into its ground state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Typical energies of photons in </a:t>
            </a:r>
            <a:r>
              <a:rPr lang="en-US" altLang="en-US" dirty="0">
                <a:latin typeface="Symbol" charset="2"/>
              </a:rPr>
              <a:t>g</a:t>
            </a:r>
            <a:r>
              <a:rPr lang="en-US" altLang="en-US" dirty="0"/>
              <a:t>-decays are a few MeV’s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These decays are EM interactions thus the </a:t>
            </a:r>
            <a:r>
              <a:rPr lang="en-US" altLang="en-US" dirty="0" smtClean="0"/>
              <a:t>lifetime </a:t>
            </a:r>
            <a:r>
              <a:rPr lang="en-US" altLang="en-US" dirty="0"/>
              <a:t>is on the order of 10</a:t>
            </a:r>
            <a:r>
              <a:rPr lang="en-US" altLang="en-US" baseline="30000" dirty="0"/>
              <a:t>-16</a:t>
            </a:r>
            <a:r>
              <a:rPr lang="en-US" altLang="en-US" dirty="0"/>
              <a:t>sec.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Photons carry one unit of angular momentum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Parity is conserved in this decay</a:t>
            </a:r>
          </a:p>
        </p:txBody>
      </p:sp>
      <p:graphicFrame>
        <p:nvGraphicFramePr>
          <p:cNvPr id="5529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7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6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Gamma Decays</a:t>
            </a:r>
          </a:p>
        </p:txBody>
      </p:sp>
    </p:spTree>
    <p:extLst>
      <p:ext uri="{BB962C8B-B14F-4D97-AF65-F5344CB8AC3E}">
        <p14:creationId xmlns:p14="http://schemas.microsoft.com/office/powerpoint/2010/main" val="152782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2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2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2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52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52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52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52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52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52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3130"/>
            <a:ext cx="9067799" cy="652670"/>
          </a:xfrm>
        </p:spPr>
        <p:txBody>
          <a:bodyPr/>
          <a:lstStyle/>
          <a:p>
            <a:r>
              <a:rPr lang="en-US" smtClean="0"/>
              <a:t>Nuclear Binding Energy – Valley of Stability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  <p:pic>
        <p:nvPicPr>
          <p:cNvPr id="278530" name="Picture 2" descr="https://upload.wikimedia.org/wikipedia/commons/a/a3/Binding_Energy_Valley_of_Stabil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3999" cy="607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00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smtClean="0"/>
              <a:t>Half Life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  <p:pic>
        <p:nvPicPr>
          <p:cNvPr id="279554" name="Picture 2" descr="https://upload.wikimedia.org/wikipedia/commons/2/2d/Half_Life_Valley_of_Stabil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1"/>
            <a:ext cx="9144000" cy="6158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86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9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313"/>
            <a:ext cx="7772400" cy="834887"/>
          </a:xfrm>
        </p:spPr>
        <p:txBody>
          <a:bodyPr/>
          <a:lstStyle/>
          <a:p>
            <a:r>
              <a:rPr lang="en-US" b="1" dirty="0" smtClean="0"/>
              <a:t>Nuclear Decay Type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  <p:pic>
        <p:nvPicPr>
          <p:cNvPr id="275458" name="Picture 2" descr="https://upload.wikimedia.org/wikipedia/commons/9/9e/Decay_Mode_Valley_of_Stabil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38200"/>
            <a:ext cx="89916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56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166E-D208-DA44-B0E3-7AABDEBAD13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 altLang="en-US"/>
              <a:t>Assignments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5257800"/>
          </a:xfrm>
          <a:noFill/>
          <a:ln/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Reading assignment: CH </a:t>
            </a:r>
            <a:r>
              <a:rPr lang="en-US" altLang="en-US" dirty="0" smtClean="0"/>
              <a:t>4.3; CH5</a:t>
            </a:r>
            <a:endParaRPr lang="en-US" altLang="en-US" dirty="0"/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End of the chapter problems: 3.2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Derive the following equations: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Eq. 4.8 starting from conservation of energy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Eq. 4.11 both the formula</a:t>
            </a:r>
          </a:p>
          <a:p>
            <a:pPr marL="609600" indent="-609600"/>
            <a:r>
              <a:rPr lang="en-US" altLang="en-US" dirty="0"/>
              <a:t>Due for these homework problems is next Monday, Oct. 16.</a:t>
            </a:r>
          </a:p>
        </p:txBody>
      </p:sp>
    </p:spTree>
    <p:extLst>
      <p:ext uri="{BB962C8B-B14F-4D97-AF65-F5344CB8AC3E}">
        <p14:creationId xmlns:p14="http://schemas.microsoft.com/office/powerpoint/2010/main" val="129958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0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58976-561D-1E43-B608-27E6C2D285C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9916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aseline="30000" dirty="0"/>
              <a:t>240</a:t>
            </a:r>
            <a:r>
              <a:rPr lang="en-US" altLang="en-US" dirty="0"/>
              <a:t>Pu</a:t>
            </a:r>
            <a:r>
              <a:rPr lang="en-US" altLang="en-US" baseline="30000" dirty="0"/>
              <a:t>94</a:t>
            </a:r>
            <a:r>
              <a:rPr lang="en-US" altLang="en-US" dirty="0"/>
              <a:t> decay </a:t>
            </a:r>
            <a:r>
              <a:rPr lang="en-US" altLang="en-US" dirty="0" smtClean="0"/>
              <a:t>reaction </a:t>
            </a:r>
            <a:r>
              <a:rPr lang="en-US" altLang="en-US" dirty="0"/>
              <a:t>is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</a:t>
            </a:r>
            <a:r>
              <a:rPr lang="en-US" altLang="en-US" dirty="0" smtClean="0">
                <a:latin typeface="Symbol" charset="2"/>
              </a:rPr>
              <a:t>a</a:t>
            </a:r>
            <a:r>
              <a:rPr lang="en-US" altLang="en-US" dirty="0" smtClean="0"/>
              <a:t> </a:t>
            </a:r>
            <a:r>
              <a:rPr lang="en-US" altLang="en-US" dirty="0"/>
              <a:t>particles </a:t>
            </a:r>
            <a:r>
              <a:rPr lang="en-US" altLang="en-US" dirty="0" smtClean="0"/>
              <a:t>are observed </a:t>
            </a:r>
            <a:r>
              <a:rPr lang="en-US" altLang="en-US" dirty="0"/>
              <a:t>with </a:t>
            </a:r>
            <a:r>
              <a:rPr lang="en-US" altLang="en-US" dirty="0" smtClean="0">
                <a:latin typeface="+mj-lt"/>
                <a:ea typeface="Symbol" charset="2"/>
                <a:cs typeface="Symbol" charset="2"/>
              </a:rPr>
              <a:t>T</a:t>
            </a:r>
            <a:r>
              <a:rPr lang="en-US" altLang="en-US" baseline="-25000" dirty="0" smtClean="0">
                <a:latin typeface="Symbol" charset="2"/>
                <a:ea typeface="Symbol" charset="2"/>
                <a:cs typeface="Symbol" charset="2"/>
              </a:rPr>
              <a:t>a</a:t>
            </a:r>
            <a:r>
              <a:rPr lang="en-US" altLang="en-US" dirty="0" smtClean="0">
                <a:latin typeface="+mj-lt"/>
                <a:ea typeface="Symbol" charset="2"/>
                <a:cs typeface="Symbol" charset="2"/>
              </a:rPr>
              <a:t>=5.17</a:t>
            </a:r>
            <a:r>
              <a:rPr lang="en-US" altLang="en-US" dirty="0">
                <a:latin typeface="+mj-lt"/>
                <a:ea typeface="Symbol" charset="2"/>
                <a:cs typeface="Symbol" charset="2"/>
              </a:rPr>
              <a:t> </a:t>
            </a:r>
            <a:r>
              <a:rPr lang="en-US" altLang="en-US" dirty="0" smtClean="0"/>
              <a:t>and </a:t>
            </a:r>
            <a:r>
              <a:rPr lang="en-US" altLang="en-US" dirty="0"/>
              <a:t>5.12 MeV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Since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We obtain the two Q-values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Which yields photon energy of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Consistent with </a:t>
            </a:r>
            <a:r>
              <a:rPr lang="en-US" altLang="en-US" dirty="0" smtClean="0"/>
              <a:t>the experimental </a:t>
            </a:r>
            <a:r>
              <a:rPr lang="en-US" altLang="en-US" dirty="0"/>
              <a:t>measurement, 45KeV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Indicates the energy level spacing of order 100KeV for nuclei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Compares to order 1eV spacing in atomic levels  </a:t>
            </a:r>
          </a:p>
        </p:txBody>
      </p:sp>
      <p:graphicFrame>
        <p:nvGraphicFramePr>
          <p:cNvPr id="48947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6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94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a</a:t>
            </a:r>
            <a:r>
              <a:rPr lang="en-US" altLang="en-US"/>
              <a:t>-Decay Example</a:t>
            </a:r>
          </a:p>
        </p:txBody>
      </p:sp>
      <p:graphicFrame>
        <p:nvGraphicFramePr>
          <p:cNvPr id="489477" name="Object 5"/>
          <p:cNvGraphicFramePr>
            <a:graphicFrameLocks noChangeAspect="1"/>
          </p:cNvGraphicFramePr>
          <p:nvPr/>
        </p:nvGraphicFramePr>
        <p:xfrm>
          <a:off x="1524000" y="1133475"/>
          <a:ext cx="19716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61" name="Equation" r:id="rId5" imgW="634680" imgH="203040" progId="Equation.DSMT4">
                  <p:embed/>
                </p:oleObj>
              </mc:Choice>
              <mc:Fallback>
                <p:oleObj name="Equation" r:id="rId5" imgW="634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133475"/>
                        <a:ext cx="197167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91603"/>
              </p:ext>
            </p:extLst>
          </p:nvPr>
        </p:nvGraphicFramePr>
        <p:xfrm>
          <a:off x="533400" y="3124200"/>
          <a:ext cx="36576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62" name="Equation" r:id="rId7" imgW="1765080" imgH="368280" progId="Equation.DSMT4">
                  <p:embed/>
                </p:oleObj>
              </mc:Choice>
              <mc:Fallback>
                <p:oleObj name="Equation" r:id="rId7" imgW="1765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36576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381450"/>
              </p:ext>
            </p:extLst>
          </p:nvPr>
        </p:nvGraphicFramePr>
        <p:xfrm>
          <a:off x="1524000" y="2057400"/>
          <a:ext cx="16002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63" name="Equation" r:id="rId9" imgW="736560" imgH="368280" progId="Equation.DSMT4">
                  <p:embed/>
                </p:oleObj>
              </mc:Choice>
              <mc:Fallback>
                <p:oleObj name="Equation" r:id="rId9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16002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135942"/>
              </p:ext>
            </p:extLst>
          </p:nvPr>
        </p:nvGraphicFramePr>
        <p:xfrm>
          <a:off x="4495800" y="3124200"/>
          <a:ext cx="35052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64" name="Equation" r:id="rId11" imgW="1765080" imgH="368280" progId="Equation.DSMT4">
                  <p:embed/>
                </p:oleObj>
              </mc:Choice>
              <mc:Fallback>
                <p:oleObj name="Equation" r:id="rId11" imgW="1765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124200"/>
                        <a:ext cx="3505200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81" name="Object 9"/>
          <p:cNvGraphicFramePr>
            <a:graphicFrameLocks noChangeAspect="1"/>
          </p:cNvGraphicFramePr>
          <p:nvPr/>
        </p:nvGraphicFramePr>
        <p:xfrm>
          <a:off x="5029200" y="3886200"/>
          <a:ext cx="35814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65" name="Equation" r:id="rId13" imgW="1752480" imgH="228600" progId="Equation.DSMT4">
                  <p:embed/>
                </p:oleObj>
              </mc:Choice>
              <mc:Fallback>
                <p:oleObj name="Equation" r:id="rId13" imgW="1752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886200"/>
                        <a:ext cx="358140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82" name="Object 10"/>
          <p:cNvGraphicFramePr>
            <a:graphicFrameLocks noChangeAspect="1"/>
          </p:cNvGraphicFramePr>
          <p:nvPr/>
        </p:nvGraphicFramePr>
        <p:xfrm>
          <a:off x="3429000" y="1143000"/>
          <a:ext cx="15779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66" name="Equation" r:id="rId15" imgW="507960" imgH="203040" progId="Equation.DSMT4">
                  <p:embed/>
                </p:oleObj>
              </mc:Choice>
              <mc:Fallback>
                <p:oleObj name="Equation" r:id="rId15" imgW="507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143000"/>
                        <a:ext cx="157797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9483" name="Object 11"/>
          <p:cNvGraphicFramePr>
            <a:graphicFrameLocks noChangeAspect="1"/>
          </p:cNvGraphicFramePr>
          <p:nvPr/>
        </p:nvGraphicFramePr>
        <p:xfrm>
          <a:off x="4994275" y="1143000"/>
          <a:ext cx="10255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67" name="Equation" r:id="rId17" imgW="330120" imgH="203040" progId="Equation.DSMT4">
                  <p:embed/>
                </p:oleObj>
              </mc:Choice>
              <mc:Fallback>
                <p:oleObj name="Equation" r:id="rId17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1143000"/>
                        <a:ext cx="10255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678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489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489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489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8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"/>
                                        <p:tgtEl>
                                          <p:spTgt spid="489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8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8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300"/>
                                        <p:tgtEl>
                                          <p:spTgt spid="489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8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300"/>
                                        <p:tgtEl>
                                          <p:spTgt spid="4894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300"/>
                                        <p:tgtEl>
                                          <p:spTgt spid="4894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300"/>
                                        <p:tgtEl>
                                          <p:spTgt spid="4894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BB53-0D92-3041-81EA-AD68C6A2F87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6730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-28575"/>
            <a:ext cx="7772400" cy="762000"/>
          </a:xfrm>
        </p:spPr>
        <p:txBody>
          <a:bodyPr/>
          <a:lstStyle/>
          <a:p>
            <a:r>
              <a:rPr lang="en-US" altLang="en-US" sz="4000"/>
              <a:t>Discovery of Alpha and Beta Radiations</a:t>
            </a:r>
          </a:p>
        </p:txBody>
      </p:sp>
      <p:sp>
        <p:nvSpPr>
          <p:cNvPr id="567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05800" cy="2362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After </a:t>
            </a:r>
            <a:r>
              <a:rPr lang="en-US" altLang="en-US" sz="2800" dirty="0" err="1"/>
              <a:t>Bacquerel’s</a:t>
            </a:r>
            <a:r>
              <a:rPr lang="en-US" altLang="en-US" sz="2800" dirty="0"/>
              <a:t> discovery of uranium effect on photo-films in 1896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The Curies began </a:t>
            </a:r>
            <a:r>
              <a:rPr lang="en-US" altLang="en-US" sz="2800" dirty="0" smtClean="0"/>
              <a:t>to study radio </a:t>
            </a:r>
            <a:r>
              <a:rPr lang="en-US" altLang="en-US" sz="2800" dirty="0"/>
              <a:t>activity in 1898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Rutherford also studied using a more systematic experimental </a:t>
            </a:r>
            <a:r>
              <a:rPr lang="en-US" altLang="en-US" sz="2800" dirty="0" smtClean="0"/>
              <a:t>equipment </a:t>
            </a:r>
            <a:r>
              <a:rPr lang="en-US" altLang="en-US" sz="2800" dirty="0"/>
              <a:t>in 1898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Measured the currents created by the radiations</a:t>
            </a:r>
          </a:p>
        </p:txBody>
      </p:sp>
      <p:pic>
        <p:nvPicPr>
          <p:cNvPr id="567302" name="Picture 6" descr="rutherford-alpha-beta-ex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200400"/>
            <a:ext cx="3962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7304" name="Rectangle 8"/>
          <p:cNvSpPr>
            <a:spLocks noChangeArrowheads="1"/>
          </p:cNvSpPr>
          <p:nvPr/>
        </p:nvSpPr>
        <p:spPr bwMode="auto">
          <a:xfrm>
            <a:off x="228600" y="3124200"/>
            <a:ext cx="48768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800" dirty="0"/>
              <a:t>While </a:t>
            </a:r>
            <a:r>
              <a:rPr lang="en-US" altLang="en-US" sz="2800" dirty="0" err="1"/>
              <a:t>Bacquerel</a:t>
            </a:r>
            <a:r>
              <a:rPr lang="en-US" altLang="en-US" sz="2800" dirty="0"/>
              <a:t> concluded that </a:t>
            </a:r>
            <a:r>
              <a:rPr lang="en-US" altLang="en-US" sz="2800" dirty="0" smtClean="0"/>
              <a:t>the rays </a:t>
            </a:r>
            <a:r>
              <a:rPr lang="en-US" altLang="en-US" sz="2800" dirty="0"/>
              <a:t>are observed in different levels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Rutherford made the observation using electrometer and determined that there are at least two detectable rays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Named </a:t>
            </a:r>
            <a:r>
              <a:rPr lang="en-US" altLang="en-US" sz="2400" dirty="0">
                <a:latin typeface="Symbol" charset="2"/>
              </a:rPr>
              <a:t>a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Symbol" charset="2"/>
              </a:rPr>
              <a:t>b</a:t>
            </a:r>
            <a:r>
              <a:rPr lang="en-US" altLang="en-US" sz="2400" dirty="0"/>
              <a:t> rays </a:t>
            </a:r>
          </a:p>
        </p:txBody>
      </p:sp>
    </p:spTree>
    <p:extLst>
      <p:ext uri="{BB962C8B-B14F-4D97-AF65-F5344CB8AC3E}">
        <p14:creationId xmlns:p14="http://schemas.microsoft.com/office/powerpoint/2010/main" val="11364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7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67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7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7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7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6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67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6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6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67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1" grpId="0" build="p"/>
      <p:bldP spid="56730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25D-1DCA-9D42-86E8-D721D90BD8F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457200"/>
            <a:ext cx="8839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Three kinds of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Electron </a:t>
            </a:r>
            <a:r>
              <a:rPr lang="en-US" altLang="en-US" dirty="0" smtClean="0"/>
              <a:t>(</a:t>
            </a:r>
            <a:r>
              <a:rPr lang="en-US" altLang="en-US" dirty="0" smtClean="0">
                <a:latin typeface="Symbol" charset="2"/>
              </a:rPr>
              <a:t>b</a:t>
            </a:r>
            <a:r>
              <a:rPr lang="en-US" altLang="en-US" dirty="0" smtClean="0"/>
              <a:t>) emission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Nucleus with large </a:t>
            </a:r>
            <a:r>
              <a:rPr lang="en-US" altLang="en-US" dirty="0" err="1"/>
              <a:t>N</a:t>
            </a:r>
            <a:r>
              <a:rPr lang="en-US" altLang="en-US" baseline="-25000" dirty="0" err="1"/>
              <a:t>n</a:t>
            </a:r>
            <a:endParaRPr lang="en-US" altLang="en-US" dirty="0">
              <a:sym typeface="Wingdings" charset="2"/>
            </a:endParaRP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charset="2"/>
              </a:rPr>
              <a:t>Atomic number increases by one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charset="2"/>
              </a:rPr>
              <a:t>Nucleon number stays the same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Positron (</a:t>
            </a:r>
            <a:r>
              <a:rPr lang="en-US" altLang="en-US" dirty="0" smtClean="0">
                <a:latin typeface="Symbol" charset="2"/>
              </a:rPr>
              <a:t>b</a:t>
            </a:r>
            <a:r>
              <a:rPr lang="en-US" altLang="en-US" baseline="30000" dirty="0" smtClean="0">
                <a:latin typeface="Symbol" charset="2"/>
              </a:rPr>
              <a:t>+</a:t>
            </a:r>
            <a:r>
              <a:rPr lang="en-US" altLang="en-US" dirty="0" smtClean="0"/>
              <a:t>) </a:t>
            </a:r>
            <a:r>
              <a:rPr lang="en-US" altLang="en-US" dirty="0"/>
              <a:t>emission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Nucleus with many protons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Atomic number decreases by one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Nucleon number stays the same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You can treat </a:t>
            </a:r>
            <a:r>
              <a:rPr lang="en-US" altLang="en-US" dirty="0" smtClean="0"/>
              <a:t>nuclear </a:t>
            </a:r>
            <a:r>
              <a:rPr lang="en-US" altLang="en-US" dirty="0"/>
              <a:t>reaction equations algebraically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The reaction is valid in the opposite direction as well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Any particle moved over the arrow becomes its anti particle </a:t>
            </a:r>
          </a:p>
        </p:txBody>
      </p:sp>
      <p:graphicFrame>
        <p:nvGraphicFramePr>
          <p:cNvPr id="559107" name="Object 3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1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9108" name="Rectangle 4"/>
          <p:cNvSpPr>
            <a:spLocks noChangeArrowheads="1"/>
          </p:cNvSpPr>
          <p:nvPr/>
        </p:nvSpPr>
        <p:spPr bwMode="auto">
          <a:xfrm>
            <a:off x="0" y="-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</a:t>
            </a:r>
          </a:p>
        </p:txBody>
      </p:sp>
      <p:graphicFrame>
        <p:nvGraphicFramePr>
          <p:cNvPr id="559109" name="Object 5"/>
          <p:cNvGraphicFramePr>
            <a:graphicFrameLocks noChangeAspect="1"/>
          </p:cNvGraphicFramePr>
          <p:nvPr/>
        </p:nvGraphicFramePr>
        <p:xfrm>
          <a:off x="5503863" y="1652588"/>
          <a:ext cx="1049337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15" name="Equation" r:id="rId5" imgW="482400" imgH="203040" progId="Equation.DSMT4">
                  <p:embed/>
                </p:oleObj>
              </mc:Choice>
              <mc:Fallback>
                <p:oleObj name="Equation" r:id="rId5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863" y="1652588"/>
                        <a:ext cx="1049337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0" name="Object 6"/>
          <p:cNvGraphicFramePr>
            <a:graphicFrameLocks noChangeAspect="1"/>
          </p:cNvGraphicFramePr>
          <p:nvPr/>
        </p:nvGraphicFramePr>
        <p:xfrm>
          <a:off x="5580063" y="3352800"/>
          <a:ext cx="1049337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16" name="Equation" r:id="rId7" imgW="482400" imgH="203040" progId="Equation.DSMT4">
                  <p:embed/>
                </p:oleObj>
              </mc:Choice>
              <mc:Fallback>
                <p:oleObj name="Equation" r:id="rId7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352800"/>
                        <a:ext cx="1049337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2" name="Object 8"/>
          <p:cNvGraphicFramePr>
            <a:graphicFrameLocks noChangeAspect="1"/>
          </p:cNvGraphicFramePr>
          <p:nvPr/>
        </p:nvGraphicFramePr>
        <p:xfrm>
          <a:off x="6553200" y="1663700"/>
          <a:ext cx="77311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17" name="Equation" r:id="rId9" imgW="355320" imgH="190440" progId="Equation.DSMT4">
                  <p:embed/>
                </p:oleObj>
              </mc:Choice>
              <mc:Fallback>
                <p:oleObj name="Equation" r:id="rId9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663700"/>
                        <a:ext cx="773113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3" name="Object 9"/>
          <p:cNvGraphicFramePr>
            <a:graphicFrameLocks noChangeAspect="1"/>
          </p:cNvGraphicFramePr>
          <p:nvPr/>
        </p:nvGraphicFramePr>
        <p:xfrm>
          <a:off x="7448550" y="1652588"/>
          <a:ext cx="55245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18" name="Equation" r:id="rId11" imgW="253800" imgH="203040" progId="Equation.DSMT4">
                  <p:embed/>
                </p:oleObj>
              </mc:Choice>
              <mc:Fallback>
                <p:oleObj name="Equation" r:id="rId11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8550" y="1652588"/>
                        <a:ext cx="55245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4" name="Object 10"/>
          <p:cNvGraphicFramePr>
            <a:graphicFrameLocks noChangeAspect="1"/>
          </p:cNvGraphicFramePr>
          <p:nvPr/>
        </p:nvGraphicFramePr>
        <p:xfrm>
          <a:off x="6616700" y="3352800"/>
          <a:ext cx="7747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19" name="Equation" r:id="rId13" imgW="355320" imgH="190440" progId="Equation.DSMT4">
                  <p:embed/>
                </p:oleObj>
              </mc:Choice>
              <mc:Fallback>
                <p:oleObj name="Equation" r:id="rId13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6700" y="3352800"/>
                        <a:ext cx="7747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5" name="Object 11"/>
          <p:cNvGraphicFramePr>
            <a:graphicFrameLocks noChangeAspect="1"/>
          </p:cNvGraphicFramePr>
          <p:nvPr/>
        </p:nvGraphicFramePr>
        <p:xfrm>
          <a:off x="7446963" y="3352800"/>
          <a:ext cx="554037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20" name="Equation" r:id="rId15" imgW="253800" imgH="203040" progId="Equation.DSMT4">
                  <p:embed/>
                </p:oleObj>
              </mc:Choice>
              <mc:Fallback>
                <p:oleObj name="Equation" r:id="rId15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963" y="3352800"/>
                        <a:ext cx="554037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19" name="Object 15"/>
          <p:cNvGraphicFramePr>
            <a:graphicFrameLocks noChangeAspect="1"/>
          </p:cNvGraphicFramePr>
          <p:nvPr/>
        </p:nvGraphicFramePr>
        <p:xfrm>
          <a:off x="1066800" y="5614988"/>
          <a:ext cx="1049338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21" name="Equation" r:id="rId17" imgW="482400" imgH="203040" progId="Equation.DSMT4">
                  <p:embed/>
                </p:oleObj>
              </mc:Choice>
              <mc:Fallback>
                <p:oleObj name="Equation" r:id="rId17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614988"/>
                        <a:ext cx="1049338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20" name="Object 16"/>
          <p:cNvGraphicFramePr>
            <a:graphicFrameLocks noChangeAspect="1"/>
          </p:cNvGraphicFramePr>
          <p:nvPr/>
        </p:nvGraphicFramePr>
        <p:xfrm>
          <a:off x="2103438" y="5614988"/>
          <a:ext cx="77470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22" name="Equation" r:id="rId18" imgW="355320" imgH="190440" progId="Equation.DSMT4">
                  <p:embed/>
                </p:oleObj>
              </mc:Choice>
              <mc:Fallback>
                <p:oleObj name="Equation" r:id="rId18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38" y="5614988"/>
                        <a:ext cx="77470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21" name="Object 17"/>
          <p:cNvGraphicFramePr>
            <a:graphicFrameLocks noChangeAspect="1"/>
          </p:cNvGraphicFramePr>
          <p:nvPr/>
        </p:nvGraphicFramePr>
        <p:xfrm>
          <a:off x="2933700" y="5614988"/>
          <a:ext cx="554038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23" name="Equation" r:id="rId19" imgW="253800" imgH="203040" progId="Equation.DSMT4">
                  <p:embed/>
                </p:oleObj>
              </mc:Choice>
              <mc:Fallback>
                <p:oleObj name="Equation" r:id="rId19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700" y="5614988"/>
                        <a:ext cx="554038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22" name="Object 18"/>
          <p:cNvGraphicFramePr>
            <a:graphicFrameLocks noChangeAspect="1"/>
          </p:cNvGraphicFramePr>
          <p:nvPr/>
        </p:nvGraphicFramePr>
        <p:xfrm>
          <a:off x="5073650" y="5580063"/>
          <a:ext cx="69056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24" name="Equation" r:id="rId20" imgW="317160" imgH="190440" progId="Equation.DSMT4">
                  <p:embed/>
                </p:oleObj>
              </mc:Choice>
              <mc:Fallback>
                <p:oleObj name="Equation" r:id="rId20" imgW="317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650" y="5580063"/>
                        <a:ext cx="690563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23" name="Object 19"/>
          <p:cNvGraphicFramePr>
            <a:graphicFrameLocks noChangeAspect="1"/>
          </p:cNvGraphicFramePr>
          <p:nvPr/>
        </p:nvGraphicFramePr>
        <p:xfrm>
          <a:off x="6921500" y="5562600"/>
          <a:ext cx="8509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25" name="Equation" r:id="rId22" imgW="355320" imgH="190440" progId="Equation.DSMT4">
                  <p:embed/>
                </p:oleObj>
              </mc:Choice>
              <mc:Fallback>
                <p:oleObj name="Equation" r:id="rId22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0" y="5562600"/>
                        <a:ext cx="8509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9124" name="Object 20"/>
          <p:cNvGraphicFramePr>
            <a:graphicFrameLocks noChangeAspect="1"/>
          </p:cNvGraphicFramePr>
          <p:nvPr/>
        </p:nvGraphicFramePr>
        <p:xfrm>
          <a:off x="5867400" y="5562600"/>
          <a:ext cx="9144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26" name="Equation" r:id="rId23" imgW="419040" imgH="203040" progId="Equation.DSMT4">
                  <p:embed/>
                </p:oleObj>
              </mc:Choice>
              <mc:Fallback>
                <p:oleObj name="Equation" r:id="rId23" imgW="419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562600"/>
                        <a:ext cx="91440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9125" name="AutoShape 21"/>
          <p:cNvSpPr>
            <a:spLocks noChangeArrowheads="1"/>
          </p:cNvSpPr>
          <p:nvPr/>
        </p:nvSpPr>
        <p:spPr bwMode="auto">
          <a:xfrm>
            <a:off x="3810000" y="5638800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7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59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59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59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59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59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5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5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59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559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"/>
                                        <p:tgtEl>
                                          <p:spTgt spid="559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559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5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59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5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"/>
                                        <p:tgtEl>
                                          <p:spTgt spid="5591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"/>
                                        <p:tgtEl>
                                          <p:spTgt spid="5591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300"/>
                                        <p:tgtEl>
                                          <p:spTgt spid="5591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59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5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5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5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5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55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55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6" grpId="0" build="p" autoUpdateAnimBg="0"/>
      <p:bldP spid="5591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0FA8-2A0F-1843-B63B-215987724D3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990600"/>
            <a:ext cx="8839200" cy="3886200"/>
          </a:xfrm>
        </p:spPr>
        <p:txBody>
          <a:bodyPr/>
          <a:lstStyle/>
          <a:p>
            <a:pPr lvl="1"/>
            <a:r>
              <a:rPr lang="en-US" altLang="en-US"/>
              <a:t>Electron capture</a:t>
            </a:r>
          </a:p>
          <a:p>
            <a:pPr lvl="2"/>
            <a:r>
              <a:rPr lang="en-US" altLang="en-US"/>
              <a:t>Nucleus with many protons</a:t>
            </a:r>
          </a:p>
          <a:p>
            <a:pPr lvl="2"/>
            <a:r>
              <a:rPr lang="en-US" altLang="en-US"/>
              <a:t>Absorbs a K-shell atomic electron</a:t>
            </a:r>
          </a:p>
          <a:p>
            <a:pPr lvl="2"/>
            <a:r>
              <a:rPr lang="en-US" altLang="en-US"/>
              <a:t>Proton number decreases by one</a:t>
            </a:r>
          </a:p>
          <a:p>
            <a:pPr lvl="2"/>
            <a:r>
              <a:rPr lang="en-US" altLang="en-US"/>
              <a:t>Causes cascade X-ray emission from the transition of remaining atomic electrons</a:t>
            </a:r>
          </a:p>
          <a:p>
            <a:r>
              <a:rPr lang="en-US" altLang="en-US"/>
              <a:t>For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-decay: 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A=0 and |</a:t>
            </a:r>
            <a:r>
              <a:rPr lang="en-US" altLang="en-US">
                <a:latin typeface="Symbol" charset="2"/>
              </a:rPr>
              <a:t>D</a:t>
            </a:r>
            <a:r>
              <a:rPr lang="en-US" altLang="en-US"/>
              <a:t>Z|=1</a:t>
            </a:r>
          </a:p>
        </p:txBody>
      </p:sp>
      <p:graphicFrame>
        <p:nvGraphicFramePr>
          <p:cNvPr id="56627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7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6276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</a:t>
            </a:r>
          </a:p>
        </p:txBody>
      </p:sp>
      <p:graphicFrame>
        <p:nvGraphicFramePr>
          <p:cNvPr id="566279" name="Object 7"/>
          <p:cNvGraphicFramePr>
            <a:graphicFrameLocks noChangeAspect="1"/>
          </p:cNvGraphicFramePr>
          <p:nvPr/>
        </p:nvGraphicFramePr>
        <p:xfrm>
          <a:off x="5557838" y="1846263"/>
          <a:ext cx="6905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73" name="Equation" r:id="rId5" imgW="317160" imgH="190440" progId="Equation.DSMT4">
                  <p:embed/>
                </p:oleObj>
              </mc:Choice>
              <mc:Fallback>
                <p:oleObj name="Equation" r:id="rId5" imgW="317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1846263"/>
                        <a:ext cx="690562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6284" name="Object 12"/>
          <p:cNvGraphicFramePr>
            <a:graphicFrameLocks noChangeAspect="1"/>
          </p:cNvGraphicFramePr>
          <p:nvPr/>
        </p:nvGraphicFramePr>
        <p:xfrm>
          <a:off x="6777038" y="1981200"/>
          <a:ext cx="3857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74" name="Equation" r:id="rId7" imgW="177480" imgH="139680" progId="Equation.DSMT4">
                  <p:embed/>
                </p:oleObj>
              </mc:Choice>
              <mc:Fallback>
                <p:oleObj name="Equation" r:id="rId7" imgW="1774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7038" y="1981200"/>
                        <a:ext cx="38576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6285" name="Object 13"/>
          <p:cNvGraphicFramePr>
            <a:graphicFrameLocks noChangeAspect="1"/>
          </p:cNvGraphicFramePr>
          <p:nvPr/>
        </p:nvGraphicFramePr>
        <p:xfrm>
          <a:off x="7150100" y="1828800"/>
          <a:ext cx="7747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75" name="Equation" r:id="rId9" imgW="355320" imgH="190440" progId="Equation.DSMT4">
                  <p:embed/>
                </p:oleObj>
              </mc:Choice>
              <mc:Fallback>
                <p:oleObj name="Equation" r:id="rId9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0100" y="1828800"/>
                        <a:ext cx="7747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6286" name="Object 14"/>
          <p:cNvGraphicFramePr>
            <a:graphicFrameLocks noChangeAspect="1"/>
          </p:cNvGraphicFramePr>
          <p:nvPr/>
        </p:nvGraphicFramePr>
        <p:xfrm>
          <a:off x="6153150" y="1828800"/>
          <a:ext cx="5524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76" name="Equation" r:id="rId11" imgW="253800" imgH="203040" progId="Equation.DSMT4">
                  <p:embed/>
                </p:oleObj>
              </mc:Choice>
              <mc:Fallback>
                <p:oleObj name="Equation" r:id="rId11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150" y="1828800"/>
                        <a:ext cx="55245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331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66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66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66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66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66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66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"/>
                                        <p:tgtEl>
                                          <p:spTgt spid="566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DB462-93A9-3D45-B05A-DAA0F8C46B13}" type="slidenum">
              <a:rPr lang="en-US" altLang="en-US"/>
              <a:pPr/>
              <a:t>8</a:t>
            </a:fld>
            <a:endParaRPr lang="en-US" altLang="en-US"/>
          </a:p>
        </p:txBody>
      </p:sp>
      <p:pic>
        <p:nvPicPr>
          <p:cNvPr id="560130" name="Picture 2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38" y="3581400"/>
            <a:ext cx="4170362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09600"/>
            <a:ext cx="8077200" cy="2971800"/>
          </a:xfrm>
        </p:spPr>
        <p:txBody>
          <a:bodyPr/>
          <a:lstStyle/>
          <a:p>
            <a:r>
              <a:rPr lang="en-US" altLang="en-US" dirty="0"/>
              <a:t>Initially assumed to be </a:t>
            </a:r>
            <a:r>
              <a:rPr lang="en-US" altLang="en-US" dirty="0" smtClean="0"/>
              <a:t>a 2-body </a:t>
            </a:r>
            <a:r>
              <a:rPr lang="en-US" altLang="en-US" dirty="0"/>
              <a:t>decay</a:t>
            </a:r>
          </a:p>
          <a:p>
            <a:r>
              <a:rPr lang="en-US" altLang="en-US" dirty="0"/>
              <a:t>From </a:t>
            </a:r>
            <a:r>
              <a:rPr lang="en-US" altLang="en-US" dirty="0" smtClean="0"/>
              <a:t>the energy </a:t>
            </a:r>
            <a:r>
              <a:rPr lang="en-US" altLang="en-US" dirty="0"/>
              <a:t>conservation</a:t>
            </a:r>
          </a:p>
          <a:p>
            <a:endParaRPr lang="en-US" altLang="en-US" dirty="0"/>
          </a:p>
          <a:p>
            <a:r>
              <a:rPr lang="en-US" altLang="en-US" dirty="0"/>
              <a:t>Since lighter electron carries most the KE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graphicFrame>
        <p:nvGraphicFramePr>
          <p:cNvPr id="560132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013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</a:t>
            </a:r>
          </a:p>
        </p:txBody>
      </p:sp>
      <p:graphicFrame>
        <p:nvGraphicFramePr>
          <p:cNvPr id="560134" name="Object 6"/>
          <p:cNvGraphicFramePr>
            <a:graphicFrameLocks noChangeAspect="1"/>
          </p:cNvGraphicFramePr>
          <p:nvPr/>
        </p:nvGraphicFramePr>
        <p:xfrm>
          <a:off x="1066800" y="1804988"/>
          <a:ext cx="71755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3" name="Equation" r:id="rId6" imgW="330120" imgH="203040" progId="Equation.DSMT4">
                  <p:embed/>
                </p:oleObj>
              </mc:Choice>
              <mc:Fallback>
                <p:oleObj name="Equation" r:id="rId6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04988"/>
                        <a:ext cx="71755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5" name="Object 7"/>
          <p:cNvGraphicFramePr>
            <a:graphicFrameLocks noChangeAspect="1"/>
          </p:cNvGraphicFramePr>
          <p:nvPr/>
        </p:nvGraphicFramePr>
        <p:xfrm>
          <a:off x="533400" y="2819400"/>
          <a:ext cx="27924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4" name="Equation" r:id="rId8" imgW="1282680" imgH="279360" progId="Equation.DSMT4">
                  <p:embed/>
                </p:oleObj>
              </mc:Choice>
              <mc:Fallback>
                <p:oleObj name="Equation" r:id="rId8" imgW="1282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2792413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6" name="Object 8"/>
          <p:cNvGraphicFramePr>
            <a:graphicFrameLocks noChangeAspect="1"/>
          </p:cNvGraphicFramePr>
          <p:nvPr/>
        </p:nvGraphicFramePr>
        <p:xfrm>
          <a:off x="3276600" y="2843213"/>
          <a:ext cx="3097213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5" name="Equation" r:id="rId10" imgW="1422360" imgH="241200" progId="Equation.DSMT4">
                  <p:embed/>
                </p:oleObj>
              </mc:Choice>
              <mc:Fallback>
                <p:oleObj name="Equation" r:id="rId10" imgW="14223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843213"/>
                        <a:ext cx="3097213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7" name="Object 9"/>
          <p:cNvGraphicFramePr>
            <a:graphicFrameLocks noChangeAspect="1"/>
          </p:cNvGraphicFramePr>
          <p:nvPr/>
        </p:nvGraphicFramePr>
        <p:xfrm>
          <a:off x="6361113" y="2895600"/>
          <a:ext cx="1106487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6" name="Equation" r:id="rId12" imgW="507960" imgH="203040" progId="Equation.DSMT4">
                  <p:embed/>
                </p:oleObj>
              </mc:Choice>
              <mc:Fallback>
                <p:oleObj name="Equation" r:id="rId12" imgW="507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1113" y="2895600"/>
                        <a:ext cx="1106487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38" name="Object 10"/>
          <p:cNvGraphicFramePr>
            <a:graphicFrameLocks noChangeAspect="1"/>
          </p:cNvGraphicFramePr>
          <p:nvPr/>
        </p:nvGraphicFramePr>
        <p:xfrm>
          <a:off x="7446963" y="2971800"/>
          <a:ext cx="554037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7" name="Equation" r:id="rId14" imgW="253800" imgH="190440" progId="Equation.DSMT4">
                  <p:embed/>
                </p:oleObj>
              </mc:Choice>
              <mc:Fallback>
                <p:oleObj name="Equation" r:id="rId14" imgW="2538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963" y="2971800"/>
                        <a:ext cx="554037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0139" name="Rectangle 11"/>
          <p:cNvSpPr>
            <a:spLocks noChangeArrowheads="1"/>
          </p:cNvSpPr>
          <p:nvPr/>
        </p:nvSpPr>
        <p:spPr bwMode="auto">
          <a:xfrm>
            <a:off x="152400" y="3505200"/>
            <a:ext cx="52578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2800"/>
              <a:t>Results in a </a:t>
            </a:r>
            <a:r>
              <a:rPr lang="en-US" altLang="en-US" sz="2800" b="1" u="sng">
                <a:solidFill>
                  <a:srgbClr val="800000"/>
                </a:solidFill>
              </a:rPr>
              <a:t>unique Q value</a:t>
            </a:r>
            <a:r>
              <a:rPr lang="en-US" altLang="en-US" sz="2800"/>
              <a:t> as in </a:t>
            </a:r>
            <a:r>
              <a:rPr lang="en-US" altLang="en-US" sz="2800">
                <a:latin typeface="Symbol" charset="2"/>
              </a:rPr>
              <a:t>a</a:t>
            </a:r>
            <a:r>
              <a:rPr lang="en-US" altLang="en-US" sz="2800"/>
              <a:t>-decay.</a:t>
            </a:r>
          </a:p>
          <a:p>
            <a:r>
              <a:rPr lang="en-US" altLang="en-US" sz="2800"/>
              <a:t>In reality, electrons emitted with continuous E spectrum with an end-point given by the formula above</a:t>
            </a:r>
          </a:p>
          <a:p>
            <a:r>
              <a:rPr lang="en-US" altLang="en-US" sz="2800">
                <a:solidFill>
                  <a:srgbClr val="800000"/>
                </a:solidFill>
              </a:rPr>
              <a:t>Energy conservation is violated!!!!</a:t>
            </a:r>
          </a:p>
        </p:txBody>
      </p:sp>
      <p:grpSp>
        <p:nvGrpSpPr>
          <p:cNvPr id="560140" name="Group 12"/>
          <p:cNvGrpSpPr>
            <a:grpSpLocks/>
          </p:cNvGrpSpPr>
          <p:nvPr/>
        </p:nvGrpSpPr>
        <p:grpSpPr bwMode="auto">
          <a:xfrm>
            <a:off x="7883525" y="4495800"/>
            <a:ext cx="1184275" cy="1371600"/>
            <a:chOff x="4966" y="2832"/>
            <a:chExt cx="746" cy="864"/>
          </a:xfrm>
        </p:grpSpPr>
        <p:sp>
          <p:nvSpPr>
            <p:cNvPr id="560141" name="Text Box 13"/>
            <p:cNvSpPr txBox="1">
              <a:spLocks noChangeArrowheads="1"/>
            </p:cNvSpPr>
            <p:nvPr/>
          </p:nvSpPr>
          <p:spPr bwMode="auto">
            <a:xfrm>
              <a:off x="4966" y="2832"/>
              <a:ext cx="746" cy="26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>
                  <a:solidFill>
                    <a:srgbClr val="800000"/>
                  </a:solidFill>
                </a:rPr>
                <a:t>End-point</a:t>
              </a:r>
            </a:p>
          </p:txBody>
        </p:sp>
        <p:sp>
          <p:nvSpPr>
            <p:cNvPr id="560142" name="Line 14"/>
            <p:cNvSpPr>
              <a:spLocks noChangeShapeType="1"/>
            </p:cNvSpPr>
            <p:nvPr/>
          </p:nvSpPr>
          <p:spPr bwMode="auto">
            <a:xfrm>
              <a:off x="5376" y="3120"/>
              <a:ext cx="0" cy="576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60143" name="Object 15"/>
          <p:cNvGraphicFramePr>
            <a:graphicFrameLocks noChangeAspect="1"/>
          </p:cNvGraphicFramePr>
          <p:nvPr/>
        </p:nvGraphicFramePr>
        <p:xfrm>
          <a:off x="1828800" y="1811338"/>
          <a:ext cx="1382713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8" name="Equation" r:id="rId16" imgW="634680" imgH="228600" progId="Equation.DSMT4">
                  <p:embed/>
                </p:oleObj>
              </mc:Choice>
              <mc:Fallback>
                <p:oleObj name="Equation" r:id="rId16" imgW="634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811338"/>
                        <a:ext cx="1382713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44" name="Object 16"/>
          <p:cNvGraphicFramePr>
            <a:graphicFrameLocks noChangeAspect="1"/>
          </p:cNvGraphicFramePr>
          <p:nvPr/>
        </p:nvGraphicFramePr>
        <p:xfrm>
          <a:off x="3232150" y="1752600"/>
          <a:ext cx="179705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9" name="Equation" r:id="rId18" imgW="825480" imgH="228600" progId="Equation.DSMT4">
                  <p:embed/>
                </p:oleObj>
              </mc:Choice>
              <mc:Fallback>
                <p:oleObj name="Equation" r:id="rId18" imgW="825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0" y="1752600"/>
                        <a:ext cx="179705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4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554835"/>
              </p:ext>
            </p:extLst>
          </p:nvPr>
        </p:nvGraphicFramePr>
        <p:xfrm>
          <a:off x="6342063" y="661988"/>
          <a:ext cx="1049337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0" name="Equation" r:id="rId20" imgW="482400" imgH="203040" progId="Equation.DSMT4">
                  <p:embed/>
                </p:oleObj>
              </mc:Choice>
              <mc:Fallback>
                <p:oleObj name="Equation" r:id="rId20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2063" y="661988"/>
                        <a:ext cx="1049337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4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28240"/>
              </p:ext>
            </p:extLst>
          </p:nvPr>
        </p:nvGraphicFramePr>
        <p:xfrm>
          <a:off x="7391400" y="673100"/>
          <a:ext cx="77311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1" name="Equation" r:id="rId22" imgW="355320" imgH="190440" progId="Equation.DSMT4">
                  <p:embed/>
                </p:oleObj>
              </mc:Choice>
              <mc:Fallback>
                <p:oleObj name="Equation" r:id="rId22" imgW="3553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673100"/>
                        <a:ext cx="773113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014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415182"/>
              </p:ext>
            </p:extLst>
          </p:nvPr>
        </p:nvGraphicFramePr>
        <p:xfrm>
          <a:off x="8286750" y="661988"/>
          <a:ext cx="55245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2" name="Equation" r:id="rId24" imgW="253800" imgH="203040" progId="Equation.DSMT4">
                  <p:embed/>
                </p:oleObj>
              </mc:Choice>
              <mc:Fallback>
                <p:oleObj name="Equation" r:id="rId24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0" y="661988"/>
                        <a:ext cx="55245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0148" name="Oval 20"/>
          <p:cNvSpPr>
            <a:spLocks noChangeArrowheads="1"/>
          </p:cNvSpPr>
          <p:nvPr/>
        </p:nvSpPr>
        <p:spPr bwMode="auto">
          <a:xfrm>
            <a:off x="3429000" y="2819400"/>
            <a:ext cx="2438400" cy="7620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5105400" y="1828800"/>
            <a:ext cx="3488793" cy="55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99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6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"/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6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60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6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6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6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60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60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6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6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6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"/>
                                        <p:tgtEl>
                                          <p:spTgt spid="560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"/>
                                        <p:tgtEl>
                                          <p:spTgt spid="560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0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6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300"/>
                                        <p:tgtEl>
                                          <p:spTgt spid="560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1" grpId="0" uiExpand="1" build="p" autoUpdateAnimBg="0"/>
      <p:bldP spid="560139" grpId="0" build="p" autoUpdateAnimBg="0"/>
      <p:bldP spid="5601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Oct. 5,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400C-65DF-AC4C-AE0A-B7ED6180360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334000"/>
          </a:xfrm>
        </p:spPr>
        <p:txBody>
          <a:bodyPr/>
          <a:lstStyle/>
          <a:p>
            <a:r>
              <a:rPr lang="en-US" altLang="en-US" dirty="0"/>
              <a:t>Angular momentum is also in trouble</a:t>
            </a:r>
          </a:p>
          <a:p>
            <a:r>
              <a:rPr lang="en-US" altLang="en-US" dirty="0"/>
              <a:t>In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-decays total number of nucleons is conserved </a:t>
            </a:r>
          </a:p>
          <a:p>
            <a:pPr lvl="1"/>
            <a:r>
              <a:rPr lang="en-US" altLang="en-US" dirty="0"/>
              <a:t>Recall |</a:t>
            </a:r>
            <a:r>
              <a:rPr lang="en-US" altLang="en-US" dirty="0">
                <a:latin typeface="Symbol" charset="2"/>
              </a:rPr>
              <a:t>D</a:t>
            </a:r>
            <a:r>
              <a:rPr lang="en-US" altLang="en-US" dirty="0"/>
              <a:t>A|=0 and |</a:t>
            </a:r>
            <a:r>
              <a:rPr lang="en-US" altLang="en-US" dirty="0">
                <a:latin typeface="Symbol" charset="2"/>
              </a:rPr>
              <a:t>D</a:t>
            </a:r>
            <a:r>
              <a:rPr lang="en-US" altLang="en-US" dirty="0"/>
              <a:t>Z|=1 in </a:t>
            </a:r>
            <a:r>
              <a:rPr lang="en-US" altLang="en-US" dirty="0">
                <a:latin typeface="Symbol" charset="2"/>
              </a:rPr>
              <a:t>b</a:t>
            </a:r>
            <a:r>
              <a:rPr lang="en-US" altLang="en-US" dirty="0"/>
              <a:t>-decays?</a:t>
            </a:r>
          </a:p>
          <a:p>
            <a:r>
              <a:rPr lang="en-US" altLang="en-US" dirty="0"/>
              <a:t>Electrons are fermions with spin </a:t>
            </a:r>
          </a:p>
          <a:p>
            <a:r>
              <a:rPr lang="en-US" altLang="en-US" dirty="0" smtClean="0"/>
              <a:t>No matter how you change the </a:t>
            </a:r>
            <a:r>
              <a:rPr lang="en-US" altLang="en-US" dirty="0"/>
              <a:t>integer orbital angular momentum, the total angular momentum cannot be </a:t>
            </a:r>
            <a:r>
              <a:rPr lang="en-US" altLang="en-US" dirty="0" smtClean="0"/>
              <a:t>conserved</a:t>
            </a:r>
            <a:endParaRPr lang="en-US" altLang="en-US" dirty="0"/>
          </a:p>
          <a:p>
            <a:pPr lvl="1"/>
            <a:r>
              <a:rPr lang="en-US" altLang="en-US" dirty="0"/>
              <a:t>How much does it always differ by?</a:t>
            </a:r>
          </a:p>
          <a:p>
            <a:r>
              <a:rPr lang="en-US" altLang="en-US" dirty="0">
                <a:solidFill>
                  <a:srgbClr val="800000"/>
                </a:solidFill>
              </a:rPr>
              <a:t>Angular momentum conservation is violated!!!</a:t>
            </a:r>
            <a:endParaRPr lang="en-US" altLang="en-US" dirty="0"/>
          </a:p>
        </p:txBody>
      </p:sp>
      <p:graphicFrame>
        <p:nvGraphicFramePr>
          <p:cNvPr id="561155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808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115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Radiation: </a:t>
            </a:r>
            <a:r>
              <a:rPr lang="en-US" altLang="en-US">
                <a:latin typeface="Symbol" charset="2"/>
              </a:rPr>
              <a:t>b</a:t>
            </a:r>
            <a:r>
              <a:rPr lang="en-US" altLang="en-US"/>
              <a:t>-Decays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438400"/>
            <a:ext cx="470731" cy="7680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419600"/>
            <a:ext cx="564137" cy="92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4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61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561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561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"/>
                                        <p:tgtEl>
                                          <p:spTgt spid="561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561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561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561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4" grpId="0" uiExpand="1" build="p" autoUpdateAnimBg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40081</TotalTime>
  <Words>1758</Words>
  <Application>Microsoft Macintosh PowerPoint</Application>
  <PresentationFormat>On-screen Show (4:3)</PresentationFormat>
  <Paragraphs>290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 Narrow</vt:lpstr>
      <vt:lpstr>Monotype Corsiva</vt:lpstr>
      <vt:lpstr>Symbol</vt:lpstr>
      <vt:lpstr>Times New Roman</vt:lpstr>
      <vt:lpstr>Wingdings</vt:lpstr>
      <vt:lpstr>Arial</vt:lpstr>
      <vt:lpstr>phys1443-spring02</vt:lpstr>
      <vt:lpstr>Equation</vt:lpstr>
      <vt:lpstr>PHYS 3446 – Lecture #10</vt:lpstr>
      <vt:lpstr>Announcement</vt:lpstr>
      <vt:lpstr>Assignments</vt:lpstr>
      <vt:lpstr>PowerPoint Presentation</vt:lpstr>
      <vt:lpstr>Discovery of Alpha and Beta Radiations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Neutron Beta Decay Feynman 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Nuclear Binding Energy – Valley of Stability</vt:lpstr>
      <vt:lpstr>Half Life</vt:lpstr>
      <vt:lpstr>Nuclear Decay Type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1192</cp:revision>
  <cp:lastPrinted>2016-10-03T19:17:49Z</cp:lastPrinted>
  <dcterms:created xsi:type="dcterms:W3CDTF">2002-01-14T15:59:50Z</dcterms:created>
  <dcterms:modified xsi:type="dcterms:W3CDTF">2016-10-05T21:04:50Z</dcterms:modified>
</cp:coreProperties>
</file>