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549" r:id="rId2"/>
    <p:sldId id="724" r:id="rId3"/>
    <p:sldId id="725" r:id="rId4"/>
    <p:sldId id="726" r:id="rId5"/>
    <p:sldId id="727" r:id="rId6"/>
    <p:sldId id="728" r:id="rId7"/>
    <p:sldId id="729" r:id="rId8"/>
    <p:sldId id="730" r:id="rId9"/>
    <p:sldId id="731" r:id="rId10"/>
    <p:sldId id="732" r:id="rId11"/>
    <p:sldId id="733" r:id="rId12"/>
    <p:sldId id="734" r:id="rId13"/>
    <p:sldId id="735" r:id="rId14"/>
    <p:sldId id="736" r:id="rId15"/>
    <p:sldId id="737" r:id="rId16"/>
    <p:sldId id="738" r:id="rId17"/>
    <p:sldId id="739" r:id="rId18"/>
    <p:sldId id="740" r:id="rId19"/>
    <p:sldId id="741" r:id="rId20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50021"/>
    <a:srgbClr val="CC00CC"/>
    <a:srgbClr val="99FFCC"/>
    <a:srgbClr val="FFFFCC"/>
    <a:srgbClr val="CC6600"/>
    <a:srgbClr val="FF0066"/>
    <a:srgbClr val="0033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546" autoAdjust="0"/>
    <p:restoredTop sz="96087" autoAdjust="0"/>
  </p:normalViewPr>
  <p:slideViewPr>
    <p:cSldViewPr>
      <p:cViewPr varScale="1">
        <p:scale>
          <a:sx n="79" d="100"/>
          <a:sy n="79" d="100"/>
        </p:scale>
        <p:origin x="208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4" Type="http://schemas.openxmlformats.org/officeDocument/2006/relationships/image" Target="../media/image23.wmf"/><Relationship Id="rId5" Type="http://schemas.openxmlformats.org/officeDocument/2006/relationships/image" Target="../media/image24.wmf"/><Relationship Id="rId1" Type="http://schemas.openxmlformats.org/officeDocument/2006/relationships/image" Target="../media/image1.wmf"/><Relationship Id="rId2" Type="http://schemas.openxmlformats.org/officeDocument/2006/relationships/image" Target="../media/image2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4" Type="http://schemas.openxmlformats.org/officeDocument/2006/relationships/image" Target="../media/image27.wmf"/><Relationship Id="rId5" Type="http://schemas.openxmlformats.org/officeDocument/2006/relationships/image" Target="../media/image28.wmf"/><Relationship Id="rId6" Type="http://schemas.openxmlformats.org/officeDocument/2006/relationships/image" Target="../media/image29.wmf"/><Relationship Id="rId1" Type="http://schemas.openxmlformats.org/officeDocument/2006/relationships/image" Target="../media/image1.wmf"/><Relationship Id="rId2" Type="http://schemas.openxmlformats.org/officeDocument/2006/relationships/image" Target="../media/image25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30.wmf"/><Relationship Id="rId3" Type="http://schemas.openxmlformats.org/officeDocument/2006/relationships/image" Target="../media/image31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30.wmf"/><Relationship Id="rId3" Type="http://schemas.openxmlformats.org/officeDocument/2006/relationships/image" Target="../media/image3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4" Type="http://schemas.openxmlformats.org/officeDocument/2006/relationships/image" Target="../media/image8.wmf"/><Relationship Id="rId1" Type="http://schemas.openxmlformats.org/officeDocument/2006/relationships/image" Target="../media/image1.wmf"/><Relationship Id="rId2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9.wmf"/><Relationship Id="rId3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4" Type="http://schemas.openxmlformats.org/officeDocument/2006/relationships/image" Target="../media/image13.wmf"/><Relationship Id="rId1" Type="http://schemas.openxmlformats.org/officeDocument/2006/relationships/image" Target="../media/image1.wmf"/><Relationship Id="rId2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4" Type="http://schemas.openxmlformats.org/officeDocument/2006/relationships/image" Target="../media/image17.wmf"/><Relationship Id="rId5" Type="http://schemas.openxmlformats.org/officeDocument/2006/relationships/image" Target="../media/image18.wmf"/><Relationship Id="rId6" Type="http://schemas.openxmlformats.org/officeDocument/2006/relationships/image" Target="../media/image19.wmf"/><Relationship Id="rId1" Type="http://schemas.openxmlformats.org/officeDocument/2006/relationships/image" Target="../media/image1.wmf"/><Relationship Id="rId2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87D62B9B-2C43-B34F-A767-63AD895815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099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590658E6-8E13-374D-B54E-34163DBF1E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20920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C41896-4BD9-6349-B1DC-53EC8D67DAFC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4250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0658E6-8E13-374D-B54E-34163DBF1E24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2458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0658E6-8E13-374D-B54E-34163DBF1E24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634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NUL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22098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DB853-DCA8-564B-A8BA-5A5DCF79D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5653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3D83D-9E98-814A-8B9A-9DC5A9034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921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08322-88C7-8947-AFEB-CED3DE1435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64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274E5-4909-6D45-8A8E-64F09394C4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21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D8ED2-62B5-DE41-847E-F676E85D6A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6276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6D99A-3C5B-7246-9CCB-0B75831330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855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AA009-1B35-A244-A493-D8273650E4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2702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21850-FEE6-4142-AAA6-75D01ED8BD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105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98EF2-B61C-3347-975E-3266668CC6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522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CED9A-0346-444E-8A81-41F0044684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0388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DD513-3674-FE43-A67D-4743D576D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009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NUL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solidFill>
                  <a:srgbClr val="FF0066"/>
                </a:solidFill>
              </a:defRPr>
            </a:lvl1pPr>
          </a:lstStyle>
          <a:p>
            <a:pPr>
              <a:defRPr/>
            </a:pPr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solidFill>
                  <a:srgbClr val="003300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rgbClr val="A50021"/>
                </a:solidFill>
              </a:defRPr>
            </a:lvl1pPr>
          </a:lstStyle>
          <a:p>
            <a:pPr>
              <a:defRPr/>
            </a:pPr>
            <a:fld id="{5A90F936-D30C-AB48-920A-9527AC07CC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A5002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rgbClr val="660066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00330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rgbClr val="CC00CC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rgbClr val="FF00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10.bin"/><Relationship Id="rId6" Type="http://schemas.openxmlformats.org/officeDocument/2006/relationships/image" Target="../media/image9.wmf"/><Relationship Id="rId7" Type="http://schemas.openxmlformats.org/officeDocument/2006/relationships/oleObject" Target="../embeddings/oleObject11.bin"/><Relationship Id="rId8" Type="http://schemas.openxmlformats.org/officeDocument/2006/relationships/image" Target="../media/image10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13.bin"/><Relationship Id="rId6" Type="http://schemas.openxmlformats.org/officeDocument/2006/relationships/image" Target="../media/image11.wmf"/><Relationship Id="rId7" Type="http://schemas.openxmlformats.org/officeDocument/2006/relationships/oleObject" Target="../embeddings/oleObject14.bin"/><Relationship Id="rId8" Type="http://schemas.openxmlformats.org/officeDocument/2006/relationships/image" Target="../media/image12.wmf"/><Relationship Id="rId9" Type="http://schemas.openxmlformats.org/officeDocument/2006/relationships/oleObject" Target="../embeddings/oleObject15.bin"/><Relationship Id="rId10" Type="http://schemas.openxmlformats.org/officeDocument/2006/relationships/image" Target="../media/image13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17.bin"/><Relationship Id="rId6" Type="http://schemas.openxmlformats.org/officeDocument/2006/relationships/image" Target="../media/image14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2.bin"/><Relationship Id="rId12" Type="http://schemas.openxmlformats.org/officeDocument/2006/relationships/image" Target="../media/image18.wmf"/><Relationship Id="rId13" Type="http://schemas.openxmlformats.org/officeDocument/2006/relationships/oleObject" Target="../embeddings/oleObject23.bin"/><Relationship Id="rId14" Type="http://schemas.openxmlformats.org/officeDocument/2006/relationships/image" Target="../media/image19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8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19.bin"/><Relationship Id="rId6" Type="http://schemas.openxmlformats.org/officeDocument/2006/relationships/image" Target="../media/image15.wmf"/><Relationship Id="rId7" Type="http://schemas.openxmlformats.org/officeDocument/2006/relationships/oleObject" Target="../embeddings/oleObject20.bin"/><Relationship Id="rId8" Type="http://schemas.openxmlformats.org/officeDocument/2006/relationships/image" Target="../media/image16.wmf"/><Relationship Id="rId9" Type="http://schemas.openxmlformats.org/officeDocument/2006/relationships/oleObject" Target="../embeddings/oleObject21.bin"/><Relationship Id="rId10" Type="http://schemas.openxmlformats.org/officeDocument/2006/relationships/image" Target="../media/image1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4" Type="http://schemas.openxmlformats.org/officeDocument/2006/relationships/oleObject" Target="../embeddings/oleObject24.bin"/><Relationship Id="rId5" Type="http://schemas.openxmlformats.org/officeDocument/2006/relationships/image" Target="../media/image1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25.bin"/><Relationship Id="rId5" Type="http://schemas.openxmlformats.org/officeDocument/2006/relationships/image" Target="../media/image1.w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30.bin"/><Relationship Id="rId12" Type="http://schemas.openxmlformats.org/officeDocument/2006/relationships/image" Target="../media/image24.w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6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27.bin"/><Relationship Id="rId6" Type="http://schemas.openxmlformats.org/officeDocument/2006/relationships/image" Target="../media/image21.wmf"/><Relationship Id="rId7" Type="http://schemas.openxmlformats.org/officeDocument/2006/relationships/oleObject" Target="../embeddings/oleObject28.bin"/><Relationship Id="rId8" Type="http://schemas.openxmlformats.org/officeDocument/2006/relationships/image" Target="../media/image22.wmf"/><Relationship Id="rId9" Type="http://schemas.openxmlformats.org/officeDocument/2006/relationships/oleObject" Target="../embeddings/oleObject29.bin"/><Relationship Id="rId10" Type="http://schemas.openxmlformats.org/officeDocument/2006/relationships/image" Target="../media/image23.wmf"/></Relationships>
</file>

<file path=ppt/slides/_rels/slide17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35.bin"/><Relationship Id="rId12" Type="http://schemas.openxmlformats.org/officeDocument/2006/relationships/image" Target="../media/image28.wmf"/><Relationship Id="rId13" Type="http://schemas.openxmlformats.org/officeDocument/2006/relationships/oleObject" Target="../embeddings/oleObject36.bin"/><Relationship Id="rId14" Type="http://schemas.openxmlformats.org/officeDocument/2006/relationships/image" Target="../media/image29.wmf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31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32.bin"/><Relationship Id="rId6" Type="http://schemas.openxmlformats.org/officeDocument/2006/relationships/image" Target="../media/image25.wmf"/><Relationship Id="rId7" Type="http://schemas.openxmlformats.org/officeDocument/2006/relationships/oleObject" Target="../embeddings/oleObject33.bin"/><Relationship Id="rId8" Type="http://schemas.openxmlformats.org/officeDocument/2006/relationships/image" Target="../media/image26.wmf"/><Relationship Id="rId9" Type="http://schemas.openxmlformats.org/officeDocument/2006/relationships/oleObject" Target="../embeddings/oleObject34.bin"/><Relationship Id="rId10" Type="http://schemas.openxmlformats.org/officeDocument/2006/relationships/image" Target="../media/image2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38.bin"/><Relationship Id="rId6" Type="http://schemas.openxmlformats.org/officeDocument/2006/relationships/image" Target="../media/image30.wmf"/><Relationship Id="rId7" Type="http://schemas.openxmlformats.org/officeDocument/2006/relationships/oleObject" Target="../embeddings/oleObject39.bin"/><Relationship Id="rId8" Type="http://schemas.openxmlformats.org/officeDocument/2006/relationships/image" Target="../media/image31.wmf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41.bin"/><Relationship Id="rId20" Type="http://schemas.openxmlformats.org/officeDocument/2006/relationships/image" Target="../media/image41.emf"/><Relationship Id="rId21" Type="http://schemas.openxmlformats.org/officeDocument/2006/relationships/image" Target="../media/image42.emf"/><Relationship Id="rId10" Type="http://schemas.openxmlformats.org/officeDocument/2006/relationships/image" Target="../media/image30.wmf"/><Relationship Id="rId11" Type="http://schemas.openxmlformats.org/officeDocument/2006/relationships/oleObject" Target="../embeddings/oleObject42.bin"/><Relationship Id="rId12" Type="http://schemas.openxmlformats.org/officeDocument/2006/relationships/image" Target="../media/image31.wmf"/><Relationship Id="rId13" Type="http://schemas.openxmlformats.org/officeDocument/2006/relationships/image" Target="../media/image36.emf"/><Relationship Id="rId14" Type="http://schemas.openxmlformats.org/officeDocument/2006/relationships/image" Target="../media/image37.emf"/><Relationship Id="rId15" Type="http://schemas.openxmlformats.org/officeDocument/2006/relationships/image" Target="../media/image38.emf"/><Relationship Id="rId16" Type="http://schemas.openxmlformats.org/officeDocument/2006/relationships/image" Target="../media/image39.emf"/><Relationship Id="rId17" Type="http://schemas.openxmlformats.org/officeDocument/2006/relationships/image" Target="../media/image40.emf"/><Relationship Id="rId18" Type="http://schemas.openxmlformats.org/officeDocument/2006/relationships/oleObject" Target="../embeddings/oleObject43.bin"/><Relationship Id="rId19" Type="http://schemas.openxmlformats.org/officeDocument/2006/relationships/oleObject" Target="../embeddings/oleObject44.bin"/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40.bin"/><Relationship Id="rId4" Type="http://schemas.openxmlformats.org/officeDocument/2006/relationships/image" Target="../media/image1.wmf"/><Relationship Id="rId5" Type="http://schemas.openxmlformats.org/officeDocument/2006/relationships/image" Target="../media/image32.emf"/><Relationship Id="rId6" Type="http://schemas.openxmlformats.org/officeDocument/2006/relationships/image" Target="../media/image33.emf"/><Relationship Id="rId7" Type="http://schemas.openxmlformats.org/officeDocument/2006/relationships/image" Target="../media/image34.emf"/><Relationship Id="rId8" Type="http://schemas.openxmlformats.org/officeDocument/2006/relationships/image" Target="../media/image35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6.bin"/><Relationship Id="rId6" Type="http://schemas.openxmlformats.org/officeDocument/2006/relationships/image" Target="../media/image6.wmf"/><Relationship Id="rId7" Type="http://schemas.openxmlformats.org/officeDocument/2006/relationships/oleObject" Target="../embeddings/oleObject7.bin"/><Relationship Id="rId8" Type="http://schemas.openxmlformats.org/officeDocument/2006/relationships/image" Target="../media/image7.wmf"/><Relationship Id="rId9" Type="http://schemas.openxmlformats.org/officeDocument/2006/relationships/oleObject" Target="../embeddings/oleObject8.bin"/><Relationship Id="rId10" Type="http://schemas.openxmlformats.org/officeDocument/2006/relationships/image" Target="../media/image8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6A38AD-5A4C-D541-A15F-1F788FAD079A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3450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90563" y="4572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PHYS 3446 – Lecture #11</a:t>
            </a:r>
          </a:p>
        </p:txBody>
      </p:sp>
      <p:sp>
        <p:nvSpPr>
          <p:cNvPr id="345091" name="Text Box 1027"/>
          <p:cNvSpPr txBox="1">
            <a:spLocks noChangeArrowheads="1"/>
          </p:cNvSpPr>
          <p:nvPr/>
        </p:nvSpPr>
        <p:spPr bwMode="auto">
          <a:xfrm>
            <a:off x="3066560" y="1371600"/>
            <a:ext cx="302358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 sz="2400" dirty="0" smtClean="0">
                <a:solidFill>
                  <a:schemeClr val="accent2"/>
                </a:solidFill>
                <a:latin typeface="Monotype Corsiva" charset="0"/>
              </a:rPr>
              <a:t>Wednesday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, </a:t>
            </a:r>
            <a:r>
              <a:rPr lang="en-US" altLang="en-US" sz="2400" dirty="0" smtClean="0">
                <a:solidFill>
                  <a:schemeClr val="accent2"/>
                </a:solidFill>
                <a:latin typeface="Monotype Corsiva" charset="0"/>
              </a:rPr>
              <a:t>Oct. 12, 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2016</a:t>
            </a:r>
          </a:p>
          <a:p>
            <a:pPr algn="ctr" eaLnBrk="1" hangingPunct="1"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altLang="en-US" sz="2400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 </a:t>
            </a:r>
            <a:r>
              <a:rPr lang="en-US" altLang="en-US" sz="2400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</p:txBody>
      </p:sp>
      <p:sp>
        <p:nvSpPr>
          <p:cNvPr id="345092" name="Text Box 1028"/>
          <p:cNvSpPr txBox="1">
            <a:spLocks noChangeArrowheads="1"/>
          </p:cNvSpPr>
          <p:nvPr/>
        </p:nvSpPr>
        <p:spPr bwMode="auto">
          <a:xfrm>
            <a:off x="1295400" y="2133600"/>
            <a:ext cx="7005638" cy="2616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buFont typeface="Arial" charset="0"/>
              <a:buChar char="•"/>
            </a:pPr>
            <a:r>
              <a:rPr lang="en-US" altLang="en-US" sz="4400" dirty="0" smtClean="0">
                <a:solidFill>
                  <a:schemeClr val="hlink"/>
                </a:solidFill>
                <a:latin typeface="Arial Narrow" charset="0"/>
              </a:rPr>
              <a:t>Energy </a:t>
            </a:r>
            <a:r>
              <a:rPr lang="en-US" altLang="en-US" sz="4400" dirty="0">
                <a:solidFill>
                  <a:schemeClr val="hlink"/>
                </a:solidFill>
                <a:latin typeface="Arial Narrow" charset="0"/>
              </a:rPr>
              <a:t>Deposition in Media</a:t>
            </a:r>
          </a:p>
          <a:p>
            <a:pPr lvl="1">
              <a:buFontTx/>
              <a:buChar char="•"/>
            </a:pPr>
            <a:r>
              <a:rPr lang="en-US" altLang="en-US" sz="4000" dirty="0">
                <a:solidFill>
                  <a:srgbClr val="FF00FF"/>
                </a:solidFill>
                <a:latin typeface="Arial Narrow" charset="0"/>
              </a:rPr>
              <a:t>Charged Particle Detection</a:t>
            </a:r>
          </a:p>
          <a:p>
            <a:pPr lvl="1">
              <a:buFontTx/>
              <a:buChar char="•"/>
            </a:pPr>
            <a:r>
              <a:rPr lang="en-US" altLang="en-US" sz="4000" dirty="0">
                <a:solidFill>
                  <a:srgbClr val="FF00FF"/>
                </a:solidFill>
                <a:latin typeface="Arial Narrow" charset="0"/>
              </a:rPr>
              <a:t>Ionization </a:t>
            </a:r>
            <a:r>
              <a:rPr lang="en-US" altLang="en-US" sz="4000" dirty="0" smtClean="0">
                <a:solidFill>
                  <a:srgbClr val="FF00FF"/>
                </a:solidFill>
                <a:latin typeface="Arial Narrow" charset="0"/>
              </a:rPr>
              <a:t>Process</a:t>
            </a:r>
          </a:p>
          <a:p>
            <a:pPr lvl="1">
              <a:buFontTx/>
              <a:buChar char="•"/>
            </a:pPr>
            <a:r>
              <a:rPr lang="en-US" altLang="en-US" sz="4000" dirty="0" smtClean="0">
                <a:solidFill>
                  <a:srgbClr val="FF00FF"/>
                </a:solidFill>
                <a:latin typeface="Arial Narrow" charset="0"/>
              </a:rPr>
              <a:t>Photon Energy Loss</a:t>
            </a:r>
            <a:endParaRPr lang="en-US" altLang="en-US" sz="4000" dirty="0">
              <a:solidFill>
                <a:srgbClr val="FF00FF"/>
              </a:solidFill>
              <a:latin typeface="Arial Narro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C5169-5C1C-6644-BB33-753BC8AF2315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5775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106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/>
              <a:t>What do you think the stopping power of the given medium depends on?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Energy of the incident particle</a:t>
            </a:r>
          </a:p>
          <a:p>
            <a:pPr lvl="2">
              <a:lnSpc>
                <a:spcPct val="80000"/>
              </a:lnSpc>
            </a:pPr>
            <a:r>
              <a:rPr lang="en-US" altLang="en-US" sz="2000"/>
              <a:t>Depends very little for relativistic particles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Electric charge of the incident particle</a:t>
            </a:r>
          </a:p>
          <a:p>
            <a:pPr>
              <a:lnSpc>
                <a:spcPct val="80000"/>
              </a:lnSpc>
            </a:pPr>
            <a:r>
              <a:rPr lang="en-US" altLang="en-US" sz="2800"/>
              <a:t>Since ionization is an EM process, easily calculable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Bethe-Bloch formula for relativistic particle</a:t>
            </a:r>
          </a:p>
          <a:p>
            <a:pPr lvl="1">
              <a:lnSpc>
                <a:spcPct val="80000"/>
              </a:lnSpc>
            </a:pPr>
            <a:endParaRPr lang="en-US" altLang="en-US" sz="2400"/>
          </a:p>
          <a:p>
            <a:pPr lvl="1">
              <a:lnSpc>
                <a:spcPct val="80000"/>
              </a:lnSpc>
            </a:pPr>
            <a:endParaRPr lang="en-US" altLang="en-US" sz="2400"/>
          </a:p>
          <a:p>
            <a:pPr lvl="1">
              <a:lnSpc>
                <a:spcPct val="80000"/>
              </a:lnSpc>
            </a:pPr>
            <a:endParaRPr lang="en-US" altLang="en-US" sz="2400"/>
          </a:p>
          <a:p>
            <a:pPr lvl="1">
              <a:lnSpc>
                <a:spcPct val="80000"/>
              </a:lnSpc>
            </a:pPr>
            <a:r>
              <a:rPr lang="en-US" altLang="en-US" sz="2400"/>
              <a:t>z: Incident particle atomic number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Z: medium atomic number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n: number of atoms in unit volume (=</a:t>
            </a:r>
            <a:r>
              <a:rPr lang="en-US" altLang="en-US" sz="2400">
                <a:latin typeface="Symbol" charset="2"/>
              </a:rPr>
              <a:t>r</a:t>
            </a:r>
            <a:r>
              <a:rPr lang="en-US" altLang="en-US" sz="2400"/>
              <a:t>A</a:t>
            </a:r>
            <a:r>
              <a:rPr lang="en-US" altLang="en-US" sz="2400" baseline="-25000"/>
              <a:t>0</a:t>
            </a:r>
            <a:r>
              <a:rPr lang="en-US" altLang="en-US" sz="2400"/>
              <a:t>/A)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m: mass of the incident particle</a:t>
            </a:r>
          </a:p>
        </p:txBody>
      </p:sp>
      <p:graphicFrame>
        <p:nvGraphicFramePr>
          <p:cNvPr id="577539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561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754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Ionization Process</a:t>
            </a:r>
          </a:p>
        </p:txBody>
      </p:sp>
      <p:graphicFrame>
        <p:nvGraphicFramePr>
          <p:cNvPr id="57754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2180283"/>
              </p:ext>
            </p:extLst>
          </p:nvPr>
        </p:nvGraphicFramePr>
        <p:xfrm>
          <a:off x="1219200" y="3713163"/>
          <a:ext cx="1119188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562" name="Equation" r:id="rId5" imgW="431640" imgH="190440" progId="Equation.DSMT4">
                  <p:embed/>
                </p:oleObj>
              </mc:Choice>
              <mc:Fallback>
                <p:oleObj name="Equation" r:id="rId5" imgW="43164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713163"/>
                        <a:ext cx="1119188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754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9526405"/>
              </p:ext>
            </p:extLst>
          </p:nvPr>
        </p:nvGraphicFramePr>
        <p:xfrm>
          <a:off x="2443162" y="3429000"/>
          <a:ext cx="4948237" cy="1046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563" name="Equation" r:id="rId7" imgW="2133360" imgH="482400" progId="Equation.DSMT4">
                  <p:embed/>
                </p:oleObj>
              </mc:Choice>
              <mc:Fallback>
                <p:oleObj name="Equation" r:id="rId7" imgW="213336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3162" y="3429000"/>
                        <a:ext cx="4948237" cy="1046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554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E1761-EE6E-B249-AEBA-DA35CD68B023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5785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915400" cy="5638800"/>
          </a:xfrm>
        </p:spPr>
        <p:txBody>
          <a:bodyPr/>
          <a:lstStyle/>
          <a:p>
            <a:r>
              <a:rPr lang="en-US" altLang="en-US" dirty="0"/>
              <a:t>In natural </a:t>
            </a:r>
            <a:r>
              <a:rPr lang="en-US" altLang="en-US" dirty="0">
                <a:latin typeface="Symbol" charset="2"/>
              </a:rPr>
              <a:t>a</a:t>
            </a:r>
            <a:r>
              <a:rPr lang="en-US" altLang="en-US" dirty="0"/>
              <a:t>-decay, the formula becomes</a:t>
            </a:r>
          </a:p>
          <a:p>
            <a:endParaRPr lang="en-US" altLang="en-US" dirty="0"/>
          </a:p>
          <a:p>
            <a:endParaRPr lang="en-US" altLang="en-US" dirty="0"/>
          </a:p>
          <a:p>
            <a:pPr lvl="1"/>
            <a:r>
              <a:rPr lang="en-US" altLang="en-US" dirty="0"/>
              <a:t>Due to its low kinetic energy (a few MeV) and large mass, relativistic corrections can be ignored</a:t>
            </a:r>
          </a:p>
          <a:p>
            <a:r>
              <a:rPr lang="en-US" altLang="en-US" dirty="0"/>
              <a:t>For energetic particles in accelerator experiments or beta emissions, the relativistic corrections are substantial</a:t>
            </a:r>
          </a:p>
          <a:p>
            <a:r>
              <a:rPr lang="en-US" altLang="en-US" dirty="0"/>
              <a:t>Bethe-Bloch formula can be used in many </a:t>
            </a:r>
            <a:r>
              <a:rPr lang="en-US" altLang="en-US" dirty="0" smtClean="0"/>
              <a:t>media for various </a:t>
            </a:r>
            <a:r>
              <a:rPr lang="en-US" altLang="en-US" dirty="0"/>
              <a:t>incident particles over a wide range of energies</a:t>
            </a:r>
          </a:p>
        </p:txBody>
      </p:sp>
      <p:graphicFrame>
        <p:nvGraphicFramePr>
          <p:cNvPr id="578563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747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8564" name="Rectangle 4"/>
          <p:cNvSpPr>
            <a:spLocks noChangeArrowheads="1"/>
          </p:cNvSpPr>
          <p:nvPr/>
        </p:nvSpPr>
        <p:spPr bwMode="auto">
          <a:xfrm>
            <a:off x="0" y="1524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Ionization Process</a:t>
            </a:r>
          </a:p>
        </p:txBody>
      </p:sp>
      <p:graphicFrame>
        <p:nvGraphicFramePr>
          <p:cNvPr id="578565" name="Object 5"/>
          <p:cNvGraphicFramePr>
            <a:graphicFrameLocks noChangeAspect="1"/>
          </p:cNvGraphicFramePr>
          <p:nvPr/>
        </p:nvGraphicFramePr>
        <p:xfrm>
          <a:off x="990600" y="1990725"/>
          <a:ext cx="757238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748" name="Equation" r:id="rId5" imgW="431640" imgH="190440" progId="Equation.DSMT4">
                  <p:embed/>
                </p:oleObj>
              </mc:Choice>
              <mc:Fallback>
                <p:oleObj name="Equation" r:id="rId5" imgW="43164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990725"/>
                        <a:ext cx="757238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8566" name="Object 6"/>
          <p:cNvGraphicFramePr>
            <a:graphicFrameLocks noChangeAspect="1"/>
          </p:cNvGraphicFramePr>
          <p:nvPr/>
        </p:nvGraphicFramePr>
        <p:xfrm>
          <a:off x="5661025" y="1687513"/>
          <a:ext cx="2784475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749" name="Equation" r:id="rId7" imgW="1587240" imgH="469800" progId="Equation.DSMT4">
                  <p:embed/>
                </p:oleObj>
              </mc:Choice>
              <mc:Fallback>
                <p:oleObj name="Equation" r:id="rId7" imgW="158724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1025" y="1687513"/>
                        <a:ext cx="2784475" cy="89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8567" name="Object 7"/>
          <p:cNvGraphicFramePr>
            <a:graphicFrameLocks noChangeAspect="1"/>
          </p:cNvGraphicFramePr>
          <p:nvPr/>
        </p:nvGraphicFramePr>
        <p:xfrm>
          <a:off x="1811338" y="1741488"/>
          <a:ext cx="3667125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750" name="Equation" r:id="rId9" imgW="2234880" imgH="482400" progId="Equation.DSMT4">
                  <p:embed/>
                </p:oleObj>
              </mc:Choice>
              <mc:Fallback>
                <p:oleObj name="Equation" r:id="rId9" imgW="223488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1338" y="1741488"/>
                        <a:ext cx="3667125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8568" name="Line 8"/>
          <p:cNvSpPr>
            <a:spLocks noChangeShapeType="1"/>
          </p:cNvSpPr>
          <p:nvPr/>
        </p:nvSpPr>
        <p:spPr bwMode="auto">
          <a:xfrm flipV="1">
            <a:off x="4876800" y="1741488"/>
            <a:ext cx="304800" cy="685800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8569" name="Line 9"/>
          <p:cNvSpPr>
            <a:spLocks noChangeShapeType="1"/>
          </p:cNvSpPr>
          <p:nvPr/>
        </p:nvSpPr>
        <p:spPr bwMode="auto">
          <a:xfrm flipV="1">
            <a:off x="4114800" y="1828800"/>
            <a:ext cx="152400" cy="381000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8570" name="Text Box 10"/>
          <p:cNvSpPr txBox="1">
            <a:spLocks noChangeArrowheads="1"/>
          </p:cNvSpPr>
          <p:nvPr/>
        </p:nvSpPr>
        <p:spPr bwMode="auto">
          <a:xfrm>
            <a:off x="4114800" y="1431925"/>
            <a:ext cx="3000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578571" name="Text Box 11"/>
          <p:cNvSpPr txBox="1">
            <a:spLocks noChangeArrowheads="1"/>
          </p:cNvSpPr>
          <p:nvPr/>
        </p:nvSpPr>
        <p:spPr bwMode="auto">
          <a:xfrm>
            <a:off x="4985084" y="1371600"/>
            <a:ext cx="42511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>
                <a:solidFill>
                  <a:srgbClr val="800000"/>
                </a:solidFill>
              </a:rPr>
              <a:t>~0</a:t>
            </a:r>
            <a:endParaRPr lang="en-US" altLang="en-US" sz="20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4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97766-FDC6-4747-BDA9-7E0109E1C868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5795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839200" cy="586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Why does the interaction with atomic electrons dominate the energy loss of the incident particle?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Interactions with heavy nucleus causes large change of direction of the momentum but little momentum transfer 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Does not necessarily require large loss of kinetic energy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While momentum transfer to electrons would require large kinetic energy loss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Typical momentum transfer to electrons is 0.1MeV/c and requires 10KeV of kinetic energy loss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The same amount of momentum transfer to a gold nucleus would require less than 0.1eV of energy loss</a:t>
            </a:r>
          </a:p>
          <a:p>
            <a:pPr>
              <a:lnSpc>
                <a:spcPct val="90000"/>
              </a:lnSpc>
            </a:pPr>
            <a:r>
              <a:rPr lang="en-US" altLang="en-US"/>
              <a:t>Thus Bethe-Bloch formula is inversely proportional to the mass of the particle</a:t>
            </a:r>
          </a:p>
        </p:txBody>
      </p:sp>
      <p:graphicFrame>
        <p:nvGraphicFramePr>
          <p:cNvPr id="579587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447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958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Ionization Process</a:t>
            </a:r>
          </a:p>
        </p:txBody>
      </p:sp>
      <p:graphicFrame>
        <p:nvGraphicFramePr>
          <p:cNvPr id="57958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4941557"/>
              </p:ext>
            </p:extLst>
          </p:nvPr>
        </p:nvGraphicFramePr>
        <p:xfrm>
          <a:off x="4038600" y="5715000"/>
          <a:ext cx="5137426" cy="1027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448" name="Equation" r:id="rId5" imgW="2539800" imgH="482400" progId="Equation.DSMT4">
                  <p:embed/>
                </p:oleObj>
              </mc:Choice>
              <mc:Fallback>
                <p:oleObj name="Equation" r:id="rId5" imgW="253980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5715000"/>
                        <a:ext cx="5137426" cy="10271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05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5F4EA-9C63-1541-8F45-D0E76D88902C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5806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839200" cy="586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At low particle velocities, ionization loss is sensitive to particle energy.  How do you see this?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/>
              <a:t>Stopping power decreases as v increases!!</a:t>
            </a:r>
          </a:p>
          <a:p>
            <a:pPr>
              <a:lnSpc>
                <a:spcPct val="90000"/>
              </a:lnSpc>
            </a:pPr>
            <a:r>
              <a:rPr lang="en-US" altLang="en-US"/>
              <a:t>This shows that the particles of different rest mass (M) but the same momentum (p) can be distinguished due to their different energy loss rate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At low velocities (</a:t>
            </a:r>
            <a:r>
              <a:rPr lang="en-US" altLang="en-US">
                <a:latin typeface="Symbol" charset="2"/>
              </a:rPr>
              <a:t>g</a:t>
            </a:r>
            <a:r>
              <a:rPr lang="en-US" altLang="en-US"/>
              <a:t>~1), particles can be distinguished</a:t>
            </a:r>
          </a:p>
        </p:txBody>
      </p:sp>
      <p:graphicFrame>
        <p:nvGraphicFramePr>
          <p:cNvPr id="580611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19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061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Ionization Process</a:t>
            </a:r>
          </a:p>
        </p:txBody>
      </p:sp>
      <p:graphicFrame>
        <p:nvGraphicFramePr>
          <p:cNvPr id="580613" name="Object 5"/>
          <p:cNvGraphicFramePr>
            <a:graphicFrameLocks noChangeAspect="1"/>
          </p:cNvGraphicFramePr>
          <p:nvPr/>
        </p:nvGraphicFramePr>
        <p:xfrm>
          <a:off x="1362075" y="1555750"/>
          <a:ext cx="6343650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20" name="Equation" r:id="rId5" imgW="2539800" imgH="482400" progId="Equation.DSMT4">
                  <p:embed/>
                </p:oleObj>
              </mc:Choice>
              <mc:Fallback>
                <p:oleObj name="Equation" r:id="rId5" imgW="253980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2075" y="1555750"/>
                        <a:ext cx="6343650" cy="118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0614" name="Object 6"/>
          <p:cNvGraphicFramePr>
            <a:graphicFrameLocks noChangeAspect="1"/>
          </p:cNvGraphicFramePr>
          <p:nvPr/>
        </p:nvGraphicFramePr>
        <p:xfrm>
          <a:off x="1143000" y="4419600"/>
          <a:ext cx="193675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21" name="Equation" r:id="rId7" imgW="736560" imgH="380880" progId="Equation.DSMT4">
                  <p:embed/>
                </p:oleObj>
              </mc:Choice>
              <mc:Fallback>
                <p:oleObj name="Equation" r:id="rId7" imgW="73656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419600"/>
                        <a:ext cx="193675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0615" name="Object 7"/>
          <p:cNvGraphicFramePr>
            <a:graphicFrameLocks noChangeAspect="1"/>
          </p:cNvGraphicFramePr>
          <p:nvPr/>
        </p:nvGraphicFramePr>
        <p:xfrm>
          <a:off x="6170613" y="4362450"/>
          <a:ext cx="1068387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22" name="Equation" r:id="rId9" imgW="406080" imgH="431640" progId="Equation.DSMT4">
                  <p:embed/>
                </p:oleObj>
              </mc:Choice>
              <mc:Fallback>
                <p:oleObj name="Equation" r:id="rId9" imgW="4060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0613" y="4362450"/>
                        <a:ext cx="1068387" cy="1123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0616" name="Object 8"/>
          <p:cNvGraphicFramePr>
            <a:graphicFrameLocks noChangeAspect="1"/>
          </p:cNvGraphicFramePr>
          <p:nvPr/>
        </p:nvGraphicFramePr>
        <p:xfrm>
          <a:off x="3084513" y="4419600"/>
          <a:ext cx="1335087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23" name="Equation" r:id="rId11" imgW="507960" imgH="444240" progId="Equation.DSMT4">
                  <p:embed/>
                </p:oleObj>
              </mc:Choice>
              <mc:Fallback>
                <p:oleObj name="Equation" r:id="rId11" imgW="50796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4513" y="4419600"/>
                        <a:ext cx="1335087" cy="11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0617" name="Object 9"/>
          <p:cNvGraphicFramePr>
            <a:graphicFrameLocks noChangeAspect="1"/>
          </p:cNvGraphicFramePr>
          <p:nvPr/>
        </p:nvGraphicFramePr>
        <p:xfrm>
          <a:off x="4411663" y="4343400"/>
          <a:ext cx="1836737" cy="122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24" name="Equation" r:id="rId13" imgW="698400" imgH="469800" progId="Equation.DSMT4">
                  <p:embed/>
                </p:oleObj>
              </mc:Choice>
              <mc:Fallback>
                <p:oleObj name="Equation" r:id="rId13" imgW="69840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1663" y="4343400"/>
                        <a:ext cx="1836737" cy="122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0618" name="Oval 10"/>
          <p:cNvSpPr>
            <a:spLocks noChangeArrowheads="1"/>
          </p:cNvSpPr>
          <p:nvPr/>
        </p:nvSpPr>
        <p:spPr bwMode="auto">
          <a:xfrm>
            <a:off x="3200400" y="2057400"/>
            <a:ext cx="762000" cy="609600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/>
              <a:t> v</a:t>
            </a:r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120627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A921-4F84-2744-9FE2-B6D5B5078562}" type="slidenum">
              <a:rPr lang="en-US" altLang="en-US"/>
              <a:pPr/>
              <a:t>14</a:t>
            </a:fld>
            <a:endParaRPr lang="en-US" altLang="en-US"/>
          </a:p>
        </p:txBody>
      </p:sp>
      <p:pic>
        <p:nvPicPr>
          <p:cNvPr id="581634" name="Picture 2" descr="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854325"/>
            <a:ext cx="7010400" cy="3775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685800"/>
            <a:ext cx="8229600" cy="2590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smtClean="0"/>
              <a:t>The stopping </a:t>
            </a:r>
            <a:r>
              <a:rPr lang="en-US" altLang="en-US" sz="2400"/>
              <a:t>power decreases with increasing particle velocity independent of incident particle mass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Minimum occurs when </a:t>
            </a:r>
            <a:r>
              <a:rPr lang="en-US" altLang="en-US" sz="2000" dirty="0">
                <a:latin typeface="Symbol" charset="2"/>
              </a:rPr>
              <a:t>gb</a:t>
            </a:r>
            <a:r>
              <a:rPr lang="en-US" altLang="en-US" sz="2000" dirty="0"/>
              <a:t>~3 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Particle is minimum ionizing when v~0.96c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For massive particles the minimum occurs at higher momenta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This is followed by a ln(</a:t>
            </a:r>
            <a:r>
              <a:rPr lang="en-US" altLang="en-US" sz="2000" dirty="0" err="1">
                <a:latin typeface="Symbol" charset="2"/>
              </a:rPr>
              <a:t>gb</a:t>
            </a:r>
            <a:r>
              <a:rPr lang="en-US" altLang="en-US" sz="2000" dirty="0"/>
              <a:t>) relativistic rise by Beth-Bloch formula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Energy loss plateaus at high </a:t>
            </a:r>
            <a:r>
              <a:rPr lang="en-US" altLang="en-US" sz="2000" dirty="0" err="1">
                <a:latin typeface="Symbol" charset="2"/>
              </a:rPr>
              <a:t>gb</a:t>
            </a:r>
            <a:r>
              <a:rPr lang="en-US" altLang="en-US" sz="2000" dirty="0"/>
              <a:t> due to long range inter-atomic screening effect which is ignored in Beth-Bloch</a:t>
            </a:r>
          </a:p>
        </p:txBody>
      </p:sp>
      <p:graphicFrame>
        <p:nvGraphicFramePr>
          <p:cNvPr id="581636" name="Object 4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333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1637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Properties of Ionization Process</a:t>
            </a:r>
          </a:p>
        </p:txBody>
      </p:sp>
      <p:grpSp>
        <p:nvGrpSpPr>
          <p:cNvPr id="581638" name="Group 6"/>
          <p:cNvGrpSpPr>
            <a:grpSpLocks/>
          </p:cNvGrpSpPr>
          <p:nvPr/>
        </p:nvGrpSpPr>
        <p:grpSpPr bwMode="auto">
          <a:xfrm>
            <a:off x="4876800" y="3281363"/>
            <a:ext cx="3810000" cy="958850"/>
            <a:chOff x="3312" y="1949"/>
            <a:chExt cx="2400" cy="604"/>
          </a:xfrm>
        </p:grpSpPr>
        <p:sp>
          <p:nvSpPr>
            <p:cNvPr id="581639" name="Oval 7"/>
            <p:cNvSpPr>
              <a:spLocks noChangeArrowheads="1"/>
            </p:cNvSpPr>
            <p:nvPr/>
          </p:nvSpPr>
          <p:spPr bwMode="auto">
            <a:xfrm>
              <a:off x="3312" y="2160"/>
              <a:ext cx="1296" cy="288"/>
            </a:xfrm>
            <a:prstGeom prst="ellips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1640" name="Text Box 8"/>
            <p:cNvSpPr txBox="1">
              <a:spLocks noChangeArrowheads="1"/>
            </p:cNvSpPr>
            <p:nvPr/>
          </p:nvSpPr>
          <p:spPr bwMode="auto">
            <a:xfrm>
              <a:off x="4752" y="1949"/>
              <a:ext cx="960" cy="595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rgbClr val="8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800">
                  <a:solidFill>
                    <a:srgbClr val="800000"/>
                  </a:solidFill>
                </a:rPr>
                <a:t>Plateau due to inter-atomic screening </a:t>
              </a:r>
            </a:p>
          </p:txBody>
        </p:sp>
        <p:cxnSp>
          <p:nvCxnSpPr>
            <p:cNvPr id="581641" name="AutoShape 9"/>
            <p:cNvCxnSpPr>
              <a:cxnSpLocks noChangeShapeType="1"/>
              <a:stCxn id="581640" idx="2"/>
              <a:endCxn id="581639" idx="5"/>
            </p:cNvCxnSpPr>
            <p:nvPr/>
          </p:nvCxnSpPr>
          <p:spPr bwMode="auto">
            <a:xfrm rot="16200000" flipV="1">
              <a:off x="4756" y="2077"/>
              <a:ext cx="138" cy="814"/>
            </a:xfrm>
            <a:prstGeom prst="curvedConnector3">
              <a:avLst>
                <a:gd name="adj1" fmla="val -97824"/>
              </a:avLst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581642" name="Group 10"/>
          <p:cNvGrpSpPr>
            <a:grpSpLocks/>
          </p:cNvGrpSpPr>
          <p:nvPr/>
        </p:nvGrpSpPr>
        <p:grpSpPr bwMode="auto">
          <a:xfrm>
            <a:off x="2438400" y="3860800"/>
            <a:ext cx="1692275" cy="2117725"/>
            <a:chOff x="1776" y="2314"/>
            <a:chExt cx="1066" cy="1334"/>
          </a:xfrm>
        </p:grpSpPr>
        <p:sp>
          <p:nvSpPr>
            <p:cNvPr id="581643" name="Line 11"/>
            <p:cNvSpPr>
              <a:spLocks noChangeShapeType="1"/>
            </p:cNvSpPr>
            <p:nvPr/>
          </p:nvSpPr>
          <p:spPr bwMode="auto">
            <a:xfrm>
              <a:off x="2064" y="2736"/>
              <a:ext cx="0" cy="912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1644" name="Text Box 12"/>
            <p:cNvSpPr txBox="1">
              <a:spLocks noChangeArrowheads="1"/>
            </p:cNvSpPr>
            <p:nvPr/>
          </p:nvSpPr>
          <p:spPr bwMode="auto">
            <a:xfrm>
              <a:off x="1776" y="2314"/>
              <a:ext cx="1066" cy="422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rgbClr val="8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800">
                  <a:solidFill>
                    <a:srgbClr val="800000"/>
                  </a:solidFill>
                </a:rPr>
                <a:t>MIP( Minimum Ionizing Particle)</a:t>
              </a:r>
            </a:p>
          </p:txBody>
        </p:sp>
      </p:grpSp>
      <p:sp>
        <p:nvSpPr>
          <p:cNvPr id="581645" name="Oval 13"/>
          <p:cNvSpPr>
            <a:spLocks noChangeArrowheads="1"/>
          </p:cNvSpPr>
          <p:nvPr/>
        </p:nvSpPr>
        <p:spPr bwMode="auto">
          <a:xfrm rot="2952461">
            <a:off x="4076700" y="3695700"/>
            <a:ext cx="381000" cy="2438400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1646" name="Text Box 14"/>
          <p:cNvSpPr txBox="1">
            <a:spLocks noChangeArrowheads="1"/>
          </p:cNvSpPr>
          <p:nvPr/>
        </p:nvSpPr>
        <p:spPr bwMode="auto">
          <a:xfrm>
            <a:off x="4648200" y="4724400"/>
            <a:ext cx="1219200" cy="669925"/>
          </a:xfrm>
          <a:prstGeom prst="rect">
            <a:avLst/>
          </a:prstGeom>
          <a:solidFill>
            <a:srgbClr val="FFFFCC"/>
          </a:solidFill>
          <a:ln w="2857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>
                <a:solidFill>
                  <a:srgbClr val="800000"/>
                </a:solidFill>
              </a:rPr>
              <a:t>Relativistic rise ~ln (</a:t>
            </a:r>
            <a:r>
              <a:rPr lang="en-US" altLang="en-US" sz="1800">
                <a:solidFill>
                  <a:srgbClr val="800000"/>
                </a:solidFill>
                <a:latin typeface="Symbol" charset="2"/>
              </a:rPr>
              <a:t>gb</a:t>
            </a:r>
            <a:r>
              <a:rPr lang="en-US" altLang="en-US" sz="1800">
                <a:solidFill>
                  <a:srgbClr val="80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2448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6CAA2-DB6A-E94A-B191-C9D431D95EC6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5826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90678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At very high energies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Relativistic rise becomes an energy independent constant rate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Cannot be used to distinguish particle-types purely using ionization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Except for gaseous media, the stopping power at high energies can be approximated by the value at </a:t>
            </a:r>
            <a:r>
              <a:rPr lang="en-US" altLang="en-US">
                <a:latin typeface="Symbol" charset="2"/>
              </a:rPr>
              <a:t>gb</a:t>
            </a:r>
            <a:r>
              <a:rPr lang="en-US" altLang="en-US"/>
              <a:t>~3.</a:t>
            </a:r>
          </a:p>
          <a:p>
            <a:pPr>
              <a:lnSpc>
                <a:spcPct val="90000"/>
              </a:lnSpc>
            </a:pPr>
            <a:r>
              <a:rPr lang="en-US" altLang="en-US"/>
              <a:t>At low energies, the stopping power expectation becomes unphysical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Ionization loss is very small when the velocity is very small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Detailed atomic structure becomes important</a:t>
            </a:r>
          </a:p>
        </p:txBody>
      </p:sp>
      <p:graphicFrame>
        <p:nvGraphicFramePr>
          <p:cNvPr id="582659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357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2660" name="Rectangle 4"/>
          <p:cNvSpPr>
            <a:spLocks noChangeArrowheads="1"/>
          </p:cNvSpPr>
          <p:nvPr/>
        </p:nvSpPr>
        <p:spPr bwMode="auto">
          <a:xfrm>
            <a:off x="0" y="1524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Ionization Process</a:t>
            </a:r>
          </a:p>
        </p:txBody>
      </p:sp>
    </p:spTree>
    <p:extLst>
      <p:ext uri="{BB962C8B-B14F-4D97-AF65-F5344CB8AC3E}">
        <p14:creationId xmlns:p14="http://schemas.microsoft.com/office/powerpoint/2010/main" val="171434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47195-D0D7-904A-9691-A3EC0D7BCEE6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5836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7630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Once the stopping power is known, we can compute the expected </a:t>
            </a:r>
            <a:r>
              <a:rPr lang="en-US" altLang="en-US" b="1" u="sng" dirty="0"/>
              <a:t>range</a:t>
            </a:r>
            <a:r>
              <a:rPr lang="en-US" altLang="en-US" dirty="0"/>
              <a:t> of any particle in the medium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The distance </a:t>
            </a:r>
            <a:r>
              <a:rPr lang="en-US" altLang="en-US" dirty="0" smtClean="0"/>
              <a:t>an </a:t>
            </a:r>
            <a:r>
              <a:rPr lang="en-US" altLang="en-US" dirty="0"/>
              <a:t>incident particle can travel in a</a:t>
            </a:r>
            <a:r>
              <a:rPr lang="en-US" altLang="en-US" dirty="0" smtClean="0"/>
              <a:t> </a:t>
            </a:r>
            <a:r>
              <a:rPr lang="en-US" altLang="en-US" dirty="0"/>
              <a:t>medium before its kinetic energy runs out</a:t>
            </a:r>
          </a:p>
          <a:p>
            <a:pPr lvl="1">
              <a:lnSpc>
                <a:spcPct val="90000"/>
              </a:lnSpc>
            </a:pPr>
            <a:endParaRPr lang="en-US" altLang="en-US" dirty="0"/>
          </a:p>
          <a:p>
            <a:pPr lvl="1">
              <a:lnSpc>
                <a:spcPct val="90000"/>
              </a:lnSpc>
            </a:pPr>
            <a:endParaRPr lang="en-US" altLang="en-US" dirty="0"/>
          </a:p>
          <a:p>
            <a:pPr lvl="1"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At low E, two particles with </a:t>
            </a:r>
            <a:r>
              <a:rPr lang="en-US" altLang="en-US" dirty="0" smtClean="0"/>
              <a:t>the same </a:t>
            </a:r>
            <a:r>
              <a:rPr lang="en-US" altLang="en-US" dirty="0"/>
              <a:t>KE but different </a:t>
            </a:r>
            <a:r>
              <a:rPr lang="en-US" altLang="en-US" dirty="0" smtClean="0"/>
              <a:t>masses </a:t>
            </a:r>
            <a:r>
              <a:rPr lang="en-US" altLang="en-US" dirty="0"/>
              <a:t>can have very different ranges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This is why </a:t>
            </a:r>
            <a:r>
              <a:rPr lang="en-US" altLang="en-US" dirty="0">
                <a:latin typeface="Symbol" charset="2"/>
              </a:rPr>
              <a:t>a</a:t>
            </a:r>
            <a:r>
              <a:rPr lang="en-US" altLang="en-US" dirty="0"/>
              <a:t> and </a:t>
            </a:r>
            <a:r>
              <a:rPr lang="en-US" altLang="en-US" dirty="0">
                <a:latin typeface="Symbol" charset="2"/>
              </a:rPr>
              <a:t>b</a:t>
            </a:r>
            <a:r>
              <a:rPr lang="en-US" altLang="en-US" dirty="0"/>
              <a:t> radiations have quite different requirements to stop </a:t>
            </a:r>
          </a:p>
        </p:txBody>
      </p:sp>
      <p:graphicFrame>
        <p:nvGraphicFramePr>
          <p:cNvPr id="583683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029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68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Ranges of Ionization Process</a:t>
            </a:r>
          </a:p>
        </p:txBody>
      </p:sp>
      <p:graphicFrame>
        <p:nvGraphicFramePr>
          <p:cNvPr id="583685" name="Object 5"/>
          <p:cNvGraphicFramePr>
            <a:graphicFrameLocks noChangeAspect="1"/>
          </p:cNvGraphicFramePr>
          <p:nvPr/>
        </p:nvGraphicFramePr>
        <p:xfrm>
          <a:off x="1008063" y="3181350"/>
          <a:ext cx="820737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030" name="Equation" r:id="rId5" imgW="253800" imgH="152280" progId="Equation.DSMT4">
                  <p:embed/>
                </p:oleObj>
              </mc:Choice>
              <mc:Fallback>
                <p:oleObj name="Equation" r:id="rId5" imgW="2538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8063" y="3181350"/>
                        <a:ext cx="820737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686" name="Object 6"/>
          <p:cNvGraphicFramePr>
            <a:graphicFrameLocks noChangeAspect="1"/>
          </p:cNvGraphicFramePr>
          <p:nvPr/>
        </p:nvGraphicFramePr>
        <p:xfrm>
          <a:off x="1916113" y="2843213"/>
          <a:ext cx="1436687" cy="1195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031" name="Equation" r:id="rId7" imgW="444240" imgH="330120" progId="Equation.DSMT4">
                  <p:embed/>
                </p:oleObj>
              </mc:Choice>
              <mc:Fallback>
                <p:oleObj name="Equation" r:id="rId7" imgW="44424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6113" y="2843213"/>
                        <a:ext cx="1436687" cy="1195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687" name="Object 7"/>
          <p:cNvGraphicFramePr>
            <a:graphicFrameLocks noChangeAspect="1"/>
          </p:cNvGraphicFramePr>
          <p:nvPr/>
        </p:nvGraphicFramePr>
        <p:xfrm>
          <a:off x="3429000" y="2819400"/>
          <a:ext cx="2173288" cy="1331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032" name="Equation" r:id="rId9" imgW="672840" imgH="368280" progId="Equation.DSMT4">
                  <p:embed/>
                </p:oleObj>
              </mc:Choice>
              <mc:Fallback>
                <p:oleObj name="Equation" r:id="rId9" imgW="67284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819400"/>
                        <a:ext cx="2173288" cy="1331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688" name="Object 8"/>
          <p:cNvGraphicFramePr>
            <a:graphicFrameLocks noChangeAspect="1"/>
          </p:cNvGraphicFramePr>
          <p:nvPr/>
        </p:nvGraphicFramePr>
        <p:xfrm>
          <a:off x="5638800" y="2819400"/>
          <a:ext cx="1600200" cy="1423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033" name="Equation" r:id="rId11" imgW="495000" imgH="393480" progId="Equation.DSMT4">
                  <p:embed/>
                </p:oleObj>
              </mc:Choice>
              <mc:Fallback>
                <p:oleObj name="Equation" r:id="rId11" imgW="4950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819400"/>
                        <a:ext cx="1600200" cy="1423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94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F8C35-8ACD-084A-9DAB-2E7E956F4A33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5847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4582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/>
              <a:t>What would be the sensible unit for energy loss?</a:t>
            </a:r>
          </a:p>
          <a:p>
            <a:pPr lvl="1">
              <a:lnSpc>
                <a:spcPct val="80000"/>
              </a:lnSpc>
            </a:pPr>
            <a:r>
              <a:rPr lang="en-US" altLang="en-US"/>
              <a:t>MeV/cm</a:t>
            </a:r>
          </a:p>
          <a:p>
            <a:pPr lvl="1">
              <a:lnSpc>
                <a:spcPct val="80000"/>
              </a:lnSpc>
            </a:pPr>
            <a:r>
              <a:rPr lang="en-US" altLang="en-US"/>
              <a:t>Equivalent thickness of g/cm</a:t>
            </a:r>
            <a:r>
              <a:rPr lang="en-US" altLang="en-US" baseline="30000"/>
              <a:t>2</a:t>
            </a:r>
            <a:r>
              <a:rPr lang="en-US" altLang="en-US"/>
              <a:t>: MeV/(g/cm</a:t>
            </a:r>
            <a:r>
              <a:rPr lang="en-US" altLang="en-US" baseline="30000"/>
              <a:t>2</a:t>
            </a:r>
            <a:r>
              <a:rPr lang="en-US" altLang="en-US"/>
              <a:t>)</a:t>
            </a:r>
          </a:p>
          <a:p>
            <a:pPr>
              <a:lnSpc>
                <a:spcPct val="80000"/>
              </a:lnSpc>
            </a:pPr>
            <a:r>
              <a:rPr lang="en-US" altLang="en-US"/>
              <a:t>Range is expressed in</a:t>
            </a:r>
          </a:p>
          <a:p>
            <a:pPr lvl="1">
              <a:lnSpc>
                <a:spcPct val="80000"/>
              </a:lnSpc>
            </a:pPr>
            <a:r>
              <a:rPr lang="en-US" altLang="en-US"/>
              <a:t>cm or g/cm</a:t>
            </a:r>
            <a:r>
              <a:rPr lang="en-US" altLang="en-US" baseline="30000"/>
              <a:t>2</a:t>
            </a:r>
            <a:endParaRPr lang="en-US" altLang="en-US"/>
          </a:p>
          <a:p>
            <a:pPr>
              <a:lnSpc>
                <a:spcPct val="80000"/>
              </a:lnSpc>
            </a:pPr>
            <a:r>
              <a:rPr lang="en-US" altLang="en-US"/>
              <a:t>Minimum value of S(T) for z=1 at </a:t>
            </a:r>
            <a:r>
              <a:rPr lang="en-US" altLang="en-US">
                <a:latin typeface="Symbol" charset="2"/>
              </a:rPr>
              <a:t>gb</a:t>
            </a:r>
            <a:r>
              <a:rPr lang="en-US" altLang="en-US"/>
              <a:t>=3 is </a:t>
            </a:r>
          </a:p>
          <a:p>
            <a:pPr>
              <a:lnSpc>
                <a:spcPct val="80000"/>
              </a:lnSpc>
            </a:pPr>
            <a:endParaRPr lang="en-US" altLang="en-US"/>
          </a:p>
          <a:p>
            <a:pPr>
              <a:lnSpc>
                <a:spcPct val="80000"/>
              </a:lnSpc>
            </a:pPr>
            <a:endParaRPr lang="en-US" altLang="en-US"/>
          </a:p>
          <a:p>
            <a:pPr>
              <a:lnSpc>
                <a:spcPct val="80000"/>
              </a:lnSpc>
            </a:pPr>
            <a:r>
              <a:rPr lang="en-US" altLang="en-US"/>
              <a:t>Using &lt;Z&gt;=20 we can approximate</a:t>
            </a:r>
          </a:p>
          <a:p>
            <a:pPr>
              <a:lnSpc>
                <a:spcPct val="80000"/>
              </a:lnSpc>
            </a:pPr>
            <a:endParaRPr lang="en-US" altLang="en-US"/>
          </a:p>
        </p:txBody>
      </p:sp>
      <p:graphicFrame>
        <p:nvGraphicFramePr>
          <p:cNvPr id="584707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15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470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Units of Energy Loss and Range</a:t>
            </a:r>
          </a:p>
        </p:txBody>
      </p:sp>
      <p:graphicFrame>
        <p:nvGraphicFramePr>
          <p:cNvPr id="584709" name="Object 5"/>
          <p:cNvGraphicFramePr>
            <a:graphicFrameLocks noChangeAspect="1"/>
          </p:cNvGraphicFramePr>
          <p:nvPr/>
        </p:nvGraphicFramePr>
        <p:xfrm>
          <a:off x="228600" y="3992563"/>
          <a:ext cx="1066800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16" name="Equation" r:id="rId5" imgW="583920" imgH="203040" progId="Equation.DSMT4">
                  <p:embed/>
                </p:oleObj>
              </mc:Choice>
              <mc:Fallback>
                <p:oleObj name="Equation" r:id="rId5" imgW="5839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992563"/>
                        <a:ext cx="1066800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4710" name="Object 6"/>
          <p:cNvGraphicFramePr>
            <a:graphicFrameLocks noChangeAspect="1"/>
          </p:cNvGraphicFramePr>
          <p:nvPr/>
        </p:nvGraphicFramePr>
        <p:xfrm>
          <a:off x="1865313" y="5351463"/>
          <a:ext cx="1716087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17" name="Equation" r:id="rId7" imgW="583920" imgH="203040" progId="Equation.DSMT4">
                  <p:embed/>
                </p:oleObj>
              </mc:Choice>
              <mc:Fallback>
                <p:oleObj name="Equation" r:id="rId7" imgW="5839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5313" y="5351463"/>
                        <a:ext cx="1716087" cy="668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4711" name="Object 7"/>
          <p:cNvGraphicFramePr>
            <a:graphicFrameLocks noChangeAspect="1"/>
          </p:cNvGraphicFramePr>
          <p:nvPr/>
        </p:nvGraphicFramePr>
        <p:xfrm>
          <a:off x="1295400" y="3733800"/>
          <a:ext cx="3711575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18" name="Equation" r:id="rId9" imgW="2031840" imgH="457200" progId="Equation.DSMT4">
                  <p:embed/>
                </p:oleObj>
              </mc:Choice>
              <mc:Fallback>
                <p:oleObj name="Equation" r:id="rId9" imgW="203184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733800"/>
                        <a:ext cx="3711575" cy="960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4712" name="Object 8"/>
          <p:cNvGraphicFramePr>
            <a:graphicFrameLocks noChangeAspect="1"/>
          </p:cNvGraphicFramePr>
          <p:nvPr/>
        </p:nvGraphicFramePr>
        <p:xfrm>
          <a:off x="4953000" y="3962400"/>
          <a:ext cx="3757613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19" name="Equation" r:id="rId11" imgW="2057400" imgH="241200" progId="Equation.DSMT4">
                  <p:embed/>
                </p:oleObj>
              </mc:Choice>
              <mc:Fallback>
                <p:oleObj name="Equation" r:id="rId11" imgW="20574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962400"/>
                        <a:ext cx="3757613" cy="50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4713" name="Object 9"/>
          <p:cNvGraphicFramePr>
            <a:graphicFrameLocks noChangeAspect="1"/>
          </p:cNvGraphicFramePr>
          <p:nvPr/>
        </p:nvGraphicFramePr>
        <p:xfrm>
          <a:off x="3581400" y="5111750"/>
          <a:ext cx="3508375" cy="121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20" name="Equation" r:id="rId13" imgW="1193760" imgH="368280" progId="Equation.DSMT4">
                  <p:embed/>
                </p:oleObj>
              </mc:Choice>
              <mc:Fallback>
                <p:oleObj name="Equation" r:id="rId13" imgW="119376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5111750"/>
                        <a:ext cx="3508375" cy="121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711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9D696-B881-0B46-A7D2-DFCA8BB49AAB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5857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153400" cy="556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Phenomenological calculations can describe average behavior but large fluctuations are observed in an event-by-event bases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This is due to the statistical nature of </a:t>
            </a:r>
            <a:r>
              <a:rPr lang="en-US" altLang="en-US" sz="2400" dirty="0" smtClean="0"/>
              <a:t>the scattering </a:t>
            </a:r>
            <a:r>
              <a:rPr lang="en-US" altLang="en-US" sz="2400" dirty="0"/>
              <a:t>process</a:t>
            </a:r>
          </a:p>
          <a:p>
            <a:pPr lvl="2">
              <a:lnSpc>
                <a:spcPct val="80000"/>
              </a:lnSpc>
            </a:pPr>
            <a:r>
              <a:rPr lang="en-US" altLang="en-US" sz="2000" dirty="0"/>
              <a:t>Finite dispersion of energy deposit or scattering angular distributions is measured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Statistical effect of angular deviation experienced in Rutherford scattering off atomic electrons in the medium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Consecutive collisions add up in a random fashion and provide net deflection of any incident particles from its original path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Called “Multiple Coulomb Scattering” </a:t>
            </a:r>
            <a:r>
              <a:rPr lang="en-US" altLang="en-US" sz="2400" dirty="0">
                <a:sym typeface="Wingdings" charset="2"/>
              </a:rPr>
              <a:t> Increases as a function of path length</a:t>
            </a:r>
            <a:r>
              <a:rPr lang="en-US" altLang="en-US" sz="2400" dirty="0"/>
              <a:t> </a:t>
            </a:r>
          </a:p>
          <a:p>
            <a:pPr lvl="1">
              <a:lnSpc>
                <a:spcPct val="80000"/>
              </a:lnSpc>
            </a:pPr>
            <a:endParaRPr lang="en-US" altLang="en-US" sz="2400" dirty="0"/>
          </a:p>
          <a:p>
            <a:pPr lvl="1">
              <a:lnSpc>
                <a:spcPct val="80000"/>
              </a:lnSpc>
            </a:pPr>
            <a:endParaRPr lang="en-US" altLang="en-US" sz="2400" dirty="0"/>
          </a:p>
          <a:p>
            <a:pPr lvl="2">
              <a:lnSpc>
                <a:spcPct val="80000"/>
              </a:lnSpc>
            </a:pPr>
            <a:r>
              <a:rPr lang="en-US" altLang="en-US" sz="2000" dirty="0"/>
              <a:t>z: charge of the incident particle, L: material thickness, X</a:t>
            </a:r>
            <a:r>
              <a:rPr lang="en-US" altLang="en-US" sz="2000" baseline="-25000" dirty="0"/>
              <a:t>0</a:t>
            </a:r>
            <a:r>
              <a:rPr lang="en-US" altLang="en-US" sz="2000" dirty="0"/>
              <a:t>: </a:t>
            </a:r>
            <a:r>
              <a:rPr lang="en-US" altLang="en-US" sz="2000" dirty="0" smtClean="0"/>
              <a:t>the radiation </a:t>
            </a:r>
            <a:r>
              <a:rPr lang="en-US" altLang="en-US" sz="2000" dirty="0"/>
              <a:t>length of the medium</a:t>
            </a:r>
          </a:p>
        </p:txBody>
      </p:sp>
      <p:graphicFrame>
        <p:nvGraphicFramePr>
          <p:cNvPr id="585731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753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5732" name="Rectangle 4"/>
          <p:cNvSpPr>
            <a:spLocks noChangeArrowheads="1"/>
          </p:cNvSpPr>
          <p:nvPr/>
        </p:nvSpPr>
        <p:spPr bwMode="auto">
          <a:xfrm>
            <a:off x="0" y="762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3200"/>
              <a:t>Straggling, Multiple Scattering and Statistical process</a:t>
            </a:r>
          </a:p>
        </p:txBody>
      </p:sp>
      <p:graphicFrame>
        <p:nvGraphicFramePr>
          <p:cNvPr id="585733" name="Object 5"/>
          <p:cNvGraphicFramePr>
            <a:graphicFrameLocks noChangeAspect="1"/>
          </p:cNvGraphicFramePr>
          <p:nvPr/>
        </p:nvGraphicFramePr>
        <p:xfrm>
          <a:off x="3000375" y="4940300"/>
          <a:ext cx="1038225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754" name="Equation" r:id="rId5" imgW="368280" imgH="203040" progId="Equation.DSMT4">
                  <p:embed/>
                </p:oleObj>
              </mc:Choice>
              <mc:Fallback>
                <p:oleObj name="Equation" r:id="rId5" imgW="3682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75" y="4940300"/>
                        <a:ext cx="1038225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5734" name="Object 6"/>
          <p:cNvGraphicFramePr>
            <a:graphicFrameLocks noChangeAspect="1"/>
          </p:cNvGraphicFramePr>
          <p:nvPr/>
        </p:nvGraphicFramePr>
        <p:xfrm>
          <a:off x="4038600" y="4654550"/>
          <a:ext cx="2503488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755" name="Equation" r:id="rId7" imgW="888840" imgH="444240" progId="Equation.DSMT4">
                  <p:embed/>
                </p:oleObj>
              </mc:Choice>
              <mc:Fallback>
                <p:oleObj name="Equation" r:id="rId7" imgW="88884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4654550"/>
                        <a:ext cx="2503488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964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AE210-3858-3F4F-976F-48739D4805A0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5867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534400" cy="5105400"/>
          </a:xfrm>
        </p:spPr>
        <p:txBody>
          <a:bodyPr/>
          <a:lstStyle/>
          <a:p>
            <a:r>
              <a:rPr lang="en-US" altLang="en-US" sz="2800" dirty="0" smtClean="0"/>
              <a:t>Compare the multiple scattering angles of 5MeV proton to 5MeV electron through 1cm of </a:t>
            </a:r>
            <a:r>
              <a:rPr lang="en-US" altLang="en-US" sz="2800" dirty="0" err="1" smtClean="0"/>
              <a:t>Ar</a:t>
            </a:r>
            <a:r>
              <a:rPr lang="en-US" altLang="en-US" sz="2800" dirty="0" smtClean="0"/>
              <a:t> gas whose radiation length is 105m at atmospheric pressure and 0</a:t>
            </a:r>
            <a:r>
              <a:rPr lang="en-US" altLang="en-US" sz="2800" baseline="30000" dirty="0" smtClean="0"/>
              <a:t>o</a:t>
            </a:r>
            <a:r>
              <a:rPr lang="en-US" altLang="en-US" sz="2800" dirty="0" smtClean="0"/>
              <a:t>C.</a:t>
            </a:r>
          </a:p>
          <a:p>
            <a:r>
              <a:rPr lang="en-US" altLang="en-US" sz="2800" dirty="0" smtClean="0"/>
              <a:t>For proton which is non-relativistic</a:t>
            </a:r>
          </a:p>
          <a:p>
            <a:endParaRPr lang="en-US" altLang="en-US" sz="2800" dirty="0"/>
          </a:p>
          <a:p>
            <a:endParaRPr lang="en-US" altLang="en-US" sz="2800" dirty="0" smtClean="0"/>
          </a:p>
          <a:p>
            <a:endParaRPr lang="en-US" altLang="en-US" sz="2800" dirty="0"/>
          </a:p>
          <a:p>
            <a:r>
              <a:rPr lang="en-US" altLang="en-US" sz="2800" dirty="0" smtClean="0"/>
              <a:t>For the electron which is relativistic</a:t>
            </a:r>
          </a:p>
          <a:p>
            <a:endParaRPr lang="en-US" altLang="en-US" sz="2800" dirty="0" smtClean="0"/>
          </a:p>
          <a:p>
            <a:pPr lvl="1"/>
            <a:endParaRPr lang="en-US" altLang="en-US" sz="1600" dirty="0"/>
          </a:p>
        </p:txBody>
      </p:sp>
      <p:graphicFrame>
        <p:nvGraphicFramePr>
          <p:cNvPr id="586755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497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6756" name="Rectangle 4"/>
          <p:cNvSpPr>
            <a:spLocks noChangeArrowheads="1"/>
          </p:cNvSpPr>
          <p:nvPr/>
        </p:nvSpPr>
        <p:spPr bwMode="auto">
          <a:xfrm>
            <a:off x="0" y="1524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dirty="0" smtClean="0"/>
              <a:t>Ex: Multiple Scattering Angles</a:t>
            </a:r>
            <a:endParaRPr lang="en-US" alt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9358" y="2667000"/>
            <a:ext cx="3640083" cy="42615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69364" y="2683933"/>
            <a:ext cx="1350436" cy="40922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51089" y="3165123"/>
            <a:ext cx="4055175" cy="46566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06264" y="3184878"/>
            <a:ext cx="880885" cy="320322"/>
          </a:xfrm>
          <a:prstGeom prst="rect">
            <a:avLst/>
          </a:prstGeom>
        </p:spPr>
      </p:pic>
      <p:graphicFrame>
        <p:nvGraphicFramePr>
          <p:cNvPr id="1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797542"/>
              </p:ext>
            </p:extLst>
          </p:nvPr>
        </p:nvGraphicFramePr>
        <p:xfrm>
          <a:off x="988069" y="3803695"/>
          <a:ext cx="609600" cy="26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498" name="Equation" r:id="rId9" imgW="368280" imgH="203040" progId="Equation.DSMT4">
                  <p:embed/>
                </p:oleObj>
              </mc:Choice>
              <mc:Fallback>
                <p:oleObj name="Equation" r:id="rId9" imgW="3682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8069" y="3803695"/>
                        <a:ext cx="609600" cy="263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1833993"/>
              </p:ext>
            </p:extLst>
          </p:nvPr>
        </p:nvGraphicFramePr>
        <p:xfrm>
          <a:off x="1693333" y="3638414"/>
          <a:ext cx="1676400" cy="6590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499" name="Equation" r:id="rId11" imgW="888840" imgH="444240" progId="Equation.DSMT4">
                  <p:embed/>
                </p:oleObj>
              </mc:Choice>
              <mc:Fallback>
                <p:oleObj name="Equation" r:id="rId11" imgW="88884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3333" y="3638414"/>
                        <a:ext cx="1676400" cy="6590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386307" y="3694949"/>
            <a:ext cx="1810069" cy="62164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227420" y="3874911"/>
            <a:ext cx="2181144" cy="27798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82002" y="4759632"/>
            <a:ext cx="1837398" cy="65198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819400" y="4921956"/>
            <a:ext cx="1504615" cy="37615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693855" y="4926189"/>
            <a:ext cx="690074" cy="408933"/>
          </a:xfrm>
          <a:prstGeom prst="rect">
            <a:avLst/>
          </a:prstGeom>
        </p:spPr>
      </p:pic>
      <p:graphicFrame>
        <p:nvGraphicFramePr>
          <p:cNvPr id="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2774542"/>
              </p:ext>
            </p:extLst>
          </p:nvPr>
        </p:nvGraphicFramePr>
        <p:xfrm>
          <a:off x="914400" y="5545712"/>
          <a:ext cx="609600" cy="26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500" name="Equation" r:id="rId18" imgW="368280" imgH="203040" progId="Equation.DSMT4">
                  <p:embed/>
                </p:oleObj>
              </mc:Choice>
              <mc:Fallback>
                <p:oleObj name="Equation" r:id="rId18" imgW="3682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545712"/>
                        <a:ext cx="609600" cy="263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5590118"/>
              </p:ext>
            </p:extLst>
          </p:nvPr>
        </p:nvGraphicFramePr>
        <p:xfrm>
          <a:off x="1597669" y="5370974"/>
          <a:ext cx="1676400" cy="6590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501" name="Equation" r:id="rId19" imgW="888840" imgH="444240" progId="Equation.DSMT4">
                  <p:embed/>
                </p:oleObj>
              </mc:Choice>
              <mc:Fallback>
                <p:oleObj name="Equation" r:id="rId19" imgW="88884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7669" y="5370974"/>
                        <a:ext cx="1676400" cy="6590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Picture 15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3296646" y="5334000"/>
            <a:ext cx="1937009" cy="75699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5257800" y="5562600"/>
            <a:ext cx="2514599" cy="317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6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166E-D208-DA44-B0E3-7AABDEBAD136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09600"/>
          </a:xfrm>
        </p:spPr>
        <p:txBody>
          <a:bodyPr/>
          <a:lstStyle/>
          <a:p>
            <a:r>
              <a:rPr lang="en-US" altLang="en-US" dirty="0" smtClean="0"/>
              <a:t>Reminder: Assignments</a:t>
            </a:r>
            <a:endParaRPr lang="en-US" altLang="en-US" dirty="0"/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458200" cy="5257800"/>
          </a:xfrm>
          <a:noFill/>
          <a:ln/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altLang="en-US" dirty="0"/>
              <a:t>Reading assignment: CH </a:t>
            </a:r>
            <a:r>
              <a:rPr lang="en-US" altLang="en-US" dirty="0" smtClean="0"/>
              <a:t>4.3; CH5</a:t>
            </a:r>
            <a:endParaRPr lang="en-US" altLang="en-US" dirty="0"/>
          </a:p>
          <a:p>
            <a:pPr marL="609600" indent="-609600">
              <a:buFontTx/>
              <a:buAutoNum type="arabicPeriod"/>
            </a:pPr>
            <a:r>
              <a:rPr lang="en-US" altLang="en-US" dirty="0"/>
              <a:t>End of the chapter problems: 3.2</a:t>
            </a:r>
          </a:p>
          <a:p>
            <a:pPr marL="609600" indent="-609600">
              <a:buFontTx/>
              <a:buAutoNum type="arabicPeriod"/>
            </a:pPr>
            <a:r>
              <a:rPr lang="en-US" altLang="en-US" dirty="0"/>
              <a:t>Derive the following equations:</a:t>
            </a:r>
          </a:p>
          <a:p>
            <a:pPr marL="990600" lvl="1" indent="-533400">
              <a:buFontTx/>
              <a:buChar char="•"/>
            </a:pPr>
            <a:r>
              <a:rPr lang="en-US" altLang="en-US" dirty="0"/>
              <a:t>Eq. 4.8 starting from conservation of energy</a:t>
            </a:r>
          </a:p>
          <a:p>
            <a:pPr marL="990600" lvl="1" indent="-533400">
              <a:buFontTx/>
              <a:buChar char="•"/>
            </a:pPr>
            <a:r>
              <a:rPr lang="en-US" altLang="en-US" dirty="0"/>
              <a:t>Eq. 4.11 both the formula</a:t>
            </a:r>
          </a:p>
          <a:p>
            <a:pPr marL="609600" indent="-609600"/>
            <a:r>
              <a:rPr lang="en-US" altLang="en-US" dirty="0"/>
              <a:t>Due for these homework problems is next Monday, Oct. 16.</a:t>
            </a:r>
          </a:p>
        </p:txBody>
      </p:sp>
    </p:spTree>
    <p:extLst>
      <p:ext uri="{BB962C8B-B14F-4D97-AF65-F5344CB8AC3E}">
        <p14:creationId xmlns:p14="http://schemas.microsoft.com/office/powerpoint/2010/main" val="129958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C20A6-5801-3F46-B536-0723A1180D10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724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763000" cy="4191000"/>
          </a:xfrm>
        </p:spPr>
        <p:txBody>
          <a:bodyPr/>
          <a:lstStyle/>
          <a:p>
            <a:r>
              <a:rPr lang="en-US" altLang="en-US"/>
              <a:t>We have learned the discovery of two additional forces</a:t>
            </a:r>
          </a:p>
          <a:p>
            <a:pPr lvl="1"/>
            <a:r>
              <a:rPr lang="en-US" altLang="en-US"/>
              <a:t>Gravitational force: formulated through Newton’s laws</a:t>
            </a:r>
          </a:p>
          <a:p>
            <a:pPr lvl="1"/>
            <a:r>
              <a:rPr lang="en-US" altLang="en-US"/>
              <a:t>Electro-magnetic force: formulated through Maxwell’s equations</a:t>
            </a:r>
          </a:p>
          <a:p>
            <a:pPr lvl="1"/>
            <a:r>
              <a:rPr lang="en-US" altLang="en-US">
                <a:solidFill>
                  <a:schemeClr val="hlink"/>
                </a:solidFill>
              </a:rPr>
              <a:t>Strong nuclear force: Discovered through studies of nuclei and their structure</a:t>
            </a:r>
          </a:p>
          <a:p>
            <a:pPr lvl="1"/>
            <a:r>
              <a:rPr lang="en-US" altLang="en-US">
                <a:solidFill>
                  <a:schemeClr val="hlink"/>
                </a:solidFill>
              </a:rPr>
              <a:t>Weak force: Discovered and postulated through nuclear </a:t>
            </a:r>
            <a:r>
              <a:rPr lang="en-US" altLang="en-US">
                <a:solidFill>
                  <a:schemeClr val="hlink"/>
                </a:solidFill>
                <a:latin typeface="Symbol" charset="2"/>
              </a:rPr>
              <a:t>b</a:t>
            </a:r>
            <a:r>
              <a:rPr lang="en-US" altLang="en-US">
                <a:solidFill>
                  <a:schemeClr val="hlink"/>
                </a:solidFill>
              </a:rPr>
              <a:t>-decay</a:t>
            </a:r>
          </a:p>
        </p:txBody>
      </p:sp>
      <p:graphicFrame>
        <p:nvGraphicFramePr>
          <p:cNvPr id="572419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2420" name="Rectangle 4"/>
          <p:cNvSpPr>
            <a:spLocks noChangeArrowheads="1"/>
          </p:cNvSpPr>
          <p:nvPr/>
        </p:nvSpPr>
        <p:spPr bwMode="auto">
          <a:xfrm>
            <a:off x="0" y="3810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5400" b="1"/>
              <a:t>Forces in Nature</a:t>
            </a:r>
          </a:p>
        </p:txBody>
      </p:sp>
    </p:spTree>
    <p:extLst>
      <p:ext uri="{BB962C8B-B14F-4D97-AF65-F5344CB8AC3E}">
        <p14:creationId xmlns:p14="http://schemas.microsoft.com/office/powerpoint/2010/main" val="31960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E667-7361-1B42-AA91-A367569C32F8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5734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05800" cy="4495800"/>
          </a:xfrm>
        </p:spPr>
        <p:txBody>
          <a:bodyPr/>
          <a:lstStyle/>
          <a:p>
            <a:r>
              <a:rPr lang="en-US" altLang="en-US" sz="3600"/>
              <a:t>Physics is an experimental science</a:t>
            </a:r>
          </a:p>
          <a:p>
            <a:pPr lvl="1"/>
            <a:r>
              <a:rPr lang="en-US" altLang="en-US" sz="3200"/>
              <a:t>Understand nature through experiments</a:t>
            </a:r>
          </a:p>
          <a:p>
            <a:r>
              <a:rPr lang="en-US" altLang="en-US" sz="3600"/>
              <a:t>In nuclear and particle physics, experiments are performed through scattering of particles</a:t>
            </a:r>
          </a:p>
          <a:p>
            <a:r>
              <a:rPr lang="en-US" altLang="en-US" sz="3600"/>
              <a:t>In order for a particle to be detected:</a:t>
            </a:r>
          </a:p>
          <a:p>
            <a:pPr lvl="1"/>
            <a:r>
              <a:rPr lang="en-US" altLang="en-US" sz="3200"/>
              <a:t>Must leave a trace of its presence </a:t>
            </a:r>
            <a:r>
              <a:rPr lang="en-US" altLang="en-US" sz="3200">
                <a:sym typeface="Wingdings" charset="2"/>
              </a:rPr>
              <a:t> deposit energy</a:t>
            </a:r>
          </a:p>
        </p:txBody>
      </p:sp>
      <p:graphicFrame>
        <p:nvGraphicFramePr>
          <p:cNvPr id="573443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093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444" name="Rectangle 4"/>
          <p:cNvSpPr>
            <a:spLocks noChangeArrowheads="1"/>
          </p:cNvSpPr>
          <p:nvPr/>
        </p:nvSpPr>
        <p:spPr bwMode="auto">
          <a:xfrm>
            <a:off x="0" y="2286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5400" b="1"/>
              <a:t>Forewords</a:t>
            </a:r>
          </a:p>
        </p:txBody>
      </p:sp>
    </p:spTree>
    <p:extLst>
      <p:ext uri="{BB962C8B-B14F-4D97-AF65-F5344CB8AC3E}">
        <p14:creationId xmlns:p14="http://schemas.microsoft.com/office/powerpoint/2010/main" val="82401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70C44-63BB-FD40-9A77-D424D1746C32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5908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305800" cy="5562600"/>
          </a:xfrm>
        </p:spPr>
        <p:txBody>
          <a:bodyPr/>
          <a:lstStyle/>
          <a:p>
            <a:r>
              <a:rPr lang="en-US" altLang="en-US"/>
              <a:t>The most ideal detector should</a:t>
            </a:r>
          </a:p>
          <a:p>
            <a:pPr lvl="1"/>
            <a:r>
              <a:rPr lang="en-US" altLang="en-US"/>
              <a:t>Detect particle without affecting them</a:t>
            </a:r>
          </a:p>
          <a:p>
            <a:r>
              <a:rPr lang="en-US" altLang="en-US"/>
              <a:t>Realistic detectors</a:t>
            </a:r>
          </a:p>
          <a:p>
            <a:pPr lvl="1"/>
            <a:r>
              <a:rPr lang="en-US" altLang="en-US"/>
              <a:t>Use electromagnetic interactions of particles with matter</a:t>
            </a:r>
          </a:p>
          <a:p>
            <a:pPr lvl="2"/>
            <a:r>
              <a:rPr lang="en-US" altLang="en-US"/>
              <a:t>Ionization of matter by energetic, charged particles</a:t>
            </a:r>
          </a:p>
          <a:p>
            <a:pPr lvl="2"/>
            <a:r>
              <a:rPr lang="en-US" altLang="en-US"/>
              <a:t>Ionization electrons can then be accelerated within an electric field to produce detectable electric current</a:t>
            </a:r>
          </a:p>
          <a:p>
            <a:pPr lvl="1"/>
            <a:r>
              <a:rPr lang="en-US" altLang="en-US"/>
              <a:t>Sometime catastrophic nuclear collisions but rare</a:t>
            </a:r>
          </a:p>
          <a:p>
            <a:pPr lvl="1"/>
            <a:r>
              <a:rPr lang="en-US" altLang="en-US"/>
              <a:t>Particles like neutrinos which do not interact through EM and have low cross sections, need special methods to handle</a:t>
            </a:r>
          </a:p>
        </p:txBody>
      </p:sp>
      <p:graphicFrame>
        <p:nvGraphicFramePr>
          <p:cNvPr id="590851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117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0852" name="Rectangle 4"/>
          <p:cNvSpPr>
            <a:spLocks noChangeArrowheads="1"/>
          </p:cNvSpPr>
          <p:nvPr/>
        </p:nvSpPr>
        <p:spPr bwMode="auto">
          <a:xfrm>
            <a:off x="0" y="2286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800" b="1"/>
              <a:t>Forewords</a:t>
            </a:r>
          </a:p>
        </p:txBody>
      </p:sp>
    </p:spTree>
    <p:extLst>
      <p:ext uri="{BB962C8B-B14F-4D97-AF65-F5344CB8AC3E}">
        <p14:creationId xmlns:p14="http://schemas.microsoft.com/office/powerpoint/2010/main" val="6972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400800"/>
            <a:ext cx="2133600" cy="457200"/>
          </a:xfrm>
        </p:spPr>
        <p:txBody>
          <a:bodyPr/>
          <a:lstStyle/>
          <a:p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2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2895600" cy="457200"/>
          </a:xfrm>
        </p:spPr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2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1905000" cy="457200"/>
          </a:xfrm>
        </p:spPr>
        <p:txBody>
          <a:bodyPr/>
          <a:lstStyle/>
          <a:p>
            <a:fld id="{4C7441FC-6364-8047-AD63-E0F0F92A0505}" type="slidenum">
              <a:rPr lang="en-US" altLang="en-US"/>
              <a:pPr/>
              <a:t>6</a:t>
            </a:fld>
            <a:endParaRPr lang="en-US" altLang="en-US"/>
          </a:p>
        </p:txBody>
      </p:sp>
      <p:pic>
        <p:nvPicPr>
          <p:cNvPr id="574466" name="Picture 2" descr="dgem_schemati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419"/>
          <a:stretch>
            <a:fillRect/>
          </a:stretch>
        </p:blipFill>
        <p:spPr bwMode="auto">
          <a:xfrm>
            <a:off x="-838200" y="533400"/>
            <a:ext cx="972185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4467" name="Rectangle 3"/>
          <p:cNvSpPr>
            <a:spLocks noChangeArrowheads="1"/>
          </p:cNvSpPr>
          <p:nvPr/>
        </p:nvSpPr>
        <p:spPr bwMode="auto">
          <a:xfrm>
            <a:off x="762000" y="76200"/>
            <a:ext cx="769441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3600" b="1">
                <a:solidFill>
                  <a:srgbClr val="800000"/>
                </a:solidFill>
                <a:latin typeface="+mj-lt"/>
              </a:rPr>
              <a:t>How does a charged particle get detected?</a:t>
            </a:r>
          </a:p>
        </p:txBody>
      </p:sp>
      <p:sp>
        <p:nvSpPr>
          <p:cNvPr id="574468" name="Rectangle 4"/>
          <p:cNvSpPr>
            <a:spLocks noChangeArrowheads="1"/>
          </p:cNvSpPr>
          <p:nvPr/>
        </p:nvSpPr>
        <p:spPr bwMode="auto">
          <a:xfrm>
            <a:off x="990600" y="762000"/>
            <a:ext cx="135636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74469" name="Line 5"/>
          <p:cNvSpPr>
            <a:spLocks noChangeShapeType="1"/>
          </p:cNvSpPr>
          <p:nvPr/>
        </p:nvSpPr>
        <p:spPr bwMode="auto">
          <a:xfrm flipV="1">
            <a:off x="2514600" y="1120775"/>
            <a:ext cx="1649413" cy="4392613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4470" name="Text Box 6"/>
          <p:cNvSpPr txBox="1">
            <a:spLocks noChangeArrowheads="1"/>
          </p:cNvSpPr>
          <p:nvPr/>
        </p:nvSpPr>
        <p:spPr bwMode="auto">
          <a:xfrm rot="17400000">
            <a:off x="3598862" y="2039938"/>
            <a:ext cx="8794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>
                <a:solidFill>
                  <a:srgbClr val="800000"/>
                </a:solidFill>
              </a:rPr>
              <a:t>Ionization</a:t>
            </a:r>
          </a:p>
        </p:txBody>
      </p:sp>
      <p:sp>
        <p:nvSpPr>
          <p:cNvPr id="574471" name="Line 7"/>
          <p:cNvSpPr>
            <a:spLocks noChangeShapeType="1"/>
          </p:cNvSpPr>
          <p:nvPr/>
        </p:nvSpPr>
        <p:spPr bwMode="auto">
          <a:xfrm>
            <a:off x="3860800" y="2600325"/>
            <a:ext cx="0" cy="555625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74472" name="Group 8"/>
          <p:cNvGrpSpPr>
            <a:grpSpLocks/>
          </p:cNvGrpSpPr>
          <p:nvPr/>
        </p:nvGrpSpPr>
        <p:grpSpPr bwMode="auto">
          <a:xfrm>
            <a:off x="3824288" y="3379788"/>
            <a:ext cx="107950" cy="717550"/>
            <a:chOff x="2409" y="2033"/>
            <a:chExt cx="68" cy="452"/>
          </a:xfrm>
        </p:grpSpPr>
        <p:sp>
          <p:nvSpPr>
            <p:cNvPr id="574473" name="Line 9"/>
            <p:cNvSpPr>
              <a:spLocks noChangeShapeType="1"/>
            </p:cNvSpPr>
            <p:nvPr/>
          </p:nvSpPr>
          <p:spPr bwMode="auto">
            <a:xfrm flipH="1">
              <a:off x="2409" y="2033"/>
              <a:ext cx="34" cy="395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4474" name="Line 10"/>
            <p:cNvSpPr>
              <a:spLocks noChangeShapeType="1"/>
            </p:cNvSpPr>
            <p:nvPr/>
          </p:nvSpPr>
          <p:spPr bwMode="auto">
            <a:xfrm>
              <a:off x="2443" y="2039"/>
              <a:ext cx="34" cy="367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4475" name="Line 11"/>
            <p:cNvSpPr>
              <a:spLocks noChangeShapeType="1"/>
            </p:cNvSpPr>
            <p:nvPr/>
          </p:nvSpPr>
          <p:spPr bwMode="auto">
            <a:xfrm>
              <a:off x="2449" y="2056"/>
              <a:ext cx="5" cy="429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74476" name="Group 12"/>
          <p:cNvGrpSpPr>
            <a:grpSpLocks/>
          </p:cNvGrpSpPr>
          <p:nvPr/>
        </p:nvGrpSpPr>
        <p:grpSpPr bwMode="auto">
          <a:xfrm>
            <a:off x="3806825" y="4222750"/>
            <a:ext cx="196850" cy="742950"/>
            <a:chOff x="2398" y="2564"/>
            <a:chExt cx="124" cy="468"/>
          </a:xfrm>
        </p:grpSpPr>
        <p:sp>
          <p:nvSpPr>
            <p:cNvPr id="574477" name="Line 13"/>
            <p:cNvSpPr>
              <a:spLocks noChangeShapeType="1"/>
            </p:cNvSpPr>
            <p:nvPr/>
          </p:nvSpPr>
          <p:spPr bwMode="auto">
            <a:xfrm>
              <a:off x="2449" y="2564"/>
              <a:ext cx="0" cy="44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4478" name="Line 14"/>
            <p:cNvSpPr>
              <a:spLocks noChangeShapeType="1"/>
            </p:cNvSpPr>
            <p:nvPr/>
          </p:nvSpPr>
          <p:spPr bwMode="auto">
            <a:xfrm flipH="1">
              <a:off x="2415" y="2581"/>
              <a:ext cx="34" cy="389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4479" name="Line 15"/>
            <p:cNvSpPr>
              <a:spLocks noChangeShapeType="1"/>
            </p:cNvSpPr>
            <p:nvPr/>
          </p:nvSpPr>
          <p:spPr bwMode="auto">
            <a:xfrm>
              <a:off x="2443" y="2592"/>
              <a:ext cx="45" cy="401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4480" name="Line 16"/>
            <p:cNvSpPr>
              <a:spLocks noChangeShapeType="1"/>
            </p:cNvSpPr>
            <p:nvPr/>
          </p:nvSpPr>
          <p:spPr bwMode="auto">
            <a:xfrm flipH="1">
              <a:off x="2398" y="2592"/>
              <a:ext cx="45" cy="418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4481" name="Line 17"/>
            <p:cNvSpPr>
              <a:spLocks noChangeShapeType="1"/>
            </p:cNvSpPr>
            <p:nvPr/>
          </p:nvSpPr>
          <p:spPr bwMode="auto">
            <a:xfrm>
              <a:off x="2443" y="2598"/>
              <a:ext cx="79" cy="434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74482" name="Text Box 18"/>
          <p:cNvSpPr txBox="1">
            <a:spLocks noChangeArrowheads="1"/>
          </p:cNvSpPr>
          <p:nvPr/>
        </p:nvSpPr>
        <p:spPr bwMode="auto">
          <a:xfrm>
            <a:off x="3340100" y="914400"/>
            <a:ext cx="9588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>
                <a:solidFill>
                  <a:srgbClr val="800000"/>
                </a:solidFill>
              </a:rPr>
              <a:t>Charged track</a:t>
            </a:r>
          </a:p>
        </p:txBody>
      </p:sp>
      <p:sp>
        <p:nvSpPr>
          <p:cNvPr id="574483" name="Rectangle 19"/>
          <p:cNvSpPr>
            <a:spLocks noChangeArrowheads="1"/>
          </p:cNvSpPr>
          <p:nvPr/>
        </p:nvSpPr>
        <p:spPr bwMode="auto">
          <a:xfrm>
            <a:off x="1295400" y="5791200"/>
            <a:ext cx="5791200" cy="838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74484" name="Group 20"/>
          <p:cNvGrpSpPr>
            <a:grpSpLocks/>
          </p:cNvGrpSpPr>
          <p:nvPr/>
        </p:nvGrpSpPr>
        <p:grpSpPr bwMode="auto">
          <a:xfrm>
            <a:off x="3895725" y="3946525"/>
            <a:ext cx="5019675" cy="1095375"/>
            <a:chOff x="2454" y="2390"/>
            <a:chExt cx="3162" cy="690"/>
          </a:xfrm>
        </p:grpSpPr>
        <p:sp>
          <p:nvSpPr>
            <p:cNvPr id="574485" name="Text Box 21"/>
            <p:cNvSpPr txBox="1">
              <a:spLocks noChangeArrowheads="1"/>
            </p:cNvSpPr>
            <p:nvPr/>
          </p:nvSpPr>
          <p:spPr bwMode="auto">
            <a:xfrm>
              <a:off x="4742" y="2390"/>
              <a:ext cx="874" cy="466"/>
            </a:xfrm>
            <a:prstGeom prst="rect">
              <a:avLst/>
            </a:prstGeom>
            <a:solidFill>
              <a:srgbClr val="FFFFCC"/>
            </a:solidFill>
            <a:ln w="38100">
              <a:solidFill>
                <a:srgbClr val="8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2000">
                  <a:solidFill>
                    <a:srgbClr val="800000"/>
                  </a:solidFill>
                </a:rPr>
                <a:t>Current amplification</a:t>
              </a:r>
            </a:p>
          </p:txBody>
        </p:sp>
        <p:cxnSp>
          <p:nvCxnSpPr>
            <p:cNvPr id="574486" name="AutoShape 22"/>
            <p:cNvCxnSpPr>
              <a:cxnSpLocks noChangeShapeType="1"/>
              <a:stCxn id="574485" idx="1"/>
              <a:endCxn id="574475" idx="1"/>
            </p:cNvCxnSpPr>
            <p:nvPr/>
          </p:nvCxnSpPr>
          <p:spPr bwMode="auto">
            <a:xfrm flipH="1" flipV="1">
              <a:off x="2454" y="2533"/>
              <a:ext cx="2288" cy="90"/>
            </a:xfrm>
            <a:prstGeom prst="straightConnector1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74487" name="AutoShape 23"/>
            <p:cNvCxnSpPr>
              <a:cxnSpLocks noChangeShapeType="1"/>
              <a:stCxn id="574485" idx="1"/>
              <a:endCxn id="574481" idx="1"/>
            </p:cNvCxnSpPr>
            <p:nvPr/>
          </p:nvCxnSpPr>
          <p:spPr bwMode="auto">
            <a:xfrm flipH="1">
              <a:off x="2522" y="2623"/>
              <a:ext cx="2220" cy="457"/>
            </a:xfrm>
            <a:prstGeom prst="straightConnector1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574488" name="Text Box 24"/>
          <p:cNvSpPr txBox="1">
            <a:spLocks noChangeArrowheads="1"/>
          </p:cNvSpPr>
          <p:nvPr/>
        </p:nvSpPr>
        <p:spPr bwMode="auto">
          <a:xfrm rot="-4121000">
            <a:off x="2533650" y="2305050"/>
            <a:ext cx="1790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rgbClr val="800000"/>
                </a:solidFill>
              </a:rPr>
              <a:t>+++++++++++</a:t>
            </a:r>
          </a:p>
        </p:txBody>
      </p:sp>
      <p:sp>
        <p:nvSpPr>
          <p:cNvPr id="574489" name="Text Box 25"/>
          <p:cNvSpPr txBox="1">
            <a:spLocks noChangeArrowheads="1"/>
          </p:cNvSpPr>
          <p:nvPr/>
        </p:nvSpPr>
        <p:spPr bwMode="auto">
          <a:xfrm rot="-4214442">
            <a:off x="2686050" y="2495550"/>
            <a:ext cx="1943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rgbClr val="800000"/>
                </a:solidFill>
              </a:rPr>
              <a:t>- - - - - - - - - - - -</a:t>
            </a:r>
          </a:p>
        </p:txBody>
      </p:sp>
      <p:sp>
        <p:nvSpPr>
          <p:cNvPr id="29" name="Text Box 21"/>
          <p:cNvSpPr txBox="1">
            <a:spLocks noChangeArrowheads="1"/>
          </p:cNvSpPr>
          <p:nvPr/>
        </p:nvSpPr>
        <p:spPr bwMode="auto">
          <a:xfrm>
            <a:off x="6019800" y="1918351"/>
            <a:ext cx="1558637" cy="1015663"/>
          </a:xfrm>
          <a:prstGeom prst="rect">
            <a:avLst/>
          </a:prstGeom>
          <a:solidFill>
            <a:srgbClr val="FFFFCC"/>
          </a:solidFill>
          <a:ln w="38100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000" smtClean="0">
                <a:solidFill>
                  <a:srgbClr val="800000"/>
                </a:solidFill>
              </a:rPr>
              <a:t>Filled w/ easily </a:t>
            </a:r>
            <a:r>
              <a:rPr lang="en-US" altLang="en-US" sz="2000" dirty="0" err="1" smtClean="0">
                <a:solidFill>
                  <a:srgbClr val="800000"/>
                </a:solidFill>
              </a:rPr>
              <a:t>ionizeable</a:t>
            </a:r>
            <a:r>
              <a:rPr lang="en-US" altLang="en-US" sz="2000" dirty="0" smtClean="0">
                <a:solidFill>
                  <a:srgbClr val="800000"/>
                </a:solidFill>
              </a:rPr>
              <a:t> gas:ArCO2</a:t>
            </a:r>
            <a:endParaRPr lang="en-US" altLang="en-US" sz="20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95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2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2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9DC5-23A9-374E-BDB8-4A0E3B690577}" type="slidenum">
              <a:rPr lang="en-US" altLang="en-US"/>
              <a:pPr/>
              <a:t>7</a:t>
            </a:fld>
            <a:endParaRPr lang="en-US" altLang="en-US"/>
          </a:p>
        </p:txBody>
      </p:sp>
      <p:pic>
        <p:nvPicPr>
          <p:cNvPr id="606210" name="Picture 2" descr="extractP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51" b="15439"/>
          <a:stretch>
            <a:fillRect/>
          </a:stretch>
        </p:blipFill>
        <p:spPr bwMode="auto">
          <a:xfrm>
            <a:off x="-1066800" y="0"/>
            <a:ext cx="7924800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6211" name="Text Box 3"/>
          <p:cNvSpPr txBox="1">
            <a:spLocks noChangeArrowheads="1"/>
          </p:cNvSpPr>
          <p:nvPr/>
        </p:nvSpPr>
        <p:spPr bwMode="auto">
          <a:xfrm>
            <a:off x="228600" y="5638800"/>
            <a:ext cx="449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000">
                <a:solidFill>
                  <a:schemeClr val="accent2"/>
                </a:solidFill>
                <a:latin typeface="Monotype Corsiva" charset="0"/>
              </a:rPr>
              <a:t>CERN-open-2000-344, A. Sharma</a:t>
            </a:r>
          </a:p>
        </p:txBody>
      </p:sp>
      <p:grpSp>
        <p:nvGrpSpPr>
          <p:cNvPr id="606212" name="Group 4"/>
          <p:cNvGrpSpPr>
            <a:grpSpLocks/>
          </p:cNvGrpSpPr>
          <p:nvPr/>
        </p:nvGrpSpPr>
        <p:grpSpPr bwMode="auto">
          <a:xfrm>
            <a:off x="3276600" y="1371600"/>
            <a:ext cx="5029200" cy="3429000"/>
            <a:chOff x="2064" y="864"/>
            <a:chExt cx="3168" cy="2160"/>
          </a:xfrm>
        </p:grpSpPr>
        <p:sp>
          <p:nvSpPr>
            <p:cNvPr id="606213" name="Oval 5"/>
            <p:cNvSpPr>
              <a:spLocks noChangeArrowheads="1"/>
            </p:cNvSpPr>
            <p:nvPr/>
          </p:nvSpPr>
          <p:spPr bwMode="auto">
            <a:xfrm>
              <a:off x="2064" y="2112"/>
              <a:ext cx="1296" cy="912"/>
            </a:xfrm>
            <a:prstGeom prst="ellips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6214" name="Text Box 6"/>
            <p:cNvSpPr txBox="1">
              <a:spLocks noChangeArrowheads="1"/>
            </p:cNvSpPr>
            <p:nvPr/>
          </p:nvSpPr>
          <p:spPr bwMode="auto">
            <a:xfrm>
              <a:off x="4176" y="864"/>
              <a:ext cx="1056" cy="536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2400">
                  <a:solidFill>
                    <a:srgbClr val="CC0000"/>
                  </a:solidFill>
                </a:rPr>
                <a:t>Large amplification</a:t>
              </a:r>
            </a:p>
          </p:txBody>
        </p:sp>
        <p:cxnSp>
          <p:nvCxnSpPr>
            <p:cNvPr id="606215" name="AutoShape 7"/>
            <p:cNvCxnSpPr>
              <a:cxnSpLocks noChangeShapeType="1"/>
              <a:stCxn id="606214" idx="1"/>
              <a:endCxn id="606213" idx="0"/>
            </p:cNvCxnSpPr>
            <p:nvPr/>
          </p:nvCxnSpPr>
          <p:spPr bwMode="auto">
            <a:xfrm flipH="1">
              <a:off x="2712" y="1132"/>
              <a:ext cx="1455" cy="962"/>
            </a:xfrm>
            <a:prstGeom prst="straightConnector1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606216" name="Group 8"/>
          <p:cNvGrpSpPr>
            <a:grpSpLocks/>
          </p:cNvGrpSpPr>
          <p:nvPr/>
        </p:nvGrpSpPr>
        <p:grpSpPr bwMode="auto">
          <a:xfrm>
            <a:off x="5562600" y="2590800"/>
            <a:ext cx="3429000" cy="2057400"/>
            <a:chOff x="1056" y="624"/>
            <a:chExt cx="3792" cy="2836"/>
          </a:xfrm>
        </p:grpSpPr>
        <p:pic>
          <p:nvPicPr>
            <p:cNvPr id="606217" name="Picture 9" descr="GEM_elmic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6" y="624"/>
              <a:ext cx="3792" cy="28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606218" name="Group 10"/>
            <p:cNvGrpSpPr>
              <a:grpSpLocks/>
            </p:cNvGrpSpPr>
            <p:nvPr/>
          </p:nvGrpSpPr>
          <p:grpSpPr bwMode="auto">
            <a:xfrm>
              <a:off x="1872" y="2201"/>
              <a:ext cx="829" cy="548"/>
              <a:chOff x="1872" y="2201"/>
              <a:chExt cx="829" cy="548"/>
            </a:xfrm>
          </p:grpSpPr>
          <p:sp>
            <p:nvSpPr>
              <p:cNvPr id="606219" name="Line 11"/>
              <p:cNvSpPr>
                <a:spLocks noChangeShapeType="1"/>
              </p:cNvSpPr>
              <p:nvPr/>
            </p:nvSpPr>
            <p:spPr bwMode="auto">
              <a:xfrm>
                <a:off x="1872" y="2496"/>
                <a:ext cx="480" cy="0"/>
              </a:xfrm>
              <a:prstGeom prst="line">
                <a:avLst/>
              </a:prstGeom>
              <a:noFill/>
              <a:ln w="38100">
                <a:solidFill>
                  <a:srgbClr val="FFFFCC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6220" name="Text Box 12"/>
              <p:cNvSpPr txBox="1">
                <a:spLocks noChangeArrowheads="1"/>
              </p:cNvSpPr>
              <p:nvPr/>
            </p:nvSpPr>
            <p:spPr bwMode="auto">
              <a:xfrm>
                <a:off x="1888" y="2201"/>
                <a:ext cx="813" cy="5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000">
                    <a:solidFill>
                      <a:srgbClr val="FFFFCC"/>
                    </a:solidFill>
                  </a:rPr>
                  <a:t>70</a:t>
                </a:r>
                <a:r>
                  <a:rPr lang="en-US" altLang="en-US" sz="2000">
                    <a:solidFill>
                      <a:srgbClr val="FFFFCC"/>
                    </a:solidFill>
                    <a:latin typeface="Symbol" charset="2"/>
                  </a:rPr>
                  <a:t>m</a:t>
                </a:r>
                <a:r>
                  <a:rPr lang="en-US" altLang="en-US" sz="2000">
                    <a:solidFill>
                      <a:srgbClr val="FFFFCC"/>
                    </a:solidFill>
                  </a:rPr>
                  <a:t>m</a:t>
                </a:r>
              </a:p>
            </p:txBody>
          </p:sp>
        </p:grpSp>
        <p:grpSp>
          <p:nvGrpSpPr>
            <p:cNvPr id="606221" name="Group 13"/>
            <p:cNvGrpSpPr>
              <a:grpSpLocks/>
            </p:cNvGrpSpPr>
            <p:nvPr/>
          </p:nvGrpSpPr>
          <p:grpSpPr bwMode="auto">
            <a:xfrm>
              <a:off x="2592" y="1729"/>
              <a:ext cx="1180" cy="547"/>
              <a:chOff x="2592" y="1729"/>
              <a:chExt cx="1180" cy="547"/>
            </a:xfrm>
          </p:grpSpPr>
          <p:sp>
            <p:nvSpPr>
              <p:cNvPr id="606222" name="Text Box 14"/>
              <p:cNvSpPr txBox="1">
                <a:spLocks noChangeArrowheads="1"/>
              </p:cNvSpPr>
              <p:nvPr/>
            </p:nvSpPr>
            <p:spPr bwMode="auto">
              <a:xfrm>
                <a:off x="2831" y="1729"/>
                <a:ext cx="941" cy="5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000">
                    <a:solidFill>
                      <a:srgbClr val="FFFFCC"/>
                    </a:solidFill>
                  </a:rPr>
                  <a:t>140</a:t>
                </a:r>
                <a:r>
                  <a:rPr lang="en-US" altLang="en-US" sz="2000">
                    <a:solidFill>
                      <a:srgbClr val="FFFFCC"/>
                    </a:solidFill>
                    <a:latin typeface="Symbol" charset="2"/>
                  </a:rPr>
                  <a:t>m</a:t>
                </a:r>
                <a:r>
                  <a:rPr lang="en-US" altLang="en-US" sz="2000">
                    <a:solidFill>
                      <a:srgbClr val="FFFFCC"/>
                    </a:solidFill>
                  </a:rPr>
                  <a:t>m</a:t>
                </a:r>
              </a:p>
            </p:txBody>
          </p:sp>
          <p:sp>
            <p:nvSpPr>
              <p:cNvPr id="606223" name="Line 15"/>
              <p:cNvSpPr>
                <a:spLocks noChangeShapeType="1"/>
              </p:cNvSpPr>
              <p:nvPr/>
            </p:nvSpPr>
            <p:spPr bwMode="auto">
              <a:xfrm>
                <a:off x="2592" y="2016"/>
                <a:ext cx="912" cy="0"/>
              </a:xfrm>
              <a:prstGeom prst="line">
                <a:avLst/>
              </a:prstGeom>
              <a:noFill/>
              <a:ln w="38100">
                <a:solidFill>
                  <a:srgbClr val="FFFFCC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606224" name="Group 16"/>
          <p:cNvGrpSpPr>
            <a:grpSpLocks/>
          </p:cNvGrpSpPr>
          <p:nvPr/>
        </p:nvGrpSpPr>
        <p:grpSpPr bwMode="auto">
          <a:xfrm>
            <a:off x="5562600" y="4724400"/>
            <a:ext cx="3429000" cy="1905000"/>
            <a:chOff x="3216" y="1104"/>
            <a:chExt cx="2400" cy="2016"/>
          </a:xfrm>
        </p:grpSpPr>
        <p:pic>
          <p:nvPicPr>
            <p:cNvPr id="606225" name="Picture 17" descr="GEM_elmic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6" y="1104"/>
              <a:ext cx="2400" cy="20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06226" name="Oval 18"/>
            <p:cNvSpPr>
              <a:spLocks noChangeArrowheads="1"/>
            </p:cNvSpPr>
            <p:nvPr/>
          </p:nvSpPr>
          <p:spPr bwMode="auto">
            <a:xfrm>
              <a:off x="3552" y="1440"/>
              <a:ext cx="624" cy="1536"/>
            </a:xfrm>
            <a:prstGeom prst="ellipse">
              <a:avLst/>
            </a:prstGeom>
            <a:noFill/>
            <a:ln w="57150">
              <a:solidFill>
                <a:srgbClr val="FFFF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6227" name="Oval 19"/>
            <p:cNvSpPr>
              <a:spLocks noChangeArrowheads="1"/>
            </p:cNvSpPr>
            <p:nvPr/>
          </p:nvSpPr>
          <p:spPr bwMode="auto">
            <a:xfrm>
              <a:off x="4800" y="1440"/>
              <a:ext cx="624" cy="1536"/>
            </a:xfrm>
            <a:prstGeom prst="ellipse">
              <a:avLst/>
            </a:prstGeom>
            <a:noFill/>
            <a:ln w="57150">
              <a:solidFill>
                <a:srgbClr val="FFFF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2707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CCF79-2F77-B547-8571-78B1D4C3D0D2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5754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106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What do you think is the primary interaction when a charged particle is traversing through a medium?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/>
              <a:t>EM interactions </a:t>
            </a:r>
            <a:r>
              <a:rPr lang="en-US" altLang="en-US" sz="2400" dirty="0"/>
              <a:t>with the atomic electrons in the medium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If the energy of the charged particle is sufficiently high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It deposits its energy (or loses its energy in </a:t>
            </a:r>
            <a:r>
              <a:rPr lang="en-US" altLang="en-US" sz="2400" dirty="0" smtClean="0"/>
              <a:t>the matter</a:t>
            </a:r>
            <a:r>
              <a:rPr lang="en-US" altLang="en-US" sz="2400" dirty="0"/>
              <a:t>) by ionizing the atoms in the path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Or by exciting atoms or molecules </a:t>
            </a:r>
            <a:r>
              <a:rPr lang="en-US" altLang="en-US" sz="2400" dirty="0" smtClean="0"/>
              <a:t>to their excited </a:t>
            </a:r>
            <a:r>
              <a:rPr lang="en-US" altLang="en-US" sz="2400" dirty="0"/>
              <a:t>states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What are the differences between the above two methods?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The outcomes are either electrons or photons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If the charged particle is massive, its interactions with atomic electrons will not affect the particles trajectory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Sometimes, the particle undergoes a more catastrophic nuclear collisions </a:t>
            </a:r>
          </a:p>
        </p:txBody>
      </p:sp>
      <p:graphicFrame>
        <p:nvGraphicFramePr>
          <p:cNvPr id="575491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89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549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Charged Particle Detection</a:t>
            </a:r>
          </a:p>
        </p:txBody>
      </p:sp>
      <p:sp>
        <p:nvSpPr>
          <p:cNvPr id="575493" name="Text Box 5"/>
          <p:cNvSpPr txBox="1">
            <a:spLocks noChangeArrowheads="1"/>
          </p:cNvSpPr>
          <p:nvPr/>
        </p:nvSpPr>
        <p:spPr bwMode="auto">
          <a:xfrm>
            <a:off x="3733800" y="2971800"/>
            <a:ext cx="862013" cy="333375"/>
          </a:xfrm>
          <a:prstGeom prst="rect">
            <a:avLst/>
          </a:prstGeom>
          <a:solidFill>
            <a:srgbClr val="FFFFCC"/>
          </a:solidFill>
          <a:ln w="2857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b="1">
                <a:solidFill>
                  <a:srgbClr val="800000"/>
                </a:solidFill>
              </a:rPr>
              <a:t>electrons</a:t>
            </a:r>
          </a:p>
        </p:txBody>
      </p:sp>
      <p:sp>
        <p:nvSpPr>
          <p:cNvPr id="575494" name="Text Box 6"/>
          <p:cNvSpPr txBox="1">
            <a:spLocks noChangeArrowheads="1"/>
          </p:cNvSpPr>
          <p:nvPr/>
        </p:nvSpPr>
        <p:spPr bwMode="auto">
          <a:xfrm>
            <a:off x="7391400" y="3324225"/>
            <a:ext cx="787400" cy="333375"/>
          </a:xfrm>
          <a:prstGeom prst="rect">
            <a:avLst/>
          </a:prstGeom>
          <a:solidFill>
            <a:srgbClr val="FFFFCC"/>
          </a:solidFill>
          <a:ln w="2857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b="1">
                <a:solidFill>
                  <a:srgbClr val="800000"/>
                </a:solidFill>
              </a:rPr>
              <a:t>photons</a:t>
            </a:r>
          </a:p>
        </p:txBody>
      </p:sp>
    </p:spTree>
    <p:extLst>
      <p:ext uri="{BB962C8B-B14F-4D97-AF65-F5344CB8AC3E}">
        <p14:creationId xmlns:p14="http://schemas.microsoft.com/office/powerpoint/2010/main" val="37103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12, 2016</a:t>
            </a:r>
            <a:endParaRPr lang="en-US" alt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E741-65FD-4249-B09F-05B433910401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5765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10600" cy="5257800"/>
          </a:xfrm>
        </p:spPr>
        <p:txBody>
          <a:bodyPr/>
          <a:lstStyle/>
          <a:p>
            <a:r>
              <a:rPr lang="en-US" altLang="en-US" dirty="0"/>
              <a:t>Ionization properties can be described by the stopping power variable, S(T)</a:t>
            </a:r>
          </a:p>
          <a:p>
            <a:pPr lvl="1"/>
            <a:r>
              <a:rPr lang="en-US" altLang="en-US" dirty="0"/>
              <a:t>Definition: amount of kinetic energy lost by any incident </a:t>
            </a:r>
            <a:r>
              <a:rPr lang="en-US" altLang="en-US" dirty="0" smtClean="0"/>
              <a:t>particle </a:t>
            </a:r>
            <a:r>
              <a:rPr lang="en-US" altLang="en-US" dirty="0"/>
              <a:t>per unit length of the path traversed in the medium</a:t>
            </a:r>
          </a:p>
          <a:p>
            <a:pPr lvl="1"/>
            <a:r>
              <a:rPr lang="en-US" altLang="en-US" dirty="0"/>
              <a:t>Referred as ionization energy loss or energy loss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2"/>
            <a:r>
              <a:rPr lang="en-US" altLang="en-US" dirty="0"/>
              <a:t>T: Kinetic energy of the incident particle</a:t>
            </a:r>
          </a:p>
          <a:p>
            <a:pPr lvl="2"/>
            <a:r>
              <a:rPr lang="en-US" altLang="en-US" dirty="0" err="1"/>
              <a:t>n</a:t>
            </a:r>
            <a:r>
              <a:rPr lang="en-US" altLang="en-US" baseline="-25000" dirty="0" err="1"/>
              <a:t>ion</a:t>
            </a:r>
            <a:r>
              <a:rPr lang="en-US" altLang="en-US" dirty="0"/>
              <a:t>: Number of electron-ion pair formed per unit path length</a:t>
            </a:r>
          </a:p>
          <a:p>
            <a:pPr lvl="2"/>
            <a:r>
              <a:rPr lang="en-US" altLang="en-US" dirty="0"/>
              <a:t> </a:t>
            </a:r>
            <a:r>
              <a:rPr lang="en-US" altLang="en-US" dirty="0">
                <a:latin typeface="Symbol" charset="2"/>
              </a:rPr>
              <a:t>` </a:t>
            </a:r>
            <a:r>
              <a:rPr lang="en-US" altLang="en-US" dirty="0"/>
              <a:t>I : The average energy needed to ionize an atom in the medium; for large atomic numbers ~10</a:t>
            </a:r>
            <a:r>
              <a:rPr lang="en-US" altLang="en-US" dirty="0">
                <a:solidFill>
                  <a:srgbClr val="800000"/>
                </a:solidFill>
              </a:rPr>
              <a:t>Z</a:t>
            </a:r>
            <a:r>
              <a:rPr lang="en-US" altLang="en-US" dirty="0"/>
              <a:t> eV.</a:t>
            </a:r>
          </a:p>
        </p:txBody>
      </p:sp>
      <p:graphicFrame>
        <p:nvGraphicFramePr>
          <p:cNvPr id="576515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699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651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Ionization Process</a:t>
            </a:r>
          </a:p>
        </p:txBody>
      </p:sp>
      <p:graphicFrame>
        <p:nvGraphicFramePr>
          <p:cNvPr id="576517" name="Object 5"/>
          <p:cNvGraphicFramePr>
            <a:graphicFrameLocks noChangeAspect="1"/>
          </p:cNvGraphicFramePr>
          <p:nvPr/>
        </p:nvGraphicFramePr>
        <p:xfrm>
          <a:off x="2286000" y="3606800"/>
          <a:ext cx="1166813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700" name="Equation" r:id="rId5" imgW="431640" imgH="190440" progId="Equation.DSMT4">
                  <p:embed/>
                </p:oleObj>
              </mc:Choice>
              <mc:Fallback>
                <p:oleObj name="Equation" r:id="rId5" imgW="43164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606800"/>
                        <a:ext cx="1166813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76518" name="Group 6"/>
          <p:cNvGrpSpPr>
            <a:grpSpLocks/>
          </p:cNvGrpSpPr>
          <p:nvPr/>
        </p:nvGrpSpPr>
        <p:grpSpPr bwMode="auto">
          <a:xfrm>
            <a:off x="3349625" y="3505200"/>
            <a:ext cx="5260975" cy="704850"/>
            <a:chOff x="2016" y="2208"/>
            <a:chExt cx="3314" cy="444"/>
          </a:xfrm>
        </p:grpSpPr>
        <p:sp>
          <p:nvSpPr>
            <p:cNvPr id="576519" name="Oval 7"/>
            <p:cNvSpPr>
              <a:spLocks noChangeArrowheads="1"/>
            </p:cNvSpPr>
            <p:nvPr/>
          </p:nvSpPr>
          <p:spPr bwMode="auto">
            <a:xfrm>
              <a:off x="2016" y="2256"/>
              <a:ext cx="288" cy="384"/>
            </a:xfrm>
            <a:prstGeom prst="ellips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6520" name="Text Box 8"/>
            <p:cNvSpPr txBox="1">
              <a:spLocks noChangeArrowheads="1"/>
            </p:cNvSpPr>
            <p:nvPr/>
          </p:nvSpPr>
          <p:spPr bwMode="auto">
            <a:xfrm>
              <a:off x="4214" y="2208"/>
              <a:ext cx="1116" cy="230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rgbClr val="8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b="1">
                  <a:solidFill>
                    <a:srgbClr val="800000"/>
                  </a:solidFill>
                </a:rPr>
                <a:t>Why negative sign?</a:t>
              </a:r>
            </a:p>
          </p:txBody>
        </p:sp>
        <p:cxnSp>
          <p:nvCxnSpPr>
            <p:cNvPr id="576521" name="AutoShape 9"/>
            <p:cNvCxnSpPr>
              <a:cxnSpLocks noChangeShapeType="1"/>
              <a:stCxn id="576520" idx="2"/>
              <a:endCxn id="576519" idx="4"/>
            </p:cNvCxnSpPr>
            <p:nvPr/>
          </p:nvCxnSpPr>
          <p:spPr bwMode="auto">
            <a:xfrm rot="5400000">
              <a:off x="3363" y="1244"/>
              <a:ext cx="205" cy="2612"/>
            </a:xfrm>
            <a:prstGeom prst="curvedConnector3">
              <a:avLst>
                <a:gd name="adj1" fmla="val 164389"/>
              </a:avLst>
            </a:prstGeom>
            <a:noFill/>
            <a:ln w="28575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576522" name="Text Box 10"/>
          <p:cNvSpPr txBox="1">
            <a:spLocks noChangeArrowheads="1"/>
          </p:cNvSpPr>
          <p:nvPr/>
        </p:nvSpPr>
        <p:spPr bwMode="auto">
          <a:xfrm>
            <a:off x="7239000" y="4267200"/>
            <a:ext cx="1752600" cy="64135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1800">
                <a:solidFill>
                  <a:srgbClr val="800000"/>
                </a:solidFill>
              </a:rPr>
              <a:t>The particle’s energy decreases.</a:t>
            </a:r>
          </a:p>
        </p:txBody>
      </p:sp>
      <p:graphicFrame>
        <p:nvGraphicFramePr>
          <p:cNvPr id="576523" name="Object 11"/>
          <p:cNvGraphicFramePr>
            <a:graphicFrameLocks noChangeAspect="1"/>
          </p:cNvGraphicFramePr>
          <p:nvPr/>
        </p:nvGraphicFramePr>
        <p:xfrm>
          <a:off x="3398838" y="3276600"/>
          <a:ext cx="1201737" cy="113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701" name="Equation" r:id="rId7" imgW="444240" imgH="368280" progId="Equation.DSMT4">
                  <p:embed/>
                </p:oleObj>
              </mc:Choice>
              <mc:Fallback>
                <p:oleObj name="Equation" r:id="rId7" imgW="44424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8838" y="3276600"/>
                        <a:ext cx="1201737" cy="113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6524" name="Object 12"/>
          <p:cNvGraphicFramePr>
            <a:graphicFrameLocks noChangeAspect="1"/>
          </p:cNvGraphicFramePr>
          <p:nvPr/>
        </p:nvGraphicFramePr>
        <p:xfrm>
          <a:off x="4551363" y="3527425"/>
          <a:ext cx="858837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702" name="Equation" r:id="rId9" imgW="317160" imgH="215640" progId="Equation.DSMT4">
                  <p:embed/>
                </p:oleObj>
              </mc:Choice>
              <mc:Fallback>
                <p:oleObj name="Equation" r:id="rId9" imgW="31716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1363" y="3527425"/>
                        <a:ext cx="858837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260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40643</TotalTime>
  <Words>1479</Words>
  <Application>Microsoft Macintosh PowerPoint</Application>
  <PresentationFormat>On-screen Show (4:3)</PresentationFormat>
  <Paragraphs>223</Paragraphs>
  <Slides>19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 Narrow</vt:lpstr>
      <vt:lpstr>Monotype Corsiva</vt:lpstr>
      <vt:lpstr>Symbol</vt:lpstr>
      <vt:lpstr>Times New Roman</vt:lpstr>
      <vt:lpstr>Wingdings</vt:lpstr>
      <vt:lpstr>Arial</vt:lpstr>
      <vt:lpstr>phys1443-spring02</vt:lpstr>
      <vt:lpstr>Equation</vt:lpstr>
      <vt:lpstr>PHYS 3446 – Lecture #11</vt:lpstr>
      <vt:lpstr>Reminder: Assignments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Microsoft Office User</cp:lastModifiedBy>
  <cp:revision>1249</cp:revision>
  <cp:lastPrinted>2016-10-03T19:17:49Z</cp:lastPrinted>
  <dcterms:created xsi:type="dcterms:W3CDTF">2002-01-14T15:59:50Z</dcterms:created>
  <dcterms:modified xsi:type="dcterms:W3CDTF">2016-10-12T21:09:05Z</dcterms:modified>
</cp:coreProperties>
</file>