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9" r:id="rId2"/>
    <p:sldId id="639" r:id="rId3"/>
    <p:sldId id="724" r:id="rId4"/>
    <p:sldId id="782" r:id="rId5"/>
    <p:sldId id="783" r:id="rId6"/>
    <p:sldId id="781" r:id="rId7"/>
    <p:sldId id="788" r:id="rId8"/>
    <p:sldId id="742" r:id="rId9"/>
    <p:sldId id="743" r:id="rId10"/>
    <p:sldId id="744" r:id="rId11"/>
    <p:sldId id="745" r:id="rId12"/>
    <p:sldId id="746" r:id="rId13"/>
    <p:sldId id="747" r:id="rId14"/>
    <p:sldId id="748" r:id="rId15"/>
    <p:sldId id="784" r:id="rId16"/>
    <p:sldId id="785" r:id="rId17"/>
    <p:sldId id="786" r:id="rId18"/>
    <p:sldId id="749" r:id="rId19"/>
    <p:sldId id="750" r:id="rId20"/>
    <p:sldId id="751" r:id="rId21"/>
    <p:sldId id="752" r:id="rId22"/>
    <p:sldId id="753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1" autoAdjust="0"/>
    <p:restoredTop sz="96087" autoAdjust="0"/>
  </p:normalViewPr>
  <p:slideViewPr>
    <p:cSldViewPr>
      <p:cViewPr varScale="1">
        <p:scale>
          <a:sx n="105" d="100"/>
          <a:sy n="105" d="100"/>
        </p:scale>
        <p:origin x="208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1" Type="http://schemas.openxmlformats.org/officeDocument/2006/relationships/image" Target="../media/image1.wmf"/><Relationship Id="rId2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1" Type="http://schemas.openxmlformats.org/officeDocument/2006/relationships/image" Target="../media/image1.wmf"/><Relationship Id="rId2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1" Type="http://schemas.openxmlformats.org/officeDocument/2006/relationships/image" Target="../media/image1.wmf"/><Relationship Id="rId2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1" Type="http://schemas.openxmlformats.org/officeDocument/2006/relationships/image" Target="../media/image1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image" Target="../media/image1.w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1" Type="http://schemas.openxmlformats.org/officeDocument/2006/relationships/image" Target="../media/image1.wmf"/><Relationship Id="rId2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image" Target="../media/image1.wmf"/><Relationship Id="rId2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9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w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5.w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4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1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.wmf"/><Relationship Id="rId5" Type="http://schemas.openxmlformats.org/officeDocument/2006/relationships/image" Target="../media/image39.png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6.w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7.w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3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13.emf"/><Relationship Id="rId21" Type="http://schemas.openxmlformats.org/officeDocument/2006/relationships/image" Target="../media/image14.emf"/><Relationship Id="rId10" Type="http://schemas.openxmlformats.org/officeDocument/2006/relationships/image" Target="../media/image2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3.wmf"/><Relationship Id="rId13" Type="http://schemas.openxmlformats.org/officeDocument/2006/relationships/image" Target="../media/image8.emf"/><Relationship Id="rId14" Type="http://schemas.openxmlformats.org/officeDocument/2006/relationships/image" Target="../media/image9.emf"/><Relationship Id="rId15" Type="http://schemas.openxmlformats.org/officeDocument/2006/relationships/image" Target="../media/image10.emf"/><Relationship Id="rId16" Type="http://schemas.openxmlformats.org/officeDocument/2006/relationships/image" Target="../media/image11.emf"/><Relationship Id="rId17" Type="http://schemas.openxmlformats.org/officeDocument/2006/relationships/image" Target="../media/image12.emf"/><Relationship Id="rId18" Type="http://schemas.openxmlformats.org/officeDocument/2006/relationships/oleObject" Target="../embeddings/oleObject7.bin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#13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231669" y="1371600"/>
            <a:ext cx="2693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17,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133600"/>
            <a:ext cx="7005638" cy="281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3600" dirty="0" smtClean="0">
                <a:solidFill>
                  <a:schemeClr val="hlink"/>
                </a:solidFill>
                <a:latin typeface="Arial Narrow" charset="0"/>
              </a:rPr>
              <a:t>Energy </a:t>
            </a:r>
            <a:r>
              <a:rPr lang="en-US" altLang="en-US" sz="3600" dirty="0">
                <a:solidFill>
                  <a:schemeClr val="hlink"/>
                </a:solidFill>
                <a:latin typeface="Arial Narrow" charset="0"/>
              </a:rPr>
              <a:t>Deposition in Media</a:t>
            </a:r>
          </a:p>
          <a:p>
            <a:pPr lvl="1">
              <a:buFontTx/>
              <a:buChar char="•"/>
            </a:pPr>
            <a:r>
              <a:rPr lang="en-US" altLang="en-US" sz="3200" dirty="0" err="1" smtClean="0">
                <a:solidFill>
                  <a:srgbClr val="FF00FF"/>
                </a:solidFill>
                <a:latin typeface="Arial Narrow" charset="0"/>
              </a:rPr>
              <a:t>Bremstraarhlung</a:t>
            </a:r>
            <a:r>
              <a:rPr lang="en-US" altLang="en-US" sz="3200" dirty="0" smtClean="0">
                <a:solidFill>
                  <a:srgbClr val="FF00FF"/>
                </a:solidFill>
                <a:latin typeface="Arial Narrow" charset="0"/>
              </a:rPr>
              <a:t> Process</a:t>
            </a:r>
          </a:p>
          <a:p>
            <a:pPr lvl="1">
              <a:buFontTx/>
              <a:buChar char="•"/>
            </a:pPr>
            <a:r>
              <a:rPr lang="en-US" altLang="en-US" sz="3200" dirty="0" smtClean="0">
                <a:solidFill>
                  <a:srgbClr val="FF00FF"/>
                </a:solidFill>
                <a:latin typeface="Arial Narrow" charset="0"/>
              </a:rPr>
              <a:t>Photon Energy Loss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FF00FF"/>
                </a:solidFill>
                <a:latin typeface="Arial Narrow" charset="0"/>
              </a:rPr>
              <a:t>Neutron Interactions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FF00FF"/>
                </a:solidFill>
                <a:latin typeface="Arial Narrow" charset="0"/>
              </a:rPr>
              <a:t>Hadron </a:t>
            </a:r>
            <a:r>
              <a:rPr lang="en-US" altLang="en-US" sz="3200" dirty="0" smtClean="0">
                <a:solidFill>
                  <a:srgbClr val="FF00FF"/>
                </a:solidFill>
                <a:latin typeface="Arial Narrow" charset="0"/>
              </a:rPr>
              <a:t>Interactions</a:t>
            </a:r>
            <a:endParaRPr lang="en-US" altLang="en-US" sz="32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2108-5C69-6944-8F94-3C92496FE282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588802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620000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r>
              <a:rPr lang="en-US" altLang="en-US"/>
              <a:t>Above the critical energy (T</a:t>
            </a:r>
            <a:r>
              <a:rPr lang="en-US" altLang="en-US" baseline="-25000"/>
              <a:t>c</a:t>
            </a:r>
            <a:r>
              <a:rPr lang="en-US" altLang="en-US"/>
              <a:t>) the brem process dominates</a:t>
            </a:r>
          </a:p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588804" name="Object 4"/>
          <p:cNvGraphicFramePr>
            <a:graphicFrameLocks noChangeAspect="1"/>
          </p:cNvGraphicFramePr>
          <p:nvPr/>
        </p:nvGraphicFramePr>
        <p:xfrm>
          <a:off x="0" y="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3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Total Electron Energy Loss</a:t>
            </a:r>
          </a:p>
        </p:txBody>
      </p:sp>
      <p:graphicFrame>
        <p:nvGraphicFramePr>
          <p:cNvPr id="588806" name="Object 6"/>
          <p:cNvGraphicFramePr>
            <a:graphicFrameLocks noChangeAspect="1"/>
          </p:cNvGraphicFramePr>
          <p:nvPr/>
        </p:nvGraphicFramePr>
        <p:xfrm>
          <a:off x="3124200" y="1295400"/>
          <a:ext cx="1638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39" name="Equation" r:id="rId6" imgW="685800" imgH="419040" progId="Equation.DSMT4">
                  <p:embed/>
                </p:oleObj>
              </mc:Choice>
              <mc:Fallback>
                <p:oleObj name="Equation" r:id="rId6" imgW="685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1638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7" name="Object 7"/>
          <p:cNvGraphicFramePr>
            <a:graphicFrameLocks noChangeAspect="1"/>
          </p:cNvGraphicFramePr>
          <p:nvPr/>
        </p:nvGraphicFramePr>
        <p:xfrm>
          <a:off x="4792663" y="1295400"/>
          <a:ext cx="14557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40" name="Equation" r:id="rId8" imgW="609480" imgH="419040" progId="Equation.DSMT4">
                  <p:embed/>
                </p:oleObj>
              </mc:Choice>
              <mc:Fallback>
                <p:oleObj name="Equation" r:id="rId8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295400"/>
                        <a:ext cx="145573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8" name="Object 8"/>
          <p:cNvGraphicFramePr>
            <a:graphicFrameLocks noChangeAspect="1"/>
          </p:cNvGraphicFramePr>
          <p:nvPr/>
        </p:nvGraphicFramePr>
        <p:xfrm>
          <a:off x="6248400" y="1295400"/>
          <a:ext cx="7874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41" name="Equation" r:id="rId10" imgW="330120" imgH="406080" progId="Equation.DSMT4">
                  <p:embed/>
                </p:oleObj>
              </mc:Choice>
              <mc:Fallback>
                <p:oleObj name="Equation" r:id="rId10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7874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9" name="Object 9"/>
          <p:cNvGraphicFramePr>
            <a:graphicFrameLocks noChangeAspect="1"/>
          </p:cNvGraphicFramePr>
          <p:nvPr/>
        </p:nvGraphicFramePr>
        <p:xfrm>
          <a:off x="6808788" y="2209800"/>
          <a:ext cx="19542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42" name="Equation" r:id="rId12" imgW="1244520" imgH="368280" progId="Equation.DSMT4">
                  <p:embed/>
                </p:oleObj>
              </mc:Choice>
              <mc:Fallback>
                <p:oleObj name="Equation" r:id="rId12" imgW="1244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2209800"/>
                        <a:ext cx="19542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2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54F-60DE-7D47-8FE3-74F7B6AFD4B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5029200"/>
          </a:xfrm>
        </p:spPr>
        <p:txBody>
          <a:bodyPr/>
          <a:lstStyle/>
          <a:p>
            <a:r>
              <a:rPr lang="en-US" altLang="en-US" dirty="0"/>
              <a:t>Photons are electrically neutral</a:t>
            </a:r>
          </a:p>
          <a:p>
            <a:pPr lvl="1"/>
            <a:r>
              <a:rPr lang="en-US" altLang="en-US" dirty="0"/>
              <a:t>They do not feel </a:t>
            </a:r>
            <a:r>
              <a:rPr lang="en-US" altLang="en-US" dirty="0" smtClean="0"/>
              <a:t>the Coulomb </a:t>
            </a:r>
            <a:r>
              <a:rPr lang="en-US" altLang="en-US" dirty="0"/>
              <a:t>force</a:t>
            </a:r>
          </a:p>
          <a:p>
            <a:pPr lvl="1"/>
            <a:r>
              <a:rPr lang="en-US" altLang="en-US" dirty="0"/>
              <a:t>They cannot directly ionize atoms</a:t>
            </a:r>
          </a:p>
          <a:p>
            <a:r>
              <a:rPr lang="en-US" altLang="en-US" dirty="0"/>
              <a:t>Photons are EM force carriers</a:t>
            </a:r>
          </a:p>
          <a:p>
            <a:pPr lvl="1"/>
            <a:r>
              <a:rPr lang="en-US" altLang="en-US" dirty="0">
                <a:sym typeface="Wingdings" charset="2"/>
              </a:rPr>
              <a:t>Can interact with </a:t>
            </a:r>
            <a:r>
              <a:rPr lang="en-US" altLang="en-US" dirty="0" smtClean="0">
                <a:sym typeface="Wingdings" charset="2"/>
              </a:rPr>
              <a:t>matter and result </a:t>
            </a:r>
            <a:r>
              <a:rPr lang="en-US" altLang="en-US" dirty="0">
                <a:sym typeface="Wingdings" charset="2"/>
              </a:rPr>
              <a:t>in ionization</a:t>
            </a:r>
          </a:p>
          <a:p>
            <a:pPr lvl="1"/>
            <a:r>
              <a:rPr lang="en-US" altLang="en-US" dirty="0">
                <a:sym typeface="Wingdings" charset="2"/>
              </a:rPr>
              <a:t>What are the possible processes?</a:t>
            </a:r>
          </a:p>
          <a:p>
            <a:pPr lvl="2"/>
            <a:r>
              <a:rPr lang="en-US" altLang="en-US" dirty="0"/>
              <a:t>Photo-electric effect</a:t>
            </a:r>
          </a:p>
          <a:p>
            <a:pPr lvl="2"/>
            <a:r>
              <a:rPr lang="en-US" altLang="en-US" dirty="0"/>
              <a:t>Compton scattering</a:t>
            </a:r>
          </a:p>
          <a:p>
            <a:pPr lvl="2"/>
            <a:r>
              <a:rPr lang="en-US" altLang="en-US" dirty="0"/>
              <a:t>Pair production</a:t>
            </a:r>
          </a:p>
        </p:txBody>
      </p:sp>
      <p:graphicFrame>
        <p:nvGraphicFramePr>
          <p:cNvPr id="5918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Photon Energy Loss</a:t>
            </a:r>
          </a:p>
        </p:txBody>
      </p:sp>
    </p:spTree>
    <p:extLst>
      <p:ext uri="{BB962C8B-B14F-4D97-AF65-F5344CB8AC3E}">
        <p14:creationId xmlns:p14="http://schemas.microsoft.com/office/powerpoint/2010/main" val="808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E657-ADF3-904C-8170-D9961AB05B4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Reduction of intensity in a medium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be described by </a:t>
            </a:r>
            <a:r>
              <a:rPr lang="en-US" altLang="en-US" dirty="0" smtClean="0"/>
              <a:t>the </a:t>
            </a:r>
            <a:r>
              <a:rPr lang="en-US" altLang="en-US" dirty="0"/>
              <a:t>effective absorption coefficient </a:t>
            </a:r>
            <a:r>
              <a:rPr lang="en-US" altLang="en-US" dirty="0">
                <a:latin typeface="Symbol" charset="2"/>
              </a:rPr>
              <a:t>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>
                <a:latin typeface="Symbol" charset="2"/>
              </a:rPr>
              <a:t>m</a:t>
            </a:r>
            <a:r>
              <a:rPr lang="en-US" altLang="en-US" dirty="0"/>
              <a:t> reflects the total cross section for </a:t>
            </a:r>
            <a:r>
              <a:rPr lang="en-US" altLang="en-US" dirty="0" smtClean="0"/>
              <a:t>the interaction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>
                <a:latin typeface="Symbol" charset="2"/>
              </a:rPr>
              <a:t>m</a:t>
            </a:r>
            <a:r>
              <a:rPr lang="en-US" altLang="en-US" dirty="0"/>
              <a:t> depends on energy or frequency of the incident light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intensity of light at any given point through the medium, x, is given as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Half thickness, the thickness of material for photon’s intensity to be half the initial intensity: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>
                <a:latin typeface="Symbol" charset="2"/>
              </a:rPr>
              <a:t>m</a:t>
            </a:r>
            <a:r>
              <a:rPr lang="en-US" altLang="en-US" baseline="30000" dirty="0"/>
              <a:t>-1</a:t>
            </a:r>
            <a:r>
              <a:rPr lang="en-US" altLang="en-US" dirty="0"/>
              <a:t> is the mean free path for absorption</a:t>
            </a:r>
          </a:p>
        </p:txBody>
      </p:sp>
      <p:graphicFrame>
        <p:nvGraphicFramePr>
          <p:cNvPr id="59289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7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Light Attenuation</a:t>
            </a:r>
          </a:p>
        </p:txBody>
      </p:sp>
      <p:graphicFrame>
        <p:nvGraphicFramePr>
          <p:cNvPr id="592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56429"/>
              </p:ext>
            </p:extLst>
          </p:nvPr>
        </p:nvGraphicFramePr>
        <p:xfrm>
          <a:off x="4256087" y="3797300"/>
          <a:ext cx="11953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71" name="Equation" r:id="rId5" imgW="393480" imgH="190440" progId="Equation.DSMT4">
                  <p:embed/>
                </p:oleObj>
              </mc:Choice>
              <mc:Fallback>
                <p:oleObj name="Equation" r:id="rId5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7" y="3797300"/>
                        <a:ext cx="11953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2" name="Object 6"/>
          <p:cNvGraphicFramePr>
            <a:graphicFrameLocks noChangeAspect="1"/>
          </p:cNvGraphicFramePr>
          <p:nvPr/>
        </p:nvGraphicFramePr>
        <p:xfrm>
          <a:off x="6477000" y="4984750"/>
          <a:ext cx="685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72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84750"/>
                        <a:ext cx="6858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85153"/>
              </p:ext>
            </p:extLst>
          </p:nvPr>
        </p:nvGraphicFramePr>
        <p:xfrm>
          <a:off x="5392737" y="3810000"/>
          <a:ext cx="4635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73" name="Equation" r:id="rId9" imgW="152280" imgH="203040" progId="Equation.DSMT4">
                  <p:embed/>
                </p:oleObj>
              </mc:Choice>
              <mc:Fallback>
                <p:oleObj name="Equation" r:id="rId9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7" y="3810000"/>
                        <a:ext cx="4635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58808"/>
              </p:ext>
            </p:extLst>
          </p:nvPr>
        </p:nvGraphicFramePr>
        <p:xfrm>
          <a:off x="5703887" y="3733800"/>
          <a:ext cx="8493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74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7" y="3733800"/>
                        <a:ext cx="84931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5" name="Object 9"/>
          <p:cNvGraphicFramePr>
            <a:graphicFrameLocks noChangeAspect="1"/>
          </p:cNvGraphicFramePr>
          <p:nvPr/>
        </p:nvGraphicFramePr>
        <p:xfrm>
          <a:off x="7239000" y="4800600"/>
          <a:ext cx="7620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75" name="Equation" r:id="rId13" imgW="380880" imgH="393480" progId="Equation.DSMT4">
                  <p:embed/>
                </p:oleObj>
              </mc:Choice>
              <mc:Fallback>
                <p:oleObj name="Equation" r:id="rId13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00600"/>
                        <a:ext cx="7620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6" name="Object 10"/>
          <p:cNvGraphicFramePr>
            <a:graphicFrameLocks noChangeAspect="1"/>
          </p:cNvGraphicFramePr>
          <p:nvPr/>
        </p:nvGraphicFramePr>
        <p:xfrm>
          <a:off x="7924800" y="4800600"/>
          <a:ext cx="7620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76" name="Equation" r:id="rId15" imgW="380880" imgH="393480" progId="Equation.DSMT4">
                  <p:embed/>
                </p:oleObj>
              </mc:Choice>
              <mc:Fallback>
                <p:oleObj name="Equation" r:id="rId15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800600"/>
                        <a:ext cx="7620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5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1CAB-8F64-1740-8FC2-C8893547B5D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2590800"/>
          </a:xfrm>
        </p:spPr>
        <p:txBody>
          <a:bodyPr/>
          <a:lstStyle/>
          <a:p>
            <a:r>
              <a:rPr lang="en-US" altLang="en-US" sz="3600" dirty="0"/>
              <a:t>Low energy photon is absorbed by a bound electron in an atom </a:t>
            </a:r>
          </a:p>
          <a:p>
            <a:pPr lvl="1"/>
            <a:r>
              <a:rPr lang="en-US" altLang="en-US" sz="3200" dirty="0"/>
              <a:t>The </a:t>
            </a:r>
            <a:r>
              <a:rPr lang="en-US" altLang="en-US" sz="3200" dirty="0" smtClean="0"/>
              <a:t>electron is subsequently </a:t>
            </a:r>
            <a:r>
              <a:rPr lang="en-US" altLang="en-US" sz="3200" dirty="0"/>
              <a:t>emitted with </a:t>
            </a:r>
            <a:r>
              <a:rPr lang="en-US" altLang="en-US" sz="3200" dirty="0" err="1"/>
              <a:t>T</a:t>
            </a:r>
            <a:r>
              <a:rPr lang="en-US" altLang="en-US" sz="3200" baseline="-25000" dirty="0" err="1"/>
              <a:t>e</a:t>
            </a:r>
            <a:endParaRPr lang="en-US" altLang="en-US" sz="3200" baseline="-25000" dirty="0"/>
          </a:p>
          <a:p>
            <a:pPr lvl="1"/>
            <a:r>
              <a:rPr lang="en-US" altLang="en-US" sz="3200" dirty="0"/>
              <a:t>The energy of electron </a:t>
            </a:r>
            <a:r>
              <a:rPr lang="en-US" altLang="en-US" sz="3200" dirty="0" err="1"/>
              <a:t>T</a:t>
            </a:r>
            <a:r>
              <a:rPr lang="en-US" altLang="en-US" sz="3200" baseline="-25000" dirty="0" err="1"/>
              <a:t>e</a:t>
            </a:r>
            <a:r>
              <a:rPr lang="en-US" altLang="en-US" sz="3200" dirty="0"/>
              <a:t> is</a:t>
            </a:r>
          </a:p>
        </p:txBody>
      </p:sp>
      <p:graphicFrame>
        <p:nvGraphicFramePr>
          <p:cNvPr id="59392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6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0" y="9842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Photo-electric Effect</a:t>
            </a:r>
          </a:p>
        </p:txBody>
      </p:sp>
      <p:pic>
        <p:nvPicPr>
          <p:cNvPr id="593925" name="Picture 5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800600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3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43181"/>
              </p:ext>
            </p:extLst>
          </p:nvPr>
        </p:nvGraphicFramePr>
        <p:xfrm>
          <a:off x="5486400" y="2586038"/>
          <a:ext cx="8096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69" name="Equation" r:id="rId6" imgW="266400" imgH="203040" progId="Equation.DSMT4">
                  <p:embed/>
                </p:oleObj>
              </mc:Choice>
              <mc:Fallback>
                <p:oleObj name="Equation" r:id="rId6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86038"/>
                        <a:ext cx="8096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27" name="Rectangle 7"/>
          <p:cNvSpPr>
            <a:spLocks noChangeArrowheads="1"/>
          </p:cNvSpPr>
          <p:nvPr/>
        </p:nvSpPr>
        <p:spPr bwMode="auto">
          <a:xfrm>
            <a:off x="381000" y="3429000"/>
            <a:ext cx="4343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en-US" sz="2800">
                <a:solidFill>
                  <a:schemeClr val="hlink"/>
                </a:solidFill>
              </a:rPr>
              <a:t>I</a:t>
            </a:r>
            <a:r>
              <a:rPr lang="en-US" altLang="en-US" sz="2800" baseline="-25000">
                <a:solidFill>
                  <a:schemeClr val="hlink"/>
                </a:solidFill>
              </a:rPr>
              <a:t>B</a:t>
            </a:r>
            <a:r>
              <a:rPr lang="en-US" altLang="en-US" sz="2800">
                <a:solidFill>
                  <a:schemeClr val="hlink"/>
                </a:solidFill>
              </a:rPr>
              <a:t>: Energy needed to free the given atomic electron</a:t>
            </a:r>
          </a:p>
          <a:p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>
                <a:solidFill>
                  <a:schemeClr val="hlink"/>
                </a:solidFill>
                <a:latin typeface="Symbol" charset="2"/>
              </a:rPr>
              <a:t>n</a:t>
            </a:r>
            <a:r>
              <a:rPr lang="en-US" altLang="en-US" sz="2800">
                <a:solidFill>
                  <a:schemeClr val="hlink"/>
                </a:solidFill>
              </a:rPr>
              <a:t>: Frequency of the incident photon </a:t>
            </a:r>
          </a:p>
        </p:txBody>
      </p:sp>
      <p:graphicFrame>
        <p:nvGraphicFramePr>
          <p:cNvPr id="593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997895"/>
              </p:ext>
            </p:extLst>
          </p:nvPr>
        </p:nvGraphicFramePr>
        <p:xfrm>
          <a:off x="6324600" y="2640013"/>
          <a:ext cx="5778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70" name="Equation" r:id="rId8" imgW="190440" imgH="164880" progId="Equation.DSMT4">
                  <p:embed/>
                </p:oleObj>
              </mc:Choice>
              <mc:Fallback>
                <p:oleObj name="Equation" r:id="rId8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40013"/>
                        <a:ext cx="5778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98396"/>
              </p:ext>
            </p:extLst>
          </p:nvPr>
        </p:nvGraphicFramePr>
        <p:xfrm>
          <a:off x="6924675" y="2590800"/>
          <a:ext cx="7715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71" name="Equation" r:id="rId10" imgW="253800" imgH="203040" progId="Equation.DSMT4">
                  <p:embed/>
                </p:oleObj>
              </mc:Choice>
              <mc:Fallback>
                <p:oleObj name="Equation" r:id="rId10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2590800"/>
                        <a:ext cx="7715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3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2F68-B8CD-B042-A5F0-C7FC26E45A8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energy </a:t>
            </a:r>
            <a:r>
              <a:rPr lang="en-US" altLang="en-US" dirty="0">
                <a:latin typeface="Monotype Corsiva" charset="0"/>
              </a:rPr>
              <a:t>I</a:t>
            </a:r>
            <a:r>
              <a:rPr lang="en-US" altLang="en-US" baseline="-25000" dirty="0">
                <a:latin typeface="Monotype Corsiva" charset="0"/>
              </a:rPr>
              <a:t>B</a:t>
            </a:r>
            <a:r>
              <a:rPr lang="en-US" altLang="en-US" dirty="0"/>
              <a:t> sets the threshold photon energies for this process to take place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Photo-electric effect cross section is large in the range of X-ray energies (</a:t>
            </a:r>
            <a:r>
              <a:rPr lang="en-US" altLang="en-US" dirty="0" err="1"/>
              <a:t>keV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graphicFrame>
        <p:nvGraphicFramePr>
          <p:cNvPr id="59494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5644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Photo-electric Effect</a:t>
            </a:r>
          </a:p>
        </p:txBody>
      </p:sp>
    </p:spTree>
    <p:extLst>
      <p:ext uri="{BB962C8B-B14F-4D97-AF65-F5344CB8AC3E}">
        <p14:creationId xmlns:p14="http://schemas.microsoft.com/office/powerpoint/2010/main" val="3492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mtClean="0"/>
              <a:t>Photo-electric Effect X-sec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23586" name="Picture 2" descr="http://www.nuclear-power.net/wp-content/uploads/2015/03/photoelectric_effect.png?11ab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2F68-B8CD-B042-A5F0-C7FC26E45A8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energy </a:t>
            </a:r>
            <a:r>
              <a:rPr lang="en-US" altLang="en-US" dirty="0">
                <a:latin typeface="Monotype Corsiva" charset="0"/>
              </a:rPr>
              <a:t>I</a:t>
            </a:r>
            <a:r>
              <a:rPr lang="en-US" altLang="en-US" baseline="-25000" dirty="0">
                <a:latin typeface="Monotype Corsiva" charset="0"/>
              </a:rPr>
              <a:t>B</a:t>
            </a:r>
            <a:r>
              <a:rPr lang="en-US" altLang="en-US" dirty="0"/>
              <a:t> sets the threshold photon energies for this process to take place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Photo-electric effect cross section is large in the range of X-ray energies (</a:t>
            </a:r>
            <a:r>
              <a:rPr lang="en-US" altLang="en-US" dirty="0" err="1"/>
              <a:t>keV</a:t>
            </a:r>
            <a:r>
              <a:rPr lang="en-US" altLang="en-US" dirty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scale of cross section is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            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What do you conclude from these?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This process is particularly important for high Z medium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Not very significant above 1MeV photon energies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When an inner </a:t>
            </a:r>
            <a:r>
              <a:rPr lang="en-US" altLang="en-US" dirty="0" smtClean="0"/>
              <a:t>layer electron </a:t>
            </a:r>
            <a:r>
              <a:rPr lang="en-US" altLang="en-US" dirty="0"/>
              <a:t>is emitted, photons from transition accompany the electron</a:t>
            </a:r>
          </a:p>
        </p:txBody>
      </p:sp>
      <p:graphicFrame>
        <p:nvGraphicFramePr>
          <p:cNvPr id="59494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5644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Photo-electric Effect</a:t>
            </a:r>
          </a:p>
        </p:txBody>
      </p:sp>
      <p:graphicFrame>
        <p:nvGraphicFramePr>
          <p:cNvPr id="594949" name="Object 5"/>
          <p:cNvGraphicFramePr>
            <a:graphicFrameLocks noChangeAspect="1"/>
          </p:cNvGraphicFramePr>
          <p:nvPr/>
        </p:nvGraphicFramePr>
        <p:xfrm>
          <a:off x="838200" y="2895600"/>
          <a:ext cx="1600200" cy="120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6" name="Equation" r:id="rId5" imgW="698400" imgH="469800" progId="Equation.DSMT4">
                  <p:embed/>
                </p:oleObj>
              </mc:Choice>
              <mc:Fallback>
                <p:oleObj name="Equation" r:id="rId5" imgW="698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1600200" cy="1204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50" name="Object 6"/>
          <p:cNvGraphicFramePr>
            <a:graphicFrameLocks noChangeAspect="1"/>
          </p:cNvGraphicFramePr>
          <p:nvPr/>
        </p:nvGraphicFramePr>
        <p:xfrm>
          <a:off x="3213100" y="3175000"/>
          <a:ext cx="12954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7" name="Equation" r:id="rId7" imgW="596880" imgH="253800" progId="Equation.DSMT4">
                  <p:embed/>
                </p:oleObj>
              </mc:Choice>
              <mc:Fallback>
                <p:oleObj name="Equation" r:id="rId7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175000"/>
                        <a:ext cx="12954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51" name="Object 7"/>
          <p:cNvGraphicFramePr>
            <a:graphicFrameLocks noChangeAspect="1"/>
          </p:cNvGraphicFramePr>
          <p:nvPr/>
        </p:nvGraphicFramePr>
        <p:xfrm>
          <a:off x="5375275" y="2932114"/>
          <a:ext cx="1095375" cy="105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8" name="Equation" r:id="rId9" imgW="457200" imgH="393480" progId="Equation.DSMT4">
                  <p:embed/>
                </p:oleObj>
              </mc:Choice>
              <mc:Fallback>
                <p:oleObj name="Equation" r:id="rId9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2932114"/>
                        <a:ext cx="1095375" cy="1055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52" name="Object 8"/>
          <p:cNvGraphicFramePr>
            <a:graphicFrameLocks noChangeAspect="1"/>
          </p:cNvGraphicFramePr>
          <p:nvPr/>
        </p:nvGraphicFramePr>
        <p:xfrm>
          <a:off x="7239000" y="3192463"/>
          <a:ext cx="12192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9" name="Equation" r:id="rId11" imgW="596880" imgH="253800" progId="Equation.DSMT4">
                  <p:embed/>
                </p:oleObj>
              </mc:Choice>
              <mc:Fallback>
                <p:oleObj name="Equation" r:id="rId11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92463"/>
                        <a:ext cx="12192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53" name="Text Box 9"/>
          <p:cNvSpPr txBox="1">
            <a:spLocks noChangeArrowheads="1"/>
          </p:cNvSpPr>
          <p:nvPr/>
        </p:nvSpPr>
        <p:spPr bwMode="auto">
          <a:xfrm>
            <a:off x="2590800" y="3224213"/>
            <a:ext cx="52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for</a:t>
            </a:r>
          </a:p>
        </p:txBody>
      </p:sp>
      <p:sp>
        <p:nvSpPr>
          <p:cNvPr id="594954" name="Text Box 10"/>
          <p:cNvSpPr txBox="1">
            <a:spLocks noChangeArrowheads="1"/>
          </p:cNvSpPr>
          <p:nvPr/>
        </p:nvSpPr>
        <p:spPr bwMode="auto">
          <a:xfrm>
            <a:off x="4606925" y="3224213"/>
            <a:ext cx="669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and</a:t>
            </a:r>
          </a:p>
        </p:txBody>
      </p:sp>
      <p:sp>
        <p:nvSpPr>
          <p:cNvPr id="594955" name="Text Box 11"/>
          <p:cNvSpPr txBox="1">
            <a:spLocks noChangeArrowheads="1"/>
          </p:cNvSpPr>
          <p:nvPr/>
        </p:nvSpPr>
        <p:spPr bwMode="auto">
          <a:xfrm>
            <a:off x="6616700" y="3224213"/>
            <a:ext cx="52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7446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mtClean="0"/>
              <a:t>Photo-electric Effect X-sec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23586" name="Picture 2" descr="http://www.nuclear-power.net/wp-content/uploads/2015/03/photoelectric_effect.png?11ab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905000" y="1752600"/>
            <a:ext cx="381000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95500" y="1290935"/>
            <a:ext cx="2788774" cy="461665"/>
            <a:chOff x="2095500" y="1290935"/>
            <a:chExt cx="2788774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667000" y="1290935"/>
              <a:ext cx="2217274" cy="46166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Absorption Edge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 flipH="1">
              <a:off x="2095500" y="1524000"/>
              <a:ext cx="571500" cy="2286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1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C732-99F8-1F47-8D3B-F8EAAD518C7D}" type="slidenum">
              <a:rPr lang="en-US" altLang="en-US"/>
              <a:pPr/>
              <a:t>18</a:t>
            </a:fld>
            <a:endParaRPr lang="en-US" altLang="en-US"/>
          </a:p>
        </p:txBody>
      </p:sp>
      <p:grpSp>
        <p:nvGrpSpPr>
          <p:cNvPr id="595970" name="Group 2"/>
          <p:cNvGrpSpPr>
            <a:grpSpLocks/>
          </p:cNvGrpSpPr>
          <p:nvPr/>
        </p:nvGrpSpPr>
        <p:grpSpPr bwMode="auto">
          <a:xfrm>
            <a:off x="1371600" y="3733800"/>
            <a:ext cx="9448800" cy="2971800"/>
            <a:chOff x="-192" y="2736"/>
            <a:chExt cx="5952" cy="1584"/>
          </a:xfrm>
        </p:grpSpPr>
        <p:pic>
          <p:nvPicPr>
            <p:cNvPr id="595971" name="Picture 3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2736"/>
              <a:ext cx="5808" cy="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5972" name="Rectangle 4"/>
            <p:cNvSpPr>
              <a:spLocks noChangeArrowheads="1"/>
            </p:cNvSpPr>
            <p:nvPr/>
          </p:nvSpPr>
          <p:spPr bwMode="auto">
            <a:xfrm>
              <a:off x="2928" y="2736"/>
              <a:ext cx="2832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5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5486400"/>
          </a:xfrm>
        </p:spPr>
        <p:txBody>
          <a:bodyPr/>
          <a:lstStyle/>
          <a:p>
            <a:r>
              <a:rPr lang="en-US" altLang="en-US" dirty="0"/>
              <a:t>Equivalent to photo-electric effect on a free electron</a:t>
            </a:r>
          </a:p>
          <a:p>
            <a:pPr lvl="1"/>
            <a:r>
              <a:rPr lang="en-US" altLang="en-US" dirty="0"/>
              <a:t>Like a collision between a photon with energy E=</a:t>
            </a:r>
            <a:r>
              <a:rPr lang="en-US" altLang="en-US" dirty="0" err="1"/>
              <a:t>h</a:t>
            </a:r>
            <a:r>
              <a:rPr lang="en-US" altLang="en-US" dirty="0" err="1">
                <a:latin typeface="Symbol" charset="2"/>
              </a:rPr>
              <a:t>n</a:t>
            </a:r>
            <a:r>
              <a:rPr lang="en-US" altLang="en-US" dirty="0"/>
              <a:t> and momentum p=E/c on a stationary electron</a:t>
            </a:r>
          </a:p>
          <a:p>
            <a:pPr lvl="1"/>
            <a:r>
              <a:rPr lang="en-US" altLang="en-US" dirty="0"/>
              <a:t>Electron absorbs a photon </a:t>
            </a:r>
            <a:endParaRPr lang="en-US" altLang="en-US" dirty="0">
              <a:sym typeface="Wingdings" charset="2"/>
            </a:endParaRPr>
          </a:p>
          <a:p>
            <a:pPr lvl="2"/>
            <a:r>
              <a:rPr lang="en-US" altLang="en-US" dirty="0">
                <a:sym typeface="Wingdings" charset="2"/>
              </a:rPr>
              <a:t>Forms an electron like system with excited state and with an unphysical mass (virtual system)</a:t>
            </a:r>
          </a:p>
          <a:p>
            <a:pPr lvl="2"/>
            <a:r>
              <a:rPr lang="en-US" altLang="en-US" dirty="0">
                <a:sym typeface="Wingdings" charset="2"/>
              </a:rPr>
              <a:t>Emits a photon with different frequency as it de-excites into a physical electron</a:t>
            </a:r>
            <a:r>
              <a:rPr lang="en-US" altLang="en-US" dirty="0"/>
              <a:t>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5959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9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5975" name="Rectangle 7"/>
          <p:cNvSpPr>
            <a:spLocks noChangeArrowheads="1"/>
          </p:cNvSpPr>
          <p:nvPr/>
        </p:nvSpPr>
        <p:spPr bwMode="auto">
          <a:xfrm>
            <a:off x="0" y="12157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3876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822E-08B8-F34C-91A8-3EB232931CA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kinematics of the scattering </a:t>
            </a:r>
            <a:r>
              <a:rPr lang="en-US" altLang="en-US" sz="2800" dirty="0" smtClean="0"/>
              <a:t>assumes the </a:t>
            </a:r>
            <a:r>
              <a:rPr lang="en-US" altLang="en-US" sz="2800" dirty="0"/>
              <a:t>free electron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Thus the results will not work for low energy (&lt;100keV) incident photons where the effect of atomic binding can be important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emitted photon frequency of scattering angle </a:t>
            </a:r>
            <a:r>
              <a:rPr lang="en-US" altLang="en-US" sz="2800" dirty="0">
                <a:latin typeface="Symbol" charset="2"/>
              </a:rPr>
              <a:t>q</a:t>
            </a:r>
            <a:r>
              <a:rPr lang="en-US" altLang="en-US" sz="2800" dirty="0"/>
              <a:t> is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For finite scattering angle (</a:t>
            </a:r>
            <a:r>
              <a:rPr lang="en-US" altLang="en-US" sz="2400" dirty="0">
                <a:latin typeface="Symbol" charset="2"/>
              </a:rPr>
              <a:t>q</a:t>
            </a:r>
            <a:r>
              <a:rPr lang="en-US" altLang="en-US" sz="2400" dirty="0"/>
              <a:t>), the energy of the scattered photon is smaller than that of the incident 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Some incident photon energy is transferred to the electron, having recoil energy dependent on the scattering angle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This was </a:t>
            </a:r>
            <a:r>
              <a:rPr lang="en-US" altLang="en-US" sz="2400" dirty="0" smtClean="0"/>
              <a:t>a piece of </a:t>
            </a:r>
            <a:r>
              <a:rPr lang="en-US" altLang="en-US" sz="2400" dirty="0"/>
              <a:t>evidence for particle property of light	</a:t>
            </a:r>
          </a:p>
        </p:txBody>
      </p:sp>
      <p:graphicFrame>
        <p:nvGraphicFramePr>
          <p:cNvPr id="59699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6996" name="Rectangle 4"/>
          <p:cNvSpPr>
            <a:spLocks noChangeArrowheads="1"/>
          </p:cNvSpPr>
          <p:nvPr/>
        </p:nvSpPr>
        <p:spPr bwMode="auto">
          <a:xfrm>
            <a:off x="-28222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Compton Scattering</a:t>
            </a:r>
          </a:p>
        </p:txBody>
      </p:sp>
      <p:graphicFrame>
        <p:nvGraphicFramePr>
          <p:cNvPr id="596997" name="Object 5"/>
          <p:cNvGraphicFramePr>
            <a:graphicFrameLocks noChangeAspect="1"/>
          </p:cNvGraphicFramePr>
          <p:nvPr/>
        </p:nvGraphicFramePr>
        <p:xfrm>
          <a:off x="2514600" y="3124200"/>
          <a:ext cx="5238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1" name="Equation" r:id="rId5" imgW="266400" imgH="164880" progId="Equation.DSMT4">
                  <p:embed/>
                </p:oleObj>
              </mc:Choice>
              <mc:Fallback>
                <p:oleObj name="Equation" r:id="rId5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24200"/>
                        <a:ext cx="5238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8" name="Object 6"/>
          <p:cNvGraphicFramePr>
            <a:graphicFrameLocks noChangeAspect="1"/>
          </p:cNvGraphicFramePr>
          <p:nvPr/>
        </p:nvGraphicFramePr>
        <p:xfrm>
          <a:off x="4038600" y="2971800"/>
          <a:ext cx="250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2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2508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9" name="Object 7"/>
          <p:cNvGraphicFramePr>
            <a:graphicFrameLocks noChangeAspect="1"/>
          </p:cNvGraphicFramePr>
          <p:nvPr/>
        </p:nvGraphicFramePr>
        <p:xfrm>
          <a:off x="3124200" y="2895600"/>
          <a:ext cx="21685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3" name="Equation" r:id="rId9" imgW="1104840" imgH="583920" progId="Equation.DSMT4">
                  <p:embed/>
                </p:oleObj>
              </mc:Choice>
              <mc:Fallback>
                <p:oleObj name="Equation" r:id="rId9" imgW="11048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95600"/>
                        <a:ext cx="216852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82C-4648-2548-8C84-C612B066D93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609600"/>
          </a:xfrm>
        </p:spPr>
        <p:txBody>
          <a:bodyPr/>
          <a:lstStyle/>
          <a:p>
            <a:r>
              <a:rPr lang="en-US" altLang="en-US" dirty="0" smtClean="0"/>
              <a:t>Announcement</a:t>
            </a:r>
            <a:endParaRPr lang="en-US" alt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763000" cy="57912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First term exam results</a:t>
            </a: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Class average: 40.1/97</a:t>
            </a:r>
          </a:p>
          <a:p>
            <a:pPr lvl="2"/>
            <a:r>
              <a:rPr lang="en-US" altLang="en-US" dirty="0">
                <a:solidFill>
                  <a:srgbClr val="00B050"/>
                </a:solidFill>
              </a:rPr>
              <a:t>Equivalent to 41.3/100</a:t>
            </a: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Top score: 68/97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Evaluation Policy Reminder: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Two </a:t>
            </a:r>
            <a:r>
              <a:rPr lang="en-US" altLang="en-US" dirty="0"/>
              <a:t>Term Exams: 15 % each </a:t>
            </a:r>
            <a:r>
              <a:rPr lang="en-US" altLang="en-US" dirty="0">
                <a:sym typeface="Wingdings" charset="2"/>
              </a:rPr>
              <a:t> 30%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Lab Score: 15%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Final Semester project paper: 20%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5+2 minute Project oral presentation: 10%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Homework: 15%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Quizzes: 10%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Extra Credit: 10</a:t>
            </a:r>
            <a:r>
              <a:rPr lang="en-US" altLang="en-US" dirty="0" smtClean="0"/>
              <a:t>%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0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267-0EDA-3B45-86CF-6911CA2FCFA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When a photon has sufficient energy, it can be absorbed in matter and produces a pair of oppositely charged particles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Should not violate any conservation laws, including quantum </a:t>
            </a:r>
            <a:r>
              <a:rPr lang="en-US" altLang="en-US" sz="2400" dirty="0" smtClean="0"/>
              <a:t>number conservations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Most common </a:t>
            </a:r>
            <a:r>
              <a:rPr lang="en-US" altLang="en-US" sz="2400" dirty="0" smtClean="0"/>
              <a:t>one is the conversion </a:t>
            </a:r>
            <a:r>
              <a:rPr lang="en-US" altLang="en-US" sz="2400" dirty="0"/>
              <a:t>to an electron and positron pair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Massless photons cannot produce a pair of massive particles without violating energy-momentum conservation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 photon’s rest frame, the initial state energy is 0.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While final state energy is non-zero.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Thus the pair production can only occur in a medium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Why?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A recoiling nucleus can absorb any momentum required to assure energy-momentum conservation</a:t>
            </a:r>
          </a:p>
        </p:txBody>
      </p:sp>
      <p:graphicFrame>
        <p:nvGraphicFramePr>
          <p:cNvPr id="59801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Pair Production</a:t>
            </a:r>
          </a:p>
        </p:txBody>
      </p:sp>
    </p:spTree>
    <p:extLst>
      <p:ext uri="{BB962C8B-B14F-4D97-AF65-F5344CB8AC3E}">
        <p14:creationId xmlns:p14="http://schemas.microsoft.com/office/powerpoint/2010/main" val="13239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ACD3-FC3C-F143-8398-47F9F4FF23F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What is the minimum energy needed to produce an electron-positron pair?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Twice the rest mass energy of the electron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pair production cross section is proportional to Z</a:t>
            </a:r>
            <a:r>
              <a:rPr lang="en-US" altLang="en-US" baseline="30000" dirty="0"/>
              <a:t>2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Z: atomic number of the medium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Rises rapidly and dominates all energy-loss mechanisms for photon energies above </a:t>
            </a:r>
            <a:r>
              <a:rPr lang="en-US" altLang="en-US" b="1" u="sng" dirty="0">
                <a:solidFill>
                  <a:srgbClr val="CC0000"/>
                </a:solidFill>
              </a:rPr>
              <a:t>10MeV</a:t>
            </a:r>
            <a:r>
              <a:rPr lang="en-US" altLang="en-US" dirty="0"/>
              <a:t> or so.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It saturates and can be characterized by a constant mean free path for </a:t>
            </a:r>
            <a:r>
              <a:rPr lang="en-US" altLang="en-US" dirty="0" smtClean="0"/>
              <a:t>the conversion</a:t>
            </a:r>
            <a:endParaRPr lang="en-US" altLang="en-US" dirty="0"/>
          </a:p>
          <a:p>
            <a:pPr lvl="2">
              <a:lnSpc>
                <a:spcPct val="90000"/>
              </a:lnSpc>
            </a:pPr>
            <a:r>
              <a:rPr lang="en-US" altLang="en-US" dirty="0"/>
              <a:t>A constant absorption coefficient </a:t>
            </a:r>
            <a:r>
              <a:rPr lang="en-US" altLang="en-US" dirty="0">
                <a:sym typeface="Wingdings" charset="2"/>
              </a:rPr>
              <a:t> Electron radiation length of medium</a:t>
            </a: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59904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1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Pair Production</a:t>
            </a:r>
          </a:p>
        </p:txBody>
      </p:sp>
      <p:graphicFrame>
        <p:nvGraphicFramePr>
          <p:cNvPr id="599045" name="Object 5"/>
          <p:cNvGraphicFramePr>
            <a:graphicFrameLocks noChangeAspect="1"/>
          </p:cNvGraphicFramePr>
          <p:nvPr/>
        </p:nvGraphicFramePr>
        <p:xfrm>
          <a:off x="1447800" y="2057400"/>
          <a:ext cx="6651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15" name="Equation" r:id="rId5" imgW="304560" imgH="164880" progId="Equation.DSMT4">
                  <p:embed/>
                </p:oleObj>
              </mc:Choice>
              <mc:Fallback>
                <p:oleObj name="Equation" r:id="rId5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6651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6" name="Object 6"/>
          <p:cNvGraphicFramePr>
            <a:graphicFrameLocks noChangeAspect="1"/>
          </p:cNvGraphicFramePr>
          <p:nvPr/>
        </p:nvGraphicFramePr>
        <p:xfrm>
          <a:off x="2835275" y="5707063"/>
          <a:ext cx="8223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16"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5707063"/>
                        <a:ext cx="8223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7" name="Object 7"/>
          <p:cNvGraphicFramePr>
            <a:graphicFrameLocks noChangeAspect="1"/>
          </p:cNvGraphicFramePr>
          <p:nvPr/>
        </p:nvGraphicFramePr>
        <p:xfrm>
          <a:off x="2133600" y="1981200"/>
          <a:ext cx="1082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17"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10826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8" name="Object 8"/>
          <p:cNvGraphicFramePr>
            <a:graphicFrameLocks noChangeAspect="1"/>
          </p:cNvGraphicFramePr>
          <p:nvPr/>
        </p:nvGraphicFramePr>
        <p:xfrm>
          <a:off x="3197225" y="2057400"/>
          <a:ext cx="33559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18" name="Equation" r:id="rId11" imgW="1536480" imgH="164880" progId="Equation.DSMT4">
                  <p:embed/>
                </p:oleObj>
              </mc:Choice>
              <mc:Fallback>
                <p:oleObj name="Equation" r:id="rId11" imgW="1536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057400"/>
                        <a:ext cx="33559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9" name="Object 9"/>
          <p:cNvGraphicFramePr>
            <a:graphicFrameLocks noChangeAspect="1"/>
          </p:cNvGraphicFramePr>
          <p:nvPr/>
        </p:nvGraphicFramePr>
        <p:xfrm>
          <a:off x="3733800" y="5616575"/>
          <a:ext cx="11747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19" name="Equation" r:id="rId13" imgW="634680" imgH="304560" progId="Equation.DSMT4">
                  <p:embed/>
                </p:oleObj>
              </mc:Choice>
              <mc:Fallback>
                <p:oleObj name="Equation" r:id="rId13" imgW="634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616575"/>
                        <a:ext cx="11747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50" name="Object 10"/>
          <p:cNvGraphicFramePr>
            <a:graphicFrameLocks noChangeAspect="1"/>
          </p:cNvGraphicFramePr>
          <p:nvPr/>
        </p:nvGraphicFramePr>
        <p:xfrm>
          <a:off x="4899025" y="5562600"/>
          <a:ext cx="587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20" name="Equation" r:id="rId15" imgW="317160" imgH="368280" progId="Equation.DSMT4">
                  <p:embed/>
                </p:oleObj>
              </mc:Choice>
              <mc:Fallback>
                <p:oleObj name="Equation" r:id="rId15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5562600"/>
                        <a:ext cx="5873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4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8AD7-2BE5-F84D-9987-D1D1CE36022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763000" cy="5486400"/>
          </a:xfrm>
        </p:spPr>
        <p:txBody>
          <a:bodyPr/>
          <a:lstStyle/>
          <a:p>
            <a:r>
              <a:rPr lang="en-US" altLang="en-US" sz="2800" dirty="0"/>
              <a:t>What happens to the positron created in the conversion?</a:t>
            </a:r>
          </a:p>
          <a:p>
            <a:pPr lvl="1"/>
            <a:r>
              <a:rPr lang="en-US" altLang="en-US" sz="2400" dirty="0"/>
              <a:t>Positron is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anti-particle of the electron</a:t>
            </a:r>
          </a:p>
          <a:p>
            <a:pPr lvl="1"/>
            <a:r>
              <a:rPr lang="en-US" altLang="en-US" sz="2400" dirty="0"/>
              <a:t>Behaves exactly like electrons as they traverse through the matter</a:t>
            </a:r>
          </a:p>
          <a:p>
            <a:pPr lvl="2"/>
            <a:r>
              <a:rPr lang="en-US" altLang="en-US" sz="2000" dirty="0"/>
              <a:t>Deposits energy through ionization or Bremsstrahlung</a:t>
            </a:r>
          </a:p>
          <a:p>
            <a:pPr lvl="1"/>
            <a:r>
              <a:rPr lang="en-US" altLang="en-US" sz="2400" dirty="0"/>
              <a:t>When it loses most of its kinetic energy, it captures an electron to form a hydrogen like atom, a </a:t>
            </a:r>
            <a:r>
              <a:rPr lang="en-US" altLang="en-US" sz="2400" dirty="0" err="1"/>
              <a:t>positronium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 err="1"/>
              <a:t>Positronium</a:t>
            </a:r>
            <a:r>
              <a:rPr lang="en-US" altLang="en-US" sz="2400" dirty="0"/>
              <a:t> is unstable and decays (annihilate) in a life time of 10</a:t>
            </a:r>
            <a:r>
              <a:rPr lang="en-US" altLang="en-US" sz="2400" baseline="30000" dirty="0"/>
              <a:t>-10</a:t>
            </a:r>
            <a:r>
              <a:rPr lang="en-US" altLang="en-US" sz="2400" dirty="0"/>
              <a:t> s</a:t>
            </a:r>
          </a:p>
          <a:p>
            <a:pPr lvl="2"/>
            <a:r>
              <a:rPr lang="en-US" altLang="en-US" sz="2000" dirty="0"/>
              <a:t> </a:t>
            </a:r>
          </a:p>
          <a:p>
            <a:pPr lvl="1"/>
            <a:r>
              <a:rPr lang="en-US" altLang="en-US" sz="2400" dirty="0"/>
              <a:t>Why two photons?</a:t>
            </a:r>
          </a:p>
          <a:p>
            <a:pPr lvl="2"/>
            <a:r>
              <a:rPr lang="en-US" altLang="en-US" sz="2000" dirty="0"/>
              <a:t>To conserve the angular momentum</a:t>
            </a:r>
          </a:p>
          <a:p>
            <a:pPr lvl="1"/>
            <a:r>
              <a:rPr lang="en-US" altLang="en-US" sz="2400" dirty="0"/>
              <a:t>To conserve energy-momentum, the photon energies are exactly 0.511 MeV each</a:t>
            </a:r>
          </a:p>
          <a:p>
            <a:pPr lvl="2"/>
            <a:r>
              <a:rPr lang="en-US" altLang="en-US" sz="2000" dirty="0"/>
              <a:t>Good way to detect </a:t>
            </a:r>
            <a:r>
              <a:rPr lang="en-US" altLang="en-US" sz="2000" dirty="0" err="1"/>
              <a:t>positronium</a:t>
            </a:r>
            <a:endParaRPr lang="en-US" altLang="en-US" sz="2000" dirty="0"/>
          </a:p>
        </p:txBody>
      </p:sp>
      <p:graphicFrame>
        <p:nvGraphicFramePr>
          <p:cNvPr id="60006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2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Pair Production</a:t>
            </a:r>
          </a:p>
        </p:txBody>
      </p:sp>
      <p:graphicFrame>
        <p:nvGraphicFramePr>
          <p:cNvPr id="600069" name="Object 5"/>
          <p:cNvGraphicFramePr>
            <a:graphicFrameLocks noChangeAspect="1"/>
          </p:cNvGraphicFramePr>
          <p:nvPr/>
        </p:nvGraphicFramePr>
        <p:xfrm>
          <a:off x="1447800" y="3508375"/>
          <a:ext cx="1905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2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8375"/>
                        <a:ext cx="19050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3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166E-D208-DA44-B0E3-7AABDEBAD13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en-US" dirty="0" smtClean="0"/>
              <a:t>Homework </a:t>
            </a:r>
            <a:r>
              <a:rPr lang="en-US" altLang="en-US" dirty="0" smtClean="0"/>
              <a:t>#6</a:t>
            </a:r>
            <a:endParaRPr lang="en-US" alt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257800"/>
          </a:xfrm>
          <a:noFill/>
          <a:ln/>
        </p:spPr>
        <p:txBody>
          <a:bodyPr/>
          <a:lstStyle/>
          <a:p>
            <a:r>
              <a:rPr lang="en-US" altLang="en-US" sz="4000" dirty="0" smtClean="0"/>
              <a:t>Perform </a:t>
            </a:r>
            <a:r>
              <a:rPr lang="en-US" altLang="en-US" sz="4000" dirty="0"/>
              <a:t>the detailed calculations in examples 1 – </a:t>
            </a:r>
            <a:r>
              <a:rPr lang="en-US" altLang="en-US" sz="4000" dirty="0" smtClean="0"/>
              <a:t>7 </a:t>
            </a:r>
            <a:r>
              <a:rPr lang="en-US" altLang="en-US" sz="4000" dirty="0"/>
              <a:t>in CH6 </a:t>
            </a:r>
            <a:endParaRPr lang="en-US" altLang="en-US" sz="4000" dirty="0" smtClean="0"/>
          </a:p>
          <a:p>
            <a:r>
              <a:rPr lang="en-US" altLang="en-US" sz="4000" dirty="0" smtClean="0"/>
              <a:t>Due </a:t>
            </a:r>
            <a:r>
              <a:rPr lang="en-US" altLang="en-US" sz="4000" dirty="0"/>
              <a:t>for these homework problems is next Monday, Oct. </a:t>
            </a:r>
            <a:r>
              <a:rPr lang="en-US" altLang="en-US" sz="4000" dirty="0" smtClean="0"/>
              <a:t>24.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995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D696-B881-0B46-A7D2-DFCA8BB49AA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153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Phenomenological calculations can describe average behavior but large fluctuations are observed in an event-by-event bases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This is due to the statistical nature of </a:t>
            </a:r>
            <a:r>
              <a:rPr lang="en-US" altLang="en-US" sz="2400" dirty="0" smtClean="0"/>
              <a:t>the scattering </a:t>
            </a:r>
            <a:r>
              <a:rPr lang="en-US" altLang="en-US" sz="2400" dirty="0"/>
              <a:t>process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Finite dispersion of energy deposit or scattering angular distributions is measured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Statistical effect of angular deviation experienced in Rutherford scattering off atomic electrons in the medium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Consecutive collisions add up in a random fashion and provide net deflection of any incident particles from its original path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Called “Multiple Coulomb Scattering” </a:t>
            </a:r>
            <a:r>
              <a:rPr lang="en-US" altLang="en-US" sz="2400" dirty="0">
                <a:sym typeface="Wingdings" charset="2"/>
              </a:rPr>
              <a:t> Increases as a function of path length</a:t>
            </a:r>
            <a:r>
              <a:rPr lang="en-US" alt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z: charge of the incident particle, L: material thickness, X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the radiation </a:t>
            </a:r>
            <a:r>
              <a:rPr lang="en-US" altLang="en-US" sz="2000" dirty="0"/>
              <a:t>length of the medium</a:t>
            </a:r>
          </a:p>
        </p:txBody>
      </p:sp>
      <p:graphicFrame>
        <p:nvGraphicFramePr>
          <p:cNvPr id="5857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3200"/>
              <a:t>Straggling, Multiple Scattering and Statistical process</a:t>
            </a:r>
          </a:p>
        </p:txBody>
      </p:sp>
      <p:graphicFrame>
        <p:nvGraphicFramePr>
          <p:cNvPr id="585733" name="Object 5"/>
          <p:cNvGraphicFramePr>
            <a:graphicFrameLocks noChangeAspect="1"/>
          </p:cNvGraphicFramePr>
          <p:nvPr/>
        </p:nvGraphicFramePr>
        <p:xfrm>
          <a:off x="3000375" y="4940300"/>
          <a:ext cx="1038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940300"/>
                        <a:ext cx="10382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734" name="Object 6"/>
          <p:cNvGraphicFramePr>
            <a:graphicFrameLocks noChangeAspect="1"/>
          </p:cNvGraphicFramePr>
          <p:nvPr/>
        </p:nvGraphicFramePr>
        <p:xfrm>
          <a:off x="4038600" y="4654550"/>
          <a:ext cx="25034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7" imgW="888840" imgH="444240" progId="Equation.DSMT4">
                  <p:embed/>
                </p:oleObj>
              </mc:Choice>
              <mc:Fallback>
                <p:oleObj name="Equation" r:id="rId7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54550"/>
                        <a:ext cx="25034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6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210-3858-3F4F-976F-48739D4805A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5105400"/>
          </a:xfrm>
        </p:spPr>
        <p:txBody>
          <a:bodyPr/>
          <a:lstStyle/>
          <a:p>
            <a:r>
              <a:rPr lang="en-US" altLang="en-US" sz="2800" dirty="0" smtClean="0"/>
              <a:t>Compare the multiple scattering angles of 5MeV proton to 5MeV electron through 1cm of </a:t>
            </a:r>
            <a:r>
              <a:rPr lang="en-US" altLang="en-US" sz="2800" dirty="0" err="1" smtClean="0"/>
              <a:t>Ar</a:t>
            </a:r>
            <a:r>
              <a:rPr lang="en-US" altLang="en-US" sz="2800" dirty="0" smtClean="0"/>
              <a:t> gas whose radiation length is 105m at atmospheric pressure and 0</a:t>
            </a:r>
            <a:r>
              <a:rPr lang="en-US" altLang="en-US" sz="2800" baseline="30000" dirty="0" smtClean="0"/>
              <a:t>o</a:t>
            </a:r>
            <a:r>
              <a:rPr lang="en-US" altLang="en-US" sz="2800" dirty="0" smtClean="0"/>
              <a:t>C.</a:t>
            </a:r>
          </a:p>
          <a:p>
            <a:r>
              <a:rPr lang="en-US" altLang="en-US" sz="2800" dirty="0" smtClean="0"/>
              <a:t>For proton which is non-relativistic</a:t>
            </a:r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r>
              <a:rPr lang="en-US" altLang="en-US" sz="2800" dirty="0" smtClean="0"/>
              <a:t>For the electron which is relativistic</a:t>
            </a:r>
          </a:p>
          <a:p>
            <a:endParaRPr lang="en-US" altLang="en-US" sz="2800" dirty="0" smtClean="0"/>
          </a:p>
          <a:p>
            <a:pPr lvl="1"/>
            <a:endParaRPr lang="en-US" altLang="en-US" sz="1600" dirty="0"/>
          </a:p>
        </p:txBody>
      </p:sp>
      <p:graphicFrame>
        <p:nvGraphicFramePr>
          <p:cNvPr id="5867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dirty="0" smtClean="0"/>
              <a:t>Ex: Multiple Scattering Angles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58" y="2667000"/>
            <a:ext cx="3640083" cy="426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364" y="2683933"/>
            <a:ext cx="1350436" cy="409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089" y="3165123"/>
            <a:ext cx="4055175" cy="465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264" y="3184878"/>
            <a:ext cx="880885" cy="320322"/>
          </a:xfrm>
          <a:prstGeom prst="rect">
            <a:avLst/>
          </a:prstGeom>
        </p:spPr>
      </p:pic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988069" y="3803695"/>
          <a:ext cx="609600" cy="2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3" name="Equation" r:id="rId9" imgW="368280" imgH="203040" progId="Equation.DSMT4">
                  <p:embed/>
                </p:oleObj>
              </mc:Choice>
              <mc:Fallback>
                <p:oleObj name="Equation" r:id="rId9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069" y="3803695"/>
                        <a:ext cx="609600" cy="2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1693333" y="3638414"/>
          <a:ext cx="1676400" cy="65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4" name="Equation" r:id="rId11" imgW="888840" imgH="444240" progId="Equation.DSMT4">
                  <p:embed/>
                </p:oleObj>
              </mc:Choice>
              <mc:Fallback>
                <p:oleObj name="Equation" r:id="rId11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33" y="3638414"/>
                        <a:ext cx="1676400" cy="65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6307" y="3694949"/>
            <a:ext cx="1810069" cy="621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7420" y="3874911"/>
            <a:ext cx="2181144" cy="277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002" y="4759632"/>
            <a:ext cx="1837398" cy="651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400" y="4921956"/>
            <a:ext cx="1504615" cy="376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3855" y="4926189"/>
            <a:ext cx="690074" cy="408933"/>
          </a:xfrm>
          <a:prstGeom prst="rect">
            <a:avLst/>
          </a:prstGeom>
        </p:spPr>
      </p:pic>
      <p:graphicFrame>
        <p:nvGraphicFramePr>
          <p:cNvPr id="19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5545712"/>
          <a:ext cx="609600" cy="2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5" name="Equation" r:id="rId18" imgW="368280" imgH="203040" progId="Equation.DSMT4">
                  <p:embed/>
                </p:oleObj>
              </mc:Choice>
              <mc:Fallback>
                <p:oleObj name="Equation" r:id="rId18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545712"/>
                        <a:ext cx="609600" cy="2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597669" y="5370974"/>
          <a:ext cx="1676400" cy="65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6" name="Equation" r:id="rId19" imgW="888840" imgH="444240" progId="Equation.DSMT4">
                  <p:embed/>
                </p:oleObj>
              </mc:Choice>
              <mc:Fallback>
                <p:oleObj name="Equation" r:id="rId19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669" y="5370974"/>
                        <a:ext cx="1676400" cy="65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96646" y="5334000"/>
            <a:ext cx="1937009" cy="756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57800" y="5562600"/>
            <a:ext cx="2514599" cy="3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210-3858-3F4F-976F-48739D4805A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105400"/>
          </a:xfrm>
        </p:spPr>
        <p:txBody>
          <a:bodyPr/>
          <a:lstStyle/>
          <a:p>
            <a:r>
              <a:rPr lang="en-US" altLang="en-US" sz="2800" dirty="0"/>
              <a:t>E</a:t>
            </a:r>
            <a:r>
              <a:rPr lang="en-US" altLang="en-US" sz="2800" dirty="0" smtClean="0"/>
              <a:t>nergy </a:t>
            </a:r>
            <a:r>
              <a:rPr lang="en-US" altLang="en-US" sz="2800" dirty="0"/>
              <a:t>loss of incident electrons</a:t>
            </a:r>
          </a:p>
          <a:p>
            <a:pPr lvl="1"/>
            <a:r>
              <a:rPr lang="en-US" altLang="en-US" sz="2400" dirty="0"/>
              <a:t>Bethe-Bloch formula works well (up to above 1MeV for electrons)</a:t>
            </a:r>
          </a:p>
          <a:p>
            <a:pPr lvl="1"/>
            <a:r>
              <a:rPr lang="en-US" altLang="en-US" sz="2400" dirty="0"/>
              <a:t>But due to the small mass, electron’s energy loss gets complicated</a:t>
            </a:r>
          </a:p>
          <a:p>
            <a:pPr lvl="2"/>
            <a:r>
              <a:rPr lang="en-US" altLang="en-US" sz="2000" dirty="0"/>
              <a:t>Relativistic corrections take large effect even down to a few </a:t>
            </a:r>
            <a:r>
              <a:rPr lang="en-US" altLang="en-US" sz="2000" dirty="0" err="1"/>
              <a:t>keV</a:t>
            </a:r>
            <a:r>
              <a:rPr lang="en-US" altLang="en-US" sz="2000" dirty="0"/>
              <a:t> level</a:t>
            </a:r>
          </a:p>
          <a:p>
            <a:pPr lvl="2"/>
            <a:r>
              <a:rPr lang="en-US" altLang="en-US" sz="2000" dirty="0"/>
              <a:t>Electron projectiles can transfer large fractions of energies to the atomic electrons they collide</a:t>
            </a:r>
          </a:p>
          <a:p>
            <a:pPr lvl="3"/>
            <a:r>
              <a:rPr lang="en-US" altLang="en-US" sz="1800" dirty="0"/>
              <a:t>Produce </a:t>
            </a:r>
            <a:r>
              <a:rPr lang="en-US" altLang="en-US" sz="1800" dirty="0">
                <a:latin typeface="Symbol" charset="2"/>
              </a:rPr>
              <a:t>d</a:t>
            </a:r>
            <a:r>
              <a:rPr lang="en-US" altLang="en-US" sz="1800" dirty="0"/>
              <a:t>-rays or knock-on electrons </a:t>
            </a:r>
            <a:r>
              <a:rPr lang="en-US" altLang="en-US" sz="1800" dirty="0">
                <a:sym typeface="Wingdings" charset="2"/>
              </a:rPr>
              <a:t> Which have the same properties as the incident electrons</a:t>
            </a:r>
          </a:p>
          <a:p>
            <a:pPr lvl="1"/>
            <a:r>
              <a:rPr lang="en-US" altLang="en-US" sz="2400" dirty="0"/>
              <a:t>Electrons </a:t>
            </a:r>
            <a:r>
              <a:rPr lang="en-US" altLang="en-US" sz="2400" dirty="0" smtClean="0"/>
              <a:t>suffer a </a:t>
            </a:r>
            <a:r>
              <a:rPr lang="en-US" altLang="en-US" sz="2400" dirty="0"/>
              <a:t>large acceleration as a result of </a:t>
            </a:r>
            <a:r>
              <a:rPr lang="en-US" altLang="en-US" sz="2400" dirty="0" smtClean="0"/>
              <a:t>the interaction </a:t>
            </a:r>
            <a:r>
              <a:rPr lang="en-US" altLang="en-US" sz="2400" dirty="0"/>
              <a:t>with electric field by nucleus.  What do these do?</a:t>
            </a:r>
          </a:p>
          <a:p>
            <a:pPr lvl="1"/>
            <a:r>
              <a:rPr lang="en-US" altLang="en-US" sz="2400" dirty="0"/>
              <a:t>Causes electrons to radiate or emit photons</a:t>
            </a:r>
          </a:p>
          <a:p>
            <a:pPr lvl="2"/>
            <a:r>
              <a:rPr lang="en-US" altLang="en-US" sz="2000" dirty="0"/>
              <a:t>Bremsstrahlung </a:t>
            </a:r>
            <a:r>
              <a:rPr lang="en-US" altLang="en-US" sz="2000" dirty="0">
                <a:sym typeface="Wingdings" charset="2"/>
              </a:rPr>
              <a:t> An important mechanism of relativistic electron energy loss</a:t>
            </a:r>
            <a:endParaRPr lang="en-US" altLang="en-US" sz="2000" dirty="0"/>
          </a:p>
        </p:txBody>
      </p:sp>
      <p:graphicFrame>
        <p:nvGraphicFramePr>
          <p:cNvPr id="5867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2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Energy Loss Through Bremsstrahlung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0530" y="5895885"/>
            <a:ext cx="584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* Bremsstrahlung: </a:t>
            </a:r>
            <a:r>
              <a:rPr lang="en-US" sz="1800" b="1" smtClean="0">
                <a:solidFill>
                  <a:srgbClr val="C00000"/>
                </a:solidFill>
              </a:rPr>
              <a:t>Braking Radiation or Decelerating Radiation</a:t>
            </a:r>
            <a:endParaRPr lang="en-US" sz="1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https://upload.wikimedia.org/wikipedia/commons/6/6c/Delta_electr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0" y="152401"/>
            <a:ext cx="100965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 3D depiction of a delta 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7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A4B5-32B5-1740-A2F5-D0FACD628F8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 sz="4000"/>
              <a:t>Nuclear Emulsion Photos</a:t>
            </a:r>
          </a:p>
        </p:txBody>
      </p:sp>
      <p:pic>
        <p:nvPicPr>
          <p:cNvPr id="6072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14400"/>
            <a:ext cx="4250779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365125" y="925513"/>
            <a:ext cx="156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Electron tracks</a:t>
            </a:r>
          </a:p>
        </p:txBody>
      </p:sp>
      <p:pic>
        <p:nvPicPr>
          <p:cNvPr id="6072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038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07243" name="Group 11"/>
          <p:cNvGrpSpPr>
            <a:grpSpLocks/>
          </p:cNvGrpSpPr>
          <p:nvPr/>
        </p:nvGrpSpPr>
        <p:grpSpPr bwMode="auto">
          <a:xfrm>
            <a:off x="228600" y="3657600"/>
            <a:ext cx="4343400" cy="2895600"/>
            <a:chOff x="1992" y="2991"/>
            <a:chExt cx="1058" cy="1176"/>
          </a:xfrm>
        </p:grpSpPr>
        <p:sp>
          <p:nvSpPr>
            <p:cNvPr id="607244" name="AutoShape 12"/>
            <p:cNvSpPr>
              <a:spLocks noChangeArrowheads="1"/>
            </p:cNvSpPr>
            <p:nvPr/>
          </p:nvSpPr>
          <p:spPr bwMode="auto">
            <a:xfrm rot="8340000">
              <a:off x="1992" y="3351"/>
              <a:ext cx="91" cy="45"/>
            </a:xfrm>
            <a:prstGeom prst="rightArrow">
              <a:avLst>
                <a:gd name="adj1" fmla="val 50000"/>
                <a:gd name="adj2" fmla="val 5057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45" name="Rectangle 13"/>
            <p:cNvSpPr>
              <a:spLocks noChangeArrowheads="1"/>
            </p:cNvSpPr>
            <p:nvPr/>
          </p:nvSpPr>
          <p:spPr bwMode="auto">
            <a:xfrm>
              <a:off x="2014" y="3883"/>
              <a:ext cx="213" cy="1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i="1">
                  <a:solidFill>
                    <a:schemeClr val="bg1"/>
                  </a:solidFill>
                  <a:latin typeface="Comic Sans MS" charset="0"/>
                </a:rPr>
                <a:t>0 </a:t>
              </a:r>
              <a:r>
                <a:rPr lang="en-US" altLang="en-US" sz="2400" i="1">
                  <a:solidFill>
                    <a:schemeClr val="bg1"/>
                  </a:solidFill>
                  <a:latin typeface="Symbol" charset="2"/>
                </a:rPr>
                <a:t>m</a:t>
              </a:r>
              <a:r>
                <a:rPr lang="en-US" altLang="en-US" sz="2400" i="1">
                  <a:solidFill>
                    <a:schemeClr val="bg1"/>
                  </a:solidFill>
                  <a:latin typeface="Comic Sans MS" charset="0"/>
                </a:rPr>
                <a:t>m</a:t>
              </a:r>
            </a:p>
          </p:txBody>
        </p:sp>
        <p:grpSp>
          <p:nvGrpSpPr>
            <p:cNvPr id="607246" name="Group 14"/>
            <p:cNvGrpSpPr>
              <a:grpSpLocks/>
            </p:cNvGrpSpPr>
            <p:nvPr/>
          </p:nvGrpSpPr>
          <p:grpSpPr bwMode="auto">
            <a:xfrm>
              <a:off x="2014" y="2991"/>
              <a:ext cx="1036" cy="1176"/>
              <a:chOff x="2014" y="2991"/>
              <a:chExt cx="1036" cy="1176"/>
            </a:xfrm>
          </p:grpSpPr>
          <p:pic>
            <p:nvPicPr>
              <p:cNvPr id="607247" name="Picture 1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" y="3024"/>
                <a:ext cx="1036" cy="1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607248" name="Picture 1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6" y="2991"/>
                <a:ext cx="450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07249" name="Rectangle 17"/>
            <p:cNvSpPr>
              <a:spLocks noChangeArrowheads="1"/>
            </p:cNvSpPr>
            <p:nvPr/>
          </p:nvSpPr>
          <p:spPr bwMode="auto">
            <a:xfrm>
              <a:off x="2478" y="3656"/>
              <a:ext cx="170" cy="220"/>
            </a:xfrm>
            <a:prstGeom prst="rect">
              <a:avLst/>
            </a:prstGeom>
            <a:noFill/>
            <a:ln w="127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50" name="Line 18"/>
            <p:cNvSpPr>
              <a:spLocks noChangeShapeType="1"/>
            </p:cNvSpPr>
            <p:nvPr/>
          </p:nvSpPr>
          <p:spPr bwMode="auto">
            <a:xfrm flipH="1">
              <a:off x="2062" y="3089"/>
              <a:ext cx="279" cy="165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51" name="Line 19"/>
            <p:cNvSpPr>
              <a:spLocks noChangeShapeType="1"/>
            </p:cNvSpPr>
            <p:nvPr/>
          </p:nvSpPr>
          <p:spPr bwMode="auto">
            <a:xfrm flipH="1">
              <a:off x="2646" y="3470"/>
              <a:ext cx="326" cy="189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52" name="Line 20"/>
            <p:cNvSpPr>
              <a:spLocks noChangeShapeType="1"/>
            </p:cNvSpPr>
            <p:nvPr/>
          </p:nvSpPr>
          <p:spPr bwMode="auto">
            <a:xfrm flipH="1">
              <a:off x="2482" y="3470"/>
              <a:ext cx="186" cy="189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2549603" y="1676400"/>
            <a:ext cx="269797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32262" y="4465216"/>
            <a:ext cx="632935" cy="4115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13E-4130-7D46-AC77-9DEEC04D98E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638800"/>
          </a:xfrm>
        </p:spPr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dirty="0" smtClean="0"/>
              <a:t>total electron </a:t>
            </a:r>
            <a:r>
              <a:rPr lang="en-US" altLang="en-US" sz="2800" dirty="0"/>
              <a:t>energy loss </a:t>
            </a:r>
            <a:r>
              <a:rPr lang="en-US" altLang="en-US" sz="2800" dirty="0" smtClean="0"/>
              <a:t>in matter can </a:t>
            </a:r>
            <a:r>
              <a:rPr lang="en-US" altLang="en-US" sz="2800" dirty="0"/>
              <a:t>be </a:t>
            </a:r>
            <a:r>
              <a:rPr lang="en-US" altLang="en-US" sz="2800" dirty="0" smtClean="0"/>
              <a:t>written as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Relative magnitude between Bremsstrahlung and ionization is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 lvl="2"/>
            <a:r>
              <a:rPr lang="en-US" altLang="en-US" sz="2000" dirty="0"/>
              <a:t>Z: Atomic number of the medium, m</a:t>
            </a:r>
            <a:r>
              <a:rPr lang="en-US" altLang="en-US" sz="2000" baseline="-25000" dirty="0"/>
              <a:t>e</a:t>
            </a:r>
            <a:r>
              <a:rPr lang="en-US" altLang="en-US" sz="2000" dirty="0"/>
              <a:t>: rest mass of the electron, T: Kinetic energy of the electron in MeV</a:t>
            </a:r>
          </a:p>
          <a:p>
            <a:r>
              <a:rPr lang="en-US" altLang="en-US" sz="2800" dirty="0"/>
              <a:t>At high energies</a:t>
            </a:r>
            <a:r>
              <a:rPr lang="en-US" altLang="en-US" sz="2800" dirty="0" smtClean="0"/>
              <a:t>, the </a:t>
            </a:r>
            <a:r>
              <a:rPr lang="en-US" altLang="en-US" sz="2800" dirty="0"/>
              <a:t>ionization loss is constant</a:t>
            </a:r>
          </a:p>
          <a:p>
            <a:pPr lvl="1"/>
            <a:r>
              <a:rPr lang="en-US" altLang="en-US" sz="2400" dirty="0"/>
              <a:t>Radiation </a:t>
            </a:r>
            <a:r>
              <a:rPr lang="en-US" altLang="en-US" sz="2400" dirty="0" smtClean="0"/>
              <a:t>is the dominant energy loss mechanism</a:t>
            </a:r>
            <a:endParaRPr lang="en-US" altLang="en-US" sz="2400" dirty="0"/>
          </a:p>
          <a:p>
            <a:pPr lvl="1"/>
            <a:r>
              <a:rPr lang="en-US" altLang="en-US" sz="2400" dirty="0"/>
              <a:t>The energy loss is directly proportional to </a:t>
            </a:r>
            <a:r>
              <a:rPr lang="en-US" altLang="en-US" sz="2400" dirty="0" smtClean="0"/>
              <a:t>the incident kinetic </a:t>
            </a:r>
            <a:r>
              <a:rPr lang="en-US" altLang="en-US" sz="2400" dirty="0"/>
              <a:t>energy</a:t>
            </a:r>
          </a:p>
        </p:txBody>
      </p:sp>
      <p:graphicFrame>
        <p:nvGraphicFramePr>
          <p:cNvPr id="5877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5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77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Total Electron Energy Loss</a:t>
            </a:r>
          </a:p>
        </p:txBody>
      </p:sp>
      <p:graphicFrame>
        <p:nvGraphicFramePr>
          <p:cNvPr id="587781" name="Object 5"/>
          <p:cNvGraphicFramePr>
            <a:graphicFrameLocks noChangeAspect="1"/>
          </p:cNvGraphicFramePr>
          <p:nvPr/>
        </p:nvGraphicFramePr>
        <p:xfrm>
          <a:off x="1295400" y="1371600"/>
          <a:ext cx="16684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57" name="Equation" r:id="rId5" imgW="698400" imgH="419040" progId="Equation.DSMT4">
                  <p:embed/>
                </p:oleObj>
              </mc:Choice>
              <mc:Fallback>
                <p:oleObj name="Equation" r:id="rId5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16684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2" name="Object 6"/>
          <p:cNvGraphicFramePr>
            <a:graphicFrameLocks noChangeAspect="1"/>
          </p:cNvGraphicFramePr>
          <p:nvPr/>
        </p:nvGraphicFramePr>
        <p:xfrm>
          <a:off x="1447800" y="2819400"/>
          <a:ext cx="34861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58" name="Equation" r:id="rId7" imgW="1460160" imgH="419040" progId="Equation.DSMT4">
                  <p:embed/>
                </p:oleObj>
              </mc:Choice>
              <mc:Fallback>
                <p:oleObj name="Equation" r:id="rId7" imgW="1460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348615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3" name="Object 7"/>
          <p:cNvGraphicFramePr>
            <a:graphicFrameLocks noChangeAspect="1"/>
          </p:cNvGraphicFramePr>
          <p:nvPr/>
        </p:nvGraphicFramePr>
        <p:xfrm>
          <a:off x="3200400" y="1371600"/>
          <a:ext cx="13938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59" name="Equation" r:id="rId9" imgW="583920" imgH="419040" progId="Equation.DSMT4">
                  <p:embed/>
                </p:oleObj>
              </mc:Choice>
              <mc:Fallback>
                <p:oleObj name="Equation" r:id="rId9" imgW="583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71600"/>
                        <a:ext cx="13938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4" name="Object 8"/>
          <p:cNvGraphicFramePr>
            <a:graphicFrameLocks noChangeAspect="1"/>
          </p:cNvGraphicFramePr>
          <p:nvPr/>
        </p:nvGraphicFramePr>
        <p:xfrm>
          <a:off x="4611688" y="1371600"/>
          <a:ext cx="17891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60" name="Equation" r:id="rId11" imgW="749160" imgH="419040" progId="Equation.DSMT4">
                  <p:embed/>
                </p:oleObj>
              </mc:Choice>
              <mc:Fallback>
                <p:oleObj name="Equation" r:id="rId11" imgW="74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1371600"/>
                        <a:ext cx="178911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5" name="Object 9"/>
          <p:cNvGraphicFramePr>
            <a:graphicFrameLocks noChangeAspect="1"/>
          </p:cNvGraphicFramePr>
          <p:nvPr/>
        </p:nvGraphicFramePr>
        <p:xfrm>
          <a:off x="4945063" y="2819400"/>
          <a:ext cx="14557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61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819400"/>
                        <a:ext cx="145573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6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41870</TotalTime>
  <Words>1509</Words>
  <Application>Microsoft Macintosh PowerPoint</Application>
  <PresentationFormat>On-screen Show (4:3)</PresentationFormat>
  <Paragraphs>229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Narrow</vt:lpstr>
      <vt:lpstr>Comic Sans MS</vt:lpstr>
      <vt:lpstr>Monotype Corsiva</vt:lpstr>
      <vt:lpstr>Symbol</vt:lpstr>
      <vt:lpstr>Times New Roman</vt:lpstr>
      <vt:lpstr>Wingdings</vt:lpstr>
      <vt:lpstr>Arial</vt:lpstr>
      <vt:lpstr>phys1443-spring02</vt:lpstr>
      <vt:lpstr>Equation</vt:lpstr>
      <vt:lpstr>PHYS 3446 – Lecture #13</vt:lpstr>
      <vt:lpstr>Announcement</vt:lpstr>
      <vt:lpstr>Homework #6</vt:lpstr>
      <vt:lpstr>PowerPoint Presentation</vt:lpstr>
      <vt:lpstr>PowerPoint Presentation</vt:lpstr>
      <vt:lpstr>PowerPoint Presentation</vt:lpstr>
      <vt:lpstr>A 3D depiction of a delta ray</vt:lpstr>
      <vt:lpstr>Nuclear Emulsion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Photo-electric Effect X-sec</vt:lpstr>
      <vt:lpstr>PowerPoint Presentation</vt:lpstr>
      <vt:lpstr>Photo-electric Effect X-sec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1302</cp:revision>
  <cp:lastPrinted>2016-10-03T19:17:49Z</cp:lastPrinted>
  <dcterms:created xsi:type="dcterms:W3CDTF">2002-01-14T15:59:50Z</dcterms:created>
  <dcterms:modified xsi:type="dcterms:W3CDTF">2016-10-17T21:17:01Z</dcterms:modified>
</cp:coreProperties>
</file>