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49" r:id="rId2"/>
    <p:sldId id="639" r:id="rId3"/>
    <p:sldId id="724" r:id="rId4"/>
    <p:sldId id="754" r:id="rId5"/>
    <p:sldId id="755" r:id="rId6"/>
    <p:sldId id="787" r:id="rId7"/>
    <p:sldId id="756" r:id="rId8"/>
    <p:sldId id="790" r:id="rId9"/>
    <p:sldId id="789" r:id="rId10"/>
    <p:sldId id="793" r:id="rId11"/>
    <p:sldId id="757" r:id="rId12"/>
    <p:sldId id="758" r:id="rId13"/>
    <p:sldId id="792" r:id="rId14"/>
    <p:sldId id="759" r:id="rId15"/>
    <p:sldId id="761" r:id="rId1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CC00CC"/>
    <a:srgbClr val="99FFCC"/>
    <a:srgbClr val="FFFFCC"/>
    <a:srgbClr val="CC6600"/>
    <a:srgbClr val="FF0066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77" autoAdjust="0"/>
    <p:restoredTop sz="96087" autoAdjust="0"/>
  </p:normalViewPr>
  <p:slideViewPr>
    <p:cSldViewPr>
      <p:cViewPr varScale="1">
        <p:scale>
          <a:sx n="86" d="100"/>
          <a:sy n="86" d="100"/>
        </p:scale>
        <p:origin x="224" y="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Relationship Id="rId2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8" Type="http://schemas.openxmlformats.org/officeDocument/2006/relationships/image" Target="../media/image9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87D62B9B-2C43-B34F-A767-63AD89581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099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90658E6-8E13-374D-B54E-34163DBF1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092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C41896-4BD9-6349-B1DC-53EC8D67DAFC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25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7A183-73EF-E842-B5A6-BF0627CF352C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2438" y="552450"/>
            <a:ext cx="6515100" cy="4886325"/>
          </a:xfrm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713" y="5595938"/>
            <a:ext cx="6856412" cy="3309937"/>
          </a:xfrm>
        </p:spPr>
        <p:txBody>
          <a:bodyPr lIns="96532" tIns="48266" rIns="96532" bIns="48266"/>
          <a:lstStyle/>
          <a:p>
            <a:pPr eaLnBrk="0" hangingPunct="0">
              <a:spcBef>
                <a:spcPct val="0"/>
              </a:spcBef>
            </a:pPr>
            <a:r>
              <a:rPr lang="en-US" altLang="en-US" sz="2400"/>
              <a:t>The Run 2 detector. Schematically how it works.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sz="2400"/>
              <a:t>SVX and the like.</a:t>
            </a:r>
          </a:p>
        </p:txBody>
      </p:sp>
    </p:spTree>
    <p:extLst>
      <p:ext uri="{BB962C8B-B14F-4D97-AF65-F5344CB8AC3E}">
        <p14:creationId xmlns:p14="http://schemas.microsoft.com/office/powerpoint/2010/main" val="91545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2209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DB853-DCA8-564B-A8BA-5A5DCF79D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65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D83D-9E98-814A-8B9A-9DC5A9034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2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08322-88C7-8947-AFEB-CED3DE143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4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274E5-4909-6D45-8A8E-64F09394C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21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D8ED2-62B5-DE41-847E-F676E85D6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27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6D99A-3C5B-7246-9CCB-0B7583133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85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AA009-1B35-A244-A493-D8273650E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70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21850-FEE6-4142-AAA6-75D01ED8B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05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98EF2-B61C-3347-975E-3266668CC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2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CED9A-0346-444E-8A81-41F004468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38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D513-3674-FE43-A67D-4743D576D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09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NUL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FF0066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A50021"/>
                </a:solidFill>
              </a:defRPr>
            </a:lvl1pPr>
          </a:lstStyle>
          <a:p>
            <a:pPr>
              <a:defRPr/>
            </a:pPr>
            <a:fld id="{5A90F936-D30C-AB48-920A-9527AC07C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6600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33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CC00C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FF0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7.w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8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image" Target="../media/image10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4.wmf"/><Relationship Id="rId10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emf"/><Relationship Id="rId12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2.w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9" Type="http://schemas.openxmlformats.org/officeDocument/2006/relationships/image" Target="../media/image15.emf"/><Relationship Id="rId10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A38AD-5A4C-D541-A15F-1F788FAD079A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3450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90563" y="457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PHYS 3446 – Lecture #14</a:t>
            </a:r>
          </a:p>
        </p:txBody>
      </p:sp>
      <p:sp>
        <p:nvSpPr>
          <p:cNvPr id="345091" name="Text Box 1027"/>
          <p:cNvSpPr txBox="1">
            <a:spLocks noChangeArrowheads="1"/>
          </p:cNvSpPr>
          <p:nvPr/>
        </p:nvSpPr>
        <p:spPr bwMode="auto">
          <a:xfrm>
            <a:off x="3066560" y="1371600"/>
            <a:ext cx="30235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en-US" sz="2400" dirty="0" smtClean="0">
                <a:solidFill>
                  <a:schemeClr val="accent2"/>
                </a:solidFill>
                <a:latin typeface="Monotype Corsiva" charset="0"/>
              </a:rPr>
              <a:t>Wednesday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, </a:t>
            </a:r>
            <a:r>
              <a:rPr lang="en-US" altLang="en-US" sz="2400" dirty="0" smtClean="0">
                <a:solidFill>
                  <a:schemeClr val="accent2"/>
                </a:solidFill>
                <a:latin typeface="Monotype Corsiva" charset="0"/>
              </a:rPr>
              <a:t>Oct. 19, 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2016</a:t>
            </a:r>
          </a:p>
          <a:p>
            <a:pPr algn="ctr" eaLnBrk="1" hangingPunct="1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altLang="en-US" sz="2400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altLang="en-US" sz="2400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345092" name="Text Box 1028"/>
          <p:cNvSpPr txBox="1">
            <a:spLocks noChangeArrowheads="1"/>
          </p:cNvSpPr>
          <p:nvPr/>
        </p:nvSpPr>
        <p:spPr bwMode="auto">
          <a:xfrm>
            <a:off x="1295400" y="2133600"/>
            <a:ext cx="7005638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sz="2800" dirty="0" smtClean="0">
                <a:solidFill>
                  <a:schemeClr val="hlink"/>
                </a:solidFill>
                <a:latin typeface="Arial Narrow" charset="0"/>
              </a:rPr>
              <a:t>Energy </a:t>
            </a:r>
            <a:r>
              <a:rPr lang="en-US" altLang="en-US" sz="2800" dirty="0">
                <a:solidFill>
                  <a:schemeClr val="hlink"/>
                </a:solidFill>
                <a:latin typeface="Arial Narrow" charset="0"/>
              </a:rPr>
              <a:t>Deposition in Media</a:t>
            </a:r>
          </a:p>
          <a:p>
            <a:pPr lvl="1">
              <a:buFontTx/>
              <a:buChar char="•"/>
            </a:pPr>
            <a:r>
              <a:rPr lang="en-US" altLang="en-US" dirty="0" smtClean="0">
                <a:solidFill>
                  <a:srgbClr val="FF00FF"/>
                </a:solidFill>
                <a:latin typeface="Arial Narrow" charset="0"/>
              </a:rPr>
              <a:t>Neutron </a:t>
            </a:r>
            <a:r>
              <a:rPr lang="en-US" altLang="en-US" dirty="0">
                <a:solidFill>
                  <a:srgbClr val="FF00FF"/>
                </a:solidFill>
                <a:latin typeface="Arial Narrow" charset="0"/>
              </a:rPr>
              <a:t>Interactions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dirty="0">
                <a:solidFill>
                  <a:srgbClr val="FF00FF"/>
                </a:solidFill>
                <a:latin typeface="Arial Narrow" charset="0"/>
              </a:rPr>
              <a:t>Hadron </a:t>
            </a:r>
            <a:r>
              <a:rPr lang="en-US" altLang="en-US" dirty="0" smtClean="0">
                <a:solidFill>
                  <a:srgbClr val="FF00FF"/>
                </a:solidFill>
                <a:latin typeface="Arial Narrow" charset="0"/>
              </a:rPr>
              <a:t>Interactions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en-US" sz="2800" dirty="0">
                <a:solidFill>
                  <a:schemeClr val="hlink"/>
                </a:solidFill>
                <a:latin typeface="Arial Narrow" charset="0"/>
              </a:rPr>
              <a:t>Particle Detection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dirty="0">
                <a:solidFill>
                  <a:srgbClr val="FF00FF"/>
                </a:solidFill>
                <a:latin typeface="Arial Narrow" charset="0"/>
              </a:rPr>
              <a:t>Ionization Detectors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dirty="0">
                <a:solidFill>
                  <a:srgbClr val="FF00FF"/>
                </a:solidFill>
                <a:latin typeface="Arial Narrow" charset="0"/>
              </a:rPr>
              <a:t>MWPC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dirty="0">
                <a:solidFill>
                  <a:srgbClr val="FF00FF"/>
                </a:solidFill>
                <a:latin typeface="Arial Narrow" charset="0"/>
              </a:rPr>
              <a:t>Scintillation Counters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dirty="0">
                <a:solidFill>
                  <a:srgbClr val="FF00FF"/>
                </a:solidFill>
                <a:latin typeface="Arial Narrow" charset="0"/>
              </a:rPr>
              <a:t>Time of Flight</a:t>
            </a:r>
          </a:p>
          <a:p>
            <a:pPr lvl="1">
              <a:spcBef>
                <a:spcPct val="20000"/>
              </a:spcBef>
              <a:buFontTx/>
              <a:buChar char="•"/>
            </a:pPr>
            <a:endParaRPr lang="en-US" altLang="en-US" sz="3200" dirty="0">
              <a:solidFill>
                <a:schemeClr val="hlink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US" smtClean="0"/>
              <a:t>Neutron Capture X-sec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335874" name="Picture 2" descr="mage result for proton total cross section with m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808892"/>
            <a:ext cx="8962292" cy="597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85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C908-603C-8245-BC48-CC1B20CA708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04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9154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What are hadrons?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All particles </a:t>
            </a:r>
            <a:r>
              <a:rPr lang="en-US" altLang="en-US" sz="2400" dirty="0" smtClean="0"/>
              <a:t>made of quarks &amp; interact </a:t>
            </a:r>
            <a:r>
              <a:rPr lang="en-US" altLang="en-US" sz="2400" dirty="0"/>
              <a:t>through the strong nuclear force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Examples?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Neutrons, protons, </a:t>
            </a:r>
            <a:r>
              <a:rPr lang="en-US" altLang="en-US" sz="2000" dirty="0" err="1"/>
              <a:t>pions</a:t>
            </a:r>
            <a:r>
              <a:rPr lang="en-US" altLang="en-US" sz="2000" dirty="0"/>
              <a:t>, kaons, </a:t>
            </a:r>
            <a:r>
              <a:rPr lang="en-US" altLang="en-US" sz="2000" dirty="0" err="1"/>
              <a:t>etc</a:t>
            </a:r>
            <a:endParaRPr lang="en-US" altLang="en-US" sz="2000" dirty="0"/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Protons are easy to obtain and interact with other particles to produce mesons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At low (&lt;2GeV) </a:t>
            </a:r>
            <a:r>
              <a:rPr lang="en-US" altLang="en-US" sz="2800" dirty="0" smtClean="0"/>
              <a:t>energies, the </a:t>
            </a:r>
            <a:r>
              <a:rPr lang="en-US" altLang="en-US" sz="2800" dirty="0"/>
              <a:t>cross </a:t>
            </a:r>
            <a:r>
              <a:rPr lang="en-US" altLang="en-US" sz="2800" dirty="0" smtClean="0"/>
              <a:t>sections </a:t>
            </a:r>
            <a:r>
              <a:rPr lang="en-US" altLang="en-US" sz="2800" dirty="0"/>
              <a:t>between different particles differ dramatically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The collision cross sections of any two hadrons vary rapidly with energy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Nuclear effect is significant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Above 5GeV, the total cross section of hadron-hadron interaction changes slightly as a function of energy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Typical size of the cross section is 20 – 40 </a:t>
            </a:r>
            <a:r>
              <a:rPr lang="en-US" altLang="en-US" sz="2400" dirty="0" err="1"/>
              <a:t>mb</a:t>
            </a:r>
            <a:r>
              <a:rPr lang="en-US" altLang="en-US" sz="2400" dirty="0"/>
              <a:t> at 70 – 100 GeV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And increases logarithmically as a function of energy</a:t>
            </a:r>
          </a:p>
        </p:txBody>
      </p:sp>
      <p:graphicFrame>
        <p:nvGraphicFramePr>
          <p:cNvPr id="604163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3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6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Interaction of Hadrons at High Energies</a:t>
            </a:r>
          </a:p>
        </p:txBody>
      </p:sp>
    </p:spTree>
    <p:extLst>
      <p:ext uri="{BB962C8B-B14F-4D97-AF65-F5344CB8AC3E}">
        <p14:creationId xmlns:p14="http://schemas.microsoft.com/office/powerpoint/2010/main" val="65587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3C62-434E-9945-94D5-82D4ECA147D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05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763000" cy="5486400"/>
          </a:xfrm>
        </p:spPr>
        <p:txBody>
          <a:bodyPr/>
          <a:lstStyle/>
          <a:p>
            <a:r>
              <a:rPr lang="en-US" altLang="en-US" sz="2800" dirty="0"/>
              <a:t>Hadronic collisions involve very small momentum transfers, small production angles and interaction distance of order 1fm</a:t>
            </a:r>
          </a:p>
          <a:p>
            <a:r>
              <a:rPr lang="en-US" altLang="en-US" sz="2800" dirty="0"/>
              <a:t>Typical momentum transfer in hadronic collisions are of the order q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 ~ 0.1 (GeV/c)</a:t>
            </a:r>
            <a:r>
              <a:rPr lang="en-US" altLang="en-US" sz="2800" baseline="30000" dirty="0"/>
              <a:t>2</a:t>
            </a:r>
          </a:p>
          <a:p>
            <a:r>
              <a:rPr lang="en-US" altLang="en-US" sz="2800" dirty="0"/>
              <a:t>Mean number of particles produced in hadronic collisions grows logarithmically as a function of incident energy</a:t>
            </a:r>
          </a:p>
          <a:p>
            <a:pPr lvl="1"/>
            <a:r>
              <a:rPr lang="en-US" altLang="en-US" sz="2400" dirty="0"/>
              <a:t>~3 at 5GeV</a:t>
            </a:r>
          </a:p>
          <a:p>
            <a:pPr lvl="1"/>
            <a:r>
              <a:rPr lang="en-US" altLang="en-US" sz="2400" dirty="0"/>
              <a:t>~12 at </a:t>
            </a:r>
            <a:r>
              <a:rPr lang="en-US" altLang="en-US" sz="2400" dirty="0" smtClean="0"/>
              <a:t>500GeV</a:t>
            </a:r>
          </a:p>
          <a:p>
            <a:r>
              <a:rPr lang="en-US" altLang="en-US" sz="2800" dirty="0" smtClean="0"/>
              <a:t>When high energy hadrons interact with matter, they break apart nuclei, produce mesons and other hadrons</a:t>
            </a:r>
          </a:p>
          <a:p>
            <a:pPr lvl="1"/>
            <a:r>
              <a:rPr lang="en-US" altLang="en-US" sz="2400" dirty="0" smtClean="0"/>
              <a:t>These secondary particle then </a:t>
            </a:r>
            <a:r>
              <a:rPr lang="en-US" altLang="en-US" sz="2400" dirty="0"/>
              <a:t>interact through strong forces subsequently in the matter and deposit energy</a:t>
            </a:r>
          </a:p>
        </p:txBody>
      </p:sp>
      <p:graphicFrame>
        <p:nvGraphicFramePr>
          <p:cNvPr id="60518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518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Interaction of Hadrons at High Energies</a:t>
            </a:r>
          </a:p>
        </p:txBody>
      </p:sp>
    </p:spTree>
    <p:extLst>
      <p:ext uri="{BB962C8B-B14F-4D97-AF65-F5344CB8AC3E}">
        <p14:creationId xmlns:p14="http://schemas.microsoft.com/office/powerpoint/2010/main" val="1910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smtClean="0"/>
              <a:t>Proton Interaction X-sec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334850" name="Picture 2" descr="mage result for proton total cross section with m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599"/>
            <a:ext cx="9067800" cy="59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5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20D4-BBFF-CC4E-998E-0B331D6EE4B5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11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Subatomic particles cannot be seen by naked eyes but can be detected through their interactions within matter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What do you think we need to know first to construct a detector?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What kind of particles do we want to detect?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Charged particles and neutral particles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What do we want to measure?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Their momenta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Trajectories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Energies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Origin of </a:t>
            </a:r>
            <a:r>
              <a:rPr lang="en-US" altLang="en-US" sz="2000" dirty="0" smtClean="0"/>
              <a:t>the interaction </a:t>
            </a:r>
            <a:r>
              <a:rPr lang="en-US" altLang="en-US" sz="2000" dirty="0"/>
              <a:t>(interaction vertex)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 err="1"/>
              <a:t>Etc</a:t>
            </a:r>
            <a:endParaRPr lang="en-US" altLang="en-US" sz="2000" dirty="0"/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To what precision do we want to measure?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Depending on the answers to the above questions we use different detection techniques </a:t>
            </a:r>
          </a:p>
        </p:txBody>
      </p:sp>
      <p:graphicFrame>
        <p:nvGraphicFramePr>
          <p:cNvPr id="61133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133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Particle Detectors</a:t>
            </a:r>
          </a:p>
        </p:txBody>
      </p:sp>
    </p:spTree>
    <p:extLst>
      <p:ext uri="{BB962C8B-B14F-4D97-AF65-F5344CB8AC3E}">
        <p14:creationId xmlns:p14="http://schemas.microsoft.com/office/powerpoint/2010/main" val="3690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9F5A-FA20-DE41-A7E0-402DEE28583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altLang="en-US" sz="4000" b="1" u="sng"/>
              <a:t>Particle Detection</a:t>
            </a:r>
          </a:p>
        </p:txBody>
      </p:sp>
      <p:grpSp>
        <p:nvGrpSpPr>
          <p:cNvPr id="612355" name="Group 3"/>
          <p:cNvGrpSpPr>
            <a:grpSpLocks/>
          </p:cNvGrpSpPr>
          <p:nvPr/>
        </p:nvGrpSpPr>
        <p:grpSpPr bwMode="auto">
          <a:xfrm>
            <a:off x="625475" y="1603375"/>
            <a:ext cx="958850" cy="876300"/>
            <a:chOff x="394" y="1298"/>
            <a:chExt cx="604" cy="552"/>
          </a:xfrm>
        </p:grpSpPr>
        <p:sp>
          <p:nvSpPr>
            <p:cNvPr id="612356" name="Line 4"/>
            <p:cNvSpPr>
              <a:spLocks noChangeShapeType="1"/>
            </p:cNvSpPr>
            <p:nvPr/>
          </p:nvSpPr>
          <p:spPr bwMode="auto">
            <a:xfrm>
              <a:off x="636" y="170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57" name="Line 5"/>
            <p:cNvSpPr>
              <a:spLocks noChangeShapeType="1"/>
            </p:cNvSpPr>
            <p:nvPr/>
          </p:nvSpPr>
          <p:spPr bwMode="auto">
            <a:xfrm flipH="1">
              <a:off x="636" y="170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58" name="Text Box 6"/>
            <p:cNvSpPr txBox="1">
              <a:spLocks noChangeArrowheads="1"/>
            </p:cNvSpPr>
            <p:nvPr/>
          </p:nvSpPr>
          <p:spPr bwMode="auto">
            <a:xfrm>
              <a:off x="394" y="1298"/>
              <a:ext cx="60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1600">
                  <a:solidFill>
                    <a:schemeClr val="accent2"/>
                  </a:solidFill>
                </a:rPr>
                <a:t>Interaction</a:t>
              </a:r>
            </a:p>
            <a:p>
              <a:pPr algn="ctr" eaLnBrk="0" hangingPunct="0"/>
              <a:r>
                <a:rPr lang="en-US" altLang="en-US" sz="1600">
                  <a:solidFill>
                    <a:schemeClr val="accent2"/>
                  </a:solidFill>
                </a:rPr>
                <a:t>Point</a:t>
              </a:r>
            </a:p>
          </p:txBody>
        </p:sp>
      </p:grpSp>
      <p:grpSp>
        <p:nvGrpSpPr>
          <p:cNvPr id="612359" name="Group 7"/>
          <p:cNvGrpSpPr>
            <a:grpSpLocks/>
          </p:cNvGrpSpPr>
          <p:nvPr/>
        </p:nvGrpSpPr>
        <p:grpSpPr bwMode="auto">
          <a:xfrm>
            <a:off x="762000" y="4025900"/>
            <a:ext cx="4838700" cy="533400"/>
            <a:chOff x="480" y="2824"/>
            <a:chExt cx="3048" cy="336"/>
          </a:xfrm>
        </p:grpSpPr>
        <p:sp>
          <p:nvSpPr>
            <p:cNvPr id="612360" name="Oval 8"/>
            <p:cNvSpPr>
              <a:spLocks noChangeArrowheads="1"/>
            </p:cNvSpPr>
            <p:nvPr/>
          </p:nvSpPr>
          <p:spPr bwMode="auto">
            <a:xfrm>
              <a:off x="2760" y="2824"/>
              <a:ext cx="624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61" name="Oval 9"/>
            <p:cNvSpPr>
              <a:spLocks noChangeArrowheads="1"/>
            </p:cNvSpPr>
            <p:nvPr/>
          </p:nvSpPr>
          <p:spPr bwMode="auto">
            <a:xfrm>
              <a:off x="2712" y="2872"/>
              <a:ext cx="624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62" name="Oval 10"/>
            <p:cNvSpPr>
              <a:spLocks noChangeArrowheads="1"/>
            </p:cNvSpPr>
            <p:nvPr/>
          </p:nvSpPr>
          <p:spPr bwMode="auto">
            <a:xfrm>
              <a:off x="2856" y="2920"/>
              <a:ext cx="624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63" name="Oval 11"/>
            <p:cNvSpPr>
              <a:spLocks noChangeArrowheads="1"/>
            </p:cNvSpPr>
            <p:nvPr/>
          </p:nvSpPr>
          <p:spPr bwMode="auto">
            <a:xfrm>
              <a:off x="2904" y="2968"/>
              <a:ext cx="624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64" name="Oval 12"/>
            <p:cNvSpPr>
              <a:spLocks noChangeArrowheads="1"/>
            </p:cNvSpPr>
            <p:nvPr/>
          </p:nvSpPr>
          <p:spPr bwMode="auto">
            <a:xfrm>
              <a:off x="2712" y="3016"/>
              <a:ext cx="624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65" name="Oval 13"/>
            <p:cNvSpPr>
              <a:spLocks noChangeArrowheads="1"/>
            </p:cNvSpPr>
            <p:nvPr/>
          </p:nvSpPr>
          <p:spPr bwMode="auto">
            <a:xfrm>
              <a:off x="2904" y="3064"/>
              <a:ext cx="624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66" name="Oval 14"/>
            <p:cNvSpPr>
              <a:spLocks noChangeArrowheads="1"/>
            </p:cNvSpPr>
            <p:nvPr/>
          </p:nvSpPr>
          <p:spPr bwMode="auto">
            <a:xfrm>
              <a:off x="2568" y="2920"/>
              <a:ext cx="624" cy="96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2367" name="Group 15"/>
            <p:cNvGrpSpPr>
              <a:grpSpLocks/>
            </p:cNvGrpSpPr>
            <p:nvPr/>
          </p:nvGrpSpPr>
          <p:grpSpPr bwMode="auto">
            <a:xfrm>
              <a:off x="480" y="2920"/>
              <a:ext cx="48" cy="96"/>
              <a:chOff x="528" y="2448"/>
              <a:chExt cx="48" cy="96"/>
            </a:xfrm>
          </p:grpSpPr>
          <p:sp>
            <p:nvSpPr>
              <p:cNvPr id="612368" name="Line 16"/>
              <p:cNvSpPr>
                <a:spLocks noChangeShapeType="1"/>
              </p:cNvSpPr>
              <p:nvPr/>
            </p:nvSpPr>
            <p:spPr bwMode="auto">
              <a:xfrm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2369" name="Line 17"/>
              <p:cNvSpPr>
                <a:spLocks noChangeShapeType="1"/>
              </p:cNvSpPr>
              <p:nvPr/>
            </p:nvSpPr>
            <p:spPr bwMode="auto">
              <a:xfrm flipH="1"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2370" name="Line 18"/>
            <p:cNvSpPr>
              <a:spLocks noChangeShapeType="1"/>
            </p:cNvSpPr>
            <p:nvPr/>
          </p:nvSpPr>
          <p:spPr bwMode="auto">
            <a:xfrm>
              <a:off x="504" y="2968"/>
              <a:ext cx="17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71" name="Line 19"/>
            <p:cNvSpPr>
              <a:spLocks noChangeShapeType="1"/>
            </p:cNvSpPr>
            <p:nvPr/>
          </p:nvSpPr>
          <p:spPr bwMode="auto">
            <a:xfrm flipV="1">
              <a:off x="504" y="2920"/>
              <a:ext cx="2544" cy="4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72" name="Line 20"/>
            <p:cNvSpPr>
              <a:spLocks noChangeShapeType="1"/>
            </p:cNvSpPr>
            <p:nvPr/>
          </p:nvSpPr>
          <p:spPr bwMode="auto">
            <a:xfrm flipV="1">
              <a:off x="504" y="2872"/>
              <a:ext cx="2544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73" name="Line 21"/>
            <p:cNvSpPr>
              <a:spLocks noChangeShapeType="1"/>
            </p:cNvSpPr>
            <p:nvPr/>
          </p:nvSpPr>
          <p:spPr bwMode="auto">
            <a:xfrm>
              <a:off x="504" y="2968"/>
              <a:ext cx="2688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74" name="Line 22"/>
            <p:cNvSpPr>
              <a:spLocks noChangeShapeType="1"/>
            </p:cNvSpPr>
            <p:nvPr/>
          </p:nvSpPr>
          <p:spPr bwMode="auto">
            <a:xfrm>
              <a:off x="504" y="2968"/>
              <a:ext cx="225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75" name="Line 23"/>
            <p:cNvSpPr>
              <a:spLocks noChangeShapeType="1"/>
            </p:cNvSpPr>
            <p:nvPr/>
          </p:nvSpPr>
          <p:spPr bwMode="auto">
            <a:xfrm>
              <a:off x="504" y="2968"/>
              <a:ext cx="2448" cy="4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76" name="Line 24"/>
            <p:cNvSpPr>
              <a:spLocks noChangeShapeType="1"/>
            </p:cNvSpPr>
            <p:nvPr/>
          </p:nvSpPr>
          <p:spPr bwMode="auto">
            <a:xfrm>
              <a:off x="504" y="2968"/>
              <a:ext cx="2544" cy="19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2377" name="Group 25"/>
          <p:cNvGrpSpPr>
            <a:grpSpLocks/>
          </p:cNvGrpSpPr>
          <p:nvPr/>
        </p:nvGrpSpPr>
        <p:grpSpPr bwMode="auto">
          <a:xfrm>
            <a:off x="762000" y="3098800"/>
            <a:ext cx="3784600" cy="304800"/>
            <a:chOff x="480" y="2240"/>
            <a:chExt cx="2384" cy="192"/>
          </a:xfrm>
        </p:grpSpPr>
        <p:sp>
          <p:nvSpPr>
            <p:cNvPr id="612378" name="Line 26"/>
            <p:cNvSpPr>
              <a:spLocks noChangeShapeType="1"/>
            </p:cNvSpPr>
            <p:nvPr/>
          </p:nvSpPr>
          <p:spPr bwMode="auto">
            <a:xfrm>
              <a:off x="552" y="2288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79" name="Arc 27"/>
            <p:cNvSpPr>
              <a:spLocks/>
            </p:cNvSpPr>
            <p:nvPr/>
          </p:nvSpPr>
          <p:spPr bwMode="auto">
            <a:xfrm>
              <a:off x="504" y="2288"/>
              <a:ext cx="2064" cy="9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80" name="Oval 28"/>
            <p:cNvSpPr>
              <a:spLocks noChangeArrowheads="1"/>
            </p:cNvSpPr>
            <p:nvPr/>
          </p:nvSpPr>
          <p:spPr bwMode="auto">
            <a:xfrm>
              <a:off x="2520" y="2336"/>
              <a:ext cx="344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2381" name="Group 29"/>
            <p:cNvGrpSpPr>
              <a:grpSpLocks/>
            </p:cNvGrpSpPr>
            <p:nvPr/>
          </p:nvGrpSpPr>
          <p:grpSpPr bwMode="auto">
            <a:xfrm>
              <a:off x="480" y="2240"/>
              <a:ext cx="48" cy="96"/>
              <a:chOff x="528" y="2448"/>
              <a:chExt cx="48" cy="96"/>
            </a:xfrm>
          </p:grpSpPr>
          <p:sp>
            <p:nvSpPr>
              <p:cNvPr id="612382" name="Line 30"/>
              <p:cNvSpPr>
                <a:spLocks noChangeShapeType="1"/>
              </p:cNvSpPr>
              <p:nvPr/>
            </p:nvSpPr>
            <p:spPr bwMode="auto">
              <a:xfrm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2383" name="Line 31"/>
              <p:cNvSpPr>
                <a:spLocks noChangeShapeType="1"/>
              </p:cNvSpPr>
              <p:nvPr/>
            </p:nvSpPr>
            <p:spPr bwMode="auto">
              <a:xfrm flipH="1"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12384" name="Text Box 32"/>
          <p:cNvSpPr txBox="1">
            <a:spLocks noChangeArrowheads="1"/>
          </p:cNvSpPr>
          <p:nvPr/>
        </p:nvSpPr>
        <p:spPr bwMode="auto">
          <a:xfrm>
            <a:off x="4724400" y="3098800"/>
            <a:ext cx="852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1800">
                <a:solidFill>
                  <a:schemeClr val="accent2"/>
                </a:solidFill>
              </a:rPr>
              <a:t>electron</a:t>
            </a:r>
          </a:p>
        </p:txBody>
      </p:sp>
      <p:grpSp>
        <p:nvGrpSpPr>
          <p:cNvPr id="612385" name="Group 33"/>
          <p:cNvGrpSpPr>
            <a:grpSpLocks/>
          </p:cNvGrpSpPr>
          <p:nvPr/>
        </p:nvGrpSpPr>
        <p:grpSpPr bwMode="auto">
          <a:xfrm>
            <a:off x="762000" y="3632200"/>
            <a:ext cx="3771900" cy="152400"/>
            <a:chOff x="480" y="2576"/>
            <a:chExt cx="2376" cy="96"/>
          </a:xfrm>
        </p:grpSpPr>
        <p:sp>
          <p:nvSpPr>
            <p:cNvPr id="612386" name="Oval 34"/>
            <p:cNvSpPr>
              <a:spLocks noChangeArrowheads="1"/>
            </p:cNvSpPr>
            <p:nvPr/>
          </p:nvSpPr>
          <p:spPr bwMode="auto">
            <a:xfrm>
              <a:off x="2520" y="2576"/>
              <a:ext cx="33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2387" name="Group 35"/>
            <p:cNvGrpSpPr>
              <a:grpSpLocks/>
            </p:cNvGrpSpPr>
            <p:nvPr/>
          </p:nvGrpSpPr>
          <p:grpSpPr bwMode="auto">
            <a:xfrm>
              <a:off x="480" y="2576"/>
              <a:ext cx="48" cy="96"/>
              <a:chOff x="528" y="2448"/>
              <a:chExt cx="48" cy="96"/>
            </a:xfrm>
          </p:grpSpPr>
          <p:sp>
            <p:nvSpPr>
              <p:cNvPr id="612388" name="Line 36"/>
              <p:cNvSpPr>
                <a:spLocks noChangeShapeType="1"/>
              </p:cNvSpPr>
              <p:nvPr/>
            </p:nvSpPr>
            <p:spPr bwMode="auto">
              <a:xfrm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2389" name="Line 37"/>
              <p:cNvSpPr>
                <a:spLocks noChangeShapeType="1"/>
              </p:cNvSpPr>
              <p:nvPr/>
            </p:nvSpPr>
            <p:spPr bwMode="auto">
              <a:xfrm flipH="1"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12390" name="Text Box 38"/>
          <p:cNvSpPr txBox="1">
            <a:spLocks noChangeArrowheads="1"/>
          </p:cNvSpPr>
          <p:nvPr/>
        </p:nvSpPr>
        <p:spPr bwMode="auto">
          <a:xfrm>
            <a:off x="4762500" y="3479800"/>
            <a:ext cx="760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en-US" sz="1800">
                <a:solidFill>
                  <a:schemeClr val="accent2"/>
                </a:solidFill>
              </a:rPr>
              <a:t>photon</a:t>
            </a:r>
          </a:p>
        </p:txBody>
      </p:sp>
      <p:sp>
        <p:nvSpPr>
          <p:cNvPr id="612391" name="Text Box 39"/>
          <p:cNvSpPr txBox="1">
            <a:spLocks noChangeArrowheads="1"/>
          </p:cNvSpPr>
          <p:nvPr/>
        </p:nvSpPr>
        <p:spPr bwMode="auto">
          <a:xfrm>
            <a:off x="5676900" y="4087813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en-US" sz="1800">
                <a:solidFill>
                  <a:schemeClr val="accent2"/>
                </a:solidFill>
              </a:rPr>
              <a:t>jet</a:t>
            </a:r>
          </a:p>
        </p:txBody>
      </p:sp>
      <p:sp>
        <p:nvSpPr>
          <p:cNvPr id="612392" name="Text Box 40"/>
          <p:cNvSpPr txBox="1">
            <a:spLocks noChangeArrowheads="1"/>
          </p:cNvSpPr>
          <p:nvPr/>
        </p:nvSpPr>
        <p:spPr bwMode="auto">
          <a:xfrm>
            <a:off x="8305800" y="48910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en-US" sz="1800">
                <a:solidFill>
                  <a:schemeClr val="accent2"/>
                </a:solidFill>
              </a:rPr>
              <a:t>muon</a:t>
            </a:r>
          </a:p>
        </p:txBody>
      </p:sp>
      <p:grpSp>
        <p:nvGrpSpPr>
          <p:cNvPr id="612394" name="Group 42"/>
          <p:cNvGrpSpPr>
            <a:grpSpLocks/>
          </p:cNvGrpSpPr>
          <p:nvPr/>
        </p:nvGrpSpPr>
        <p:grpSpPr bwMode="auto">
          <a:xfrm>
            <a:off x="457200" y="5156200"/>
            <a:ext cx="685800" cy="685800"/>
            <a:chOff x="288" y="3536"/>
            <a:chExt cx="432" cy="432"/>
          </a:xfrm>
        </p:grpSpPr>
        <p:sp>
          <p:nvSpPr>
            <p:cNvPr id="612395" name="AutoShape 43" descr="Light vertical"/>
            <p:cNvSpPr>
              <a:spLocks noChangeArrowheads="1"/>
            </p:cNvSpPr>
            <p:nvPr/>
          </p:nvSpPr>
          <p:spPr bwMode="auto">
            <a:xfrm>
              <a:off x="288" y="3536"/>
              <a:ext cx="432" cy="432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pattFill prst="ltVert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396" name="Oval 44"/>
            <p:cNvSpPr>
              <a:spLocks noChangeArrowheads="1"/>
            </p:cNvSpPr>
            <p:nvPr/>
          </p:nvSpPr>
          <p:spPr bwMode="auto">
            <a:xfrm>
              <a:off x="288" y="3728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1600">
                <a:solidFill>
                  <a:srgbClr val="FF0000"/>
                </a:solidFill>
              </a:endParaRPr>
            </a:p>
          </p:txBody>
        </p:sp>
        <p:sp>
          <p:nvSpPr>
            <p:cNvPr id="612397" name="Oval 45"/>
            <p:cNvSpPr>
              <a:spLocks noChangeArrowheads="1"/>
            </p:cNvSpPr>
            <p:nvPr/>
          </p:nvSpPr>
          <p:spPr bwMode="auto">
            <a:xfrm>
              <a:off x="298" y="3764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1600">
                <a:solidFill>
                  <a:srgbClr val="FF0000"/>
                </a:solidFill>
              </a:endParaRPr>
            </a:p>
          </p:txBody>
        </p:sp>
        <p:sp>
          <p:nvSpPr>
            <p:cNvPr id="612398" name="Oval 46"/>
            <p:cNvSpPr>
              <a:spLocks noChangeArrowheads="1"/>
            </p:cNvSpPr>
            <p:nvPr/>
          </p:nvSpPr>
          <p:spPr bwMode="auto">
            <a:xfrm>
              <a:off x="296" y="3686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1600">
                <a:solidFill>
                  <a:srgbClr val="FF0000"/>
                </a:solidFill>
              </a:endParaRPr>
            </a:p>
          </p:txBody>
        </p:sp>
        <p:sp>
          <p:nvSpPr>
            <p:cNvPr id="612399" name="Oval 47"/>
            <p:cNvSpPr>
              <a:spLocks noChangeArrowheads="1"/>
            </p:cNvSpPr>
            <p:nvPr/>
          </p:nvSpPr>
          <p:spPr bwMode="auto">
            <a:xfrm>
              <a:off x="300" y="367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1600">
                <a:solidFill>
                  <a:srgbClr val="FF0000"/>
                </a:solidFill>
              </a:endParaRPr>
            </a:p>
          </p:txBody>
        </p:sp>
        <p:grpSp>
          <p:nvGrpSpPr>
            <p:cNvPr id="612400" name="Group 48"/>
            <p:cNvGrpSpPr>
              <a:grpSpLocks/>
            </p:cNvGrpSpPr>
            <p:nvPr/>
          </p:nvGrpSpPr>
          <p:grpSpPr bwMode="auto">
            <a:xfrm>
              <a:off x="480" y="3700"/>
              <a:ext cx="48" cy="96"/>
              <a:chOff x="528" y="2448"/>
              <a:chExt cx="48" cy="96"/>
            </a:xfrm>
          </p:grpSpPr>
          <p:sp>
            <p:nvSpPr>
              <p:cNvPr id="612401" name="Line 49"/>
              <p:cNvSpPr>
                <a:spLocks noChangeShapeType="1"/>
              </p:cNvSpPr>
              <p:nvPr/>
            </p:nvSpPr>
            <p:spPr bwMode="auto">
              <a:xfrm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2402" name="Line 50"/>
              <p:cNvSpPr>
                <a:spLocks noChangeShapeType="1"/>
              </p:cNvSpPr>
              <p:nvPr/>
            </p:nvSpPr>
            <p:spPr bwMode="auto">
              <a:xfrm flipH="1"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2403" name="Group 51"/>
            <p:cNvGrpSpPr>
              <a:grpSpLocks/>
            </p:cNvGrpSpPr>
            <p:nvPr/>
          </p:nvGrpSpPr>
          <p:grpSpPr bwMode="auto">
            <a:xfrm>
              <a:off x="360" y="3698"/>
              <a:ext cx="144" cy="96"/>
              <a:chOff x="1248" y="3792"/>
              <a:chExt cx="144" cy="96"/>
            </a:xfrm>
          </p:grpSpPr>
          <p:sp>
            <p:nvSpPr>
              <p:cNvPr id="612404" name="Line 52"/>
              <p:cNvSpPr>
                <a:spLocks noChangeShapeType="1"/>
              </p:cNvSpPr>
              <p:nvPr/>
            </p:nvSpPr>
            <p:spPr bwMode="auto">
              <a:xfrm>
                <a:off x="1248" y="3792"/>
                <a:ext cx="144" cy="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2405" name="Line 53"/>
              <p:cNvSpPr>
                <a:spLocks noChangeShapeType="1"/>
              </p:cNvSpPr>
              <p:nvPr/>
            </p:nvSpPr>
            <p:spPr bwMode="auto">
              <a:xfrm>
                <a:off x="1248" y="3840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2406" name="Line 54"/>
              <p:cNvSpPr>
                <a:spLocks noChangeShapeType="1"/>
              </p:cNvSpPr>
              <p:nvPr/>
            </p:nvSpPr>
            <p:spPr bwMode="auto">
              <a:xfrm flipV="1">
                <a:off x="1248" y="3840"/>
                <a:ext cx="144" cy="4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12407" name="Text Box 55"/>
          <p:cNvSpPr txBox="1">
            <a:spLocks noChangeArrowheads="1"/>
          </p:cNvSpPr>
          <p:nvPr/>
        </p:nvSpPr>
        <p:spPr bwMode="auto">
          <a:xfrm>
            <a:off x="1257300" y="5156200"/>
            <a:ext cx="3352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en-US" sz="1600" dirty="0" smtClean="0">
                <a:solidFill>
                  <a:schemeClr val="accent2"/>
                </a:solidFill>
              </a:rPr>
              <a:t>neutrinos </a:t>
            </a:r>
            <a:r>
              <a:rPr lang="en-US" altLang="en-US" sz="1600" dirty="0">
                <a:solidFill>
                  <a:schemeClr val="accent2"/>
                </a:solidFill>
              </a:rPr>
              <a:t>-- or any non-interacting particle missing transverse momentum</a:t>
            </a:r>
          </a:p>
        </p:txBody>
      </p:sp>
      <p:grpSp>
        <p:nvGrpSpPr>
          <p:cNvPr id="612408" name="Group 56"/>
          <p:cNvGrpSpPr>
            <a:grpSpLocks/>
          </p:cNvGrpSpPr>
          <p:nvPr/>
        </p:nvGrpSpPr>
        <p:grpSpPr bwMode="auto">
          <a:xfrm>
            <a:off x="1104900" y="1117600"/>
            <a:ext cx="2514600" cy="1552575"/>
            <a:chOff x="696" y="992"/>
            <a:chExt cx="1584" cy="978"/>
          </a:xfrm>
        </p:grpSpPr>
        <p:sp>
          <p:nvSpPr>
            <p:cNvPr id="612409" name="AutoShape 57"/>
            <p:cNvSpPr>
              <a:spLocks noChangeArrowheads="1"/>
            </p:cNvSpPr>
            <p:nvPr/>
          </p:nvSpPr>
          <p:spPr bwMode="auto">
            <a:xfrm rot="-5400000">
              <a:off x="1296" y="986"/>
              <a:ext cx="384" cy="1584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410" name="Rectangle 58"/>
            <p:cNvSpPr>
              <a:spLocks noChangeArrowheads="1"/>
            </p:cNvSpPr>
            <p:nvPr/>
          </p:nvSpPr>
          <p:spPr bwMode="auto">
            <a:xfrm>
              <a:off x="1866" y="1682"/>
              <a:ext cx="2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2000">
                  <a:solidFill>
                    <a:schemeClr val="accent2"/>
                  </a:solidFill>
                </a:rPr>
                <a:t>Ä</a:t>
              </a:r>
            </a:p>
          </p:txBody>
        </p:sp>
        <p:grpSp>
          <p:nvGrpSpPr>
            <p:cNvPr id="612411" name="Group 59"/>
            <p:cNvGrpSpPr>
              <a:grpSpLocks/>
            </p:cNvGrpSpPr>
            <p:nvPr/>
          </p:nvGrpSpPr>
          <p:grpSpPr bwMode="auto">
            <a:xfrm>
              <a:off x="2064" y="1680"/>
              <a:ext cx="204" cy="250"/>
              <a:chOff x="2001" y="1682"/>
              <a:chExt cx="204" cy="250"/>
            </a:xfrm>
          </p:grpSpPr>
          <p:sp>
            <p:nvSpPr>
              <p:cNvPr id="612412" name="Text Box 60"/>
              <p:cNvSpPr txBox="1">
                <a:spLocks noChangeArrowheads="1"/>
              </p:cNvSpPr>
              <p:nvPr/>
            </p:nvSpPr>
            <p:spPr bwMode="auto">
              <a:xfrm>
                <a:off x="2001" y="1682"/>
                <a:ext cx="2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altLang="en-US" sz="2000">
                    <a:solidFill>
                      <a:schemeClr val="accent2"/>
                    </a:solidFill>
                  </a:rPr>
                  <a:t>B</a:t>
                </a:r>
              </a:p>
            </p:txBody>
          </p:sp>
          <p:sp>
            <p:nvSpPr>
              <p:cNvPr id="612413" name="Line 61"/>
              <p:cNvSpPr>
                <a:spLocks noChangeShapeType="1"/>
              </p:cNvSpPr>
              <p:nvPr/>
            </p:nvSpPr>
            <p:spPr bwMode="auto">
              <a:xfrm>
                <a:off x="2064" y="173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2414" name="Text Box 62"/>
            <p:cNvSpPr txBox="1">
              <a:spLocks noChangeArrowheads="1"/>
            </p:cNvSpPr>
            <p:nvPr/>
          </p:nvSpPr>
          <p:spPr bwMode="auto">
            <a:xfrm>
              <a:off x="1152" y="1152"/>
              <a:ext cx="81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1400">
                  <a:solidFill>
                    <a:schemeClr val="accent2"/>
                  </a:solidFill>
                </a:rPr>
                <a:t>Scintillating Fiber</a:t>
              </a:r>
            </a:p>
            <a:p>
              <a:pPr algn="ctr" eaLnBrk="0" hangingPunct="0"/>
              <a:r>
                <a:rPr lang="en-US" altLang="en-US" sz="1400">
                  <a:solidFill>
                    <a:schemeClr val="accent2"/>
                  </a:solidFill>
                </a:rPr>
                <a:t>Silicon Tracking</a:t>
              </a:r>
            </a:p>
          </p:txBody>
        </p:sp>
        <p:sp>
          <p:nvSpPr>
            <p:cNvPr id="612415" name="Line 63"/>
            <p:cNvSpPr>
              <a:spLocks noChangeShapeType="1"/>
            </p:cNvSpPr>
            <p:nvPr/>
          </p:nvSpPr>
          <p:spPr bwMode="auto">
            <a:xfrm>
              <a:off x="1632" y="144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416" name="Text Box 64"/>
            <p:cNvSpPr txBox="1">
              <a:spLocks noChangeArrowheads="1"/>
            </p:cNvSpPr>
            <p:nvPr/>
          </p:nvSpPr>
          <p:spPr bwMode="auto">
            <a:xfrm>
              <a:off x="869" y="992"/>
              <a:ext cx="13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1600" b="1">
                  <a:solidFill>
                    <a:srgbClr val="FF3300"/>
                  </a:solidFill>
                </a:rPr>
                <a:t>Charged Particle Tracks</a:t>
              </a:r>
            </a:p>
          </p:txBody>
        </p:sp>
      </p:grpSp>
      <p:grpSp>
        <p:nvGrpSpPr>
          <p:cNvPr id="612417" name="Group 65"/>
          <p:cNvGrpSpPr>
            <a:grpSpLocks/>
          </p:cNvGrpSpPr>
          <p:nvPr/>
        </p:nvGrpSpPr>
        <p:grpSpPr bwMode="auto">
          <a:xfrm>
            <a:off x="3695700" y="1117600"/>
            <a:ext cx="2438400" cy="1828800"/>
            <a:chOff x="2328" y="704"/>
            <a:chExt cx="1536" cy="1152"/>
          </a:xfrm>
        </p:grpSpPr>
        <p:sp>
          <p:nvSpPr>
            <p:cNvPr id="612418" name="Text Box 66"/>
            <p:cNvSpPr txBox="1">
              <a:spLocks noChangeArrowheads="1"/>
            </p:cNvSpPr>
            <p:nvPr/>
          </p:nvSpPr>
          <p:spPr bwMode="auto">
            <a:xfrm>
              <a:off x="2504" y="934"/>
              <a:ext cx="11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altLang="en-US" sz="1400">
                  <a:solidFill>
                    <a:schemeClr val="accent2"/>
                  </a:solidFill>
                </a:rPr>
                <a:t>Calorimeter (dense)</a:t>
              </a:r>
            </a:p>
          </p:txBody>
        </p:sp>
        <p:grpSp>
          <p:nvGrpSpPr>
            <p:cNvPr id="612419" name="Group 67"/>
            <p:cNvGrpSpPr>
              <a:grpSpLocks/>
            </p:cNvGrpSpPr>
            <p:nvPr/>
          </p:nvGrpSpPr>
          <p:grpSpPr bwMode="auto">
            <a:xfrm>
              <a:off x="2328" y="704"/>
              <a:ext cx="1536" cy="1152"/>
              <a:chOff x="2328" y="992"/>
              <a:chExt cx="1536" cy="1152"/>
            </a:xfrm>
          </p:grpSpPr>
          <p:sp>
            <p:nvSpPr>
              <p:cNvPr id="612420" name="AutoShape 68" descr="Dark vertical"/>
              <p:cNvSpPr>
                <a:spLocks noChangeArrowheads="1"/>
              </p:cNvSpPr>
              <p:nvPr/>
            </p:nvSpPr>
            <p:spPr bwMode="auto">
              <a:xfrm rot="5400000">
                <a:off x="2304" y="1562"/>
                <a:ext cx="480" cy="432"/>
              </a:xfrm>
              <a:custGeom>
                <a:avLst/>
                <a:gdLst>
                  <a:gd name="G0" fmla="+- 1889 0 0"/>
                  <a:gd name="G1" fmla="+- 21600 0 1889"/>
                  <a:gd name="G2" fmla="*/ 1889 1 2"/>
                  <a:gd name="G3" fmla="+- 21600 0 G2"/>
                  <a:gd name="G4" fmla="+/ 1889 21600 2"/>
                  <a:gd name="G5" fmla="+/ G1 0 2"/>
                  <a:gd name="G6" fmla="*/ 21600 21600 1889"/>
                  <a:gd name="G7" fmla="*/ G6 1 2"/>
                  <a:gd name="G8" fmla="+- 21600 0 G7"/>
                  <a:gd name="G9" fmla="*/ 21600 1 2"/>
                  <a:gd name="G10" fmla="+- 1889 0 G9"/>
                  <a:gd name="G11" fmla="?: G10 G8 0"/>
                  <a:gd name="G12" fmla="?: G10 G7 21600"/>
                  <a:gd name="T0" fmla="*/ 20655 w 21600"/>
                  <a:gd name="T1" fmla="*/ 10800 h 21600"/>
                  <a:gd name="T2" fmla="*/ 10800 w 21600"/>
                  <a:gd name="T3" fmla="*/ 21600 h 21600"/>
                  <a:gd name="T4" fmla="*/ 945 w 21600"/>
                  <a:gd name="T5" fmla="*/ 10800 h 21600"/>
                  <a:gd name="T6" fmla="*/ 10800 w 21600"/>
                  <a:gd name="T7" fmla="*/ 0 h 21600"/>
                  <a:gd name="T8" fmla="*/ 2745 w 21600"/>
                  <a:gd name="T9" fmla="*/ 2745 h 21600"/>
                  <a:gd name="T10" fmla="*/ 18855 w 21600"/>
                  <a:gd name="T11" fmla="*/ 1885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889" y="21600"/>
                    </a:lnTo>
                    <a:lnTo>
                      <a:pt x="1971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pattFill prst="dkVert">
                <a:fgClr>
                  <a:schemeClr val="accent2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endParaRPr lang="en-US" altLang="en-US" sz="2400"/>
              </a:p>
            </p:txBody>
          </p:sp>
          <p:sp>
            <p:nvSpPr>
              <p:cNvPr id="612421" name="AutoShape 69" descr="Light vertical"/>
              <p:cNvSpPr>
                <a:spLocks noChangeArrowheads="1"/>
              </p:cNvSpPr>
              <p:nvPr/>
            </p:nvSpPr>
            <p:spPr bwMode="auto">
              <a:xfrm rot="5400000">
                <a:off x="2976" y="1256"/>
                <a:ext cx="720" cy="1056"/>
              </a:xfrm>
              <a:custGeom>
                <a:avLst/>
                <a:gdLst>
                  <a:gd name="G0" fmla="+- 3299 0 0"/>
                  <a:gd name="G1" fmla="+- 21600 0 3299"/>
                  <a:gd name="G2" fmla="*/ 3299 1 2"/>
                  <a:gd name="G3" fmla="+- 21600 0 G2"/>
                  <a:gd name="G4" fmla="+/ 3299 21600 2"/>
                  <a:gd name="G5" fmla="+/ G1 0 2"/>
                  <a:gd name="G6" fmla="*/ 21600 21600 3299"/>
                  <a:gd name="G7" fmla="*/ G6 1 2"/>
                  <a:gd name="G8" fmla="+- 21600 0 G7"/>
                  <a:gd name="G9" fmla="*/ 21600 1 2"/>
                  <a:gd name="G10" fmla="+- 3299 0 G9"/>
                  <a:gd name="G11" fmla="?: G10 G8 0"/>
                  <a:gd name="G12" fmla="?: G10 G7 21600"/>
                  <a:gd name="T0" fmla="*/ 19950 w 21600"/>
                  <a:gd name="T1" fmla="*/ 10800 h 21600"/>
                  <a:gd name="T2" fmla="*/ 10800 w 21600"/>
                  <a:gd name="T3" fmla="*/ 21600 h 21600"/>
                  <a:gd name="T4" fmla="*/ 1650 w 21600"/>
                  <a:gd name="T5" fmla="*/ 10800 h 21600"/>
                  <a:gd name="T6" fmla="*/ 10800 w 21600"/>
                  <a:gd name="T7" fmla="*/ 0 h 21600"/>
                  <a:gd name="T8" fmla="*/ 3450 w 21600"/>
                  <a:gd name="T9" fmla="*/ 3450 h 21600"/>
                  <a:gd name="T10" fmla="*/ 18150 w 21600"/>
                  <a:gd name="T11" fmla="*/ 1815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299" y="21600"/>
                    </a:lnTo>
                    <a:lnTo>
                      <a:pt x="183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pattFill prst="ltVert">
                <a:fgClr>
                  <a:schemeClr val="accent2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2422" name="Rectangle 70"/>
              <p:cNvSpPr>
                <a:spLocks noChangeArrowheads="1"/>
              </p:cNvSpPr>
              <p:nvPr/>
            </p:nvSpPr>
            <p:spPr bwMode="auto">
              <a:xfrm>
                <a:off x="2424" y="1730"/>
                <a:ext cx="24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2423" name="Text Box 71"/>
              <p:cNvSpPr txBox="1">
                <a:spLocks noChangeArrowheads="1"/>
              </p:cNvSpPr>
              <p:nvPr/>
            </p:nvSpPr>
            <p:spPr bwMode="auto">
              <a:xfrm>
                <a:off x="2376" y="1682"/>
                <a:ext cx="3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lang="en-US" altLang="en-US" sz="1800">
                    <a:solidFill>
                      <a:schemeClr val="accent2"/>
                    </a:solidFill>
                  </a:rPr>
                  <a:t>EM</a:t>
                </a:r>
              </a:p>
            </p:txBody>
          </p:sp>
          <p:sp>
            <p:nvSpPr>
              <p:cNvPr id="612424" name="Rectangle 72"/>
              <p:cNvSpPr>
                <a:spLocks noChangeArrowheads="1"/>
              </p:cNvSpPr>
              <p:nvPr/>
            </p:nvSpPr>
            <p:spPr bwMode="auto">
              <a:xfrm>
                <a:off x="3000" y="1730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2425" name="Text Box 73"/>
              <p:cNvSpPr txBox="1">
                <a:spLocks noChangeArrowheads="1"/>
              </p:cNvSpPr>
              <p:nvPr/>
            </p:nvSpPr>
            <p:spPr bwMode="auto">
              <a:xfrm>
                <a:off x="2952" y="1682"/>
                <a:ext cx="6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lang="en-US" altLang="en-US" sz="1800">
                    <a:solidFill>
                      <a:schemeClr val="accent2"/>
                    </a:solidFill>
                  </a:rPr>
                  <a:t>hadronic</a:t>
                </a:r>
              </a:p>
            </p:txBody>
          </p:sp>
          <p:sp>
            <p:nvSpPr>
              <p:cNvPr id="612426" name="Text Box 74"/>
              <p:cNvSpPr txBox="1">
                <a:spLocks noChangeArrowheads="1"/>
              </p:cNvSpPr>
              <p:nvPr/>
            </p:nvSpPr>
            <p:spPr bwMode="auto">
              <a:xfrm>
                <a:off x="2827" y="992"/>
                <a:ext cx="47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altLang="en-US" sz="1600" b="1">
                    <a:solidFill>
                      <a:schemeClr val="accent2"/>
                    </a:solidFill>
                  </a:rPr>
                  <a:t>Energy</a:t>
                </a:r>
              </a:p>
            </p:txBody>
          </p:sp>
        </p:grpSp>
      </p:grpSp>
      <p:grpSp>
        <p:nvGrpSpPr>
          <p:cNvPr id="612427" name="Group 75"/>
          <p:cNvGrpSpPr>
            <a:grpSpLocks/>
          </p:cNvGrpSpPr>
          <p:nvPr/>
        </p:nvGrpSpPr>
        <p:grpSpPr bwMode="auto">
          <a:xfrm>
            <a:off x="6362700" y="1041400"/>
            <a:ext cx="1600200" cy="2851150"/>
            <a:chOff x="4008" y="944"/>
            <a:chExt cx="1008" cy="1796"/>
          </a:xfrm>
        </p:grpSpPr>
        <p:sp>
          <p:nvSpPr>
            <p:cNvPr id="612428" name="Rectangle 76"/>
            <p:cNvSpPr>
              <a:spLocks noChangeArrowheads="1"/>
            </p:cNvSpPr>
            <p:nvPr/>
          </p:nvSpPr>
          <p:spPr bwMode="auto">
            <a:xfrm>
              <a:off x="4008" y="1346"/>
              <a:ext cx="144" cy="86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429" name="Rectangle 77"/>
            <p:cNvSpPr>
              <a:spLocks noChangeArrowheads="1"/>
            </p:cNvSpPr>
            <p:nvPr/>
          </p:nvSpPr>
          <p:spPr bwMode="auto">
            <a:xfrm>
              <a:off x="4248" y="1250"/>
              <a:ext cx="240" cy="105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430" name="Rectangle 78"/>
            <p:cNvSpPr>
              <a:spLocks noChangeArrowheads="1"/>
            </p:cNvSpPr>
            <p:nvPr/>
          </p:nvSpPr>
          <p:spPr bwMode="auto">
            <a:xfrm>
              <a:off x="4584" y="1346"/>
              <a:ext cx="144" cy="86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431" name="Rectangle 79"/>
            <p:cNvSpPr>
              <a:spLocks noChangeArrowheads="1"/>
            </p:cNvSpPr>
            <p:nvPr/>
          </p:nvSpPr>
          <p:spPr bwMode="auto">
            <a:xfrm>
              <a:off x="4872" y="1250"/>
              <a:ext cx="144" cy="105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432" name="Text Box 80"/>
            <p:cNvSpPr txBox="1">
              <a:spLocks noChangeArrowheads="1"/>
            </p:cNvSpPr>
            <p:nvPr/>
          </p:nvSpPr>
          <p:spPr bwMode="auto">
            <a:xfrm>
              <a:off x="4049" y="2528"/>
              <a:ext cx="8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1600">
                  <a:solidFill>
                    <a:schemeClr val="accent2"/>
                  </a:solidFill>
                </a:rPr>
                <a:t>Wire Chambers</a:t>
              </a:r>
            </a:p>
          </p:txBody>
        </p:sp>
        <p:sp>
          <p:nvSpPr>
            <p:cNvPr id="612433" name="Line 81"/>
            <p:cNvSpPr>
              <a:spLocks noChangeShapeType="1"/>
            </p:cNvSpPr>
            <p:nvPr/>
          </p:nvSpPr>
          <p:spPr bwMode="auto">
            <a:xfrm>
              <a:off x="4056" y="2288"/>
              <a:ext cx="192" cy="2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434" name="Line 82"/>
            <p:cNvSpPr>
              <a:spLocks noChangeShapeType="1"/>
            </p:cNvSpPr>
            <p:nvPr/>
          </p:nvSpPr>
          <p:spPr bwMode="auto">
            <a:xfrm flipH="1">
              <a:off x="4728" y="2384"/>
              <a:ext cx="192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435" name="Line 83"/>
            <p:cNvSpPr>
              <a:spLocks noChangeShapeType="1"/>
            </p:cNvSpPr>
            <p:nvPr/>
          </p:nvSpPr>
          <p:spPr bwMode="auto">
            <a:xfrm flipH="1">
              <a:off x="4536" y="2288"/>
              <a:ext cx="96" cy="2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436" name="Text Box 84"/>
            <p:cNvSpPr txBox="1">
              <a:spLocks noChangeArrowheads="1"/>
            </p:cNvSpPr>
            <p:nvPr/>
          </p:nvSpPr>
          <p:spPr bwMode="auto">
            <a:xfrm rot="-5400000">
              <a:off x="4128" y="1726"/>
              <a:ext cx="4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altLang="en-US" sz="1600">
                  <a:solidFill>
                    <a:schemeClr val="accent2"/>
                  </a:solidFill>
                </a:rPr>
                <a:t>Magnet</a:t>
              </a:r>
            </a:p>
          </p:txBody>
        </p:sp>
        <p:sp>
          <p:nvSpPr>
            <p:cNvPr id="612437" name="Text Box 85"/>
            <p:cNvSpPr txBox="1">
              <a:spLocks noChangeArrowheads="1"/>
            </p:cNvSpPr>
            <p:nvPr/>
          </p:nvSpPr>
          <p:spPr bwMode="auto">
            <a:xfrm>
              <a:off x="4105" y="944"/>
              <a:ext cx="76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1600" b="1">
                  <a:solidFill>
                    <a:schemeClr val="accent1"/>
                  </a:solidFill>
                </a:rPr>
                <a:t>Muon Tracks</a:t>
              </a:r>
            </a:p>
          </p:txBody>
        </p:sp>
      </p:grpSp>
      <p:grpSp>
        <p:nvGrpSpPr>
          <p:cNvPr id="612438" name="Group 86"/>
          <p:cNvGrpSpPr>
            <a:grpSpLocks/>
          </p:cNvGrpSpPr>
          <p:nvPr/>
        </p:nvGrpSpPr>
        <p:grpSpPr bwMode="auto">
          <a:xfrm>
            <a:off x="762000" y="4775200"/>
            <a:ext cx="7505700" cy="374650"/>
            <a:chOff x="480" y="3296"/>
            <a:chExt cx="4728" cy="236"/>
          </a:xfrm>
        </p:grpSpPr>
        <p:sp>
          <p:nvSpPr>
            <p:cNvPr id="612439" name="Line 87"/>
            <p:cNvSpPr>
              <a:spLocks noChangeShapeType="1"/>
            </p:cNvSpPr>
            <p:nvPr/>
          </p:nvSpPr>
          <p:spPr bwMode="auto">
            <a:xfrm>
              <a:off x="504" y="3344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2440" name="Group 88"/>
            <p:cNvGrpSpPr>
              <a:grpSpLocks/>
            </p:cNvGrpSpPr>
            <p:nvPr/>
          </p:nvGrpSpPr>
          <p:grpSpPr bwMode="auto">
            <a:xfrm>
              <a:off x="480" y="3296"/>
              <a:ext cx="48" cy="96"/>
              <a:chOff x="528" y="2448"/>
              <a:chExt cx="48" cy="96"/>
            </a:xfrm>
          </p:grpSpPr>
          <p:sp>
            <p:nvSpPr>
              <p:cNvPr id="612441" name="Line 89"/>
              <p:cNvSpPr>
                <a:spLocks noChangeShapeType="1"/>
              </p:cNvSpPr>
              <p:nvPr/>
            </p:nvSpPr>
            <p:spPr bwMode="auto">
              <a:xfrm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2442" name="Line 90"/>
              <p:cNvSpPr>
                <a:spLocks noChangeShapeType="1"/>
              </p:cNvSpPr>
              <p:nvPr/>
            </p:nvSpPr>
            <p:spPr bwMode="auto">
              <a:xfrm flipH="1">
                <a:off x="528" y="244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2443" name="Arc 91"/>
            <p:cNvSpPr>
              <a:spLocks/>
            </p:cNvSpPr>
            <p:nvPr/>
          </p:nvSpPr>
          <p:spPr bwMode="auto">
            <a:xfrm>
              <a:off x="504" y="3348"/>
              <a:ext cx="3560" cy="1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349"/>
                <a:gd name="T1" fmla="*/ 0 h 21600"/>
                <a:gd name="T2" fmla="*/ 16349 w 16349"/>
                <a:gd name="T3" fmla="*/ 7484 h 21600"/>
                <a:gd name="T4" fmla="*/ 0 w 163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49" h="21600" fill="none" extrusionOk="0">
                  <a:moveTo>
                    <a:pt x="0" y="-1"/>
                  </a:moveTo>
                  <a:cubicBezTo>
                    <a:pt x="6278" y="-1"/>
                    <a:pt x="12246" y="2731"/>
                    <a:pt x="16349" y="7483"/>
                  </a:cubicBezTo>
                </a:path>
                <a:path w="16349" h="21600" stroke="0" extrusionOk="0">
                  <a:moveTo>
                    <a:pt x="0" y="-1"/>
                  </a:moveTo>
                  <a:cubicBezTo>
                    <a:pt x="6278" y="-1"/>
                    <a:pt x="12246" y="2731"/>
                    <a:pt x="16349" y="748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444" name="Freeform 92"/>
            <p:cNvSpPr>
              <a:spLocks/>
            </p:cNvSpPr>
            <p:nvPr/>
          </p:nvSpPr>
          <p:spPr bwMode="auto">
            <a:xfrm rot="113895">
              <a:off x="4056" y="3422"/>
              <a:ext cx="1152" cy="48"/>
            </a:xfrm>
            <a:custGeom>
              <a:avLst/>
              <a:gdLst>
                <a:gd name="T0" fmla="*/ 0 w 2256"/>
                <a:gd name="T1" fmla="*/ 24 h 168"/>
                <a:gd name="T2" fmla="*/ 1200 w 2256"/>
                <a:gd name="T3" fmla="*/ 24 h 168"/>
                <a:gd name="T4" fmla="*/ 2256 w 2256"/>
                <a:gd name="T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6" h="168">
                  <a:moveTo>
                    <a:pt x="0" y="24"/>
                  </a:moveTo>
                  <a:cubicBezTo>
                    <a:pt x="412" y="12"/>
                    <a:pt x="824" y="0"/>
                    <a:pt x="1200" y="24"/>
                  </a:cubicBezTo>
                  <a:cubicBezTo>
                    <a:pt x="1576" y="48"/>
                    <a:pt x="1916" y="108"/>
                    <a:pt x="2256" y="168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2445" name="Text Box 93"/>
          <p:cNvSpPr txBox="1">
            <a:spLocks noChangeArrowheads="1"/>
          </p:cNvSpPr>
          <p:nvPr/>
        </p:nvSpPr>
        <p:spPr bwMode="auto">
          <a:xfrm>
            <a:off x="4648200" y="5137150"/>
            <a:ext cx="3352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en-US" sz="1400">
                <a:solidFill>
                  <a:schemeClr val="accent2"/>
                </a:solidFill>
              </a:rPr>
              <a:t>We know x,y starting momenta is zero, but</a:t>
            </a:r>
          </a:p>
          <a:p>
            <a:pPr eaLnBrk="0" hangingPunct="0"/>
            <a:r>
              <a:rPr lang="en-US" altLang="en-US" sz="1400">
                <a:solidFill>
                  <a:schemeClr val="accent2"/>
                </a:solidFill>
              </a:rPr>
              <a:t>along the z axis it is not, so many of our measurements are in the xy plane, or transverse</a:t>
            </a:r>
          </a:p>
        </p:txBody>
      </p:sp>
    </p:spTree>
    <p:extLst>
      <p:ext uri="{BB962C8B-B14F-4D97-AF65-F5344CB8AC3E}">
        <p14:creationId xmlns:p14="http://schemas.microsoft.com/office/powerpoint/2010/main" val="8038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582C-4648-2548-8C84-C612B066D932}" type="slidenum">
              <a:rPr lang="en-US" altLang="en-US"/>
              <a:pPr/>
              <a:t>2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6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166E-D208-DA44-B0E3-7AABDEBAD13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r>
              <a:rPr lang="en-US" altLang="en-US" dirty="0" smtClean="0"/>
              <a:t>Reminder for Homework #6</a:t>
            </a:r>
            <a:endParaRPr lang="en-US" altLang="en-US" dirty="0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5257800"/>
          </a:xfrm>
          <a:noFill/>
          <a:ln/>
        </p:spPr>
        <p:txBody>
          <a:bodyPr/>
          <a:lstStyle/>
          <a:p>
            <a:r>
              <a:rPr lang="en-US" altLang="en-US" sz="4000" dirty="0" smtClean="0"/>
              <a:t>Perform </a:t>
            </a:r>
            <a:r>
              <a:rPr lang="en-US" altLang="en-US" sz="4000" dirty="0"/>
              <a:t>the detailed calculations in examples 1 – </a:t>
            </a:r>
            <a:r>
              <a:rPr lang="en-US" altLang="en-US" sz="4000" dirty="0" smtClean="0"/>
              <a:t>7 </a:t>
            </a:r>
            <a:r>
              <a:rPr lang="en-US" altLang="en-US" sz="4000" dirty="0"/>
              <a:t>in CH6 </a:t>
            </a:r>
            <a:endParaRPr lang="en-US" altLang="en-US" sz="4000" dirty="0" smtClean="0"/>
          </a:p>
          <a:p>
            <a:r>
              <a:rPr lang="en-US" altLang="en-US" sz="4000" dirty="0" smtClean="0"/>
              <a:t>Due </a:t>
            </a:r>
            <a:r>
              <a:rPr lang="en-US" altLang="en-US" sz="4000" dirty="0"/>
              <a:t>for these homework problems is </a:t>
            </a:r>
            <a:r>
              <a:rPr lang="en-US" altLang="en-US" sz="4000" dirty="0" smtClean="0"/>
              <a:t>Monday</a:t>
            </a:r>
            <a:r>
              <a:rPr lang="en-US" altLang="en-US" sz="4000" dirty="0"/>
              <a:t>, Oct. </a:t>
            </a:r>
            <a:r>
              <a:rPr lang="en-US" altLang="en-US" sz="4000" dirty="0" smtClean="0"/>
              <a:t>24.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2995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662C-5E0F-594A-8BA1-1C0E43C92E3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01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534400" cy="152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Total absorption coefficient of photons in a medium can be written as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The absorption coefficient can be related to the cross section as </a:t>
            </a:r>
          </a:p>
        </p:txBody>
      </p:sp>
      <p:graphicFrame>
        <p:nvGraphicFramePr>
          <p:cNvPr id="60109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6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109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Photon Energy Loss Processes</a:t>
            </a:r>
          </a:p>
        </p:txBody>
      </p:sp>
      <p:graphicFrame>
        <p:nvGraphicFramePr>
          <p:cNvPr id="601093" name="Object 5"/>
          <p:cNvGraphicFramePr>
            <a:graphicFrameLocks noChangeAspect="1"/>
          </p:cNvGraphicFramePr>
          <p:nvPr/>
        </p:nvGraphicFramePr>
        <p:xfrm>
          <a:off x="990600" y="1144588"/>
          <a:ext cx="68103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61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144588"/>
                        <a:ext cx="681038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1094" name="Picture 6" descr="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360">
            <a:off x="927100" y="2589213"/>
            <a:ext cx="75374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01095" name="Object 7"/>
          <p:cNvGraphicFramePr>
            <a:graphicFrameLocks noChangeAspect="1"/>
          </p:cNvGraphicFramePr>
          <p:nvPr/>
        </p:nvGraphicFramePr>
        <p:xfrm>
          <a:off x="990600" y="2293938"/>
          <a:ext cx="5937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62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93938"/>
                        <a:ext cx="5937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1096" name="Object 8"/>
          <p:cNvGraphicFramePr>
            <a:graphicFrameLocks noChangeAspect="1"/>
          </p:cNvGraphicFramePr>
          <p:nvPr/>
        </p:nvGraphicFramePr>
        <p:xfrm>
          <a:off x="1600200" y="990600"/>
          <a:ext cx="9191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63" name="Equation" r:id="rId10" imgW="342720" imgH="228600" progId="Equation.DSMT4">
                  <p:embed/>
                </p:oleObj>
              </mc:Choice>
              <mc:Fallback>
                <p:oleObj name="Equation" r:id="rId10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990600"/>
                        <a:ext cx="919163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1097" name="Object 9"/>
          <p:cNvGraphicFramePr>
            <a:graphicFrameLocks noChangeAspect="1"/>
          </p:cNvGraphicFramePr>
          <p:nvPr/>
        </p:nvGraphicFramePr>
        <p:xfrm>
          <a:off x="2474913" y="990600"/>
          <a:ext cx="125888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64" name="Equation" r:id="rId12" imgW="469800" imgH="228600" progId="Equation.DSMT4">
                  <p:embed/>
                </p:oleObj>
              </mc:Choice>
              <mc:Fallback>
                <p:oleObj name="Equation" r:id="rId12" imgW="46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3" y="990600"/>
                        <a:ext cx="1258887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1098" name="Object 10"/>
          <p:cNvGraphicFramePr>
            <a:graphicFrameLocks noChangeAspect="1"/>
          </p:cNvGraphicFramePr>
          <p:nvPr/>
        </p:nvGraphicFramePr>
        <p:xfrm>
          <a:off x="3679825" y="990600"/>
          <a:ext cx="81597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65" name="Equation" r:id="rId14" imgW="304560" imgH="228600" progId="Equation.DSMT4">
                  <p:embed/>
                </p:oleObj>
              </mc:Choice>
              <mc:Fallback>
                <p:oleObj name="Equation" r:id="rId14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9825" y="990600"/>
                        <a:ext cx="815975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1099" name="Object 11"/>
          <p:cNvGraphicFramePr>
            <a:graphicFrameLocks noChangeAspect="1"/>
          </p:cNvGraphicFramePr>
          <p:nvPr/>
        </p:nvGraphicFramePr>
        <p:xfrm>
          <a:off x="1447800" y="2012950"/>
          <a:ext cx="12763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66" name="Equation" r:id="rId16" imgW="545760" imgH="368280" progId="Equation.DSMT4">
                  <p:embed/>
                </p:oleObj>
              </mc:Choice>
              <mc:Fallback>
                <p:oleObj name="Equation" r:id="rId16" imgW="5457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012950"/>
                        <a:ext cx="127635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1100" name="Object 12"/>
          <p:cNvGraphicFramePr>
            <a:graphicFrameLocks noChangeAspect="1"/>
          </p:cNvGraphicFramePr>
          <p:nvPr/>
        </p:nvGraphicFramePr>
        <p:xfrm>
          <a:off x="2697163" y="2362200"/>
          <a:ext cx="50323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67" name="Equation" r:id="rId18" imgW="215640" imgH="126720" progId="Equation.DSMT4">
                  <p:embed/>
                </p:oleObj>
              </mc:Choice>
              <mc:Fallback>
                <p:oleObj name="Equation" r:id="rId18" imgW="21564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163" y="2362200"/>
                        <a:ext cx="503237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1101" name="Line 13"/>
          <p:cNvSpPr>
            <a:spLocks noChangeShapeType="1"/>
          </p:cNvSpPr>
          <p:nvPr/>
        </p:nvSpPr>
        <p:spPr bwMode="auto">
          <a:xfrm>
            <a:off x="5334000" y="3733800"/>
            <a:ext cx="3733800" cy="0"/>
          </a:xfrm>
          <a:prstGeom prst="line">
            <a:avLst/>
          </a:prstGeom>
          <a:noFill/>
          <a:ln w="28575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1102" name="Text Box 14"/>
          <p:cNvSpPr txBox="1">
            <a:spLocks noChangeArrowheads="1"/>
          </p:cNvSpPr>
          <p:nvPr/>
        </p:nvSpPr>
        <p:spPr bwMode="auto">
          <a:xfrm>
            <a:off x="7223125" y="3313113"/>
            <a:ext cx="1619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800000"/>
                </a:solidFill>
              </a:rPr>
              <a:t>Virtually flat!!</a:t>
            </a:r>
          </a:p>
        </p:txBody>
      </p:sp>
    </p:spTree>
    <p:extLst>
      <p:ext uri="{BB962C8B-B14F-4D97-AF65-F5344CB8AC3E}">
        <p14:creationId xmlns:p14="http://schemas.microsoft.com/office/powerpoint/2010/main" val="11644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4016-1DDE-3A46-8C13-E0293C90498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02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534400" cy="5334000"/>
          </a:xfrm>
        </p:spPr>
        <p:txBody>
          <a:bodyPr/>
          <a:lstStyle/>
          <a:p>
            <a:r>
              <a:rPr lang="en-US" altLang="en-US" sz="2400" dirty="0" smtClean="0"/>
              <a:t>The total absorption coefficient for 5MeV photons in lead is about 0.04cm</a:t>
            </a:r>
            <a:r>
              <a:rPr lang="en-US" altLang="en-US" sz="2400" baseline="30000" dirty="0" smtClean="0"/>
              <a:t>2</a:t>
            </a:r>
            <a:r>
              <a:rPr lang="en-US" altLang="en-US" sz="2400" dirty="0" smtClean="0"/>
              <a:t>/g.  (a) If the density of lead is 11.3g/cm</a:t>
            </a:r>
            <a:r>
              <a:rPr lang="en-US" altLang="en-US" sz="2400" baseline="30000" dirty="0" smtClean="0"/>
              <a:t>3</a:t>
            </a:r>
            <a:r>
              <a:rPr lang="en-US" altLang="en-US" sz="2400" dirty="0" smtClean="0"/>
              <a:t>, what is the half thickness of lead for these photons? (b) What thickness of lead would be required to reduce the intensity of such photons to 6% of the initial value?</a:t>
            </a:r>
          </a:p>
          <a:p>
            <a:r>
              <a:rPr lang="en-US" altLang="en-US" sz="2400" dirty="0" smtClean="0"/>
              <a:t>(a) First convert the absorption coefficient to cm</a:t>
            </a:r>
            <a:r>
              <a:rPr lang="en-US" altLang="en-US" sz="2400" baseline="30000" dirty="0" smtClean="0"/>
              <a:t>-1</a:t>
            </a:r>
            <a:r>
              <a:rPr lang="en-US" altLang="en-US" sz="2400" dirty="0" smtClean="0"/>
              <a:t>.</a:t>
            </a:r>
          </a:p>
          <a:p>
            <a:endParaRPr lang="en-US" altLang="en-US" sz="2400" dirty="0"/>
          </a:p>
          <a:p>
            <a:r>
              <a:rPr lang="en-US" altLang="en-US" sz="2400" dirty="0" smtClean="0"/>
              <a:t>(b) Using the intensity formula:</a:t>
            </a:r>
          </a:p>
          <a:p>
            <a:endParaRPr lang="en-US" altLang="en-US" sz="2400" dirty="0"/>
          </a:p>
          <a:p>
            <a:r>
              <a:rPr lang="en-US" altLang="en-US" sz="2400" dirty="0" smtClean="0"/>
              <a:t>Solving for x, we obtain</a:t>
            </a:r>
          </a:p>
          <a:p>
            <a:endParaRPr lang="en-US" altLang="en-US" sz="2400" dirty="0"/>
          </a:p>
          <a:p>
            <a:r>
              <a:rPr lang="en-US" altLang="en-US" sz="2400" dirty="0" smtClean="0"/>
              <a:t>Typical thickness of lead in an apron is 0.25mm to 0.5mm</a:t>
            </a:r>
          </a:p>
          <a:p>
            <a:pPr lvl="1"/>
            <a:r>
              <a:rPr lang="en-US" altLang="en-US" sz="2000" dirty="0" smtClean="0"/>
              <a:t>What percentage of gamma ray radiations can these thicknesses stop?</a:t>
            </a:r>
          </a:p>
        </p:txBody>
      </p:sp>
      <p:graphicFrame>
        <p:nvGraphicFramePr>
          <p:cNvPr id="60211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8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211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dirty="0" smtClean="0"/>
              <a:t>Example 6.5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8345" y="2675903"/>
            <a:ext cx="2857952" cy="383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3945" y="2678807"/>
            <a:ext cx="1295400" cy="3469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8852" y="3041295"/>
            <a:ext cx="1809294" cy="387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0545" y="3043320"/>
            <a:ext cx="2427059" cy="349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3145" y="3602514"/>
            <a:ext cx="910170" cy="6727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4275" y="3735832"/>
            <a:ext cx="1619670" cy="3755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7024" y="4700667"/>
            <a:ext cx="1837267" cy="393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86289" y="4711700"/>
            <a:ext cx="3062111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4016-1DDE-3A46-8C13-E0293C90498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02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763000" cy="5334000"/>
          </a:xfrm>
        </p:spPr>
        <p:txBody>
          <a:bodyPr/>
          <a:lstStyle/>
          <a:p>
            <a:r>
              <a:rPr lang="en-US" altLang="en-US" sz="2800" dirty="0"/>
              <a:t>What are the characteristics of neutrons?</a:t>
            </a:r>
          </a:p>
          <a:p>
            <a:pPr lvl="1"/>
            <a:r>
              <a:rPr lang="en-US" altLang="en-US" sz="2400" dirty="0" smtClean="0"/>
              <a:t>A constituent </a:t>
            </a:r>
            <a:r>
              <a:rPr lang="en-US" altLang="en-US" sz="2400" dirty="0"/>
              <a:t>of nuclei</a:t>
            </a:r>
          </a:p>
          <a:p>
            <a:pPr lvl="1"/>
            <a:r>
              <a:rPr lang="en-US" altLang="en-US" sz="2400" dirty="0"/>
              <a:t>Have the same nucleon number as protons</a:t>
            </a:r>
          </a:p>
          <a:p>
            <a:pPr lvl="1"/>
            <a:r>
              <a:rPr lang="en-US" altLang="en-US" sz="2400" dirty="0"/>
              <a:t>Have the same spin as protons</a:t>
            </a:r>
          </a:p>
          <a:p>
            <a:pPr lvl="1"/>
            <a:r>
              <a:rPr lang="en-US" altLang="en-US" sz="2400" dirty="0"/>
              <a:t>Electrically neutral </a:t>
            </a:r>
            <a:r>
              <a:rPr lang="en-US" altLang="en-US" sz="2400" dirty="0">
                <a:sym typeface="Wingdings" charset="2"/>
              </a:rPr>
              <a:t> Do not interact through Coulomb force</a:t>
            </a:r>
          </a:p>
          <a:p>
            <a:pPr lvl="1"/>
            <a:r>
              <a:rPr lang="en-US" altLang="en-US" sz="2400" dirty="0"/>
              <a:t>Interacts through strong nuclear force</a:t>
            </a:r>
          </a:p>
          <a:p>
            <a:r>
              <a:rPr lang="en-US" altLang="en-US" sz="2800" dirty="0"/>
              <a:t>When low energy neutrons interact </a:t>
            </a:r>
            <a:r>
              <a:rPr lang="en-US" altLang="en-US" sz="2800" dirty="0" err="1"/>
              <a:t>inelastically</a:t>
            </a:r>
            <a:endParaRPr lang="en-US" altLang="en-US" sz="2800" dirty="0"/>
          </a:p>
          <a:p>
            <a:pPr lvl="1"/>
            <a:r>
              <a:rPr lang="en-US" altLang="en-US" sz="2400" dirty="0"/>
              <a:t>Nucleus get excited and decay to ground levels through emission of photons or other particles</a:t>
            </a:r>
          </a:p>
          <a:p>
            <a:pPr lvl="1"/>
            <a:r>
              <a:rPr lang="en-US" altLang="en-US" sz="2400" dirty="0"/>
              <a:t>Such photons or other particles can be detected through other processes</a:t>
            </a:r>
          </a:p>
        </p:txBody>
      </p:sp>
      <p:graphicFrame>
        <p:nvGraphicFramePr>
          <p:cNvPr id="60211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4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211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Interaction of Neutrons</a:t>
            </a:r>
          </a:p>
        </p:txBody>
      </p:sp>
    </p:spTree>
    <p:extLst>
      <p:ext uri="{BB962C8B-B14F-4D97-AF65-F5344CB8AC3E}">
        <p14:creationId xmlns:p14="http://schemas.microsoft.com/office/powerpoint/2010/main" val="18722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07A5-79FC-3D41-A39A-B86C3EE6EB3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03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4953000"/>
          </a:xfrm>
        </p:spPr>
        <p:txBody>
          <a:bodyPr/>
          <a:lstStyle/>
          <a:p>
            <a:pPr lvl="1"/>
            <a:r>
              <a:rPr lang="en-US" altLang="en-US"/>
              <a:t>In an elastic scattering of neutrons, it loses smaller amount of energy if the media’s nucleus is heavy</a:t>
            </a:r>
          </a:p>
          <a:p>
            <a:pPr lvl="2"/>
            <a:r>
              <a:rPr lang="en-US" altLang="en-US"/>
              <a:t>Hydrogen rich paraffin is used to slow down neutrons</a:t>
            </a:r>
          </a:p>
          <a:p>
            <a:r>
              <a:rPr lang="en-US" altLang="en-US"/>
              <a:t>When neutrons are produced in experiments, they can penetrate deep</a:t>
            </a:r>
          </a:p>
          <a:p>
            <a:pPr lvl="1"/>
            <a:r>
              <a:rPr lang="en-US" altLang="en-US"/>
              <a:t>Since normally there are no hydrogen nuclei available for kinetic energy absorption</a:t>
            </a:r>
          </a:p>
          <a:p>
            <a:pPr lvl="1"/>
            <a:r>
              <a:rPr lang="en-US" altLang="en-US"/>
              <a:t>The neutron that shines or “albedoes” at accelerators and reactors is often a major source of background</a:t>
            </a:r>
          </a:p>
          <a:p>
            <a:pPr lvl="2"/>
            <a:r>
              <a:rPr lang="en-US" altLang="en-US"/>
              <a:t>Can only be reduced with the use of appropriate moderators</a:t>
            </a:r>
          </a:p>
        </p:txBody>
      </p:sp>
      <p:graphicFrame>
        <p:nvGraphicFramePr>
          <p:cNvPr id="60313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1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3140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Interaction of Neutrons</a:t>
            </a:r>
          </a:p>
        </p:txBody>
      </p:sp>
    </p:spTree>
    <p:extLst>
      <p:ext uri="{BB962C8B-B14F-4D97-AF65-F5344CB8AC3E}">
        <p14:creationId xmlns:p14="http://schemas.microsoft.com/office/powerpoint/2010/main" val="172523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331778" name="Picture 2" descr="mage result for hadron cross s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52400"/>
            <a:ext cx="8686800" cy="666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Neutron X-sec w/ H and C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05200" y="1676400"/>
            <a:ext cx="1371600" cy="685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2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23" y="0"/>
            <a:ext cx="7772400" cy="609600"/>
          </a:xfrm>
        </p:spPr>
        <p:txBody>
          <a:bodyPr/>
          <a:lstStyle/>
          <a:p>
            <a:r>
              <a:rPr lang="en-US" dirty="0" smtClean="0"/>
              <a:t>Neutron X-sec w</a:t>
            </a:r>
            <a:r>
              <a:rPr lang="en-US" smtClean="0"/>
              <a:t>/ Moderators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Oct. 19,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330754" name="Picture 2" descr="https://upload.wikimedia.org/wikipedia/commons/thumb/e/ee/Common_light_element_moderators%2C_reflectors_and_absorbers.svg/648px-Common_light_element_moderators%2C_reflectors_and_absorber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5569"/>
            <a:ext cx="8153400" cy="56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76800" y="3581400"/>
            <a:ext cx="1611339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Solid: Absorption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Dashed: Scattering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0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44748</TotalTime>
  <Words>965</Words>
  <Application>Microsoft Macintosh PowerPoint</Application>
  <PresentationFormat>On-screen Show (4:3)</PresentationFormat>
  <Paragraphs>157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Monotype Corsiva</vt:lpstr>
      <vt:lpstr>Times New Roman</vt:lpstr>
      <vt:lpstr>Wingdings</vt:lpstr>
      <vt:lpstr>phys1443-spring02</vt:lpstr>
      <vt:lpstr>Equation</vt:lpstr>
      <vt:lpstr>PHYS 3446 – Lecture #14</vt:lpstr>
      <vt:lpstr>PowerPoint Presentation</vt:lpstr>
      <vt:lpstr>Reminder for Homework #6</vt:lpstr>
      <vt:lpstr>PowerPoint Presentation</vt:lpstr>
      <vt:lpstr>PowerPoint Presentation</vt:lpstr>
      <vt:lpstr>PowerPoint Presentation</vt:lpstr>
      <vt:lpstr>PowerPoint Presentation</vt:lpstr>
      <vt:lpstr>Neutron X-sec w/ H and C</vt:lpstr>
      <vt:lpstr>Neutron X-sec w/ Moderators</vt:lpstr>
      <vt:lpstr>Neutron Capture X-sec</vt:lpstr>
      <vt:lpstr>PowerPoint Presentation</vt:lpstr>
      <vt:lpstr>PowerPoint Presentation</vt:lpstr>
      <vt:lpstr>Proton Interaction X-sec</vt:lpstr>
      <vt:lpstr>PowerPoint Presentation</vt:lpstr>
      <vt:lpstr>Particle Detection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1340</cp:revision>
  <cp:lastPrinted>2016-10-03T19:17:49Z</cp:lastPrinted>
  <dcterms:created xsi:type="dcterms:W3CDTF">2002-01-14T15:59:50Z</dcterms:created>
  <dcterms:modified xsi:type="dcterms:W3CDTF">2016-10-19T21:07:12Z</dcterms:modified>
</cp:coreProperties>
</file>