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9" r:id="rId2"/>
    <p:sldId id="809" r:id="rId3"/>
    <p:sldId id="811" r:id="rId4"/>
    <p:sldId id="812" r:id="rId5"/>
    <p:sldId id="810" r:id="rId6"/>
    <p:sldId id="762" r:id="rId7"/>
    <p:sldId id="763" r:id="rId8"/>
    <p:sldId id="764" r:id="rId9"/>
    <p:sldId id="765" r:id="rId10"/>
    <p:sldId id="766" r:id="rId11"/>
    <p:sldId id="767" r:id="rId12"/>
    <p:sldId id="768" r:id="rId13"/>
    <p:sldId id="769" r:id="rId14"/>
    <p:sldId id="770" r:id="rId15"/>
    <p:sldId id="813" r:id="rId16"/>
    <p:sldId id="771" r:id="rId17"/>
    <p:sldId id="772" r:id="rId18"/>
    <p:sldId id="773" r:id="rId19"/>
    <p:sldId id="788" r:id="rId20"/>
    <p:sldId id="774" r:id="rId21"/>
    <p:sldId id="775" r:id="rId22"/>
    <p:sldId id="776" r:id="rId23"/>
    <p:sldId id="777" r:id="rId24"/>
    <p:sldId id="778" r:id="rId25"/>
    <p:sldId id="779" r:id="rId26"/>
    <p:sldId id="780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 Narrow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 Narrow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CC"/>
    <a:srgbClr val="99FFCC"/>
    <a:srgbClr val="FFFFCC"/>
    <a:srgbClr val="CC6600"/>
    <a:srgbClr val="FF0066"/>
    <a:srgbClr val="00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6087" autoAdjust="0"/>
  </p:normalViewPr>
  <p:slideViewPr>
    <p:cSldViewPr>
      <p:cViewPr varScale="1">
        <p:scale>
          <a:sx n="145" d="100"/>
          <a:sy n="145" d="100"/>
        </p:scale>
        <p:origin x="392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wmf"/><Relationship Id="rId5" Type="http://schemas.openxmlformats.org/officeDocument/2006/relationships/image" Target="../media/image20.wmf"/><Relationship Id="rId6" Type="http://schemas.openxmlformats.org/officeDocument/2006/relationships/image" Target="../media/image21.wmf"/><Relationship Id="rId7" Type="http://schemas.openxmlformats.org/officeDocument/2006/relationships/image" Target="../media/image22.wmf"/><Relationship Id="rId8" Type="http://schemas.openxmlformats.org/officeDocument/2006/relationships/image" Target="../media/image23.wmf"/><Relationship Id="rId9" Type="http://schemas.openxmlformats.org/officeDocument/2006/relationships/image" Target="../media/image24.wmf"/><Relationship Id="rId1" Type="http://schemas.openxmlformats.org/officeDocument/2006/relationships/image" Target="../media/image2.wmf"/><Relationship Id="rId2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2.wmf"/><Relationship Id="rId2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7D62B9B-2C43-B34F-A767-63AD89581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09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0658E6-8E13-374D-B54E-34163DBF1E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92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C41896-4BD9-6349-B1DC-53EC8D67DAF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5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1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30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99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0658E6-8E13-374D-B54E-34163DBF1E2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78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B853-DCA8-564B-A8BA-5A5DCF79D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5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D83D-9E98-814A-8B9A-9DC5A9034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2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8322-88C7-8947-AFEB-CED3DE143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74E5-4909-6D45-8A8E-64F09394C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21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D8ED2-62B5-DE41-847E-F676E85D6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6D99A-3C5B-7246-9CCB-0B7583133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AA009-1B35-A244-A493-D8273650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70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21850-FEE6-4142-AAA6-75D01ED8B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5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8EF2-B61C-3347-975E-3266668C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ED9A-0346-444E-8A81-41F004468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38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D513-3674-FE43-A67D-4743D576D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9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FF0066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A50021"/>
                </a:solidFill>
              </a:defRPr>
            </a:lvl1pPr>
          </a:lstStyle>
          <a:p>
            <a:pPr>
              <a:defRPr/>
            </a:pPr>
            <a:fld id="{5A90F936-D30C-AB48-920A-9527AC07C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0033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CC00C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rgbClr val="FF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0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1.wmf"/><Relationship Id="rId10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.bin"/><Relationship Id="rId20" Type="http://schemas.openxmlformats.org/officeDocument/2006/relationships/image" Target="../media/image24.wmf"/><Relationship Id="rId10" Type="http://schemas.openxmlformats.org/officeDocument/2006/relationships/image" Target="../media/image19.wmf"/><Relationship Id="rId11" Type="http://schemas.openxmlformats.org/officeDocument/2006/relationships/oleObject" Target="../embeddings/oleObject17.bin"/><Relationship Id="rId12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21.wmf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22.wmf"/><Relationship Id="rId17" Type="http://schemas.openxmlformats.org/officeDocument/2006/relationships/oleObject" Target="../embeddings/oleObject20.bin"/><Relationship Id="rId18" Type="http://schemas.openxmlformats.org/officeDocument/2006/relationships/image" Target="../media/image23.wmf"/><Relationship Id="rId19" Type="http://schemas.openxmlformats.org/officeDocument/2006/relationships/oleObject" Target="../embeddings/oleObject21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3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.wmf"/><Relationship Id="rId5" Type="http://schemas.openxmlformats.org/officeDocument/2006/relationships/image" Target="../media/image28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.wmf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PHYS 3446, Fall 2016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A38AD-5A4C-D541-A15F-1F788FAD079A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450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90563" y="457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PHYS 3446 – Lecture #15</a:t>
            </a:r>
          </a:p>
        </p:txBody>
      </p:sp>
      <p:sp>
        <p:nvSpPr>
          <p:cNvPr id="345091" name="Text Box 1027"/>
          <p:cNvSpPr txBox="1">
            <a:spLocks noChangeArrowheads="1"/>
          </p:cNvSpPr>
          <p:nvPr/>
        </p:nvSpPr>
        <p:spPr bwMode="auto">
          <a:xfrm>
            <a:off x="3231669" y="1371600"/>
            <a:ext cx="26933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Monday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Monotype Corsiva" charset="0"/>
              </a:rPr>
              <a:t>Oct. 24, 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2016</a:t>
            </a:r>
          </a:p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Dr. </a:t>
            </a:r>
            <a:r>
              <a:rPr lang="en-US" altLang="en-US" sz="2400" b="1" dirty="0">
                <a:solidFill>
                  <a:srgbClr val="FF0066"/>
                </a:solidFill>
                <a:latin typeface="Monotype Corsiva" charset="0"/>
              </a:rPr>
              <a:t>Jae</a:t>
            </a:r>
            <a:r>
              <a:rPr lang="en-US" altLang="en-US" sz="2400" dirty="0">
                <a:solidFill>
                  <a:schemeClr val="accent2"/>
                </a:solidFill>
                <a:latin typeface="Monotype Corsiva" charset="0"/>
              </a:rPr>
              <a:t> </a:t>
            </a:r>
            <a:r>
              <a:rPr lang="en-US" altLang="en-US" sz="2400" dirty="0">
                <a:solidFill>
                  <a:srgbClr val="FF0066"/>
                </a:solidFill>
                <a:latin typeface="Monotype Corsiva" charset="0"/>
              </a:rPr>
              <a:t>Yu</a:t>
            </a:r>
          </a:p>
        </p:txBody>
      </p:sp>
      <p:sp>
        <p:nvSpPr>
          <p:cNvPr id="345092" name="Text Box 1028"/>
          <p:cNvSpPr txBox="1">
            <a:spLocks noChangeArrowheads="1"/>
          </p:cNvSpPr>
          <p:nvPr/>
        </p:nvSpPr>
        <p:spPr bwMode="auto">
          <a:xfrm>
            <a:off x="1295400" y="2057400"/>
            <a:ext cx="700563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3600" dirty="0" smtClean="0">
                <a:solidFill>
                  <a:schemeClr val="hlink"/>
                </a:solidFill>
                <a:latin typeface="Arial Narrow" charset="0"/>
              </a:rPr>
              <a:t>Particle </a:t>
            </a:r>
            <a:r>
              <a:rPr lang="en-US" altLang="en-US" sz="3600" dirty="0">
                <a:solidFill>
                  <a:schemeClr val="hlink"/>
                </a:solidFill>
                <a:latin typeface="Arial Narrow" charset="0"/>
              </a:rPr>
              <a:t>Detection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Ionization Detectors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MWPC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Scintillation Counters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00FF"/>
                </a:solidFill>
                <a:latin typeface="Arial Narrow" charset="0"/>
              </a:rPr>
              <a:t>Time of </a:t>
            </a: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Flight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Cerenkov Counter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800" dirty="0" smtClean="0">
                <a:solidFill>
                  <a:srgbClr val="FF00FF"/>
                </a:solidFill>
                <a:latin typeface="Arial Narrow" charset="0"/>
              </a:rPr>
              <a:t>Calorimeters</a:t>
            </a:r>
            <a:endParaRPr lang="en-US" altLang="en-US" sz="2800" dirty="0">
              <a:solidFill>
                <a:srgbClr val="FF00FF"/>
              </a:solidFill>
              <a:latin typeface="Arial Narrow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4000" dirty="0">
              <a:solidFill>
                <a:schemeClr val="hlink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5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5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5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50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50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50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50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00DF-45E9-B045-805E-5CEB809B407A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9144000" cy="3200400"/>
          </a:xfrm>
          <a:prstGeom prst="rect">
            <a:avLst/>
          </a:prstGeom>
        </p:spPr>
      </p:pic>
      <p:sp>
        <p:nvSpPr>
          <p:cNvPr id="617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3124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Depending on the magnitude of the electric field across the </a:t>
            </a:r>
            <a:r>
              <a:rPr lang="en-US" altLang="en-US" sz="2400" dirty="0" smtClean="0"/>
              <a:t>medium </a:t>
            </a:r>
            <a:r>
              <a:rPr lang="en-US" altLang="en-US" sz="2400" dirty="0"/>
              <a:t>different behaviors are expected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Recombination region: Low electric field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Ionization region: Medium voltage that prevents recombination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Proportional region: large enough HV to cause acceleration of ionization electrons and additional ionization of atoms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Geiger-operating region: Sufficiently high voltage that can cause large avalanche if electron and ion pair production that leads to a discharge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Discharge region: HV beyond Geiger operating region, no longer usable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graphicFrame>
        <p:nvGraphicFramePr>
          <p:cNvPr id="6174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47" name="Equation" r:id="rId5" imgW="914400" imgH="190080" progId="Equation.DSMT4">
                  <p:embed/>
                </p:oleObj>
              </mc:Choice>
              <mc:Fallback>
                <p:oleObj name="Equation" r:id="rId5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Ionization Detectors – HV</a:t>
            </a:r>
          </a:p>
        </p:txBody>
      </p:sp>
      <p:sp>
        <p:nvSpPr>
          <p:cNvPr id="617478" name="Oval 6"/>
          <p:cNvSpPr>
            <a:spLocks noChangeArrowheads="1"/>
          </p:cNvSpPr>
          <p:nvPr/>
        </p:nvSpPr>
        <p:spPr bwMode="auto">
          <a:xfrm>
            <a:off x="990600" y="5865020"/>
            <a:ext cx="1143000" cy="661192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79" name="Text Box 7"/>
          <p:cNvSpPr txBox="1">
            <a:spLocks noChangeArrowheads="1"/>
          </p:cNvSpPr>
          <p:nvPr/>
        </p:nvSpPr>
        <p:spPr bwMode="auto">
          <a:xfrm>
            <a:off x="1143000" y="5468144"/>
            <a:ext cx="763588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Flat!!!</a:t>
            </a:r>
          </a:p>
        </p:txBody>
      </p:sp>
      <p:sp>
        <p:nvSpPr>
          <p:cNvPr id="617480" name="Oval 8"/>
          <p:cNvSpPr>
            <a:spLocks noChangeArrowheads="1"/>
          </p:cNvSpPr>
          <p:nvPr/>
        </p:nvSpPr>
        <p:spPr bwMode="auto">
          <a:xfrm>
            <a:off x="5410200" y="3962400"/>
            <a:ext cx="1524000" cy="914400"/>
          </a:xfrm>
          <a:prstGeom prst="ellips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81" name="Text Box 9"/>
          <p:cNvSpPr txBox="1">
            <a:spLocks noChangeArrowheads="1"/>
          </p:cNvSpPr>
          <p:nvPr/>
        </p:nvSpPr>
        <p:spPr bwMode="auto">
          <a:xfrm>
            <a:off x="5867400" y="3657600"/>
            <a:ext cx="763588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Flat!!!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251117">
            <a:off x="557332" y="3776214"/>
            <a:ext cx="113204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200" b="1" smtClean="0"/>
              <a:t>Recombination </a:t>
            </a:r>
          </a:p>
          <a:p>
            <a:r>
              <a:rPr lang="en-US" altLang="en-US" sz="1200" b="1" dirty="0" smtClean="0"/>
              <a:t>Region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2475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7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7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7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7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7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7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74" grpId="0" uiExpand="1" build="p" autoUpdateAnimBg="0"/>
      <p:bldP spid="617478" grpId="0" animBg="1"/>
      <p:bldP spid="617479" grpId="0" animBg="1"/>
      <p:bldP spid="617480" grpId="0" animBg="1"/>
      <p:bldP spid="61748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10F96-AF03-E640-B467-C96BC323198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8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Operate at relatively low voltage (in ionization region of HV)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Generate no amplification of the original signal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Output pulses for minimum ionizing particle is small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Insensitive to voltage variation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Have short recovery time </a:t>
            </a:r>
            <a:r>
              <a:rPr lang="en-US" altLang="en-US" sz="2800" dirty="0">
                <a:sym typeface="Wingdings" charset="2"/>
              </a:rPr>
              <a:t> Used in high interaction rate environment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Response linear to input signal 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Excellent energy resolution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ym typeface="Wingdings" charset="2"/>
              </a:rPr>
              <a:t>Liquid argon ionization chambers used for sampling calorimeters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Gaseous ionization chambers are useful for monitoring high level of radiation, such as alpha decay</a:t>
            </a:r>
          </a:p>
        </p:txBody>
      </p:sp>
      <p:graphicFrame>
        <p:nvGraphicFramePr>
          <p:cNvPr id="61849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Counters</a:t>
            </a:r>
          </a:p>
        </p:txBody>
      </p:sp>
    </p:spTree>
    <p:extLst>
      <p:ext uri="{BB962C8B-B14F-4D97-AF65-F5344CB8AC3E}">
        <p14:creationId xmlns:p14="http://schemas.microsoft.com/office/powerpoint/2010/main" val="2394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8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8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8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8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8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8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184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18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18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498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F262-5F4A-5C4D-B417-6E111154CB7D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619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Gaseous proportional counters operate in high electric fields ~10</a:t>
            </a:r>
            <a:r>
              <a:rPr lang="en-US" altLang="en-US" baseline="30000" dirty="0"/>
              <a:t>4</a:t>
            </a:r>
            <a:r>
              <a:rPr lang="en-US" altLang="en-US" dirty="0"/>
              <a:t> </a:t>
            </a:r>
            <a:r>
              <a:rPr lang="en-US" altLang="en-US" dirty="0" smtClean="0"/>
              <a:t>V/cm (in the proportional counting region)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Typical amplification of factors of ~10</a:t>
            </a:r>
            <a:r>
              <a:rPr lang="en-US" altLang="en-US" baseline="30000" dirty="0"/>
              <a:t>5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Use thin wires ( 10 – 50 </a:t>
            </a:r>
            <a:r>
              <a:rPr lang="en-US" altLang="en-US" dirty="0">
                <a:latin typeface="Symbol" charset="2"/>
              </a:rPr>
              <a:t>m</a:t>
            </a:r>
            <a:r>
              <a:rPr lang="en-US" altLang="en-US" dirty="0"/>
              <a:t>m diameter) as anode electrodes in a cylindrical chamber geometry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Multiplication occur near the anode wire where the field is </a:t>
            </a:r>
            <a:r>
              <a:rPr lang="en-US" altLang="en-US" dirty="0" smtClean="0"/>
              <a:t>strongest, </a:t>
            </a:r>
            <a:r>
              <a:rPr lang="en-US" altLang="en-US" dirty="0"/>
              <a:t>causing secondary ionization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Sensitive to the voltage variation </a:t>
            </a:r>
            <a:r>
              <a:rPr lang="en-US" altLang="en-US" dirty="0">
                <a:sym typeface="Wingdings" charset="2"/>
              </a:rPr>
              <a:t> not suitable for energy measurement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But used for tracking device </a:t>
            </a:r>
          </a:p>
        </p:txBody>
      </p:sp>
      <p:graphicFrame>
        <p:nvGraphicFramePr>
          <p:cNvPr id="61952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9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Proportional Counters</a:t>
            </a:r>
          </a:p>
        </p:txBody>
      </p:sp>
    </p:spTree>
    <p:extLst>
      <p:ext uri="{BB962C8B-B14F-4D97-AF65-F5344CB8AC3E}">
        <p14:creationId xmlns:p14="http://schemas.microsoft.com/office/powerpoint/2010/main" val="80644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9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9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9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6033-0F54-1B4F-926C-120707144043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620546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387">
            <a:off x="838200" y="3657600"/>
            <a:ext cx="67818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G. </a:t>
            </a:r>
            <a:r>
              <a:rPr lang="en-US" altLang="en-US" sz="2800" dirty="0" err="1"/>
              <a:t>Charpak</a:t>
            </a:r>
            <a:r>
              <a:rPr lang="en-US" altLang="en-US" sz="2800" dirty="0"/>
              <a:t> et al. developed a proportional counter in a </a:t>
            </a:r>
            <a:r>
              <a:rPr lang="en-US" altLang="en-US" sz="2800" dirty="0" err="1"/>
              <a:t>multiwire</a:t>
            </a:r>
            <a:r>
              <a:rPr lang="en-US" altLang="en-US" sz="2800" dirty="0"/>
              <a:t> proportional </a:t>
            </a:r>
            <a:r>
              <a:rPr lang="en-US" altLang="en-US" sz="2800" dirty="0" smtClean="0"/>
              <a:t>chamber (Nobel prize 1992)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One of the primary position detectors in HEP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 plane of anode wires positioned precisely w/ about 2 mm spacing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Can be sandwiched in similar cathode planes (in &lt;1cm distance to the anodes) using wires or sheet of aluminum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graphicFrame>
        <p:nvGraphicFramePr>
          <p:cNvPr id="620548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15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49" name="Rectangle 5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Multi-Wire Proportional Chambers (MWPC)</a:t>
            </a:r>
          </a:p>
        </p:txBody>
      </p:sp>
      <p:grpSp>
        <p:nvGrpSpPr>
          <p:cNvPr id="620550" name="Group 6"/>
          <p:cNvGrpSpPr>
            <a:grpSpLocks/>
          </p:cNvGrpSpPr>
          <p:nvPr/>
        </p:nvGrpSpPr>
        <p:grpSpPr bwMode="auto">
          <a:xfrm>
            <a:off x="3886200" y="4191000"/>
            <a:ext cx="5029200" cy="1600200"/>
            <a:chOff x="2448" y="2640"/>
            <a:chExt cx="3168" cy="1008"/>
          </a:xfrm>
        </p:grpSpPr>
        <p:sp>
          <p:nvSpPr>
            <p:cNvPr id="620551" name="Oval 7"/>
            <p:cNvSpPr>
              <a:spLocks noChangeArrowheads="1"/>
            </p:cNvSpPr>
            <p:nvPr/>
          </p:nvSpPr>
          <p:spPr bwMode="auto">
            <a:xfrm>
              <a:off x="2496" y="2640"/>
              <a:ext cx="2304" cy="9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2" name="Oval 8"/>
            <p:cNvSpPr>
              <a:spLocks noChangeArrowheads="1"/>
            </p:cNvSpPr>
            <p:nvPr/>
          </p:nvSpPr>
          <p:spPr bwMode="auto">
            <a:xfrm>
              <a:off x="2448" y="3552"/>
              <a:ext cx="2304" cy="96"/>
            </a:xfrm>
            <a:prstGeom prst="ellips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3" name="Text Box 9"/>
            <p:cNvSpPr txBox="1">
              <a:spLocks noChangeArrowheads="1"/>
            </p:cNvSpPr>
            <p:nvPr/>
          </p:nvSpPr>
          <p:spPr bwMode="auto">
            <a:xfrm>
              <a:off x="4944" y="2938"/>
              <a:ext cx="672" cy="42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 b="1">
                  <a:solidFill>
                    <a:srgbClr val="800000"/>
                  </a:solidFill>
                </a:rPr>
                <a:t>Cathode planes</a:t>
              </a:r>
            </a:p>
          </p:txBody>
        </p:sp>
        <p:cxnSp>
          <p:nvCxnSpPr>
            <p:cNvPr id="620554" name="AutoShape 10"/>
            <p:cNvCxnSpPr>
              <a:cxnSpLocks noChangeShapeType="1"/>
              <a:stCxn id="620553" idx="1"/>
              <a:endCxn id="620551" idx="6"/>
            </p:cNvCxnSpPr>
            <p:nvPr/>
          </p:nvCxnSpPr>
          <p:spPr bwMode="auto">
            <a:xfrm flipH="1" flipV="1">
              <a:off x="4809" y="2688"/>
              <a:ext cx="126" cy="461"/>
            </a:xfrm>
            <a:prstGeom prst="straightConnector1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0555" name="AutoShape 11"/>
            <p:cNvCxnSpPr>
              <a:cxnSpLocks noChangeShapeType="1"/>
              <a:stCxn id="620553" idx="1"/>
              <a:endCxn id="620552" idx="6"/>
            </p:cNvCxnSpPr>
            <p:nvPr/>
          </p:nvCxnSpPr>
          <p:spPr bwMode="auto">
            <a:xfrm flipH="1">
              <a:off x="4761" y="3149"/>
              <a:ext cx="174" cy="451"/>
            </a:xfrm>
            <a:prstGeom prst="straightConnector1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791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0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0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0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20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2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5607-A62D-ED4B-9464-4844CCBC8CE1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621570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743200"/>
            <a:ext cx="84582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2971800"/>
          </a:xfrm>
        </p:spPr>
        <p:txBody>
          <a:bodyPr/>
          <a:lstStyle/>
          <a:p>
            <a:r>
              <a:rPr lang="en-US" altLang="en-US"/>
              <a:t>These structures can be enclosed to form one plane of the detector</a:t>
            </a:r>
          </a:p>
          <a:p>
            <a:r>
              <a:rPr lang="en-US" altLang="en-US"/>
              <a:t>Multiple layers can be placed in a succession to provide three dimensional position information</a:t>
            </a:r>
          </a:p>
          <a:p>
            <a:endParaRPr lang="en-US" altLang="en-US"/>
          </a:p>
        </p:txBody>
      </p:sp>
      <p:graphicFrame>
        <p:nvGraphicFramePr>
          <p:cNvPr id="621572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39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Multi-Wire Proportional Chambers (MWPC)</a:t>
            </a:r>
          </a:p>
        </p:txBody>
      </p:sp>
    </p:spTree>
    <p:extLst>
      <p:ext uri="{BB962C8B-B14F-4D97-AF65-F5344CB8AC3E}">
        <p14:creationId xmlns:p14="http://schemas.microsoft.com/office/powerpoint/2010/main" val="17913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1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1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dirty="0" smtClean="0"/>
              <a:t>Example PWMC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AutoShape 2" descr="mage result for mwpc photo"/>
          <p:cNvSpPr>
            <a:spLocks noChangeAspect="1" noChangeArrowheads="1"/>
          </p:cNvSpPr>
          <p:nvPr/>
        </p:nvSpPr>
        <p:spPr bwMode="auto">
          <a:xfrm>
            <a:off x="0" y="0"/>
            <a:ext cx="52768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4308" name="Picture 4" descr="mage result for mwpc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3429000" cy="331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10" name="Picture 6" descr="mage result for mwpc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1"/>
            <a:ext cx="5301911" cy="4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5581650" y="2819400"/>
            <a:ext cx="3562350" cy="3777689"/>
          </a:xfrm>
          <a:prstGeom prst="wedgeRectCallout">
            <a:avLst>
              <a:gd name="adj1" fmla="val -62285"/>
              <a:gd name="adj2" fmla="val -5856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6899-41DF-DC4A-8A71-323B4969B1B3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622594" name="Picture 2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05000"/>
            <a:ext cx="7391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2596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3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Momentum Measurements</a:t>
            </a:r>
          </a:p>
        </p:txBody>
      </p:sp>
      <p:graphicFrame>
        <p:nvGraphicFramePr>
          <p:cNvPr id="622598" name="Object 6"/>
          <p:cNvGraphicFramePr>
            <a:graphicFrameLocks noChangeAspect="1"/>
          </p:cNvGraphicFramePr>
          <p:nvPr/>
        </p:nvGraphicFramePr>
        <p:xfrm>
          <a:off x="5443538" y="2535238"/>
          <a:ext cx="19478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35" name="Equation" r:id="rId6" imgW="799920" imgH="164880" progId="Equation.DSMT4">
                  <p:embed/>
                </p:oleObj>
              </mc:Choice>
              <mc:Fallback>
                <p:oleObj name="Equation" r:id="rId6" imgW="7999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2535238"/>
                        <a:ext cx="1947862" cy="360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599" name="Object 7"/>
          <p:cNvGraphicFramePr>
            <a:graphicFrameLocks noChangeAspect="1"/>
          </p:cNvGraphicFramePr>
          <p:nvPr/>
        </p:nvGraphicFramePr>
        <p:xfrm>
          <a:off x="7315200" y="2514600"/>
          <a:ext cx="16383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36" name="Equation" r:id="rId8" imgW="672840" imgH="203040" progId="Equation.DSMT4">
                  <p:embed/>
                </p:oleObj>
              </mc:Choice>
              <mc:Fallback>
                <p:oleObj name="Equation" r:id="rId8" imgW="672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0"/>
                        <a:ext cx="16383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2600" name="Object 8"/>
          <p:cNvGraphicFramePr>
            <a:graphicFrameLocks noChangeAspect="1"/>
          </p:cNvGraphicFramePr>
          <p:nvPr/>
        </p:nvGraphicFramePr>
        <p:xfrm>
          <a:off x="5486400" y="3021013"/>
          <a:ext cx="587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337" name="Equation" r:id="rId10" imgW="241200" imgH="152280" progId="Equation.DSMT4">
                  <p:embed/>
                </p:oleObj>
              </mc:Choice>
              <mc:Fallback>
                <p:oleObj name="Equation" r:id="rId10" imgW="24120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021013"/>
                        <a:ext cx="587375" cy="331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45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 set of MWPC planes placed before and after a magnetic field can be used to obtain the deflection angle which in turn provides momentum of the particle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Multiple relatively constant electric field can be placed in each cell in a direction transverse to normal incident </a:t>
            </a:r>
            <a:r>
              <a:rPr lang="en-US" altLang="en-US" sz="2800" dirty="0">
                <a:sym typeface="Wingdings" charset="2"/>
              </a:rPr>
              <a:t> Drift chambers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Typical position resolution of proportional chambers are on the order of 200 </a:t>
            </a:r>
            <a:r>
              <a:rPr lang="en-US" altLang="en-US" sz="2800" dirty="0">
                <a:latin typeface="Symbol" charset="2"/>
              </a:rPr>
              <a:t>m</a:t>
            </a:r>
            <a:r>
              <a:rPr lang="en-US" altLang="en-US" sz="2800" dirty="0"/>
              <a:t>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194" y="2931319"/>
            <a:ext cx="652779" cy="4079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5600" y="2895600"/>
            <a:ext cx="1752600" cy="4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622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"/>
                                        <p:tgtEl>
                                          <p:spTgt spid="622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5F3EE-BDCC-8B40-8C68-EA132C65648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altLang="en-US"/>
              <a:t>A Schematics of a Drift Chamber</a:t>
            </a:r>
          </a:p>
        </p:txBody>
      </p:sp>
      <p:pic>
        <p:nvPicPr>
          <p:cNvPr id="623619" name="Picture 3" descr="drift-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3620" name="Line 4"/>
          <p:cNvSpPr>
            <a:spLocks noChangeShapeType="1"/>
          </p:cNvSpPr>
          <p:nvPr/>
        </p:nvSpPr>
        <p:spPr bwMode="auto">
          <a:xfrm flipV="1">
            <a:off x="381000" y="1066800"/>
            <a:ext cx="6477000" cy="5257800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5562600" y="2678113"/>
            <a:ext cx="2833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Primary Ionization created</a:t>
            </a:r>
          </a:p>
          <a:p>
            <a:r>
              <a:rPr lang="en-US" altLang="en-US" sz="2000">
                <a:solidFill>
                  <a:srgbClr val="800000"/>
                </a:solidFill>
              </a:rPr>
              <a:t>Electrons and ions drift apart</a:t>
            </a: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6096000" y="5181600"/>
            <a:ext cx="286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Secondary avalanche occurs</a:t>
            </a:r>
          </a:p>
        </p:txBody>
      </p:sp>
    </p:spTree>
    <p:extLst>
      <p:ext uri="{BB962C8B-B14F-4D97-AF65-F5344CB8AC3E}">
        <p14:creationId xmlns:p14="http://schemas.microsoft.com/office/powerpoint/2010/main" val="16751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20" grpId="0" animBg="1"/>
      <p:bldP spid="623621" grpId="0"/>
      <p:bldP spid="6236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F483-1BC3-AF43-A430-9A238227599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991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Ionization detector that operates in the Geiger range of voltages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For example, let’s look at an electron with 0.5MeV KE that looses all its energy in the counter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Assume that the gaseous medium is helium with an ionization energy of 42eV.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Number of ionization electron-ion pair in the gas is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If a detector operates as an ionization chamber and has a capacitance of 1 nF, the resulting voltage signal is 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In Geiger range, the expected number of electron-ion pair is of the order 10</a:t>
            </a:r>
            <a:r>
              <a:rPr lang="en-US" altLang="en-US" sz="2400" baseline="30000"/>
              <a:t>10</a:t>
            </a:r>
            <a:r>
              <a:rPr lang="en-US" altLang="en-US" sz="2400"/>
              <a:t> independent of the incoming energy, giving about 1.6V pulse height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graphicFrame>
        <p:nvGraphicFramePr>
          <p:cNvPr id="6246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8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Geiger-Muller Counters</a:t>
            </a:r>
          </a:p>
        </p:txBody>
      </p:sp>
      <p:graphicFrame>
        <p:nvGraphicFramePr>
          <p:cNvPr id="624645" name="Object 5"/>
          <p:cNvGraphicFramePr>
            <a:graphicFrameLocks noChangeAspect="1"/>
          </p:cNvGraphicFramePr>
          <p:nvPr/>
        </p:nvGraphicFramePr>
        <p:xfrm>
          <a:off x="6248400" y="2819400"/>
          <a:ext cx="4492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88" name="Equation" r:id="rId5" imgW="228600" imgH="126720" progId="Equation.DSMT4">
                  <p:embed/>
                </p:oleObj>
              </mc:Choice>
              <mc:Fallback>
                <p:oleObj name="Equation" r:id="rId5" imgW="22860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819400"/>
                        <a:ext cx="449263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6" name="Object 6"/>
          <p:cNvGraphicFramePr>
            <a:graphicFrameLocks noChangeAspect="1"/>
          </p:cNvGraphicFramePr>
          <p:nvPr/>
        </p:nvGraphicFramePr>
        <p:xfrm>
          <a:off x="1295400" y="4406900"/>
          <a:ext cx="5540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89" name="Equation" r:id="rId7" imgW="253800" imgH="164880" progId="Equation.DSMT4">
                  <p:embed/>
                </p:oleObj>
              </mc:Choice>
              <mc:Fallback>
                <p:oleObj name="Equation" r:id="rId7" imgW="25380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06900"/>
                        <a:ext cx="554038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7" name="Object 7"/>
          <p:cNvGraphicFramePr>
            <a:graphicFrameLocks noChangeAspect="1"/>
          </p:cNvGraphicFramePr>
          <p:nvPr/>
        </p:nvGraphicFramePr>
        <p:xfrm>
          <a:off x="1828800" y="4191000"/>
          <a:ext cx="6096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0" name="Equation" r:id="rId9" imgW="279360" imgH="368280" progId="Equation.DSMT4">
                  <p:embed/>
                </p:oleObj>
              </mc:Choice>
              <mc:Fallback>
                <p:oleObj name="Equation" r:id="rId9" imgW="2793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91000"/>
                        <a:ext cx="60960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8" name="Object 8"/>
          <p:cNvGraphicFramePr>
            <a:graphicFrameLocks noChangeAspect="1"/>
          </p:cNvGraphicFramePr>
          <p:nvPr/>
        </p:nvGraphicFramePr>
        <p:xfrm>
          <a:off x="2362200" y="4227513"/>
          <a:ext cx="6921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1" name="Equation" r:id="rId11" imgW="317160" imgH="368280" progId="Equation.DSMT4">
                  <p:embed/>
                </p:oleObj>
              </mc:Choice>
              <mc:Fallback>
                <p:oleObj name="Equation" r:id="rId11" imgW="317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227513"/>
                        <a:ext cx="6921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49" name="Object 9"/>
          <p:cNvGraphicFramePr>
            <a:graphicFrameLocks noChangeAspect="1"/>
          </p:cNvGraphicFramePr>
          <p:nvPr/>
        </p:nvGraphicFramePr>
        <p:xfrm>
          <a:off x="3054350" y="4171950"/>
          <a:ext cx="30416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2" name="Equation" r:id="rId13" imgW="1396800" imgH="393480" progId="Equation.DSMT4">
                  <p:embed/>
                </p:oleObj>
              </mc:Choice>
              <mc:Fallback>
                <p:oleObj name="Equation" r:id="rId13" imgW="1396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4171950"/>
                        <a:ext cx="30416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835657"/>
              </p:ext>
            </p:extLst>
          </p:nvPr>
        </p:nvGraphicFramePr>
        <p:xfrm>
          <a:off x="6097588" y="4359275"/>
          <a:ext cx="12176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3" name="Equation" r:id="rId15" imgW="558720" imgH="203040" progId="Equation.DSMT4">
                  <p:embed/>
                </p:oleObj>
              </mc:Choice>
              <mc:Fallback>
                <p:oleObj name="Equation" r:id="rId15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4359275"/>
                        <a:ext cx="1217612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1" name="Object 11"/>
          <p:cNvGraphicFramePr>
            <a:graphicFrameLocks noChangeAspect="1"/>
          </p:cNvGraphicFramePr>
          <p:nvPr/>
        </p:nvGraphicFramePr>
        <p:xfrm>
          <a:off x="6629400" y="2419350"/>
          <a:ext cx="15954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4" name="Equation" r:id="rId17" imgW="812520" imgH="393480" progId="Equation.DSMT4">
                  <p:embed/>
                </p:oleObj>
              </mc:Choice>
              <mc:Fallback>
                <p:oleObj name="Equation" r:id="rId17" imgW="812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419350"/>
                        <a:ext cx="1595438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52" name="Object 12"/>
          <p:cNvGraphicFramePr>
            <a:graphicFrameLocks noChangeAspect="1"/>
          </p:cNvGraphicFramePr>
          <p:nvPr/>
        </p:nvGraphicFramePr>
        <p:xfrm>
          <a:off x="8229600" y="2667000"/>
          <a:ext cx="8477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595" name="Equation" r:id="rId19" imgW="431640" imgH="177480" progId="Equation.DSMT4">
                  <p:embed/>
                </p:oleObj>
              </mc:Choice>
              <mc:Fallback>
                <p:oleObj name="Equation" r:id="rId19" imgW="4316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667000"/>
                        <a:ext cx="8477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6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4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4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24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24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2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624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2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mtClean="0"/>
              <a:t>Geiger-Muller Counter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274E5-4909-6D45-8A8E-64F09394C4EB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1026" name="Picture 2" descr="mage resu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" y="762000"/>
            <a:ext cx="4954175" cy="55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ebayimg.com/00/$%28KGrHqEOKjsE6Jkd5NF%29BOlzdY,j6%21%7E%7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80" y="781493"/>
            <a:ext cx="3458620" cy="30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.ebayimg.com/images/g/jYAAAOSwi0RXxBj9/s-l1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75" y="4020879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75A7-0D6E-6B45-A3E8-38F3E0A0BD5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85800"/>
          </a:xfrm>
        </p:spPr>
        <p:txBody>
          <a:bodyPr/>
          <a:lstStyle/>
          <a:p>
            <a:r>
              <a:rPr lang="en-US" altLang="en-US"/>
              <a:t>Announcements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638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dirty="0" smtClean="0"/>
              <a:t>Quiz #2</a:t>
            </a:r>
            <a:endParaRPr lang="en-US" altLang="en-US" dirty="0"/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Beginning of the class this Wednesday, Oct. 26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Covers: CH4.1 through what we finish today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Bring your calculators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No phone or computers allowed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en-US" dirty="0" smtClean="0">
                <a:solidFill>
                  <a:srgbClr val="7030A0"/>
                </a:solidFill>
              </a:rPr>
              <a:t>Bring your own handwritten formula sheet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Front and back of a letter size sheet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hlink"/>
                </a:solidFill>
              </a:rPr>
              <a:t>No word definitions, no derivations, no reaction equations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smtClean="0"/>
              <a:t>Homework </a:t>
            </a:r>
            <a:r>
              <a:rPr lang="en-US" altLang="en-US" dirty="0" smtClean="0"/>
              <a:t>#7</a:t>
            </a:r>
            <a:endParaRPr lang="en-US" altLang="en-US" dirty="0"/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Derive Eq. 7.10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r>
              <a:rPr lang="en-US" altLang="en-US" dirty="0"/>
              <a:t>Carry out computations for Eq. 7.14 and 7.17</a:t>
            </a:r>
          </a:p>
          <a:p>
            <a:pPr marL="609600" indent="-609600">
              <a:lnSpc>
                <a:spcPct val="80000"/>
              </a:lnSpc>
            </a:pPr>
            <a:r>
              <a:rPr lang="en-US" altLang="en-US" dirty="0"/>
              <a:t>Due for these assignments is Monday, Oct. </a:t>
            </a:r>
            <a:r>
              <a:rPr lang="en-US" altLang="en-US" dirty="0" smtClean="0"/>
              <a:t>31</a:t>
            </a:r>
            <a:endParaRPr lang="en-US" alt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7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7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7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7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7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7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79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3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091-7517-274D-AE05-B4109A77742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534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/>
              <a:t>Simple construction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 err="1"/>
              <a:t>Insensive</a:t>
            </a:r>
            <a:r>
              <a:rPr lang="en-US" altLang="en-US" sz="4000" dirty="0"/>
              <a:t> to voltage fluctuation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Used in detecting radiation</a:t>
            </a:r>
          </a:p>
          <a:p>
            <a:pPr>
              <a:lnSpc>
                <a:spcPct val="90000"/>
              </a:lnSpc>
            </a:pPr>
            <a:r>
              <a:rPr lang="en-US" altLang="en-US" sz="4000" dirty="0"/>
              <a:t>Disadvantages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/>
              <a:t>Insensitive to the types of radiation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/>
              <a:t>Due to </a:t>
            </a:r>
            <a:r>
              <a:rPr lang="en-US" altLang="en-US" sz="4000" dirty="0" smtClean="0"/>
              <a:t>the large </a:t>
            </a:r>
            <a:r>
              <a:rPr lang="en-US" altLang="en-US" sz="4000" dirty="0"/>
              <a:t>avalanche, takes long time (~1ms) to recover</a:t>
            </a:r>
          </a:p>
          <a:p>
            <a:pPr lvl="2">
              <a:lnSpc>
                <a:spcPct val="90000"/>
              </a:lnSpc>
            </a:pPr>
            <a:r>
              <a:rPr lang="en-US" altLang="en-US" sz="3600" dirty="0"/>
              <a:t>Cannot be used in high rate environment</a:t>
            </a:r>
          </a:p>
        </p:txBody>
      </p:sp>
      <p:graphicFrame>
        <p:nvGraphicFramePr>
          <p:cNvPr id="6256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35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668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(Dis) Advantage of Geiger-Muller Counters</a:t>
            </a:r>
          </a:p>
        </p:txBody>
      </p:sp>
    </p:spTree>
    <p:extLst>
      <p:ext uri="{BB962C8B-B14F-4D97-AF65-F5344CB8AC3E}">
        <p14:creationId xmlns:p14="http://schemas.microsoft.com/office/powerpoint/2010/main" val="15094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5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5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5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25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25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25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25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6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23C89-3E9E-6449-A529-F4F96CEB533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26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534400" cy="5334000"/>
          </a:xfrm>
        </p:spPr>
        <p:txBody>
          <a:bodyPr/>
          <a:lstStyle/>
          <a:p>
            <a:r>
              <a:rPr lang="en-US" altLang="en-US" sz="3600"/>
              <a:t>Ionization produced by charged particles can excite atoms and molecules in the medium to higher energy levels</a:t>
            </a:r>
          </a:p>
          <a:p>
            <a:r>
              <a:rPr lang="en-US" altLang="en-US" sz="3600"/>
              <a:t>The subsequent de-excitation process produces lights that can be detected  and provide evidence for the traversal of the charged particles</a:t>
            </a:r>
          </a:p>
          <a:p>
            <a:r>
              <a:rPr lang="en-US" altLang="en-US" sz="3600"/>
              <a:t>Scintillators are the materials that can produce lights in visible part of the spectrum</a:t>
            </a:r>
            <a:endParaRPr lang="en-US" altLang="en-US" sz="4000"/>
          </a:p>
        </p:txBody>
      </p:sp>
      <p:graphicFrame>
        <p:nvGraphicFramePr>
          <p:cNvPr id="6266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59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6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Scintillation Counters</a:t>
            </a:r>
          </a:p>
        </p:txBody>
      </p:sp>
    </p:spTree>
    <p:extLst>
      <p:ext uri="{BB962C8B-B14F-4D97-AF65-F5344CB8AC3E}">
        <p14:creationId xmlns:p14="http://schemas.microsoft.com/office/powerpoint/2010/main" val="3409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6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6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6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19323-C6C6-444E-915F-A79A2D99E5D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27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Two types of scintillators</a:t>
            </a:r>
          </a:p>
          <a:p>
            <a:pPr lvl="1">
              <a:lnSpc>
                <a:spcPct val="80000"/>
              </a:lnSpc>
            </a:pPr>
            <a:r>
              <a:rPr lang="en-US" altLang="en-US" sz="3200" dirty="0"/>
              <a:t>Organic or plastic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Tend to emit ultra-violate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Wavelength shifters are needed to reduce attenuation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Faster decay time (10</a:t>
            </a:r>
            <a:r>
              <a:rPr lang="en-US" altLang="en-US" sz="2800" baseline="30000" dirty="0"/>
              <a:t>-8</a:t>
            </a:r>
            <a:r>
              <a:rPr lang="en-US" altLang="en-US" sz="2800" dirty="0"/>
              <a:t>s)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More appropriate for high flux environment</a:t>
            </a:r>
          </a:p>
          <a:p>
            <a:pPr lvl="1">
              <a:lnSpc>
                <a:spcPct val="80000"/>
              </a:lnSpc>
            </a:pPr>
            <a:r>
              <a:rPr lang="en-US" altLang="en-US" sz="3200" dirty="0"/>
              <a:t>Inorganic or crystalline (</a:t>
            </a:r>
            <a:r>
              <a:rPr lang="en-US" altLang="en-US" sz="3200" dirty="0" err="1"/>
              <a:t>NaI</a:t>
            </a:r>
            <a:r>
              <a:rPr lang="en-US" altLang="en-US" sz="3200" dirty="0"/>
              <a:t> or </a:t>
            </a:r>
            <a:r>
              <a:rPr lang="en-US" altLang="en-US" sz="3200" dirty="0" err="1"/>
              <a:t>CsI</a:t>
            </a:r>
            <a:r>
              <a:rPr lang="en-US" altLang="en-US" sz="32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Doped with activators that can be excited by electron-hole pairs produced by charged particles in the crystal lattice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These dopants can then be </a:t>
            </a:r>
            <a:r>
              <a:rPr lang="en-US" altLang="en-US" sz="2800" dirty="0" smtClean="0"/>
              <a:t>de-excited </a:t>
            </a:r>
            <a:r>
              <a:rPr lang="en-US" altLang="en-US" sz="2800" dirty="0"/>
              <a:t>through photon emission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Decay time of order </a:t>
            </a:r>
            <a:r>
              <a:rPr lang="en-US" altLang="en-US" sz="2800" dirty="0" smtClean="0"/>
              <a:t>10</a:t>
            </a:r>
            <a:r>
              <a:rPr lang="en-US" altLang="en-US" sz="2800" baseline="30000" dirty="0" smtClean="0"/>
              <a:t>-6 </a:t>
            </a:r>
            <a:r>
              <a:rPr lang="en-US" altLang="en-US" sz="2800" dirty="0" smtClean="0"/>
              <a:t>sec</a:t>
            </a:r>
            <a:endParaRPr lang="en-US" altLang="en-US" sz="2800" dirty="0"/>
          </a:p>
          <a:p>
            <a:pPr lvl="2">
              <a:lnSpc>
                <a:spcPct val="80000"/>
              </a:lnSpc>
            </a:pPr>
            <a:r>
              <a:rPr lang="en-US" altLang="en-US" sz="2800" dirty="0"/>
              <a:t>Used in low energy detection</a:t>
            </a:r>
          </a:p>
        </p:txBody>
      </p:sp>
      <p:graphicFrame>
        <p:nvGraphicFramePr>
          <p:cNvPr id="62771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83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Scintillation Counters</a:t>
            </a:r>
          </a:p>
        </p:txBody>
      </p:sp>
    </p:spTree>
    <p:extLst>
      <p:ext uri="{BB962C8B-B14F-4D97-AF65-F5344CB8AC3E}">
        <p14:creationId xmlns:p14="http://schemas.microsoft.com/office/powerpoint/2010/main" val="99964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7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7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7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27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27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277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277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277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277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277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277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1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73593-FF47-394C-AC17-175A860A111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6096000"/>
          </a:xfrm>
        </p:spPr>
        <p:txBody>
          <a:bodyPr/>
          <a:lstStyle/>
          <a:p>
            <a:r>
              <a:rPr lang="en-US" altLang="en-US" sz="3600" dirty="0"/>
              <a:t>The light produced by scintillators are usually too weak to see</a:t>
            </a:r>
          </a:p>
          <a:p>
            <a:pPr lvl="1"/>
            <a:r>
              <a:rPr lang="en-US" altLang="en-US" sz="3200" dirty="0"/>
              <a:t>Photon signal needs amplification through photomultiplier tubes</a:t>
            </a:r>
          </a:p>
          <a:p>
            <a:pPr lvl="2"/>
            <a:r>
              <a:rPr lang="en-US" altLang="en-US" sz="2800" dirty="0"/>
              <a:t>Gets the light from scintillator directly or through light guide</a:t>
            </a:r>
          </a:p>
          <a:p>
            <a:pPr lvl="3"/>
            <a:r>
              <a:rPr lang="en-US" altLang="en-US" sz="2400" dirty="0"/>
              <a:t>Photocathode: Made of material in which valence electrons are loosely bound and are easy to cause photo-electric effect (2 – </a:t>
            </a:r>
            <a:r>
              <a:rPr lang="en-US" altLang="en-US" sz="2400" dirty="0" smtClean="0"/>
              <a:t>50 </a:t>
            </a:r>
            <a:r>
              <a:rPr lang="en-US" altLang="en-US" sz="2400" dirty="0"/>
              <a:t>cm diameter)</a:t>
            </a:r>
          </a:p>
          <a:p>
            <a:pPr lvl="3"/>
            <a:r>
              <a:rPr lang="en-US" altLang="en-US" sz="2400" dirty="0"/>
              <a:t>Series of multiple dynodes that are made of material with relatively low work-function</a:t>
            </a:r>
          </a:p>
          <a:p>
            <a:pPr lvl="4"/>
            <a:r>
              <a:rPr lang="en-US" altLang="en-US" sz="2400" dirty="0"/>
              <a:t>Operating at an increasing potential difference (100 – 200 V) difference between dynodes</a:t>
            </a:r>
          </a:p>
        </p:txBody>
      </p:sp>
      <p:graphicFrame>
        <p:nvGraphicFramePr>
          <p:cNvPr id="6287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8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Scintillation Counters – Photo-multiplier Tube</a:t>
            </a:r>
          </a:p>
        </p:txBody>
      </p:sp>
    </p:spTree>
    <p:extLst>
      <p:ext uri="{BB962C8B-B14F-4D97-AF65-F5344CB8AC3E}">
        <p14:creationId xmlns:p14="http://schemas.microsoft.com/office/powerpoint/2010/main" val="12428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28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28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28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28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287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287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8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95E7-113C-A048-ACBB-99146253E4A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29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3124200"/>
            <a:ext cx="8991600" cy="3200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The dynodes accelerate the electrons to the next stage, amplifying the signal to a factor of 10</a:t>
            </a:r>
            <a:r>
              <a:rPr lang="en-US" altLang="en-US" sz="2400" baseline="30000" dirty="0"/>
              <a:t>4</a:t>
            </a:r>
            <a:r>
              <a:rPr lang="en-US" altLang="en-US" sz="2400" dirty="0"/>
              <a:t> – 10</a:t>
            </a:r>
            <a:r>
              <a:rPr lang="en-US" altLang="en-US" sz="2400" baseline="30000" dirty="0"/>
              <a:t>7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Quantum conversion efficiency of photocathode is typically on the order of </a:t>
            </a:r>
            <a:r>
              <a:rPr lang="en-US" altLang="en-US" sz="2400" dirty="0" smtClean="0"/>
              <a:t>0.25 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Output signal is proportional to the amount of the incident light except for the statistical fluctuation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Takes only a few </a:t>
            </a:r>
            <a:r>
              <a:rPr lang="en-US" altLang="en-US" sz="2400" dirty="0" err="1"/>
              <a:t>nano</a:t>
            </a:r>
            <a:r>
              <a:rPr lang="en-US" altLang="en-US" sz="2400" dirty="0"/>
              <a:t>-seconds for signal processing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Used in as trigger or in an environment that requires fast response</a:t>
            </a:r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Scintillator+PMT</a:t>
            </a:r>
            <a:r>
              <a:rPr lang="en-US" altLang="en-US" sz="2400" dirty="0"/>
              <a:t> good detector for charged particles or photons or neutrons</a:t>
            </a:r>
          </a:p>
          <a:p>
            <a:pPr lvl="2">
              <a:lnSpc>
                <a:spcPct val="80000"/>
              </a:lnSpc>
            </a:pPr>
            <a:endParaRPr lang="en-US" altLang="en-US" sz="1800" dirty="0"/>
          </a:p>
        </p:txBody>
      </p:sp>
      <p:graphicFrame>
        <p:nvGraphicFramePr>
          <p:cNvPr id="6297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3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Scintillation Counters – Photo-multiplier Tube</a:t>
            </a:r>
          </a:p>
        </p:txBody>
      </p:sp>
      <p:pic>
        <p:nvPicPr>
          <p:cNvPr id="629765" name="Picture 5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543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29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29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629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629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29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29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B013-91D4-3C46-BE55-F26D0D5E663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4000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altLang="en-US"/>
              <a:t>Scintillation Materials</a:t>
            </a:r>
          </a:p>
        </p:txBody>
      </p:sp>
      <p:graphicFrame>
        <p:nvGraphicFramePr>
          <p:cNvPr id="640096" name="Group 96"/>
          <p:cNvGraphicFramePr>
            <a:graphicFrameLocks noGrp="1"/>
          </p:cNvGraphicFramePr>
          <p:nvPr/>
        </p:nvGraphicFramePr>
        <p:xfrm>
          <a:off x="990600" y="1066800"/>
          <a:ext cx="7315200" cy="3657601"/>
        </p:xfrm>
        <a:graphic>
          <a:graphicData uri="http://schemas.openxmlformats.org/drawingml/2006/table">
            <a:tbl>
              <a:tblPr/>
              <a:tblGrid>
                <a:gridCol w="2438400"/>
                <a:gridCol w="2438400"/>
                <a:gridCol w="2438400"/>
              </a:tblGrid>
              <a:tr h="450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Material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Radiation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Comment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Anthracene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Beta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ZnS(Ag)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Alpha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powder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NaI(Tl)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crystal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CsI(Na)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X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crystal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p-terphenyl in toluene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liquid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p-terphenyl in polystyrene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Gamma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accent2"/>
                          </a:solidFill>
                          <a:latin typeface="Arial Narrow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660066"/>
                          </a:solidFill>
                          <a:latin typeface="Arial Narrow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003300"/>
                          </a:solidFill>
                          <a:latin typeface="Arial Narrow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CC00CC"/>
                          </a:solidFill>
                          <a:latin typeface="Arial Narrow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0066"/>
                          </a:solidFill>
                          <a:latin typeface="Arial Narro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plastic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40095" name="Picture 95" descr="liquid_scint_pro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63246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0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0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0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0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6E50-F961-8547-AA36-F7F96A909FDA}" type="slidenum">
              <a:rPr lang="en-US" altLang="en-US"/>
              <a:pPr/>
              <a:t>26</a:t>
            </a:fld>
            <a:endParaRPr lang="en-US" altLang="en-US"/>
          </a:p>
        </p:txBody>
      </p:sp>
      <p:graphicFrame>
        <p:nvGraphicFramePr>
          <p:cNvPr id="630786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79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000"/>
              <a:t>Some PMT’s</a:t>
            </a:r>
          </a:p>
        </p:txBody>
      </p:sp>
      <p:pic>
        <p:nvPicPr>
          <p:cNvPr id="630788" name="Picture 4" descr="pmt_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648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789" name="Picture 5" descr="news-01-12-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2819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0790" name="Text Box 6"/>
          <p:cNvSpPr txBox="1">
            <a:spLocks noChangeArrowheads="1"/>
          </p:cNvSpPr>
          <p:nvPr/>
        </p:nvSpPr>
        <p:spPr bwMode="auto">
          <a:xfrm>
            <a:off x="6096000" y="533400"/>
            <a:ext cx="277971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800000"/>
                </a:solidFill>
              </a:rPr>
              <a:t>Super-Kamiokande detector</a:t>
            </a:r>
          </a:p>
        </p:txBody>
      </p:sp>
      <p:pic>
        <p:nvPicPr>
          <p:cNvPr id="630791" name="Picture 7" descr="super-k-pm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24463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0792" name="Picture 8" descr="super-k-single-pm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April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Motivation, including the justification for it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Current status and some background behind them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Improvements and bases for such improvements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Conclusions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The reference to the original paper 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Each member of the group writes a 10 (max)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Text of the report must be your original!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Due Wed., Dec. </a:t>
            </a:r>
            <a:r>
              <a:rPr lang="en-US" sz="2400" b="1" i="1" u="sng" dirty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7</a:t>
            </a:r>
            <a:r>
              <a:rPr lang="en-US" sz="2400" b="1" i="1" u="sng" dirty="0" smtClean="0">
                <a:solidFill>
                  <a:srgbClr val="800000"/>
                </a:solidFill>
                <a:ea typeface="ＭＳ Ｐゴシック" pitchFamily="-84" charset="-128"/>
                <a:cs typeface="ＭＳ Ｐゴシック" pitchFamily="-84" charset="-128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589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Wednesday, April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Each of the 5 research groups makes a 10+3min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10min presentation +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Monday, Dec. 5, 2016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 smtClean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In class Wednesday, Dec. 7, 2016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Contents of the presentation: 60%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 smtClean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536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16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16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 smtClean="0"/>
              <a:t>Project Report Template</a:t>
            </a:r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048"/>
            <a:ext cx="9220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101C-9D4F-6741-9825-058A35E0648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10600" cy="4648200"/>
          </a:xfrm>
        </p:spPr>
        <p:txBody>
          <a:bodyPr/>
          <a:lstStyle/>
          <a:p>
            <a:r>
              <a:rPr lang="en-US" altLang="en-US" sz="3600" dirty="0"/>
              <a:t>Measures the ionization produced when an incident </a:t>
            </a:r>
            <a:r>
              <a:rPr lang="en-US" altLang="en-US" sz="3600" dirty="0" smtClean="0"/>
              <a:t>particle </a:t>
            </a:r>
            <a:r>
              <a:rPr lang="en-US" altLang="en-US" sz="3600" dirty="0"/>
              <a:t>traverses through a medium</a:t>
            </a:r>
          </a:p>
          <a:p>
            <a:r>
              <a:rPr lang="en-US" altLang="en-US" sz="3600" dirty="0"/>
              <a:t>Can be used to</a:t>
            </a:r>
          </a:p>
          <a:p>
            <a:pPr lvl="1"/>
            <a:r>
              <a:rPr lang="en-US" altLang="en-US" sz="3200" dirty="0"/>
              <a:t>Trace charged particles through the medium</a:t>
            </a:r>
          </a:p>
          <a:p>
            <a:pPr lvl="1"/>
            <a:r>
              <a:rPr lang="en-US" altLang="en-US" sz="3200" dirty="0"/>
              <a:t>Measure the energy loss (</a:t>
            </a:r>
            <a:r>
              <a:rPr lang="en-US" altLang="en-US" sz="3200" dirty="0" err="1"/>
              <a:t>dE</a:t>
            </a:r>
            <a:r>
              <a:rPr lang="en-US" altLang="en-US" sz="3200" dirty="0"/>
              <a:t>/dx) of the incident particle</a:t>
            </a:r>
          </a:p>
          <a:p>
            <a:pPr lvl="2"/>
            <a:r>
              <a:rPr lang="en-US" altLang="en-US" sz="2800" dirty="0"/>
              <a:t>Must prevent re-combination of an ion and electron pair into an atom after the ionization</a:t>
            </a:r>
          </a:p>
          <a:p>
            <a:pPr lvl="2"/>
            <a:r>
              <a:rPr lang="en-US" altLang="en-US" sz="2800" dirty="0"/>
              <a:t>Apply high electric field across medium</a:t>
            </a:r>
          </a:p>
          <a:p>
            <a:pPr lvl="3"/>
            <a:r>
              <a:rPr lang="en-US" altLang="en-US" sz="2400" dirty="0"/>
              <a:t>Separates charges and accelerates </a:t>
            </a:r>
            <a:r>
              <a:rPr lang="en-US" altLang="en-US" sz="2400" dirty="0" smtClean="0"/>
              <a:t>the electrons</a:t>
            </a:r>
            <a:endParaRPr lang="en-US" altLang="en-US" sz="2400" dirty="0"/>
          </a:p>
        </p:txBody>
      </p:sp>
      <p:graphicFrame>
        <p:nvGraphicFramePr>
          <p:cNvPr id="61440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347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04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 sz="4800" b="1"/>
              <a:t>Ionization Detectors</a:t>
            </a:r>
          </a:p>
        </p:txBody>
      </p:sp>
    </p:spTree>
    <p:extLst>
      <p:ext uri="{BB962C8B-B14F-4D97-AF65-F5344CB8AC3E}">
        <p14:creationId xmlns:p14="http://schemas.microsoft.com/office/powerpoint/2010/main" val="14194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4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4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4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4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2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0E40-C6FF-7D40-B652-88AD7D0B83E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5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839200" cy="4800600"/>
          </a:xfrm>
        </p:spPr>
        <p:txBody>
          <a:bodyPr/>
          <a:lstStyle/>
          <a:p>
            <a:r>
              <a:rPr lang="en-US" altLang="en-US" dirty="0"/>
              <a:t>Basic ionization detector consists </a:t>
            </a:r>
          </a:p>
          <a:p>
            <a:pPr lvl="1"/>
            <a:r>
              <a:rPr lang="en-US" altLang="en-US" dirty="0"/>
              <a:t>A chamber with an easily </a:t>
            </a:r>
            <a:r>
              <a:rPr lang="en-US" altLang="en-US" dirty="0" err="1" smtClean="0"/>
              <a:t>ionizeable</a:t>
            </a:r>
            <a:r>
              <a:rPr lang="en-US" altLang="en-US" dirty="0" smtClean="0"/>
              <a:t> </a:t>
            </a:r>
            <a:r>
              <a:rPr lang="en-US" altLang="en-US" dirty="0"/>
              <a:t>medium</a:t>
            </a:r>
          </a:p>
          <a:p>
            <a:pPr lvl="2"/>
            <a:r>
              <a:rPr lang="en-US" altLang="en-US" dirty="0"/>
              <a:t>The medium must be chemically stable and should not absorb ionization electrons</a:t>
            </a:r>
          </a:p>
          <a:p>
            <a:pPr lvl="2"/>
            <a:r>
              <a:rPr lang="en-US" altLang="en-US" dirty="0"/>
              <a:t>Should have low ionization potential (</a:t>
            </a:r>
            <a:r>
              <a:rPr lang="en-US" altLang="en-US" dirty="0">
                <a:latin typeface="Symbol" charset="2"/>
              </a:rPr>
              <a:t>`</a:t>
            </a:r>
            <a:r>
              <a:rPr lang="en-US" altLang="en-US" sz="2800" dirty="0">
                <a:latin typeface="Monotype Corsiva" charset="0"/>
              </a:rPr>
              <a:t>I </a:t>
            </a:r>
            <a:r>
              <a:rPr lang="en-US" altLang="en-US" dirty="0"/>
              <a:t>) </a:t>
            </a:r>
            <a:r>
              <a:rPr lang="en-US" altLang="en-US" dirty="0">
                <a:sym typeface="Wingdings" charset="2"/>
              </a:rPr>
              <a:t> To maximize the amount of ionization produced per given energy</a:t>
            </a:r>
            <a:endParaRPr lang="en-US" altLang="en-US" dirty="0"/>
          </a:p>
          <a:p>
            <a:pPr lvl="1"/>
            <a:r>
              <a:rPr lang="en-US" altLang="en-US" dirty="0"/>
              <a:t>A cathode and an anode held at some large potential difference</a:t>
            </a:r>
          </a:p>
          <a:p>
            <a:pPr lvl="1"/>
            <a:r>
              <a:rPr lang="en-US" altLang="en-US" dirty="0"/>
              <a:t>The device is characterized by a capacitance determined by its geometry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61542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7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Detectors – Chamber Structure</a:t>
            </a:r>
          </a:p>
        </p:txBody>
      </p:sp>
    </p:spTree>
    <p:extLst>
      <p:ext uri="{BB962C8B-B14F-4D97-AF65-F5344CB8AC3E}">
        <p14:creationId xmlns:p14="http://schemas.microsoft.com/office/powerpoint/2010/main" val="167686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5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5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2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754F3-0CCE-6A4C-A79B-4F17BDB708B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4038600"/>
            <a:ext cx="88392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The ionization electrons and ions drift to their corresponding electrodes, to anode and cathode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Provide small currents that flow through the resistor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The current causes voltage drop that can be sensed by the amplifier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Amplifier signal can be analyzed to obtain pulse height that is related to the total amount of ionization</a:t>
            </a:r>
          </a:p>
        </p:txBody>
      </p:sp>
      <p:graphicFrame>
        <p:nvGraphicFramePr>
          <p:cNvPr id="61645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395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rgbClr val="A50021"/>
                </a:solidFill>
                <a:latin typeface="Arial Narrow" charset="0"/>
              </a:defRPr>
            </a:lvl1pPr>
            <a:lvl2pPr algn="ctr">
              <a:defRPr sz="4400">
                <a:solidFill>
                  <a:srgbClr val="A50021"/>
                </a:solidFill>
                <a:latin typeface="Arial Narrow" charset="0"/>
              </a:defRPr>
            </a:lvl2pPr>
            <a:lvl3pPr algn="ctr">
              <a:defRPr sz="4400">
                <a:solidFill>
                  <a:srgbClr val="A50021"/>
                </a:solidFill>
                <a:latin typeface="Arial Narrow" charset="0"/>
              </a:defRPr>
            </a:lvl3pPr>
            <a:lvl4pPr algn="ctr">
              <a:defRPr sz="4400">
                <a:solidFill>
                  <a:srgbClr val="A50021"/>
                </a:solidFill>
                <a:latin typeface="Arial Narrow" charset="0"/>
              </a:defRPr>
            </a:lvl4pPr>
            <a:lvl5pPr algn="ctr">
              <a:defRPr sz="4400">
                <a:solidFill>
                  <a:srgbClr val="A50021"/>
                </a:solidFill>
                <a:latin typeface="Arial Narrow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charset="0"/>
              </a:defRPr>
            </a:lvl9pPr>
          </a:lstStyle>
          <a:p>
            <a:r>
              <a:rPr lang="en-US" altLang="en-US"/>
              <a:t>Ionization Detectors – Chamber Structure</a:t>
            </a:r>
          </a:p>
        </p:txBody>
      </p:sp>
      <p:pic>
        <p:nvPicPr>
          <p:cNvPr id="616453" name="Picture 5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772400" cy="30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3055938" y="1219200"/>
            <a:ext cx="2012950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Cathode: Negative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3048000" y="3048000"/>
            <a:ext cx="175736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800000"/>
                </a:solidFill>
              </a:rPr>
              <a:t>Anode: Positive</a:t>
            </a:r>
          </a:p>
        </p:txBody>
      </p:sp>
    </p:spTree>
    <p:extLst>
      <p:ext uri="{BB962C8B-B14F-4D97-AF65-F5344CB8AC3E}">
        <p14:creationId xmlns:p14="http://schemas.microsoft.com/office/powerpoint/2010/main" val="15923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6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616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616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616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16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0" grpId="0" build="p" autoUpdateAnimBg="0"/>
      <p:bldP spid="616454" grpId="0" animBg="1"/>
      <p:bldP spid="6164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Monday, Oct. 24, 2016</a:t>
            </a: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PHYS 3446, Fall 2016</a:t>
            </a:r>
            <a:endParaRPr lang="en-US" alt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88C3-1B7E-DB4D-8B5F-C2D20D5E1901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636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>
            <a:fillRect/>
          </a:stretch>
        </p:blipFill>
        <p:spPr bwMode="auto">
          <a:xfrm>
            <a:off x="228600" y="381000"/>
            <a:ext cx="8382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6931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A50021"/>
                </a:solidFill>
                <a:latin typeface="Arial" charset="0"/>
              </a:rPr>
              <a:t>30cmx30cm D-GEM Detector Signal</a:t>
            </a:r>
          </a:p>
        </p:txBody>
      </p:sp>
      <p:sp>
        <p:nvSpPr>
          <p:cNvPr id="636932" name="Text Box 4"/>
          <p:cNvSpPr txBox="1">
            <a:spLocks noChangeArrowheads="1"/>
          </p:cNvSpPr>
          <p:nvPr/>
        </p:nvSpPr>
        <p:spPr bwMode="auto">
          <a:xfrm>
            <a:off x="4495800" y="2590800"/>
            <a:ext cx="2640013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CC0000"/>
                </a:solidFill>
              </a:rPr>
              <a:t>Signal from Cs</a:t>
            </a:r>
            <a:r>
              <a:rPr lang="en-US" altLang="en-US" sz="2000" b="1" baseline="30000">
                <a:solidFill>
                  <a:srgbClr val="CC0000"/>
                </a:solidFill>
              </a:rPr>
              <a:t>137</a:t>
            </a:r>
            <a:r>
              <a:rPr lang="en-US" altLang="en-US" sz="2000" b="1">
                <a:solidFill>
                  <a:srgbClr val="CC0000"/>
                </a:solidFill>
              </a:rPr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20908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932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44949</TotalTime>
  <Words>1811</Words>
  <Application>Microsoft Macintosh PowerPoint</Application>
  <PresentationFormat>On-screen Show (4:3)</PresentationFormat>
  <Paragraphs>282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Arial Narrow</vt:lpstr>
      <vt:lpstr>Monotype Corsiva</vt:lpstr>
      <vt:lpstr>Symbol</vt:lpstr>
      <vt:lpstr>Times New Roman</vt:lpstr>
      <vt:lpstr>Wingdings</vt:lpstr>
      <vt:lpstr>phys1443-spring02</vt:lpstr>
      <vt:lpstr>Equation</vt:lpstr>
      <vt:lpstr>PHYS 3446 – Lecture #15</vt:lpstr>
      <vt:lpstr>Announcements</vt:lpstr>
      <vt:lpstr>Reminder: Research Project Report</vt:lpstr>
      <vt:lpstr>Research Presentations</vt:lpstr>
      <vt:lpstr>Project Report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PWMC</vt:lpstr>
      <vt:lpstr>PowerPoint Presentation</vt:lpstr>
      <vt:lpstr>A Schematics of a Drift Chamber</vt:lpstr>
      <vt:lpstr>PowerPoint Presentation</vt:lpstr>
      <vt:lpstr>Geiger-Muller Counter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Scintillation Materials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1386</cp:revision>
  <cp:lastPrinted>2016-10-03T19:17:49Z</cp:lastPrinted>
  <dcterms:created xsi:type="dcterms:W3CDTF">2002-01-14T15:59:50Z</dcterms:created>
  <dcterms:modified xsi:type="dcterms:W3CDTF">2016-10-24T21:26:52Z</dcterms:modified>
</cp:coreProperties>
</file>