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9" r:id="rId2"/>
    <p:sldId id="809" r:id="rId3"/>
    <p:sldId id="841" r:id="rId4"/>
    <p:sldId id="810" r:id="rId5"/>
    <p:sldId id="791" r:id="rId6"/>
    <p:sldId id="792" r:id="rId7"/>
    <p:sldId id="793" r:id="rId8"/>
    <p:sldId id="794" r:id="rId9"/>
    <p:sldId id="795" r:id="rId10"/>
    <p:sldId id="796" r:id="rId11"/>
    <p:sldId id="797" r:id="rId12"/>
    <p:sldId id="842" r:id="rId13"/>
    <p:sldId id="798" r:id="rId14"/>
    <p:sldId id="799" r:id="rId15"/>
    <p:sldId id="800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5" autoAdjust="0"/>
    <p:restoredTop sz="96087" autoAdjust="0"/>
  </p:normalViewPr>
  <p:slideViewPr>
    <p:cSldViewPr>
      <p:cViewPr varScale="1">
        <p:scale>
          <a:sx n="88" d="100"/>
          <a:sy n="88" d="100"/>
        </p:scale>
        <p:origin x="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image" Target="../media/image15.wmf"/><Relationship Id="rId13" Type="http://schemas.openxmlformats.org/officeDocument/2006/relationships/image" Target="../media/image16.wmf"/><Relationship Id="rId14" Type="http://schemas.openxmlformats.org/officeDocument/2006/relationships/image" Target="../media/image17.wmf"/><Relationship Id="rId15" Type="http://schemas.openxmlformats.org/officeDocument/2006/relationships/image" Target="../media/image18.wmf"/><Relationship Id="rId1" Type="http://schemas.openxmlformats.org/officeDocument/2006/relationships/image" Target="../media/image1.wmf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0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6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.wmf"/><Relationship Id="rId5" Type="http://schemas.openxmlformats.org/officeDocument/2006/relationships/image" Target="../media/image20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hyperlink" Target="http://ftbf.fnal.gov/cherenkov_pressure-_scan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2.wmf"/><Relationship Id="rId21" Type="http://schemas.openxmlformats.org/officeDocument/2006/relationships/oleObject" Target="../embeddings/oleObject13.bin"/><Relationship Id="rId22" Type="http://schemas.openxmlformats.org/officeDocument/2006/relationships/image" Target="../media/image13.wmf"/><Relationship Id="rId23" Type="http://schemas.openxmlformats.org/officeDocument/2006/relationships/oleObject" Target="../embeddings/oleObject14.bin"/><Relationship Id="rId24" Type="http://schemas.openxmlformats.org/officeDocument/2006/relationships/image" Target="../media/image14.wmf"/><Relationship Id="rId25" Type="http://schemas.openxmlformats.org/officeDocument/2006/relationships/oleObject" Target="../embeddings/oleObject15.bin"/><Relationship Id="rId26" Type="http://schemas.openxmlformats.org/officeDocument/2006/relationships/image" Target="../media/image15.wmf"/><Relationship Id="rId27" Type="http://schemas.openxmlformats.org/officeDocument/2006/relationships/oleObject" Target="../embeddings/oleObject16.bin"/><Relationship Id="rId28" Type="http://schemas.openxmlformats.org/officeDocument/2006/relationships/image" Target="../media/image16.wmf"/><Relationship Id="rId29" Type="http://schemas.openxmlformats.org/officeDocument/2006/relationships/oleObject" Target="../embeddings/oleObject17.bin"/><Relationship Id="rId30" Type="http://schemas.openxmlformats.org/officeDocument/2006/relationships/image" Target="../media/image17.wmf"/><Relationship Id="rId31" Type="http://schemas.openxmlformats.org/officeDocument/2006/relationships/oleObject" Target="../embeddings/oleObject18.bin"/><Relationship Id="rId32" Type="http://schemas.openxmlformats.org/officeDocument/2006/relationships/image" Target="../media/image18.w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#16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066560" y="1371600"/>
            <a:ext cx="3023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26,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057400"/>
            <a:ext cx="7005638" cy="342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4400" dirty="0" smtClean="0">
                <a:solidFill>
                  <a:schemeClr val="hlink"/>
                </a:solidFill>
                <a:latin typeface="Arial Narrow" charset="0"/>
              </a:rPr>
              <a:t>Particle </a:t>
            </a:r>
            <a:r>
              <a:rPr lang="en-US" altLang="en-US" sz="4400" dirty="0">
                <a:solidFill>
                  <a:schemeClr val="hlink"/>
                </a:solidFill>
                <a:latin typeface="Arial Narrow" charset="0"/>
              </a:rPr>
              <a:t>Detection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Silicon Photo-Multipliers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Time </a:t>
            </a:r>
            <a:r>
              <a:rPr lang="en-US" altLang="en-US" sz="3600" dirty="0">
                <a:solidFill>
                  <a:srgbClr val="FF00FF"/>
                </a:solidFill>
                <a:latin typeface="Arial Narrow" charset="0"/>
              </a:rPr>
              <a:t>of </a:t>
            </a: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Flight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Cerenkov Counter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Calorimeters</a:t>
            </a:r>
            <a:endParaRPr lang="en-US" altLang="en-US" sz="3600" dirty="0">
              <a:solidFill>
                <a:srgbClr val="FF00F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CA92-83AB-2E4C-9D1C-090C1A268B0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r>
              <a:rPr lang="en-US" altLang="en-US" dirty="0"/>
              <a:t>The angle of emission is given by </a:t>
            </a:r>
          </a:p>
          <a:p>
            <a:r>
              <a:rPr lang="en-US" altLang="en-US" dirty="0"/>
              <a:t>The intensity of the produced radiation per unit length of the radiator is proportional to sin</a:t>
            </a:r>
            <a:r>
              <a:rPr lang="en-US" altLang="en-US" baseline="30000" dirty="0"/>
              <a:t>2</a:t>
            </a:r>
            <a:r>
              <a:rPr lang="en-US" altLang="en-US" dirty="0">
                <a:latin typeface="Symbol" charset="2"/>
              </a:rPr>
              <a:t>q</a:t>
            </a:r>
            <a:r>
              <a:rPr lang="en-US" altLang="en-US" baseline="-25000" dirty="0"/>
              <a:t>c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For </a:t>
            </a:r>
            <a:r>
              <a:rPr lang="en-US" altLang="en-US" dirty="0" err="1">
                <a:latin typeface="Symbol" charset="2"/>
              </a:rPr>
              <a:t>b</a:t>
            </a:r>
            <a:r>
              <a:rPr lang="en-US" altLang="en-US" dirty="0" err="1"/>
              <a:t>n</a:t>
            </a:r>
            <a:r>
              <a:rPr lang="en-US" altLang="en-US" dirty="0"/>
              <a:t>&gt;1, light can be emitted while for </a:t>
            </a:r>
            <a:r>
              <a:rPr lang="en-US" altLang="en-US" dirty="0" err="1">
                <a:latin typeface="Symbol" charset="2"/>
              </a:rPr>
              <a:t>b</a:t>
            </a:r>
            <a:r>
              <a:rPr lang="en-US" altLang="en-US" dirty="0" err="1"/>
              <a:t>n</a:t>
            </a:r>
            <a:r>
              <a:rPr lang="en-US" altLang="en-US" dirty="0"/>
              <a:t>&lt;1, no light can be observed.</a:t>
            </a:r>
          </a:p>
          <a:p>
            <a:r>
              <a:rPr lang="en-US" altLang="en-US" dirty="0"/>
              <a:t>Thus, Cerenkov effect provides a means for distinguishing particles with the same momentum</a:t>
            </a:r>
          </a:p>
          <a:p>
            <a:pPr lvl="1"/>
            <a:r>
              <a:rPr lang="en-US" altLang="en-US" dirty="0"/>
              <a:t>One can use multiple chambers of various indices of refraction to detect </a:t>
            </a:r>
            <a:r>
              <a:rPr lang="en-US" altLang="en-US" dirty="0" smtClean="0"/>
              <a:t>the Cerenkov </a:t>
            </a:r>
            <a:r>
              <a:rPr lang="en-US" altLang="en-US" dirty="0"/>
              <a:t>radiation from particles of different mass but with the same momentum</a:t>
            </a:r>
          </a:p>
        </p:txBody>
      </p:sp>
      <p:graphicFrame>
        <p:nvGraphicFramePr>
          <p:cNvPr id="6615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Cerenkov Detectors</a:t>
            </a:r>
          </a:p>
        </p:txBody>
      </p:sp>
      <p:graphicFrame>
        <p:nvGraphicFramePr>
          <p:cNvPr id="66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864693"/>
              </p:ext>
            </p:extLst>
          </p:nvPr>
        </p:nvGraphicFramePr>
        <p:xfrm>
          <a:off x="5867400" y="523803"/>
          <a:ext cx="1752600" cy="109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3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3803"/>
                        <a:ext cx="1752600" cy="1097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2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9A4A-4AE5-9D4F-A151-C0B4DEB1E51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altLang="en-US" sz="2800"/>
              <a:t>Threshold counters</a:t>
            </a:r>
          </a:p>
          <a:p>
            <a:pPr lvl="1"/>
            <a:r>
              <a:rPr lang="en-US" altLang="en-US" sz="2400"/>
              <a:t>Particles with the same momentum but with different mass will start emitting Cerenkov light when the index of refraction is above a certain threshold</a:t>
            </a:r>
          </a:p>
          <a:p>
            <a:pPr lvl="1"/>
            <a:r>
              <a:rPr lang="en-US" altLang="en-US" sz="2400"/>
              <a:t>These counters have one type of gas but could </a:t>
            </a:r>
            <a:r>
              <a:rPr lang="en-US" altLang="en-US" sz="2400">
                <a:solidFill>
                  <a:srgbClr val="FF0000"/>
                </a:solidFill>
              </a:rPr>
              <a:t>vary the pressure</a:t>
            </a:r>
            <a:r>
              <a:rPr lang="en-US" altLang="en-US" sz="2400"/>
              <a:t> in the chamber to change the index of refraction to distinguish particles</a:t>
            </a:r>
          </a:p>
          <a:p>
            <a:pPr lvl="1"/>
            <a:r>
              <a:rPr lang="en-US" altLang="en-US" sz="2400"/>
              <a:t>Large proton decay experiments use Cerenkov detector to detect the final state particles, such as p </a:t>
            </a:r>
            <a:r>
              <a:rPr lang="en-US" altLang="en-US" sz="2400">
                <a:sym typeface="Wingdings" charset="2"/>
              </a:rPr>
              <a:t> e</a:t>
            </a:r>
            <a:r>
              <a:rPr lang="en-US" altLang="en-US" sz="2400" baseline="30000">
                <a:sym typeface="Wingdings" charset="2"/>
              </a:rPr>
              <a:t>+</a:t>
            </a:r>
            <a:r>
              <a:rPr lang="en-US" altLang="en-US" sz="2400">
                <a:latin typeface="Symbol" charset="2"/>
                <a:sym typeface="Wingdings" charset="2"/>
              </a:rPr>
              <a:t>p</a:t>
            </a:r>
            <a:r>
              <a:rPr lang="en-US" altLang="en-US" sz="2400" baseline="30000">
                <a:sym typeface="Wingdings" charset="2"/>
              </a:rPr>
              <a:t>0</a:t>
            </a:r>
          </a:p>
          <a:p>
            <a:r>
              <a:rPr lang="en-US" altLang="en-US" sz="2800"/>
              <a:t>Differential counters</a:t>
            </a:r>
          </a:p>
          <a:p>
            <a:pPr lvl="1"/>
            <a:r>
              <a:rPr lang="en-US" altLang="en-US" sz="2400"/>
              <a:t>Measure </a:t>
            </a:r>
            <a:r>
              <a:rPr lang="en-US" altLang="en-US" sz="2400">
                <a:solidFill>
                  <a:srgbClr val="FF0000"/>
                </a:solidFill>
              </a:rPr>
              <a:t>the angle of emission</a:t>
            </a:r>
            <a:r>
              <a:rPr lang="en-US" altLang="en-US" sz="2400"/>
              <a:t> for the given index of refraction since the emission angle for lighter particles will be larger than heavier ones</a:t>
            </a:r>
          </a:p>
        </p:txBody>
      </p:sp>
      <p:graphicFrame>
        <p:nvGraphicFramePr>
          <p:cNvPr id="6625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Cerenkov Detectors</a:t>
            </a:r>
          </a:p>
        </p:txBody>
      </p:sp>
      <p:pic>
        <p:nvPicPr>
          <p:cNvPr id="339047" name="Picture 103" descr="ttp://ftbf.fnal.gov/wp-content/uploads/2015/06/fig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79307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11"/>
            <a:ext cx="7772400" cy="1143000"/>
          </a:xfrm>
        </p:spPr>
        <p:txBody>
          <a:bodyPr/>
          <a:lstStyle/>
          <a:p>
            <a:r>
              <a:rPr lang="en-US" dirty="0" smtClean="0"/>
              <a:t>Plot of Threshold Cerenkov Counter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89122" name="Picture 2" descr="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972959" cy="44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5695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hlinkClick r:id="rId3"/>
              </a:rPr>
              <a:t>http://ftbf.fnal.gov/cherenkov_pressure-_scans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4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F5ED-963E-674B-A3D3-41C24B1481B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685800"/>
          </a:xfrm>
        </p:spPr>
        <p:txBody>
          <a:bodyPr/>
          <a:lstStyle/>
          <a:p>
            <a:r>
              <a:rPr lang="en-US" altLang="en-US" sz="4000"/>
              <a:t>Super Kamiokande </a:t>
            </a:r>
            <a:br>
              <a:rPr lang="en-US" altLang="en-US" sz="4000"/>
            </a:br>
            <a:r>
              <a:rPr lang="en-US" altLang="en-US" sz="4000"/>
              <a:t>A Differential Water Cerenkov Detector</a:t>
            </a:r>
          </a:p>
        </p:txBody>
      </p:sp>
      <p:pic>
        <p:nvPicPr>
          <p:cNvPr id="663555" name="Picture 3" descr="sk_buil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1447800"/>
            <a:ext cx="48085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4267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 err="1">
                <a:solidFill>
                  <a:schemeClr val="accent2"/>
                </a:solidFill>
              </a:rPr>
              <a:t>Kamioka</a:t>
            </a:r>
            <a:r>
              <a:rPr lang="en-US" altLang="en-US" sz="2800" dirty="0">
                <a:solidFill>
                  <a:schemeClr val="accent2"/>
                </a:solidFill>
              </a:rPr>
              <a:t> zinc mine, Japan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 1000m underground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40 m (d) x 40m(h) SS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50,000 tons of ultra pure H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O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11200(inner)+1800(outer) 50cm PMT’s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Originally for proton decay experiment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Accident in Nov. 2001, destroyed 7000 PMT’s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hlink"/>
                </a:solidFill>
              </a:rPr>
              <a:t>Dec. 2002 resumed data </a:t>
            </a:r>
            <a:r>
              <a:rPr lang="en-US" altLang="en-US" sz="2800" dirty="0" smtClean="0">
                <a:solidFill>
                  <a:schemeClr val="hlink"/>
                </a:solidFill>
              </a:rPr>
              <a:t>taking w/ remaining PMT’s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09DC-2A82-C14C-A4FE-C5A14E345DF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/>
              <a:t>Super-K Event Displays</a:t>
            </a:r>
          </a:p>
        </p:txBody>
      </p:sp>
      <p:grpSp>
        <p:nvGrpSpPr>
          <p:cNvPr id="664579" name="Group 3"/>
          <p:cNvGrpSpPr>
            <a:grpSpLocks/>
          </p:cNvGrpSpPr>
          <p:nvPr/>
        </p:nvGrpSpPr>
        <p:grpSpPr bwMode="auto">
          <a:xfrm>
            <a:off x="76200" y="1066800"/>
            <a:ext cx="4572000" cy="4646613"/>
            <a:chOff x="48" y="672"/>
            <a:chExt cx="2880" cy="2927"/>
          </a:xfrm>
        </p:grpSpPr>
        <p:pic>
          <p:nvPicPr>
            <p:cNvPr id="664580" name="Picture 4" descr="sk-stop-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2"/>
              <a:ext cx="2880" cy="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4581" name="Text Box 5"/>
            <p:cNvSpPr txBox="1">
              <a:spLocks noChangeArrowheads="1"/>
            </p:cNvSpPr>
            <p:nvPr/>
          </p:nvSpPr>
          <p:spPr bwMode="auto">
            <a:xfrm>
              <a:off x="144" y="3168"/>
              <a:ext cx="8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FFCC"/>
                  </a:solidFill>
                </a:rPr>
                <a:t>Stopping </a:t>
              </a:r>
              <a:r>
                <a:rPr lang="en-US" altLang="en-US" sz="2400">
                  <a:solidFill>
                    <a:srgbClr val="FFFFCC"/>
                  </a:solidFill>
                  <a:latin typeface="Symbol" charset="2"/>
                </a:rPr>
                <a:t>m</a:t>
              </a:r>
            </a:p>
          </p:txBody>
        </p:sp>
      </p:grpSp>
      <p:grpSp>
        <p:nvGrpSpPr>
          <p:cNvPr id="664582" name="Group 6"/>
          <p:cNvGrpSpPr>
            <a:grpSpLocks/>
          </p:cNvGrpSpPr>
          <p:nvPr/>
        </p:nvGrpSpPr>
        <p:grpSpPr bwMode="auto">
          <a:xfrm>
            <a:off x="4800600" y="1066800"/>
            <a:ext cx="4343400" cy="4625975"/>
            <a:chOff x="3024" y="672"/>
            <a:chExt cx="2736" cy="2914"/>
          </a:xfrm>
        </p:grpSpPr>
        <p:pic>
          <p:nvPicPr>
            <p:cNvPr id="664583" name="Picture 7" descr="sk-triple-m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72"/>
              <a:ext cx="2736" cy="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4584" name="Text Box 8"/>
            <p:cNvSpPr txBox="1">
              <a:spLocks noChangeArrowheads="1"/>
            </p:cNvSpPr>
            <p:nvPr/>
          </p:nvSpPr>
          <p:spPr bwMode="auto">
            <a:xfrm>
              <a:off x="3168" y="3168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FFCC"/>
                  </a:solidFill>
                </a:rPr>
                <a:t>3</a:t>
              </a:r>
              <a:r>
                <a:rPr lang="en-US" altLang="en-US" sz="2400">
                  <a:solidFill>
                    <a:srgbClr val="FFFFCC"/>
                  </a:solidFill>
                  <a:latin typeface="Symbol" charset="2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A5B-F106-FE40-8FAD-DA31FE8CE38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Ring-imaging Cerenkov Counters (RICH)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 UV emissions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 energetic charged particle can produce multiple UV distributed about the direction of the particle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These UV photons can then be put through a photo-sensitive medium creating a ring of electrons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These electrons then can be detected in an ionization chamber forming a ring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Babar experiment at SLAC uses this detector</a:t>
            </a:r>
          </a:p>
        </p:txBody>
      </p:sp>
      <p:graphicFrame>
        <p:nvGraphicFramePr>
          <p:cNvPr id="66560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Cerenkov Detectors</a:t>
            </a:r>
          </a:p>
        </p:txBody>
      </p:sp>
    </p:spTree>
    <p:extLst>
      <p:ext uri="{BB962C8B-B14F-4D97-AF65-F5344CB8AC3E}">
        <p14:creationId xmlns:p14="http://schemas.microsoft.com/office/powerpoint/2010/main" val="15371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The MS Word template for project paper has been uploaded to the class web page, under project link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Please use only this template for your project paper.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Mark on your calendar two special colloquia – </a:t>
            </a:r>
            <a:r>
              <a:rPr lang="en-US" altLang="en-US" sz="4000" smtClean="0"/>
              <a:t>double extra credit:</a:t>
            </a:r>
            <a:endParaRPr lang="en-US" altLang="en-US" sz="4000" dirty="0" smtClean="0"/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Nov. 30: Dr. Steven Sand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Dec. 7: Dr. </a:t>
            </a:r>
            <a:r>
              <a:rPr lang="en-US" altLang="en-US" sz="3600" dirty="0" err="1" smtClean="0"/>
              <a:t>K.C.Kong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Reminder: Homework #7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95400"/>
            <a:ext cx="8458200" cy="5638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Derive </a:t>
            </a:r>
            <a:r>
              <a:rPr lang="en-US" altLang="en-US" sz="4000" dirty="0"/>
              <a:t>Eq. </a:t>
            </a:r>
            <a:r>
              <a:rPr lang="en-US" altLang="en-US" sz="4000" dirty="0" smtClean="0"/>
              <a:t>7.10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Carry </a:t>
            </a:r>
            <a:r>
              <a:rPr lang="en-US" altLang="en-US" sz="4000" dirty="0"/>
              <a:t>out computations for Eq. 7.14 and 7.17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/>
              <a:t>Due for these assignments is Monday, Oct. </a:t>
            </a:r>
            <a:r>
              <a:rPr lang="en-US" altLang="en-US" sz="4000" dirty="0" smtClean="0"/>
              <a:t>31</a:t>
            </a:r>
            <a:endParaRPr lang="en-US" altLang="en-US" sz="4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A76C-632B-7B4D-9177-39CD1298F8FF}" type="slidenum">
              <a:rPr lang="en-US" altLang="en-US"/>
              <a:pPr/>
              <a:t>4</a:t>
            </a:fld>
            <a:endParaRPr lang="en-US" altLang="en-US"/>
          </a:p>
        </p:txBody>
      </p:sp>
      <p:graphicFrame>
        <p:nvGraphicFramePr>
          <p:cNvPr id="67481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 smtClean="0"/>
              <a:t>Silicon Photo Multipliers – </a:t>
            </a:r>
            <a:r>
              <a:rPr lang="en-US" dirty="0" err="1" smtClean="0"/>
              <a:t>SiPM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/>
          <a:lstStyle/>
          <a:p>
            <a:r>
              <a:rPr lang="en-US" dirty="0" smtClean="0"/>
              <a:t>Made of a layer of silicon divided in pixels</a:t>
            </a:r>
          </a:p>
          <a:p>
            <a:r>
              <a:rPr lang="en-US" dirty="0" smtClean="0"/>
              <a:t>Under bias voltage for electron amplifications</a:t>
            </a:r>
          </a:p>
          <a:p>
            <a:r>
              <a:rPr lang="en-US" dirty="0" smtClean="0"/>
              <a:t>Small sizes (1mmx1mm, 3mmx3mm, 6mmx6mm)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32802" name="Picture 2" descr="http://www.hamamatsu.com/sp/hc/osh/osh_0203_imag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" y="2838450"/>
            <a:ext cx="796391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8588-A8D1-5245-920C-196494BFA127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638996" name="Picture 20" descr="Scint-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16764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89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Scintillation Detector Structure</a:t>
            </a:r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304800" y="1792288"/>
            <a:ext cx="2362200" cy="1712912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chemeClr val="accent2"/>
                </a:solidFill>
              </a:rPr>
              <a:t>Scintillation </a:t>
            </a:r>
          </a:p>
          <a:p>
            <a:pPr algn="ctr"/>
            <a:r>
              <a:rPr lang="en-US" altLang="en-US" sz="2800">
                <a:solidFill>
                  <a:schemeClr val="accent2"/>
                </a:solidFill>
              </a:rPr>
              <a:t>Counter</a:t>
            </a:r>
          </a:p>
        </p:txBody>
      </p:sp>
      <p:sp>
        <p:nvSpPr>
          <p:cNvPr id="638984" name="AutoShape 8"/>
          <p:cNvSpPr>
            <a:spLocks noChangeArrowheads="1"/>
          </p:cNvSpPr>
          <p:nvPr/>
        </p:nvSpPr>
        <p:spPr bwMode="auto">
          <a:xfrm rot="-5400000">
            <a:off x="2619375" y="1919288"/>
            <a:ext cx="1709737" cy="14620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000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4267200" y="2228850"/>
            <a:ext cx="1143000" cy="838200"/>
          </a:xfrm>
          <a:prstGeom prst="rect">
            <a:avLst/>
          </a:prstGeom>
          <a:solidFill>
            <a:srgbClr val="FF00FF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 smtClean="0">
                <a:solidFill>
                  <a:srgbClr val="FFFF00"/>
                </a:solidFill>
              </a:rPr>
              <a:t>PMT/ </a:t>
            </a:r>
          </a:p>
          <a:p>
            <a:pPr algn="ctr"/>
            <a:r>
              <a:rPr lang="en-US" altLang="en-US" sz="2400" dirty="0" err="1" smtClean="0">
                <a:solidFill>
                  <a:srgbClr val="FFFF00"/>
                </a:solidFill>
              </a:rPr>
              <a:t>SiPM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638986" name="Rectangle 10"/>
          <p:cNvSpPr>
            <a:spLocks noChangeArrowheads="1"/>
          </p:cNvSpPr>
          <p:nvPr/>
        </p:nvSpPr>
        <p:spPr bwMode="auto">
          <a:xfrm>
            <a:off x="6019800" y="3733800"/>
            <a:ext cx="1676400" cy="1219200"/>
          </a:xfrm>
          <a:prstGeom prst="rect">
            <a:avLst/>
          </a:prstGeom>
          <a:solidFill>
            <a:srgbClr val="FF99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</a:rPr>
              <a:t>Readout </a:t>
            </a:r>
          </a:p>
          <a:p>
            <a:pPr algn="ctr"/>
            <a:r>
              <a:rPr lang="en-US" altLang="en-US" sz="2800">
                <a:solidFill>
                  <a:srgbClr val="FFFF00"/>
                </a:solidFill>
              </a:rPr>
              <a:t>Electronics</a:t>
            </a:r>
          </a:p>
        </p:txBody>
      </p:sp>
      <p:sp>
        <p:nvSpPr>
          <p:cNvPr id="638987" name="Rectangle 11"/>
          <p:cNvSpPr>
            <a:spLocks noChangeArrowheads="1"/>
          </p:cNvSpPr>
          <p:nvPr/>
        </p:nvSpPr>
        <p:spPr bwMode="auto">
          <a:xfrm>
            <a:off x="6019800" y="914400"/>
            <a:ext cx="10668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HV PS</a:t>
            </a:r>
          </a:p>
        </p:txBody>
      </p:sp>
      <p:cxnSp>
        <p:nvCxnSpPr>
          <p:cNvPr id="638989" name="AutoShape 13"/>
          <p:cNvCxnSpPr>
            <a:cxnSpLocks noChangeShapeType="1"/>
            <a:stCxn id="638987" idx="2"/>
          </p:cNvCxnSpPr>
          <p:nvPr/>
        </p:nvCxnSpPr>
        <p:spPr bwMode="auto">
          <a:xfrm rot="5400000">
            <a:off x="5781675" y="1704975"/>
            <a:ext cx="400050" cy="114300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8990" name="AutoShape 14"/>
          <p:cNvCxnSpPr>
            <a:cxnSpLocks noChangeShapeType="1"/>
            <a:stCxn id="638985" idx="3"/>
            <a:endCxn id="638986" idx="0"/>
          </p:cNvCxnSpPr>
          <p:nvPr/>
        </p:nvCxnSpPr>
        <p:spPr bwMode="auto">
          <a:xfrm>
            <a:off x="5424488" y="2647950"/>
            <a:ext cx="1433512" cy="1066800"/>
          </a:xfrm>
          <a:prstGeom prst="curvedConnector2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8994" name="Text Box 18"/>
          <p:cNvSpPr txBox="1">
            <a:spLocks noChangeArrowheads="1"/>
          </p:cNvSpPr>
          <p:nvPr/>
        </p:nvSpPr>
        <p:spPr bwMode="auto">
          <a:xfrm>
            <a:off x="2795588" y="2193925"/>
            <a:ext cx="13954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Light Guide/</a:t>
            </a:r>
          </a:p>
          <a:p>
            <a:r>
              <a:rPr lang="en-US" altLang="en-US" sz="2000" b="1"/>
              <a:t>Wavelength</a:t>
            </a:r>
          </a:p>
          <a:p>
            <a:r>
              <a:rPr lang="en-US" altLang="en-US" sz="2000" b="1"/>
              <a:t>Shifter</a:t>
            </a:r>
          </a:p>
        </p:txBody>
      </p:sp>
      <p:cxnSp>
        <p:nvCxnSpPr>
          <p:cNvPr id="638998" name="AutoShape 22"/>
          <p:cNvCxnSpPr>
            <a:cxnSpLocks noChangeShapeType="1"/>
            <a:stCxn id="638986" idx="3"/>
            <a:endCxn id="638996" idx="3"/>
          </p:cNvCxnSpPr>
          <p:nvPr/>
        </p:nvCxnSpPr>
        <p:spPr bwMode="auto">
          <a:xfrm flipH="1">
            <a:off x="7620000" y="4343400"/>
            <a:ext cx="95250" cy="1485900"/>
          </a:xfrm>
          <a:prstGeom prst="curvedConnector3">
            <a:avLst>
              <a:gd name="adj1" fmla="val -83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8999" name="Text Box 23"/>
          <p:cNvSpPr txBox="1">
            <a:spLocks noChangeArrowheads="1"/>
          </p:cNvSpPr>
          <p:nvPr/>
        </p:nvSpPr>
        <p:spPr bwMode="auto">
          <a:xfrm>
            <a:off x="5943600" y="50292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9251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D11-EABF-604B-B02F-E4FED5A41C0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Scintillator + PMT can provide </a:t>
            </a:r>
            <a:r>
              <a:rPr lang="en-US" altLang="en-US" u="sng" dirty="0">
                <a:solidFill>
                  <a:srgbClr val="FF0000"/>
                </a:solidFill>
              </a:rPr>
              <a:t>time resolution of 0.1 ns</a:t>
            </a:r>
            <a:r>
              <a:rPr lang="en-US" altLang="en-US" dirty="0"/>
              <a:t>. 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What position resolution does this corresponds to?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3cm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Array of scintillation counters can be used to measure the time of flight (TOF) of particles and obtain their velocities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What can this be used for?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Can use this to distinguish particles with about the same momentum but with different mass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How?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Measure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the momentum (p) of a particle in the magnetic field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its time of flight (t) for reaching some scintillation counter at a distance L from the point of origin of the particle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Determine the </a:t>
            </a:r>
            <a:r>
              <a:rPr lang="en-US" altLang="en-US" dirty="0" smtClean="0"/>
              <a:t>speed </a:t>
            </a:r>
            <a:r>
              <a:rPr lang="en-US" altLang="en-US" dirty="0"/>
              <a:t>of the particle and its mass</a:t>
            </a:r>
          </a:p>
        </p:txBody>
      </p:sp>
      <p:graphicFrame>
        <p:nvGraphicFramePr>
          <p:cNvPr id="6318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 dirty="0"/>
              <a:t>Time of </a:t>
            </a:r>
            <a:r>
              <a:rPr lang="en-US" altLang="en-US" sz="4000" dirty="0" smtClean="0"/>
              <a:t>Flight Detector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628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4E98-1224-0744-8566-0413D6B3298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458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TOF is the distance traveled divided by the speed of the particle, t=L/v.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Thus </a:t>
            </a:r>
            <a:r>
              <a:rPr lang="en-US" altLang="en-US" sz="2800" dirty="0">
                <a:latin typeface="Symbol" charset="2"/>
              </a:rPr>
              <a:t>D</a:t>
            </a:r>
            <a:r>
              <a:rPr lang="en-US" altLang="en-US" sz="2800" dirty="0"/>
              <a:t>t in flight time of the two particle with 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and 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is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</a:t>
            </a:r>
            <a:r>
              <a:rPr lang="en-US" altLang="en-US" sz="2800" dirty="0" smtClean="0"/>
              <a:t>a known </a:t>
            </a:r>
            <a:r>
              <a:rPr lang="en-US" altLang="en-US" sz="2800" dirty="0"/>
              <a:t>momentum, p,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Since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In non-relativistic limit,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Mass resolution of ~1% is achievable for low </a:t>
            </a:r>
            <a:r>
              <a:rPr lang="en-US" altLang="en-US" sz="2800" dirty="0" smtClean="0"/>
              <a:t>energies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How does this look in a relativistic case?</a:t>
            </a:r>
            <a:endParaRPr lang="en-US" altLang="en-US" sz="2800" dirty="0"/>
          </a:p>
        </p:txBody>
      </p:sp>
      <p:graphicFrame>
        <p:nvGraphicFramePr>
          <p:cNvPr id="6328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Time of Flight (TOF)</a:t>
            </a:r>
          </a:p>
        </p:txBody>
      </p:sp>
      <p:graphicFrame>
        <p:nvGraphicFramePr>
          <p:cNvPr id="632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737879"/>
              </p:ext>
            </p:extLst>
          </p:nvPr>
        </p:nvGraphicFramePr>
        <p:xfrm>
          <a:off x="2262188" y="1752600"/>
          <a:ext cx="1422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2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1752600"/>
                        <a:ext cx="14224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99916"/>
              </p:ext>
            </p:extLst>
          </p:nvPr>
        </p:nvGraphicFramePr>
        <p:xfrm>
          <a:off x="1447800" y="3603625"/>
          <a:ext cx="24733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3" name="Equation" r:id="rId7" imgW="1168200" imgH="444240" progId="Equation.DSMT4">
                  <p:embed/>
                </p:oleObj>
              </mc:Choice>
              <mc:Fallback>
                <p:oleObj name="Equation" r:id="rId7" imgW="1168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03625"/>
                        <a:ext cx="24733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03287"/>
              </p:ext>
            </p:extLst>
          </p:nvPr>
        </p:nvGraphicFramePr>
        <p:xfrm>
          <a:off x="3657600" y="4724400"/>
          <a:ext cx="573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4" name="Equation" r:id="rId9" imgW="291960" imgH="164880" progId="Equation.DSMT4">
                  <p:embed/>
                </p:oleObj>
              </mc:Choice>
              <mc:Fallback>
                <p:oleObj name="Equation" r:id="rId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573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24857"/>
              </p:ext>
            </p:extLst>
          </p:nvPr>
        </p:nvGraphicFramePr>
        <p:xfrm>
          <a:off x="3989388" y="3603625"/>
          <a:ext cx="42402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5" name="Equation" r:id="rId11" imgW="2158920" imgH="406080" progId="Equation.DSMT4">
                  <p:embed/>
                </p:oleObj>
              </mc:Choice>
              <mc:Fallback>
                <p:oleObj name="Equation" r:id="rId11" imgW="2158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3603625"/>
                        <a:ext cx="42402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02800"/>
              </p:ext>
            </p:extLst>
          </p:nvPr>
        </p:nvGraphicFramePr>
        <p:xfrm>
          <a:off x="3684588" y="1524000"/>
          <a:ext cx="1546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6" name="Equation" r:id="rId13" imgW="787320" imgH="444240" progId="Equation.DSMT4">
                  <p:embed/>
                </p:oleObj>
              </mc:Choice>
              <mc:Fallback>
                <p:oleObj name="Equation" r:id="rId13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1524000"/>
                        <a:ext cx="15462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64934"/>
              </p:ext>
            </p:extLst>
          </p:nvPr>
        </p:nvGraphicFramePr>
        <p:xfrm>
          <a:off x="5208588" y="1524000"/>
          <a:ext cx="14970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7" name="Equation" r:id="rId15" imgW="761760" imgH="444240" progId="Equation.DSMT4">
                  <p:embed/>
                </p:oleObj>
              </mc:Choice>
              <mc:Fallback>
                <p:oleObj name="Equation" r:id="rId15" imgW="761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1524000"/>
                        <a:ext cx="1497012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660586"/>
              </p:ext>
            </p:extLst>
          </p:nvPr>
        </p:nvGraphicFramePr>
        <p:xfrm>
          <a:off x="2057400" y="2863850"/>
          <a:ext cx="7493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8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63850"/>
                        <a:ext cx="7493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24761"/>
              </p:ext>
            </p:extLst>
          </p:nvPr>
        </p:nvGraphicFramePr>
        <p:xfrm>
          <a:off x="2743200" y="2863850"/>
          <a:ext cx="679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9" name="Equation" r:id="rId19" imgW="253800" imgH="393480" progId="Equation.DSMT4">
                  <p:embed/>
                </p:oleObj>
              </mc:Choice>
              <mc:Fallback>
                <p:oleObj name="Equation" r:id="rId19" imgW="253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63850"/>
                        <a:ext cx="6794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05073"/>
              </p:ext>
            </p:extLst>
          </p:nvPr>
        </p:nvGraphicFramePr>
        <p:xfrm>
          <a:off x="3355975" y="2819400"/>
          <a:ext cx="12922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90" name="Equation" r:id="rId21" imgW="482400" imgH="419040" progId="Equation.DSMT4">
                  <p:embed/>
                </p:oleObj>
              </mc:Choice>
              <mc:Fallback>
                <p:oleObj name="Equation" r:id="rId21" imgW="482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2819400"/>
                        <a:ext cx="12922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60575"/>
              </p:ext>
            </p:extLst>
          </p:nvPr>
        </p:nvGraphicFramePr>
        <p:xfrm>
          <a:off x="4567237" y="2819400"/>
          <a:ext cx="1528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91" name="Equation" r:id="rId23" imgW="571320" imgH="419040" progId="Equation.DSMT4">
                  <p:embed/>
                </p:oleObj>
              </mc:Choice>
              <mc:Fallback>
                <p:oleObj name="Equation" r:id="rId23" imgW="57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7" y="2819400"/>
                        <a:ext cx="152876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923158"/>
              </p:ext>
            </p:extLst>
          </p:nvPr>
        </p:nvGraphicFramePr>
        <p:xfrm>
          <a:off x="6038850" y="2817813"/>
          <a:ext cx="17335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92" name="Equation" r:id="rId25" imgW="647640" imgH="419040" progId="Equation.DSMT4">
                  <p:embed/>
                </p:oleObj>
              </mc:Choice>
              <mc:Fallback>
                <p:oleObj name="Equation" r:id="rId25" imgW="647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817813"/>
                        <a:ext cx="173355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40806"/>
              </p:ext>
            </p:extLst>
          </p:nvPr>
        </p:nvGraphicFramePr>
        <p:xfrm>
          <a:off x="7772400" y="2863850"/>
          <a:ext cx="609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93" name="Equation" r:id="rId27" imgW="228600" imgH="393480" progId="Equation.DSMT4">
                  <p:embed/>
                </p:oleObj>
              </mc:Choice>
              <mc:Fallback>
                <p:oleObj name="Equation" r:id="rId27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863850"/>
                        <a:ext cx="6096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804939"/>
              </p:ext>
            </p:extLst>
          </p:nvPr>
        </p:nvGraphicFramePr>
        <p:xfrm>
          <a:off x="4267200" y="4495800"/>
          <a:ext cx="15970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94" name="Equation" r:id="rId29" imgW="812520" imgH="393480" progId="Equation.DSMT4">
                  <p:embed/>
                </p:oleObj>
              </mc:Choice>
              <mc:Fallback>
                <p:oleObj name="Equation" r:id="rId29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95800"/>
                        <a:ext cx="15970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4725"/>
              </p:ext>
            </p:extLst>
          </p:nvPr>
        </p:nvGraphicFramePr>
        <p:xfrm>
          <a:off x="5905500" y="4495800"/>
          <a:ext cx="7239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95" name="Equation" r:id="rId31" imgW="368280" imgH="393480" progId="Equation.DSMT4">
                  <p:embed/>
                </p:oleObj>
              </mc:Choice>
              <mc:Fallback>
                <p:oleObj name="Equation" r:id="rId31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495800"/>
                        <a:ext cx="7239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9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4AA8-FD00-0047-91C1-F75C8925459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What is the Cerenkov radiation?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Emission of coherent radiation from the excitation of atoms and molecules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When does this occur?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When </a:t>
            </a:r>
            <a:r>
              <a:rPr lang="en-US" altLang="en-US" sz="2400" dirty="0"/>
              <a:t>a charged particle enters a dielectric medium with a speed faster than light in the medium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How is this possible?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Since the speed of light is </a:t>
            </a:r>
            <a:r>
              <a:rPr lang="en-US" altLang="en-US" sz="2000" dirty="0" err="1"/>
              <a:t>c/n</a:t>
            </a:r>
            <a:r>
              <a:rPr lang="en-US" altLang="en-US" sz="2000" dirty="0"/>
              <a:t> in a medium with index of refraction n, if the particle’s </a:t>
            </a:r>
            <a:r>
              <a:rPr lang="en-US" altLang="en-US" sz="2000" dirty="0">
                <a:latin typeface="Symbol" charset="2"/>
              </a:rPr>
              <a:t>b</a:t>
            </a:r>
            <a:r>
              <a:rPr lang="en-US" altLang="en-US" sz="2000" dirty="0"/>
              <a:t>&gt;1/n, its speed is </a:t>
            </a:r>
            <a:r>
              <a:rPr lang="en-US" altLang="en-US" sz="2000" dirty="0" smtClean="0"/>
              <a:t>greater </a:t>
            </a:r>
            <a:r>
              <a:rPr lang="en-US" altLang="en-US" sz="2000" dirty="0"/>
              <a:t>than the speed of light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Cerenkov light has various frequencies but blue and ultraviolet band are most interesting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Blue can be directly detected w/ standard PMTs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Ultraviolet can be converted to electrons using photosensitive molecules mixed in with some gas in an ionization chamber</a:t>
            </a:r>
          </a:p>
        </p:txBody>
      </p:sp>
      <p:graphicFrame>
        <p:nvGraphicFramePr>
          <p:cNvPr id="66048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2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/>
              <a:t>Cerenkov Detectors</a:t>
            </a:r>
          </a:p>
        </p:txBody>
      </p:sp>
    </p:spTree>
    <p:extLst>
      <p:ext uri="{BB962C8B-B14F-4D97-AF65-F5344CB8AC3E}">
        <p14:creationId xmlns:p14="http://schemas.microsoft.com/office/powerpoint/2010/main" val="15327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47864</TotalTime>
  <Words>969</Words>
  <Application>Microsoft Macintosh PowerPoint</Application>
  <PresentationFormat>On-screen Show (4:3)</PresentationFormat>
  <Paragraphs>152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Narrow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PHYS 3446 – Lecture #16</vt:lpstr>
      <vt:lpstr>Announcements</vt:lpstr>
      <vt:lpstr>Reminder: Homework #7</vt:lpstr>
      <vt:lpstr>PowerPoint Presentation</vt:lpstr>
      <vt:lpstr>Silicon Photo Multipliers – SiPM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 of Threshold Cerenkov Counter</vt:lpstr>
      <vt:lpstr>Super Kamiokande  A Differential Water Cerenkov Detector</vt:lpstr>
      <vt:lpstr>Super-K Event Displays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1430</cp:revision>
  <cp:lastPrinted>2016-10-03T19:17:49Z</cp:lastPrinted>
  <dcterms:created xsi:type="dcterms:W3CDTF">2002-01-14T15:59:50Z</dcterms:created>
  <dcterms:modified xsi:type="dcterms:W3CDTF">2016-10-26T21:07:19Z</dcterms:modified>
</cp:coreProperties>
</file>