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9" r:id="rId2"/>
    <p:sldId id="809" r:id="rId3"/>
    <p:sldId id="841" r:id="rId4"/>
    <p:sldId id="801" r:id="rId5"/>
    <p:sldId id="802" r:id="rId6"/>
    <p:sldId id="803" r:id="rId7"/>
    <p:sldId id="804" r:id="rId8"/>
    <p:sldId id="805" r:id="rId9"/>
    <p:sldId id="806" r:id="rId10"/>
    <p:sldId id="807" r:id="rId11"/>
    <p:sldId id="843" r:id="rId12"/>
    <p:sldId id="808" r:id="rId13"/>
    <p:sldId id="840" r:id="rId14"/>
    <p:sldId id="811" r:id="rId15"/>
    <p:sldId id="812" r:id="rId16"/>
    <p:sldId id="844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0" autoAdjust="0"/>
    <p:restoredTop sz="96087" autoAdjust="0"/>
  </p:normalViewPr>
  <p:slideViewPr>
    <p:cSldViewPr>
      <p:cViewPr varScale="1">
        <p:scale>
          <a:sx n="143" d="100"/>
          <a:sy n="143" d="100"/>
        </p:scale>
        <p:origin x="13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667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2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6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31,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3446, Fall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.w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5" Type="http://schemas.openxmlformats.org/officeDocument/2006/relationships/image" Target="../media/image3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2.emf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.w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#17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231669" y="1371600"/>
            <a:ext cx="2693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31,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057400"/>
            <a:ext cx="7005638" cy="38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hlink"/>
                </a:solidFill>
                <a:latin typeface="Arial Narrow" charset="0"/>
              </a:rPr>
              <a:t>Particle </a:t>
            </a:r>
            <a:r>
              <a:rPr lang="en-US" altLang="en-US" sz="3200" dirty="0">
                <a:solidFill>
                  <a:schemeClr val="hlink"/>
                </a:solidFill>
                <a:latin typeface="Arial Narrow" charset="0"/>
              </a:rPr>
              <a:t>Detection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Semi-Conductor Detectors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 smtClean="0">
                <a:solidFill>
                  <a:srgbClr val="FF00FF"/>
                </a:solidFill>
                <a:latin typeface="Arial Narrow" charset="0"/>
              </a:rPr>
              <a:t>Calorimeters</a:t>
            </a:r>
            <a:endParaRPr lang="en-US" altLang="en-US" dirty="0">
              <a:solidFill>
                <a:srgbClr val="FF00FF"/>
              </a:solidFill>
              <a:latin typeface="Arial Narrow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dirty="0">
                <a:solidFill>
                  <a:schemeClr val="hlink"/>
                </a:solidFill>
                <a:latin typeface="Arial Narrow" charset="0"/>
              </a:rPr>
              <a:t>Particle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Electro-static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Cyclotron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solidFill>
                  <a:srgbClr val="FF00FF"/>
                </a:solidFill>
                <a:latin typeface="Arial Narrow" charset="0"/>
              </a:rPr>
              <a:t>Synchrotron Accelerators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8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341AD-1A04-C346-990D-4C93D62674FA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672770" name="Picture 2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91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4800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High energy particles require large calorimeters to absorb all of their energies and measure them fully in the device (called total absorption calorimeters)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he </a:t>
            </a:r>
            <a:r>
              <a:rPr lang="en-US" altLang="en-US" sz="2400" dirty="0"/>
              <a:t>number of shower particles is </a:t>
            </a:r>
            <a:r>
              <a:rPr lang="en-US" altLang="en-US" sz="2400" dirty="0" smtClean="0"/>
              <a:t>directly proportional </a:t>
            </a:r>
            <a:r>
              <a:rPr lang="en-US" altLang="en-US" sz="2400" dirty="0"/>
              <a:t>to the energy of the incident particles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One can deduce the total energy of the particle by measuring only the fraction of their energy, as long as the fraction is known </a:t>
            </a:r>
            <a:r>
              <a:rPr lang="en-US" altLang="en-US" sz="2400" dirty="0">
                <a:sym typeface="Wingdings" charset="2"/>
              </a:rPr>
              <a:t> Called sampling calorimeters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Most the high energy experiments use sampling calorimeters</a:t>
            </a:r>
          </a:p>
        </p:txBody>
      </p:sp>
      <p:graphicFrame>
        <p:nvGraphicFramePr>
          <p:cNvPr id="67277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Sampling Calorimeters</a:t>
            </a:r>
          </a:p>
        </p:txBody>
      </p:sp>
    </p:spTree>
    <p:extLst>
      <p:ext uri="{BB962C8B-B14F-4D97-AF65-F5344CB8AC3E}">
        <p14:creationId xmlns:p14="http://schemas.microsoft.com/office/powerpoint/2010/main" val="3163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 smtClean="0"/>
              <a:t>ATLAS </a:t>
            </a:r>
            <a:r>
              <a:rPr lang="en-US" dirty="0" err="1" smtClean="0"/>
              <a:t>LAr</a:t>
            </a:r>
            <a:r>
              <a:rPr lang="en-US" dirty="0" smtClean="0"/>
              <a:t> EM 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90146" name="Picture 2" descr="http://d29qn7q9z0j1p6.cloudfront.net/content/roypta/370/1961/892/F6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" y="914400"/>
            <a:ext cx="9118862" cy="5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9C61-3C42-944D-85A2-EFA5F9C83B91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73794" name="Picture 2" descr="ww800_true_j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343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3795" name="Picture 3" descr="ww800_j1_recon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3434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3796" name="Group 4"/>
          <p:cNvGrpSpPr>
            <a:grpSpLocks/>
          </p:cNvGrpSpPr>
          <p:nvPr/>
        </p:nvGrpSpPr>
        <p:grpSpPr bwMode="auto">
          <a:xfrm>
            <a:off x="6197600" y="3581400"/>
            <a:ext cx="641350" cy="2362200"/>
            <a:chOff x="3904" y="2256"/>
            <a:chExt cx="404" cy="1488"/>
          </a:xfrm>
        </p:grpSpPr>
        <p:sp>
          <p:nvSpPr>
            <p:cNvPr id="673797" name="Text Box 5"/>
            <p:cNvSpPr txBox="1">
              <a:spLocks noChangeArrowheads="1"/>
            </p:cNvSpPr>
            <p:nvPr/>
          </p:nvSpPr>
          <p:spPr bwMode="auto">
            <a:xfrm>
              <a:off x="3904" y="3456"/>
              <a:ext cx="404" cy="28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solidFill>
                    <a:srgbClr val="FFFF00"/>
                  </a:solidFill>
                  <a:latin typeface="Times New Roman" charset="0"/>
                </a:rPr>
                <a:t>EM</a:t>
              </a:r>
              <a:endParaRPr lang="en-GB" altLang="en-US" sz="2400">
                <a:solidFill>
                  <a:srgbClr val="FFFF00"/>
                </a:solidFill>
                <a:latin typeface="Times New Roman" charset="0"/>
              </a:endParaRPr>
            </a:p>
          </p:txBody>
        </p:sp>
        <p:sp>
          <p:nvSpPr>
            <p:cNvPr id="673798" name="Line 6"/>
            <p:cNvSpPr>
              <a:spLocks noChangeShapeType="1"/>
            </p:cNvSpPr>
            <p:nvPr/>
          </p:nvSpPr>
          <p:spPr bwMode="auto">
            <a:xfrm flipV="1">
              <a:off x="4032" y="2256"/>
              <a:ext cx="144" cy="120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3799" name="Group 7"/>
          <p:cNvGrpSpPr>
            <a:grpSpLocks/>
          </p:cNvGrpSpPr>
          <p:nvPr/>
        </p:nvGrpSpPr>
        <p:grpSpPr bwMode="auto">
          <a:xfrm>
            <a:off x="7667625" y="2286000"/>
            <a:ext cx="1098550" cy="1676400"/>
            <a:chOff x="4830" y="1440"/>
            <a:chExt cx="692" cy="1056"/>
          </a:xfrm>
        </p:grpSpPr>
        <p:sp>
          <p:nvSpPr>
            <p:cNvPr id="673800" name="Text Box 8"/>
            <p:cNvSpPr txBox="1">
              <a:spLocks noChangeArrowheads="1"/>
            </p:cNvSpPr>
            <p:nvPr/>
          </p:nvSpPr>
          <p:spPr bwMode="auto">
            <a:xfrm>
              <a:off x="4830" y="1440"/>
              <a:ext cx="6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solidFill>
                    <a:srgbClr val="0099FF"/>
                  </a:solidFill>
                  <a:latin typeface="Times New Roman" charset="0"/>
                </a:rPr>
                <a:t>Hadron</a:t>
              </a:r>
              <a:endParaRPr lang="en-GB" altLang="en-US" sz="2400">
                <a:solidFill>
                  <a:srgbClr val="0099FF"/>
                </a:solidFill>
                <a:latin typeface="Times New Roman" charset="0"/>
              </a:endParaRPr>
            </a:p>
          </p:txBody>
        </p:sp>
        <p:sp>
          <p:nvSpPr>
            <p:cNvPr id="673801" name="Line 9"/>
            <p:cNvSpPr>
              <a:spLocks noChangeShapeType="1"/>
            </p:cNvSpPr>
            <p:nvPr/>
          </p:nvSpPr>
          <p:spPr bwMode="auto">
            <a:xfrm>
              <a:off x="4992" y="1728"/>
              <a:ext cx="240" cy="768"/>
            </a:xfrm>
            <a:prstGeom prst="line">
              <a:avLst/>
            </a:prstGeom>
            <a:noFill/>
            <a:ln w="2540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 dirty="0"/>
              <a:t>How particle showers look in </a:t>
            </a:r>
            <a:r>
              <a:rPr lang="en-US" altLang="en-US" sz="4000" dirty="0" smtClean="0"/>
              <a:t>a detector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605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A fresh new event at the ATLAS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387074" name="Picture 2" descr="ttps://cds.cern.ch/record/1975394/files/fig_1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8" y="674745"/>
            <a:ext cx="9174637" cy="61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7A7C-EAF2-CE4E-B42F-00935378CBC6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688136" name="Picture 8" descr="emsh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4038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81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4000"/>
              <a:t>Principles of Calorimeters</a:t>
            </a: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1066800" y="990600"/>
            <a:ext cx="4572000" cy="2133600"/>
          </a:xfrm>
          <a:prstGeom prst="rect">
            <a:avLst/>
          </a:prstGeom>
          <a:gradFill rotWithShape="1">
            <a:gsLst>
              <a:gs pos="0">
                <a:srgbClr val="CCFFFF">
                  <a:alpha val="20000"/>
                </a:srgbClr>
              </a:gs>
              <a:gs pos="100000">
                <a:srgbClr val="CCFFFF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8138" name="Picture 10" descr="emsh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4038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1066800" y="3505200"/>
            <a:ext cx="4572000" cy="2133600"/>
          </a:xfrm>
          <a:prstGeom prst="rect">
            <a:avLst/>
          </a:prstGeom>
          <a:gradFill rotWithShape="1">
            <a:gsLst>
              <a:gs pos="0">
                <a:srgbClr val="CCFFFF">
                  <a:alpha val="20000"/>
                </a:srgbClr>
              </a:gs>
              <a:gs pos="100000">
                <a:srgbClr val="CCFFFF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39" name="Rectangle 11"/>
          <p:cNvSpPr>
            <a:spLocks noChangeArrowheads="1"/>
          </p:cNvSpPr>
          <p:nvPr/>
        </p:nvSpPr>
        <p:spPr bwMode="auto">
          <a:xfrm>
            <a:off x="1219200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0" name="Rectangle 12"/>
          <p:cNvSpPr>
            <a:spLocks noChangeArrowheads="1"/>
          </p:cNvSpPr>
          <p:nvPr/>
        </p:nvSpPr>
        <p:spPr bwMode="auto">
          <a:xfrm>
            <a:off x="1592263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1966913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2339975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3" name="Rectangle 15"/>
          <p:cNvSpPr>
            <a:spLocks noChangeArrowheads="1"/>
          </p:cNvSpPr>
          <p:nvPr/>
        </p:nvSpPr>
        <p:spPr bwMode="auto">
          <a:xfrm>
            <a:off x="2714625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4" name="Rectangle 16"/>
          <p:cNvSpPr>
            <a:spLocks noChangeArrowheads="1"/>
          </p:cNvSpPr>
          <p:nvPr/>
        </p:nvSpPr>
        <p:spPr bwMode="auto">
          <a:xfrm>
            <a:off x="3462338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5" name="Rectangle 17"/>
          <p:cNvSpPr>
            <a:spLocks noChangeArrowheads="1"/>
          </p:cNvSpPr>
          <p:nvPr/>
        </p:nvSpPr>
        <p:spPr bwMode="auto">
          <a:xfrm>
            <a:off x="4211638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6" name="Rectangle 18"/>
          <p:cNvSpPr>
            <a:spLocks noChangeArrowheads="1"/>
          </p:cNvSpPr>
          <p:nvPr/>
        </p:nvSpPr>
        <p:spPr bwMode="auto">
          <a:xfrm>
            <a:off x="4584700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7" name="Rectangle 19"/>
          <p:cNvSpPr>
            <a:spLocks noChangeArrowheads="1"/>
          </p:cNvSpPr>
          <p:nvPr/>
        </p:nvSpPr>
        <p:spPr bwMode="auto">
          <a:xfrm>
            <a:off x="5334000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8" name="Rectangle 20"/>
          <p:cNvSpPr>
            <a:spLocks noChangeArrowheads="1"/>
          </p:cNvSpPr>
          <p:nvPr/>
        </p:nvSpPr>
        <p:spPr bwMode="auto">
          <a:xfrm>
            <a:off x="3836988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49" name="Rectangle 21"/>
          <p:cNvSpPr>
            <a:spLocks noChangeArrowheads="1"/>
          </p:cNvSpPr>
          <p:nvPr/>
        </p:nvSpPr>
        <p:spPr bwMode="auto">
          <a:xfrm>
            <a:off x="3089275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50" name="Rectangle 22"/>
          <p:cNvSpPr>
            <a:spLocks noChangeArrowheads="1"/>
          </p:cNvSpPr>
          <p:nvPr/>
        </p:nvSpPr>
        <p:spPr bwMode="auto">
          <a:xfrm>
            <a:off x="4959350" y="3505200"/>
            <a:ext cx="152400" cy="213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151" name="Text Box 23"/>
          <p:cNvSpPr txBox="1">
            <a:spLocks noChangeArrowheads="1"/>
          </p:cNvSpPr>
          <p:nvPr/>
        </p:nvSpPr>
        <p:spPr bwMode="auto">
          <a:xfrm>
            <a:off x="6096000" y="1143000"/>
            <a:ext cx="2209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</a:rPr>
              <a:t>Total absorption calorimeter: </a:t>
            </a:r>
            <a:r>
              <a:rPr lang="en-US" altLang="en-US" sz="2400" dirty="0" smtClean="0">
                <a:solidFill>
                  <a:schemeClr val="accent2"/>
                </a:solidFill>
              </a:rPr>
              <a:t>Sees </a:t>
            </a:r>
            <a:r>
              <a:rPr lang="en-US" altLang="en-US" sz="2400" dirty="0">
                <a:solidFill>
                  <a:schemeClr val="accent2"/>
                </a:solidFill>
              </a:rPr>
              <a:t>the entire shower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energy, all active volume!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688152" name="Text Box 24"/>
          <p:cNvSpPr txBox="1">
            <a:spLocks noChangeArrowheads="1"/>
          </p:cNvSpPr>
          <p:nvPr/>
        </p:nvSpPr>
        <p:spPr bwMode="auto">
          <a:xfrm>
            <a:off x="6019800" y="3505200"/>
            <a:ext cx="289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/>
                </a:solidFill>
              </a:rPr>
              <a:t>Sampling calorimeter: </a:t>
            </a:r>
            <a:r>
              <a:rPr lang="en-US" altLang="en-US" sz="2400" dirty="0" smtClean="0">
                <a:solidFill>
                  <a:schemeClr val="accent2"/>
                </a:solidFill>
              </a:rPr>
              <a:t>Sees </a:t>
            </a:r>
            <a:r>
              <a:rPr lang="en-US" altLang="en-US" sz="2400" dirty="0">
                <a:solidFill>
                  <a:schemeClr val="accent2"/>
                </a:solidFill>
              </a:rPr>
              <a:t>only some fraction of </a:t>
            </a:r>
            <a:r>
              <a:rPr lang="en-US" altLang="en-US" sz="2400" dirty="0" smtClean="0">
                <a:solidFill>
                  <a:schemeClr val="accent2"/>
                </a:solidFill>
              </a:rPr>
              <a:t>the shower </a:t>
            </a:r>
            <a:r>
              <a:rPr lang="en-US" altLang="en-US" sz="2400" dirty="0">
                <a:solidFill>
                  <a:schemeClr val="accent2"/>
                </a:solidFill>
              </a:rPr>
              <a:t>energy </a:t>
            </a:r>
          </a:p>
        </p:txBody>
      </p:sp>
      <p:sp>
        <p:nvSpPr>
          <p:cNvPr id="688153" name="Text Box 25"/>
          <p:cNvSpPr txBox="1">
            <a:spLocks noChangeArrowheads="1"/>
          </p:cNvSpPr>
          <p:nvPr/>
        </p:nvSpPr>
        <p:spPr bwMode="auto">
          <a:xfrm>
            <a:off x="5715000" y="48910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For EM</a:t>
            </a:r>
          </a:p>
        </p:txBody>
      </p:sp>
      <p:sp>
        <p:nvSpPr>
          <p:cNvPr id="688154" name="Text Box 26"/>
          <p:cNvSpPr txBox="1">
            <a:spLocks noChangeArrowheads="1"/>
          </p:cNvSpPr>
          <p:nvPr/>
        </p:nvSpPr>
        <p:spPr bwMode="auto">
          <a:xfrm>
            <a:off x="1600200" y="5791200"/>
            <a:ext cx="1641475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FF0000"/>
                </a:solidFill>
              </a:rPr>
              <a:t>Absorber plates</a:t>
            </a:r>
          </a:p>
        </p:txBody>
      </p:sp>
      <p:cxnSp>
        <p:nvCxnSpPr>
          <p:cNvPr id="688155" name="AutoShape 27"/>
          <p:cNvCxnSpPr>
            <a:cxnSpLocks noChangeShapeType="1"/>
            <a:stCxn id="688139" idx="2"/>
            <a:endCxn id="688154" idx="1"/>
          </p:cNvCxnSpPr>
          <p:nvPr/>
        </p:nvCxnSpPr>
        <p:spPr bwMode="auto">
          <a:xfrm rot="16200000" flipH="1">
            <a:off x="1265238" y="5668962"/>
            <a:ext cx="350838" cy="290513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8157" name="Text Box 29"/>
          <p:cNvSpPr txBox="1">
            <a:spLocks noChangeArrowheads="1"/>
          </p:cNvSpPr>
          <p:nvPr/>
        </p:nvSpPr>
        <p:spPr bwMode="auto">
          <a:xfrm>
            <a:off x="5715000" y="56530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For HAD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350" y="4934744"/>
            <a:ext cx="925548" cy="399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4800600"/>
            <a:ext cx="1428825" cy="6511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5638800"/>
            <a:ext cx="925548" cy="399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4648" y="5470581"/>
            <a:ext cx="1346952" cy="7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8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8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8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8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8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8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8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4" grpId="0" animBg="1"/>
      <p:bldP spid="688137" grpId="0" animBg="1"/>
      <p:bldP spid="688139" grpId="0" animBg="1"/>
      <p:bldP spid="688140" grpId="0" animBg="1"/>
      <p:bldP spid="688141" grpId="0" animBg="1"/>
      <p:bldP spid="688142" grpId="0" animBg="1"/>
      <p:bldP spid="688143" grpId="0" animBg="1"/>
      <p:bldP spid="688144" grpId="0" animBg="1"/>
      <p:bldP spid="688145" grpId="0" animBg="1"/>
      <p:bldP spid="688146" grpId="0" animBg="1"/>
      <p:bldP spid="688147" grpId="0" animBg="1"/>
      <p:bldP spid="688148" grpId="0" animBg="1"/>
      <p:bldP spid="688149" grpId="0" animBg="1"/>
      <p:bldP spid="688150" grpId="0" animBg="1"/>
      <p:bldP spid="688151" grpId="0"/>
      <p:bldP spid="688152" grpId="0"/>
      <p:bldP spid="688153" grpId="0"/>
      <p:bldP spid="688154" grpId="0" animBg="1"/>
      <p:bldP spid="688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562F-D512-A546-A142-EBAD64B4734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altLang="en-US"/>
              <a:t>Example Hadronic Shower (20GeV)</a:t>
            </a:r>
          </a:p>
        </p:txBody>
      </p:sp>
      <p:pic>
        <p:nvPicPr>
          <p:cNvPr id="68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14888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8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43000"/>
            <a:ext cx="49228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2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31, 2016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3446, Fall 2016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D0C0-C276-7B4F-A2BF-C7C54BC9A0D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39266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Announcements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45720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Quiz #2 result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Class average: 28.6/66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altLang="en-US" sz="3200" dirty="0" smtClean="0"/>
              <a:t>Equivalent to: 43.3/100</a:t>
            </a:r>
          </a:p>
          <a:p>
            <a:pPr marL="1409700" lvl="2" indent="-609600">
              <a:lnSpc>
                <a:spcPct val="80000"/>
              </a:lnSpc>
            </a:pPr>
            <a:r>
              <a:rPr lang="en-US" altLang="en-US" sz="3200" dirty="0" smtClean="0"/>
              <a:t>Previous result: 47.1/100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Top score: 65/66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4000" dirty="0" smtClean="0"/>
              <a:t>Mark on your calendar two special colloquia – double extra credit: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Nov. 30: Dr. Steven Sand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3600" dirty="0" smtClean="0"/>
              <a:t>Dec. 7: Dr. </a:t>
            </a:r>
            <a:r>
              <a:rPr lang="en-US" altLang="en-US" sz="3600" dirty="0" err="1" smtClean="0"/>
              <a:t>K.C.Kong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9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975A7-0D6E-6B45-A3E8-38F3E0A0BD5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0002"/>
            <a:ext cx="7772400" cy="685800"/>
          </a:xfrm>
        </p:spPr>
        <p:txBody>
          <a:bodyPr/>
          <a:lstStyle/>
          <a:p>
            <a:r>
              <a:rPr lang="en-US" altLang="en-US" sz="4800" b="1" dirty="0" smtClean="0"/>
              <a:t>Homework #</a:t>
            </a:r>
            <a:r>
              <a:rPr lang="en-US" altLang="ko-KR" sz="4800" b="1" dirty="0" smtClean="0"/>
              <a:t>8</a:t>
            </a:r>
            <a:endParaRPr lang="en-US" altLang="en-US" sz="4800" b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295400"/>
            <a:ext cx="8458200" cy="5638800"/>
          </a:xfrm>
        </p:spPr>
        <p:txBody>
          <a:bodyPr/>
          <a:lstStyle/>
          <a:p>
            <a:r>
              <a:rPr lang="en-US" altLang="en-US" sz="4000" dirty="0"/>
              <a:t>Carry out Fourier transformation and derive equations 9.3 and </a:t>
            </a:r>
            <a:r>
              <a:rPr lang="en-US" altLang="en-US" sz="4000" dirty="0" smtClean="0"/>
              <a:t>9.5</a:t>
            </a:r>
          </a:p>
          <a:p>
            <a:r>
              <a:rPr lang="en-US" altLang="en-US" sz="4000" dirty="0" smtClean="0"/>
              <a:t>Due </a:t>
            </a:r>
            <a:r>
              <a:rPr lang="en-US" altLang="en-US" sz="4000" dirty="0"/>
              <a:t>for these assignments is Monday, </a:t>
            </a:r>
            <a:r>
              <a:rPr lang="en-US" altLang="en-US" sz="4000" dirty="0" smtClean="0"/>
              <a:t>Nov. 7</a:t>
            </a:r>
            <a:endParaRPr lang="en-US" altLang="en-US" sz="4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820A-695A-8D47-BF64-208F8EDD41E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Semiconductors can produce large signal (electron-hole pairs) </a:t>
            </a:r>
            <a:r>
              <a:rPr lang="en-US" altLang="en-US" sz="2800" dirty="0" smtClean="0"/>
              <a:t>for a </a:t>
            </a:r>
            <a:r>
              <a:rPr lang="en-US" altLang="en-US" sz="2800" dirty="0"/>
              <a:t>relatively small energy deposit (~3eV)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Advantageous in measuring low energy at high resolution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Silicon strip and pixel detectors are widely used for high precision position measurements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Due to large electron-hole pair production, thin layers (200 – 300 </a:t>
            </a:r>
            <a:r>
              <a:rPr lang="en-US" altLang="en-US" sz="2400" dirty="0">
                <a:latin typeface="Symbol" charset="2"/>
              </a:rPr>
              <a:t>m</a:t>
            </a:r>
            <a:r>
              <a:rPr lang="en-US" altLang="en-US" sz="2400" dirty="0"/>
              <a:t>m) of wafers </a:t>
            </a:r>
            <a:r>
              <a:rPr lang="en-US" altLang="en-US" sz="2400" dirty="0" smtClean="0"/>
              <a:t>are sufficient </a:t>
            </a:r>
            <a:r>
              <a:rPr lang="en-US" altLang="en-US" sz="2400" dirty="0"/>
              <a:t>for measurements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Output signal proportional to the ionization </a:t>
            </a:r>
            <a:r>
              <a:rPr lang="en-US" altLang="en-US" sz="2400" dirty="0" smtClean="0"/>
              <a:t>loss in the semiconductor</a:t>
            </a: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Low bias voltages sufficient to operate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Can be deposit in thin stripes (20 – 50 </a:t>
            </a:r>
            <a:r>
              <a:rPr lang="en-US" altLang="en-US" sz="2400" dirty="0">
                <a:latin typeface="Symbol" charset="2"/>
              </a:rPr>
              <a:t>m</a:t>
            </a:r>
            <a:r>
              <a:rPr lang="en-US" altLang="en-US" sz="2400" dirty="0"/>
              <a:t>m) on </a:t>
            </a:r>
            <a:r>
              <a:rPr lang="en-US" altLang="en-US" sz="2400" dirty="0" smtClean="0"/>
              <a:t>a thin </a:t>
            </a:r>
            <a:r>
              <a:rPr lang="en-US" altLang="en-US" sz="2400" dirty="0"/>
              <a:t>electrode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High position resolution achievable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Can be used to distinguish particles in multiple detector configurations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So what is the catch?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Very expensive </a:t>
            </a:r>
            <a:r>
              <a:rPr lang="en-US" altLang="en-US" sz="2400" dirty="0">
                <a:sym typeface="Wingdings" charset="2"/>
              </a:rPr>
              <a:t> On the order of $30k/m</a:t>
            </a:r>
            <a:r>
              <a:rPr lang="en-US" altLang="en-US" sz="2400" baseline="30000" dirty="0">
                <a:sym typeface="Wingdings" charset="2"/>
              </a:rPr>
              <a:t>2</a:t>
            </a:r>
            <a:endParaRPr lang="en-US" altLang="en-US" sz="2400" baseline="30000" dirty="0"/>
          </a:p>
        </p:txBody>
      </p:sp>
      <p:graphicFrame>
        <p:nvGraphicFramePr>
          <p:cNvPr id="66662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Semiconductor Detectors</a:t>
            </a:r>
          </a:p>
        </p:txBody>
      </p:sp>
    </p:spTree>
    <p:extLst>
      <p:ext uri="{BB962C8B-B14F-4D97-AF65-F5344CB8AC3E}">
        <p14:creationId xmlns:p14="http://schemas.microsoft.com/office/powerpoint/2010/main" val="3550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6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6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6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6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6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6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6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6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66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6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BEE9-B004-F241-A035-712EA6F4F954}" type="slidenum">
              <a:rPr lang="en-US" altLang="en-US"/>
              <a:pPr/>
              <a:t>5</a:t>
            </a:fld>
            <a:endParaRPr lang="en-US" altLang="en-US"/>
          </a:p>
        </p:txBody>
      </p:sp>
      <p:graphicFrame>
        <p:nvGraphicFramePr>
          <p:cNvPr id="667650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DØ Silicon Vertex Detector</a:t>
            </a:r>
          </a:p>
        </p:txBody>
      </p:sp>
      <p:grpSp>
        <p:nvGrpSpPr>
          <p:cNvPr id="667652" name="Group 4"/>
          <p:cNvGrpSpPr>
            <a:grpSpLocks/>
          </p:cNvGrpSpPr>
          <p:nvPr/>
        </p:nvGrpSpPr>
        <p:grpSpPr bwMode="auto">
          <a:xfrm>
            <a:off x="304800" y="685800"/>
            <a:ext cx="4343400" cy="3027363"/>
            <a:chOff x="288" y="1206"/>
            <a:chExt cx="3672" cy="2447"/>
          </a:xfrm>
        </p:grpSpPr>
        <p:pic>
          <p:nvPicPr>
            <p:cNvPr id="6676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6"/>
              <a:ext cx="3672" cy="2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667654" name="Group 6"/>
            <p:cNvGrpSpPr>
              <a:grpSpLocks/>
            </p:cNvGrpSpPr>
            <p:nvPr/>
          </p:nvGrpSpPr>
          <p:grpSpPr bwMode="auto">
            <a:xfrm>
              <a:off x="960" y="1206"/>
              <a:ext cx="1776" cy="1456"/>
              <a:chOff x="960" y="1206"/>
              <a:chExt cx="1776" cy="1456"/>
            </a:xfrm>
          </p:grpSpPr>
          <p:grpSp>
            <p:nvGrpSpPr>
              <p:cNvPr id="667655" name="Group 7"/>
              <p:cNvGrpSpPr>
                <a:grpSpLocks/>
              </p:cNvGrpSpPr>
              <p:nvPr/>
            </p:nvGrpSpPr>
            <p:grpSpPr bwMode="auto">
              <a:xfrm>
                <a:off x="1248" y="1367"/>
                <a:ext cx="1404" cy="968"/>
                <a:chOff x="1248" y="1367"/>
                <a:chExt cx="1404" cy="968"/>
              </a:xfrm>
            </p:grpSpPr>
            <p:sp>
              <p:nvSpPr>
                <p:cNvPr id="667656" name="Line 8"/>
                <p:cNvSpPr>
                  <a:spLocks noChangeShapeType="1"/>
                </p:cNvSpPr>
                <p:nvPr/>
              </p:nvSpPr>
              <p:spPr bwMode="auto">
                <a:xfrm rot="-45708779">
                  <a:off x="1248" y="1999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57" name="Line 9"/>
                <p:cNvSpPr>
                  <a:spLocks noChangeShapeType="1"/>
                </p:cNvSpPr>
                <p:nvPr/>
              </p:nvSpPr>
              <p:spPr bwMode="auto">
                <a:xfrm rot="-45333245">
                  <a:off x="1344" y="1968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58" name="Line 10"/>
                <p:cNvSpPr>
                  <a:spLocks noChangeShapeType="1"/>
                </p:cNvSpPr>
                <p:nvPr/>
              </p:nvSpPr>
              <p:spPr bwMode="auto">
                <a:xfrm rot="-45168801">
                  <a:off x="1440" y="1920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59" name="Line 11"/>
                <p:cNvSpPr>
                  <a:spLocks noChangeShapeType="1"/>
                </p:cNvSpPr>
                <p:nvPr/>
              </p:nvSpPr>
              <p:spPr bwMode="auto">
                <a:xfrm rot="-44738979">
                  <a:off x="1538" y="190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0" name="Line 12"/>
                <p:cNvSpPr>
                  <a:spLocks noChangeShapeType="1"/>
                </p:cNvSpPr>
                <p:nvPr/>
              </p:nvSpPr>
              <p:spPr bwMode="auto">
                <a:xfrm rot="-44738979">
                  <a:off x="1670" y="1839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1" name="Line 13"/>
                <p:cNvSpPr>
                  <a:spLocks noChangeShapeType="1"/>
                </p:cNvSpPr>
                <p:nvPr/>
              </p:nvSpPr>
              <p:spPr bwMode="auto">
                <a:xfrm rot="-44738979">
                  <a:off x="1843" y="1755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2" name="Line 14"/>
                <p:cNvSpPr>
                  <a:spLocks noChangeShapeType="1"/>
                </p:cNvSpPr>
                <p:nvPr/>
              </p:nvSpPr>
              <p:spPr bwMode="auto">
                <a:xfrm rot="-44738979">
                  <a:off x="2102" y="1631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3" name="Line 15"/>
                <p:cNvSpPr>
                  <a:spLocks noChangeShapeType="1"/>
                </p:cNvSpPr>
                <p:nvPr/>
              </p:nvSpPr>
              <p:spPr bwMode="auto">
                <a:xfrm rot="-44738979">
                  <a:off x="2285" y="1543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4" name="Line 16"/>
                <p:cNvSpPr>
                  <a:spLocks noChangeShapeType="1"/>
                </p:cNvSpPr>
                <p:nvPr/>
              </p:nvSpPr>
              <p:spPr bwMode="auto">
                <a:xfrm rot="-44738979">
                  <a:off x="2432" y="1465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5" name="Line 17"/>
                <p:cNvSpPr>
                  <a:spLocks noChangeShapeType="1"/>
                </p:cNvSpPr>
                <p:nvPr/>
              </p:nvSpPr>
              <p:spPr bwMode="auto">
                <a:xfrm rot="-44738979">
                  <a:off x="2506" y="1437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6" name="Line 18"/>
                <p:cNvSpPr>
                  <a:spLocks noChangeShapeType="1"/>
                </p:cNvSpPr>
                <p:nvPr/>
              </p:nvSpPr>
              <p:spPr bwMode="auto">
                <a:xfrm rot="-44148904">
                  <a:off x="2578" y="1402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67" name="Line 19"/>
                <p:cNvSpPr>
                  <a:spLocks noChangeShapeType="1"/>
                </p:cNvSpPr>
                <p:nvPr/>
              </p:nvSpPr>
              <p:spPr bwMode="auto">
                <a:xfrm rot="-43975671">
                  <a:off x="2651" y="1367"/>
                  <a:ext cx="1" cy="336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7668" name="Group 20"/>
              <p:cNvGrpSpPr>
                <a:grpSpLocks/>
              </p:cNvGrpSpPr>
              <p:nvPr/>
            </p:nvGrpSpPr>
            <p:grpSpPr bwMode="auto">
              <a:xfrm>
                <a:off x="960" y="1206"/>
                <a:ext cx="1776" cy="1456"/>
                <a:chOff x="960" y="1206"/>
                <a:chExt cx="1776" cy="1456"/>
              </a:xfrm>
            </p:grpSpPr>
            <p:grpSp>
              <p:nvGrpSpPr>
                <p:cNvPr id="667669" name="Group 21"/>
                <p:cNvGrpSpPr>
                  <a:grpSpLocks/>
                </p:cNvGrpSpPr>
                <p:nvPr/>
              </p:nvGrpSpPr>
              <p:grpSpPr bwMode="auto">
                <a:xfrm>
                  <a:off x="1344" y="1245"/>
                  <a:ext cx="1280" cy="777"/>
                  <a:chOff x="1344" y="1245"/>
                  <a:chExt cx="1280" cy="777"/>
                </a:xfrm>
              </p:grpSpPr>
              <p:sp>
                <p:nvSpPr>
                  <p:cNvPr id="667670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2" y="1245"/>
                    <a:ext cx="192" cy="2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altLang="en-US" sz="1400">
                        <a:solidFill>
                          <a:srgbClr val="009900"/>
                        </a:solidFill>
                        <a:latin typeface="Times New Roman" charset="0"/>
                      </a:rPr>
                      <a:t>2</a:t>
                    </a:r>
                    <a:endParaRPr lang="en-US" altLang="en-US" sz="2400">
                      <a:latin typeface="Times New Roman" charset="0"/>
                    </a:endParaRPr>
                  </a:p>
                </p:txBody>
              </p:sp>
              <p:grpSp>
                <p:nvGrpSpPr>
                  <p:cNvPr id="66767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344" y="1296"/>
                    <a:ext cx="1200" cy="726"/>
                    <a:chOff x="1344" y="1296"/>
                    <a:chExt cx="1200" cy="726"/>
                  </a:xfrm>
                </p:grpSpPr>
                <p:sp>
                  <p:nvSpPr>
                    <p:cNvPr id="66767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2" y="1296"/>
                      <a:ext cx="192" cy="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3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grpSp>
                  <p:nvGrpSpPr>
                    <p:cNvPr id="667673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1344"/>
                      <a:ext cx="1088" cy="678"/>
                      <a:chOff x="1344" y="1344"/>
                      <a:chExt cx="1088" cy="678"/>
                    </a:xfrm>
                  </p:grpSpPr>
                  <p:sp>
                    <p:nvSpPr>
                      <p:cNvPr id="667674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40" y="1344"/>
                        <a:ext cx="192" cy="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r>
                          <a:rPr lang="en-US" altLang="en-US" sz="1400">
                            <a:solidFill>
                              <a:srgbClr val="009900"/>
                            </a:solidFill>
                            <a:latin typeface="Times New Roman" charset="0"/>
                          </a:rPr>
                          <a:t>4</a:t>
                        </a:r>
                        <a:endParaRPr lang="en-US" altLang="en-US" sz="2400">
                          <a:latin typeface="Times New Roman" charset="0"/>
                        </a:endParaRPr>
                      </a:p>
                    </p:txBody>
                  </p:sp>
                  <p:sp>
                    <p:nvSpPr>
                      <p:cNvPr id="667675" name="Text Box 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44" y="1776"/>
                        <a:ext cx="192" cy="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r>
                          <a:rPr lang="en-US" altLang="en-US" sz="1400">
                            <a:solidFill>
                              <a:srgbClr val="009900"/>
                            </a:solidFill>
                            <a:latin typeface="Times New Roman" charset="0"/>
                          </a:rPr>
                          <a:t>9</a:t>
                        </a:r>
                        <a:endParaRPr lang="en-US" altLang="en-US" sz="2400">
                          <a:latin typeface="Times New Roman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667676" name="Group 28"/>
                <p:cNvGrpSpPr>
                  <a:grpSpLocks/>
                </p:cNvGrpSpPr>
                <p:nvPr/>
              </p:nvGrpSpPr>
              <p:grpSpPr bwMode="auto">
                <a:xfrm>
                  <a:off x="960" y="1206"/>
                  <a:ext cx="1776" cy="1456"/>
                  <a:chOff x="960" y="1206"/>
                  <a:chExt cx="1776" cy="1456"/>
                </a:xfrm>
              </p:grpSpPr>
              <p:grpSp>
                <p:nvGrpSpPr>
                  <p:cNvPr id="667677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082" y="1710"/>
                    <a:ext cx="598" cy="390"/>
                    <a:chOff x="1082" y="1710"/>
                    <a:chExt cx="598" cy="390"/>
                  </a:xfrm>
                </p:grpSpPr>
                <p:sp>
                  <p:nvSpPr>
                    <p:cNvPr id="667678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88" y="1710"/>
                      <a:ext cx="192" cy="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8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79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2" y="1854"/>
                      <a:ext cx="366" cy="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11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</p:grpSp>
              <p:grpSp>
                <p:nvGrpSpPr>
                  <p:cNvPr id="66768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960" y="1206"/>
                    <a:ext cx="1776" cy="1456"/>
                    <a:chOff x="960" y="1206"/>
                    <a:chExt cx="1776" cy="1456"/>
                  </a:xfrm>
                </p:grpSpPr>
                <p:sp>
                  <p:nvSpPr>
                    <p:cNvPr id="66768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44" y="1206"/>
                      <a:ext cx="192" cy="24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1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2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0" y="1488"/>
                      <a:ext cx="192" cy="2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6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0" y="1584"/>
                      <a:ext cx="192" cy="2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7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4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3" y="1398"/>
                      <a:ext cx="192" cy="2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5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5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2" y="1801"/>
                      <a:ext cx="239" cy="8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10</a:t>
                      </a:r>
                    </a:p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  <p:sp>
                  <p:nvSpPr>
                    <p:cNvPr id="667686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0" y="1919"/>
                      <a:ext cx="336" cy="2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en-US" sz="1400">
                          <a:solidFill>
                            <a:srgbClr val="009900"/>
                          </a:solidFill>
                          <a:latin typeface="Times New Roman" charset="0"/>
                        </a:rPr>
                        <a:t>12</a:t>
                      </a:r>
                      <a:endParaRPr lang="en-US" altLang="en-US" sz="2400">
                        <a:latin typeface="Times New Roman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67687" name="Group 39"/>
            <p:cNvGrpSpPr>
              <a:grpSpLocks/>
            </p:cNvGrpSpPr>
            <p:nvPr/>
          </p:nvGrpSpPr>
          <p:grpSpPr bwMode="auto">
            <a:xfrm>
              <a:off x="1843" y="2335"/>
              <a:ext cx="973" cy="717"/>
              <a:chOff x="1843" y="2335"/>
              <a:chExt cx="973" cy="717"/>
            </a:xfrm>
          </p:grpSpPr>
          <p:sp>
            <p:nvSpPr>
              <p:cNvPr id="667688" name="Text Box 40"/>
              <p:cNvSpPr txBox="1">
                <a:spLocks noChangeArrowheads="1"/>
              </p:cNvSpPr>
              <p:nvPr/>
            </p:nvSpPr>
            <p:spPr bwMode="auto">
              <a:xfrm>
                <a:off x="2624" y="2335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rgbClr val="FF0000"/>
                    </a:solidFill>
                    <a:latin typeface="Times New Roman" charset="0"/>
                  </a:rPr>
                  <a:t>1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667689" name="Text Box 41"/>
              <p:cNvSpPr txBox="1">
                <a:spLocks noChangeArrowheads="1"/>
              </p:cNvSpPr>
              <p:nvPr/>
            </p:nvSpPr>
            <p:spPr bwMode="auto">
              <a:xfrm>
                <a:off x="1843" y="2688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rgbClr val="FF0000"/>
                    </a:solidFill>
                    <a:latin typeface="Times New Roman" charset="0"/>
                  </a:rPr>
                  <a:t>6</a:t>
                </a:r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667690" name="Text Box 42"/>
              <p:cNvSpPr txBox="1">
                <a:spLocks noChangeArrowheads="1"/>
              </p:cNvSpPr>
              <p:nvPr/>
            </p:nvSpPr>
            <p:spPr bwMode="auto">
              <a:xfrm rot="-1293934">
                <a:off x="2107" y="2388"/>
                <a:ext cx="606" cy="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charset="0"/>
                  </a:rPr>
                  <a:t>…...</a:t>
                </a:r>
                <a:endParaRPr lang="en-US" altLang="en-US" sz="2400">
                  <a:latin typeface="Times New Roman" charset="0"/>
                </a:endParaRPr>
              </a:p>
            </p:txBody>
          </p:sp>
        </p:grpSp>
        <p:grpSp>
          <p:nvGrpSpPr>
            <p:cNvPr id="667691" name="Group 43"/>
            <p:cNvGrpSpPr>
              <a:grpSpLocks/>
            </p:cNvGrpSpPr>
            <p:nvPr/>
          </p:nvGrpSpPr>
          <p:grpSpPr bwMode="auto">
            <a:xfrm>
              <a:off x="757" y="1965"/>
              <a:ext cx="3203" cy="1688"/>
              <a:chOff x="757" y="1965"/>
              <a:chExt cx="3203" cy="1688"/>
            </a:xfrm>
          </p:grpSpPr>
          <p:sp>
            <p:nvSpPr>
              <p:cNvPr id="667692" name="Text Box 44"/>
              <p:cNvSpPr txBox="1">
                <a:spLocks noChangeArrowheads="1"/>
              </p:cNvSpPr>
              <p:nvPr/>
            </p:nvSpPr>
            <p:spPr bwMode="auto">
              <a:xfrm>
                <a:off x="3768" y="2113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2"/>
                    </a:solidFill>
                    <a:latin typeface="Times New Roman" charset="0"/>
                  </a:rPr>
                  <a:t>1</a:t>
                </a:r>
                <a:endParaRPr lang="en-US" altLang="en-US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667693" name="Text Box 45"/>
              <p:cNvSpPr txBox="1">
                <a:spLocks noChangeArrowheads="1"/>
              </p:cNvSpPr>
              <p:nvPr/>
            </p:nvSpPr>
            <p:spPr bwMode="auto">
              <a:xfrm>
                <a:off x="3360" y="2304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2"/>
                    </a:solidFill>
                    <a:latin typeface="Times New Roman" charset="0"/>
                  </a:rPr>
                  <a:t>2</a:t>
                </a:r>
                <a:endParaRPr lang="en-US" altLang="en-US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667694" name="Text Box 46"/>
              <p:cNvSpPr txBox="1">
                <a:spLocks noChangeArrowheads="1"/>
              </p:cNvSpPr>
              <p:nvPr/>
            </p:nvSpPr>
            <p:spPr bwMode="auto">
              <a:xfrm>
                <a:off x="1255" y="3217"/>
                <a:ext cx="192" cy="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2"/>
                    </a:solidFill>
                    <a:latin typeface="Times New Roman" charset="0"/>
                  </a:rPr>
                  <a:t>3</a:t>
                </a:r>
                <a:endParaRPr lang="en-US" altLang="en-US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667695" name="Text Box 47"/>
              <p:cNvSpPr txBox="1">
                <a:spLocks noChangeArrowheads="1"/>
              </p:cNvSpPr>
              <p:nvPr/>
            </p:nvSpPr>
            <p:spPr bwMode="auto">
              <a:xfrm>
                <a:off x="816" y="3406"/>
                <a:ext cx="192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400">
                    <a:solidFill>
                      <a:schemeClr val="accent2"/>
                    </a:solidFill>
                    <a:latin typeface="Times New Roman" charset="0"/>
                  </a:rPr>
                  <a:t>4</a:t>
                </a:r>
                <a:endParaRPr lang="en-US" altLang="en-US" sz="2400">
                  <a:solidFill>
                    <a:schemeClr val="accent2"/>
                  </a:solidFill>
                  <a:latin typeface="Times New Roman" charset="0"/>
                </a:endParaRPr>
              </a:p>
            </p:txBody>
          </p:sp>
          <p:sp>
            <p:nvSpPr>
              <p:cNvPr id="667696" name="Line 48"/>
              <p:cNvSpPr>
                <a:spLocks noChangeShapeType="1"/>
              </p:cNvSpPr>
              <p:nvPr/>
            </p:nvSpPr>
            <p:spPr bwMode="auto">
              <a:xfrm rot="16383734" flipV="1">
                <a:off x="755" y="3298"/>
                <a:ext cx="111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97" name="Line 49"/>
              <p:cNvSpPr>
                <a:spLocks noChangeShapeType="1"/>
              </p:cNvSpPr>
              <p:nvPr/>
            </p:nvSpPr>
            <p:spPr bwMode="auto">
              <a:xfrm rot="16383734" flipV="1">
                <a:off x="1139" y="3107"/>
                <a:ext cx="111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98" name="Line 50"/>
              <p:cNvSpPr>
                <a:spLocks noChangeShapeType="1"/>
              </p:cNvSpPr>
              <p:nvPr/>
            </p:nvSpPr>
            <p:spPr bwMode="auto">
              <a:xfrm rot="18526786" flipV="1">
                <a:off x="3360" y="2149"/>
                <a:ext cx="111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99" name="Line 51"/>
              <p:cNvSpPr>
                <a:spLocks noChangeShapeType="1"/>
              </p:cNvSpPr>
              <p:nvPr/>
            </p:nvSpPr>
            <p:spPr bwMode="auto">
              <a:xfrm rot="18248069" flipV="1">
                <a:off x="3768" y="1967"/>
                <a:ext cx="111" cy="107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67700" name="Object 52"/>
          <p:cNvGraphicFramePr>
            <a:graphicFrameLocks noChangeAspect="1"/>
          </p:cNvGraphicFramePr>
          <p:nvPr/>
        </p:nvGraphicFramePr>
        <p:xfrm>
          <a:off x="4953000" y="762000"/>
          <a:ext cx="3913188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94" name="Worksheet" r:id="rId6" imgW="2448154" imgH="962254" progId="Excel.Sheet.8">
                  <p:embed/>
                </p:oleObj>
              </mc:Choice>
              <mc:Fallback>
                <p:oleObj name="Worksheet" r:id="rId6" imgW="2448154" imgH="9622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762000"/>
                        <a:ext cx="3913188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7701" name="Group 53"/>
          <p:cNvGrpSpPr>
            <a:grpSpLocks/>
          </p:cNvGrpSpPr>
          <p:nvPr/>
        </p:nvGrpSpPr>
        <p:grpSpPr bwMode="auto">
          <a:xfrm>
            <a:off x="2667000" y="2590800"/>
            <a:ext cx="2667000" cy="1447800"/>
            <a:chOff x="1440" y="1680"/>
            <a:chExt cx="2688" cy="1506"/>
          </a:xfrm>
        </p:grpSpPr>
        <p:pic>
          <p:nvPicPr>
            <p:cNvPr id="667702" name="Picture 54" descr="2deg_ladd_cu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680"/>
              <a:ext cx="2688" cy="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03" name="Text Box 55"/>
            <p:cNvSpPr txBox="1">
              <a:spLocks noChangeArrowheads="1"/>
            </p:cNvSpPr>
            <p:nvPr/>
          </p:nvSpPr>
          <p:spPr bwMode="auto">
            <a:xfrm>
              <a:off x="1824" y="1824"/>
              <a:ext cx="1968" cy="3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solidFill>
                    <a:srgbClr val="FF0066"/>
                  </a:solidFill>
                  <a:latin typeface="Times New Roman" charset="0"/>
                </a:rPr>
                <a:t>One Si detector</a:t>
              </a:r>
            </a:p>
          </p:txBody>
        </p:sp>
      </p:grpSp>
      <p:grpSp>
        <p:nvGrpSpPr>
          <p:cNvPr id="667704" name="Group 56"/>
          <p:cNvGrpSpPr>
            <a:grpSpLocks/>
          </p:cNvGrpSpPr>
          <p:nvPr/>
        </p:nvGrpSpPr>
        <p:grpSpPr bwMode="auto">
          <a:xfrm>
            <a:off x="381000" y="4114800"/>
            <a:ext cx="3200400" cy="2400300"/>
            <a:chOff x="240" y="2592"/>
            <a:chExt cx="2016" cy="1512"/>
          </a:xfrm>
        </p:grpSpPr>
        <p:pic>
          <p:nvPicPr>
            <p:cNvPr id="667705" name="Picture 57" descr="ladder_install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92"/>
              <a:ext cx="2016" cy="1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7706" name="Text Box 58"/>
            <p:cNvSpPr txBox="1">
              <a:spLocks noChangeArrowheads="1"/>
            </p:cNvSpPr>
            <p:nvPr/>
          </p:nvSpPr>
          <p:spPr bwMode="auto">
            <a:xfrm>
              <a:off x="1728" y="3792"/>
              <a:ext cx="467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800000"/>
                  </a:solidFill>
                </a:rPr>
                <a:t>Barrel</a:t>
              </a:r>
            </a:p>
          </p:txBody>
        </p:sp>
      </p:grpSp>
      <p:grpSp>
        <p:nvGrpSpPr>
          <p:cNvPr id="667707" name="Group 59"/>
          <p:cNvGrpSpPr>
            <a:grpSpLocks/>
          </p:cNvGrpSpPr>
          <p:nvPr/>
        </p:nvGrpSpPr>
        <p:grpSpPr bwMode="auto">
          <a:xfrm>
            <a:off x="5334000" y="3733800"/>
            <a:ext cx="3352800" cy="2514600"/>
            <a:chOff x="3360" y="2352"/>
            <a:chExt cx="2112" cy="1584"/>
          </a:xfrm>
        </p:grpSpPr>
        <p:pic>
          <p:nvPicPr>
            <p:cNvPr id="667708" name="Picture 60" descr="F-disk_may_20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52"/>
              <a:ext cx="2112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7709" name="Text Box 61"/>
            <p:cNvSpPr txBox="1">
              <a:spLocks noChangeArrowheads="1"/>
            </p:cNvSpPr>
            <p:nvPr/>
          </p:nvSpPr>
          <p:spPr bwMode="auto">
            <a:xfrm>
              <a:off x="3456" y="3648"/>
              <a:ext cx="372" cy="2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800000"/>
                  </a:solidFill>
                </a:rPr>
                <a:t>Disk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1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7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7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7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7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7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5E43-39D0-6748-8E3C-33A3FB21DF5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Magnetic measurement of momentum is not sufficient for physics, why?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precision for angular measurements gets worse as particles’ momenta increases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Increasing </a:t>
            </a:r>
            <a:r>
              <a:rPr lang="en-US" altLang="en-US" dirty="0" smtClean="0"/>
              <a:t>the magnetic </a:t>
            </a:r>
            <a:r>
              <a:rPr lang="en-US" altLang="en-US" dirty="0"/>
              <a:t>field or increasing </a:t>
            </a:r>
            <a:r>
              <a:rPr lang="en-US" altLang="en-US" dirty="0" smtClean="0"/>
              <a:t>the precision </a:t>
            </a:r>
            <a:r>
              <a:rPr lang="en-US" altLang="en-US" dirty="0"/>
              <a:t>of the tracking device will help but will be expensive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Cannot measure neutral particle momenta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How do we solve this problem?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Use a device that measures kinetic energies of </a:t>
            </a:r>
            <a:r>
              <a:rPr lang="en-US" altLang="en-US" dirty="0" smtClean="0"/>
              <a:t>the particle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Calorimeter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device that absorbs </a:t>
            </a:r>
            <a:r>
              <a:rPr lang="en-US" altLang="en-US" dirty="0" smtClean="0"/>
              <a:t>the full </a:t>
            </a:r>
            <a:r>
              <a:rPr lang="en-US" altLang="en-US" dirty="0"/>
              <a:t>kinetic energy of </a:t>
            </a:r>
            <a:r>
              <a:rPr lang="en-US" altLang="en-US" dirty="0" smtClean="0"/>
              <a:t>the </a:t>
            </a:r>
            <a:r>
              <a:rPr lang="en-US" altLang="en-US" dirty="0"/>
              <a:t>particle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Provides signal proportional to deposited energy</a:t>
            </a:r>
          </a:p>
        </p:txBody>
      </p:sp>
      <p:graphicFrame>
        <p:nvGraphicFramePr>
          <p:cNvPr id="6686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0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Calorimeters</a:t>
            </a:r>
          </a:p>
        </p:txBody>
      </p:sp>
    </p:spTree>
    <p:extLst>
      <p:ext uri="{BB962C8B-B14F-4D97-AF65-F5344CB8AC3E}">
        <p14:creationId xmlns:p14="http://schemas.microsoft.com/office/powerpoint/2010/main" val="62045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6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6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6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6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6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6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66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66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33FF-C07A-A24E-AD3E-CC8A33E9176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r>
              <a:rPr lang="en-US" altLang="en-US"/>
              <a:t>Large scale calorimeter were developed during 1960s</a:t>
            </a:r>
          </a:p>
          <a:p>
            <a:pPr lvl="1"/>
            <a:r>
              <a:rPr lang="en-US" altLang="en-US"/>
              <a:t>For energetic cosmic rays</a:t>
            </a:r>
          </a:p>
          <a:p>
            <a:pPr lvl="1"/>
            <a:r>
              <a:rPr lang="en-US" altLang="en-US"/>
              <a:t>For particles produced in accelerator experiments</a:t>
            </a:r>
          </a:p>
          <a:p>
            <a:r>
              <a:rPr lang="en-US" altLang="en-US"/>
              <a:t>How do high energy EM (photons and electrons) and Hadronic particles deposit their energies?</a:t>
            </a:r>
          </a:p>
          <a:p>
            <a:pPr lvl="1"/>
            <a:r>
              <a:rPr lang="en-US" altLang="en-US"/>
              <a:t>Electrons: via bremsstrahlung</a:t>
            </a:r>
          </a:p>
          <a:p>
            <a:pPr lvl="1"/>
            <a:r>
              <a:rPr lang="en-US" altLang="en-US"/>
              <a:t>Photons: via electron-positron conversion, followed by bremsstrahlung of electrons and positrons</a:t>
            </a:r>
          </a:p>
          <a:p>
            <a:pPr lvl="1"/>
            <a:r>
              <a:rPr lang="en-US" altLang="en-US"/>
              <a:t>These processes continue occurring in the secondary particles causing an electromagnetic shower losing all of its energy</a:t>
            </a:r>
          </a:p>
        </p:txBody>
      </p:sp>
      <p:graphicFrame>
        <p:nvGraphicFramePr>
          <p:cNvPr id="66969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Calorimeters</a:t>
            </a:r>
          </a:p>
        </p:txBody>
      </p:sp>
    </p:spTree>
    <p:extLst>
      <p:ext uri="{BB962C8B-B14F-4D97-AF65-F5344CB8AC3E}">
        <p14:creationId xmlns:p14="http://schemas.microsoft.com/office/powerpoint/2010/main" val="19343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6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6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6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6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6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80E66-38BA-D044-93FB-B334567F5DAD}" type="slidenum">
              <a:rPr lang="en-US" altLang="en-US"/>
              <a:pPr/>
              <a:t>8</a:t>
            </a:fld>
            <a:endParaRPr lang="en-US" altLang="en-US"/>
          </a:p>
        </p:txBody>
      </p:sp>
      <p:graphicFrame>
        <p:nvGraphicFramePr>
          <p:cNvPr id="670722" name="Object 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5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Electron Shower Process</a:t>
            </a:r>
          </a:p>
        </p:txBody>
      </p:sp>
      <p:pic>
        <p:nvPicPr>
          <p:cNvPr id="670724" name="Picture 4" descr="emsh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8486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0725" name="Oval 5"/>
          <p:cNvSpPr>
            <a:spLocks noChangeArrowheads="1"/>
          </p:cNvSpPr>
          <p:nvPr/>
        </p:nvSpPr>
        <p:spPr bwMode="auto">
          <a:xfrm rot="-900562">
            <a:off x="2362200" y="2971800"/>
            <a:ext cx="16002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2590800" y="2667000"/>
            <a:ext cx="841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</a:rPr>
              <a:t>Photon, </a:t>
            </a:r>
            <a:r>
              <a:rPr lang="en-US" altLang="en-US" sz="1400" b="1">
                <a:solidFill>
                  <a:srgbClr val="FF0000"/>
                </a:solidFill>
                <a:latin typeface="Symbol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692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5" grpId="0" animBg="1"/>
      <p:bldP spid="6707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31,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A9F8-2BCF-9B43-81B5-70EA8F4E8D5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Hadrons are massive thus their energy deposit via </a:t>
            </a:r>
            <a:r>
              <a:rPr lang="en-US" altLang="en-US" sz="2800" dirty="0" err="1"/>
              <a:t>brem</a:t>
            </a:r>
            <a:r>
              <a:rPr lang="en-US" altLang="en-US" sz="2800" dirty="0"/>
              <a:t> is small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They lose their energies through multiple nuclear collisions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An incident </a:t>
            </a:r>
            <a:r>
              <a:rPr lang="en-US" altLang="en-US" sz="2800" dirty="0"/>
              <a:t>hadron produces multiple </a:t>
            </a:r>
            <a:r>
              <a:rPr lang="en-US" altLang="en-US" sz="2800" dirty="0" err="1"/>
              <a:t>pions</a:t>
            </a:r>
            <a:r>
              <a:rPr lang="en-US" altLang="en-US" sz="2800" dirty="0"/>
              <a:t> and other secondary hadrons in the first </a:t>
            </a:r>
            <a:r>
              <a:rPr lang="en-US" altLang="en-US" sz="2800" dirty="0" smtClean="0"/>
              <a:t>collision with a nucleus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 secondary hadrons then successively undergo nuclear collisions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Mean free path for nuclear collisions is called </a:t>
            </a:r>
            <a:r>
              <a:rPr lang="en-US" altLang="en-US" sz="2800" u="sng" dirty="0">
                <a:solidFill>
                  <a:srgbClr val="FF0000"/>
                </a:solidFill>
              </a:rPr>
              <a:t>nuclear interaction lengths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or nuclear absorption length (</a:t>
            </a:r>
            <a:r>
              <a:rPr lang="en-US" altLang="en-US" sz="2800" dirty="0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altLang="en-US" sz="2800" baseline="-25000" dirty="0" smtClean="0"/>
              <a:t>0</a:t>
            </a:r>
            <a:r>
              <a:rPr lang="en-US" altLang="en-US" sz="2800" baseline="30000" dirty="0" smtClean="0"/>
              <a:t>abs</a:t>
            </a:r>
            <a:r>
              <a:rPr lang="en-US" altLang="en-US" sz="2800" dirty="0" smtClean="0"/>
              <a:t>) and </a:t>
            </a:r>
            <a:r>
              <a:rPr lang="en-US" altLang="en-US" sz="2800" dirty="0"/>
              <a:t>is substantially </a:t>
            </a:r>
            <a:r>
              <a:rPr lang="en-US" altLang="en-US" sz="2800" dirty="0" smtClean="0"/>
              <a:t>longer </a:t>
            </a:r>
            <a:r>
              <a:rPr lang="en-US" altLang="en-US" sz="2800" dirty="0"/>
              <a:t>than that of EM </a:t>
            </a:r>
            <a:r>
              <a:rPr lang="en-US" altLang="en-US" sz="2800" dirty="0" smtClean="0"/>
              <a:t>particles, radiation length (X</a:t>
            </a:r>
            <a:r>
              <a:rPr lang="en-US" altLang="en-US" sz="2800" baseline="-25000" dirty="0" smtClean="0"/>
              <a:t>0</a:t>
            </a:r>
            <a:r>
              <a:rPr lang="en-US" altLang="en-US" sz="2800" dirty="0" smtClean="0"/>
              <a:t>)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Hadronic shower processes are therefore more erratic than EM shower processes</a:t>
            </a:r>
          </a:p>
        </p:txBody>
      </p:sp>
      <p:graphicFrame>
        <p:nvGraphicFramePr>
          <p:cNvPr id="67174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Calorimeters</a:t>
            </a:r>
          </a:p>
        </p:txBody>
      </p:sp>
    </p:spTree>
    <p:extLst>
      <p:ext uri="{BB962C8B-B14F-4D97-AF65-F5344CB8AC3E}">
        <p14:creationId xmlns:p14="http://schemas.microsoft.com/office/powerpoint/2010/main" val="2187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67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7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67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7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67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49102</TotalTime>
  <Words>855</Words>
  <Application>Microsoft Macintosh PowerPoint</Application>
  <PresentationFormat>On-screen Show (4:3)</PresentationFormat>
  <Paragraphs>155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Narrow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Worksheet</vt:lpstr>
      <vt:lpstr>PHYS 3446 – Lecture #17</vt:lpstr>
      <vt:lpstr>Announcements</vt:lpstr>
      <vt:lpstr>Homework #8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ATLAS LAr EM Calorimeter</vt:lpstr>
      <vt:lpstr>PowerPoint Presentation</vt:lpstr>
      <vt:lpstr>A fresh new event at the ATLAS</vt:lpstr>
      <vt:lpstr>PowerPoint Presentation</vt:lpstr>
      <vt:lpstr>Example Hadronic Shower (20GeV)</vt:lpstr>
      <vt:lpstr>DØ Central Calorimeter 1990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1491</cp:revision>
  <cp:lastPrinted>2016-10-03T19:17:49Z</cp:lastPrinted>
  <dcterms:created xsi:type="dcterms:W3CDTF">2002-01-14T15:59:50Z</dcterms:created>
  <dcterms:modified xsi:type="dcterms:W3CDTF">2016-10-31T21:23:40Z</dcterms:modified>
</cp:coreProperties>
</file>