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49" r:id="rId2"/>
    <p:sldId id="809" r:id="rId3"/>
    <p:sldId id="841" r:id="rId4"/>
    <p:sldId id="883" r:id="rId5"/>
    <p:sldId id="813" r:id="rId6"/>
    <p:sldId id="888" r:id="rId7"/>
    <p:sldId id="884" r:id="rId8"/>
    <p:sldId id="885" r:id="rId9"/>
    <p:sldId id="886" r:id="rId10"/>
    <p:sldId id="887" r:id="rId11"/>
    <p:sldId id="814" r:id="rId12"/>
    <p:sldId id="815" r:id="rId13"/>
    <p:sldId id="816" r:id="rId14"/>
    <p:sldId id="817" r:id="rId15"/>
    <p:sldId id="818" r:id="rId16"/>
    <p:sldId id="819" r:id="rId17"/>
    <p:sldId id="820" r:id="rId18"/>
    <p:sldId id="821" r:id="rId19"/>
    <p:sldId id="889" r:id="rId20"/>
    <p:sldId id="822" r:id="rId21"/>
    <p:sldId id="823" r:id="rId22"/>
    <p:sldId id="824" r:id="rId23"/>
    <p:sldId id="890" r:id="rId24"/>
    <p:sldId id="891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2" autoAdjust="0"/>
    <p:restoredTop sz="96087" autoAdjust="0"/>
  </p:normalViewPr>
  <p:slideViewPr>
    <p:cSldViewPr>
      <p:cViewPr varScale="1">
        <p:scale>
          <a:sx n="139" d="100"/>
          <a:sy n="139" d="100"/>
        </p:scale>
        <p:origin x="4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6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.wmf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hyperlink" Target="https://en.wikipedia.org/wiki/Rolf_Wider%C3%B8e" TargetMode="External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.wmf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4.w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image" Target="../media/image35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.wmf"/><Relationship Id="rId6" Type="http://schemas.openxmlformats.org/officeDocument/2006/relationships/image" Target="../media/image31.jpeg"/><Relationship Id="rId7" Type="http://schemas.openxmlformats.org/officeDocument/2006/relationships/image" Target="../media/image6.jpeg"/><Relationship Id="rId8" Type="http://schemas.openxmlformats.org/officeDocument/2006/relationships/image" Target="../media/image20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#18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255713" y="1371600"/>
            <a:ext cx="2645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Nov. 7,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178169"/>
            <a:ext cx="7005638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hlink"/>
                </a:solidFill>
                <a:latin typeface="Arial Narrow" charset="0"/>
              </a:rPr>
              <a:t>Particle </a:t>
            </a:r>
            <a:r>
              <a:rPr lang="en-US" altLang="en-US" sz="3200" dirty="0">
                <a:solidFill>
                  <a:schemeClr val="hlink"/>
                </a:solidFill>
                <a:latin typeface="Arial Narrow" charset="0"/>
              </a:rPr>
              <a:t>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Electro-static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Cyclotron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Synchrotron </a:t>
            </a:r>
            <a:r>
              <a:rPr lang="en-US" altLang="en-US" sz="2800" dirty="0" smtClean="0">
                <a:solidFill>
                  <a:srgbClr val="FF00FF"/>
                </a:solidFill>
                <a:latin typeface="Arial Narrow" charset="0"/>
              </a:rPr>
              <a:t>Accelerators</a:t>
            </a:r>
          </a:p>
          <a:p>
            <a:pPr>
              <a:buFont typeface="Arial" charset="0"/>
              <a:buChar char="•"/>
            </a:pPr>
            <a:r>
              <a:rPr lang="en-US" altLang="en-US" sz="3200" dirty="0">
                <a:solidFill>
                  <a:schemeClr val="hlink"/>
                </a:solidFill>
                <a:latin typeface="Arial Narrow" charset="0"/>
              </a:rPr>
              <a:t>Elementary Particle Properties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Forces and their relative magnitudes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Elementary </a:t>
            </a:r>
            <a:r>
              <a:rPr lang="en-US" altLang="en-US" sz="2800" dirty="0" smtClean="0">
                <a:solidFill>
                  <a:srgbClr val="FF00FF"/>
                </a:solidFill>
                <a:latin typeface="Arial Narrow" charset="0"/>
              </a:rPr>
              <a:t>particles</a:t>
            </a:r>
            <a:endParaRPr lang="en-US" altLang="en-US" sz="2800" dirty="0">
              <a:solidFill>
                <a:srgbClr val="FF00FF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4B0-3AE2-7245-A8F5-45550C86345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r>
              <a:rPr lang="en-US" altLang="en-US" sz="2800" dirty="0"/>
              <a:t>How can one obtain high energy particles?</a:t>
            </a:r>
          </a:p>
          <a:p>
            <a:pPr lvl="1"/>
            <a:r>
              <a:rPr lang="en-US" altLang="en-US" sz="2400" dirty="0"/>
              <a:t>Cosmic ray </a:t>
            </a:r>
            <a:r>
              <a:rPr lang="en-US" altLang="en-US" sz="2400" dirty="0">
                <a:sym typeface="Wingdings" charset="2"/>
              </a:rPr>
              <a:t> Sometimes we observe 1000TeV cosmic rays</a:t>
            </a:r>
          </a:p>
          <a:p>
            <a:pPr lvl="2"/>
            <a:r>
              <a:rPr lang="en-US" altLang="en-US" sz="2000" dirty="0"/>
              <a:t>Low flux and cannot control </a:t>
            </a:r>
            <a:r>
              <a:rPr lang="en-US" altLang="en-US" sz="2000" dirty="0" smtClean="0"/>
              <a:t>the energy </a:t>
            </a:r>
            <a:r>
              <a:rPr lang="en-US" altLang="en-US" sz="2000" dirty="0"/>
              <a:t>too well</a:t>
            </a:r>
          </a:p>
          <a:p>
            <a:r>
              <a:rPr lang="en-US" altLang="en-US" sz="2800" dirty="0"/>
              <a:t>Need to look into small distances to probe the fundamental constituents with full control of particle energies and fluxes</a:t>
            </a:r>
          </a:p>
          <a:p>
            <a:pPr lvl="1"/>
            <a:r>
              <a:rPr lang="en-US" altLang="en-US" sz="2400" dirty="0"/>
              <a:t>Particle accelerators</a:t>
            </a:r>
          </a:p>
          <a:p>
            <a:r>
              <a:rPr lang="en-US" altLang="en-US" sz="2800" dirty="0"/>
              <a:t>Accelerators need not only to accelerate particles but also to</a:t>
            </a:r>
          </a:p>
          <a:p>
            <a:pPr lvl="1"/>
            <a:r>
              <a:rPr lang="en-US" altLang="en-US" sz="2400" dirty="0"/>
              <a:t>Track them</a:t>
            </a:r>
          </a:p>
          <a:p>
            <a:pPr lvl="1"/>
            <a:r>
              <a:rPr lang="en-US" altLang="en-US" sz="2400" dirty="0"/>
              <a:t>Maneuver them</a:t>
            </a:r>
          </a:p>
          <a:p>
            <a:pPr lvl="1"/>
            <a:r>
              <a:rPr lang="en-US" altLang="en-US" sz="2400" dirty="0"/>
              <a:t>Constrain their motions to </a:t>
            </a:r>
            <a:r>
              <a:rPr lang="en-US" altLang="en-US" sz="2400" dirty="0" smtClean="0"/>
              <a:t>within the distance of order </a:t>
            </a:r>
            <a:r>
              <a:rPr lang="en-US" altLang="en-US" sz="2400" dirty="0"/>
              <a:t>1</a:t>
            </a:r>
            <a:r>
              <a:rPr lang="en-US" altLang="en-US" sz="2400" dirty="0">
                <a:latin typeface="Symbol" charset="2"/>
              </a:rPr>
              <a:t>m</a:t>
            </a:r>
            <a:r>
              <a:rPr lang="en-US" altLang="en-US" sz="2400" dirty="0"/>
              <a:t>m</a:t>
            </a:r>
          </a:p>
          <a:p>
            <a:r>
              <a:rPr lang="en-US" altLang="en-US" sz="2800" dirty="0"/>
              <a:t>Why?</a:t>
            </a:r>
          </a:p>
          <a:p>
            <a:pPr lvl="1"/>
            <a:r>
              <a:rPr lang="en-US" altLang="en-US" sz="2400" dirty="0"/>
              <a:t>Must correct </a:t>
            </a:r>
            <a:r>
              <a:rPr lang="en-US" altLang="en-US" sz="2400" dirty="0" smtClean="0"/>
              <a:t>particles’ </a:t>
            </a:r>
            <a:r>
              <a:rPr lang="en-US" altLang="en-US" sz="2400" dirty="0"/>
              <a:t>paths and momenta to increase fluxes and control </a:t>
            </a:r>
            <a:r>
              <a:rPr lang="en-US" altLang="en-US" sz="2400" dirty="0" smtClean="0"/>
              <a:t>momenta better</a:t>
            </a:r>
            <a:endParaRPr lang="en-US" altLang="en-US" sz="2400" dirty="0"/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8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18457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8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8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8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8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8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8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8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6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67B4-F978-474F-A7D0-B360050FBC5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Depending on what the main goals of physics are, one needs different kinds of accelerator experiments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Fixed target experiments: Probe the nature of the nucleons </a:t>
            </a:r>
            <a:r>
              <a:rPr lang="en-US" altLang="en-US" sz="2800" dirty="0">
                <a:sym typeface="Wingdings" charset="2"/>
              </a:rPr>
              <a:t> Structure functions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Results also can be used for producing secondary particles for further accelerations </a:t>
            </a:r>
            <a:r>
              <a:rPr lang="en-US" altLang="en-US" sz="2400" dirty="0">
                <a:sym typeface="Wingdings" charset="2"/>
              </a:rPr>
              <a:t> </a:t>
            </a:r>
            <a:r>
              <a:rPr lang="en-US" altLang="en-US" sz="2400" dirty="0" err="1">
                <a:sym typeface="Wingdings" charset="2"/>
              </a:rPr>
              <a:t>Tevatron</a:t>
            </a:r>
            <a:r>
              <a:rPr lang="en-US" altLang="en-US" sz="2400" dirty="0">
                <a:sym typeface="Wingdings" charset="2"/>
              </a:rPr>
              <a:t> anti-proton production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Collider experiments: Probe </a:t>
            </a:r>
            <a:r>
              <a:rPr lang="en-US" altLang="en-US" sz="2800" dirty="0"/>
              <a:t>the interactions between fundamental constituents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Hadron colliders: Wide kinematic </a:t>
            </a:r>
            <a:r>
              <a:rPr lang="en-US" altLang="en-US" sz="2400" dirty="0" smtClean="0"/>
              <a:t>range </a:t>
            </a:r>
            <a:r>
              <a:rPr lang="en-US" altLang="en-US" sz="2400" dirty="0"/>
              <a:t>and high discovery potential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Proton-anti-proton: </a:t>
            </a:r>
            <a:r>
              <a:rPr lang="en-US" altLang="en-US" sz="2000" dirty="0" err="1"/>
              <a:t>TeVatron</a:t>
            </a:r>
            <a:r>
              <a:rPr lang="en-US" altLang="en-US" sz="2000" dirty="0"/>
              <a:t> at </a:t>
            </a:r>
            <a:r>
              <a:rPr lang="en-US" altLang="en-US" sz="2000" dirty="0" err="1"/>
              <a:t>Fermilab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Sp</a:t>
            </a:r>
            <a:r>
              <a:rPr lang="en-US" altLang="en-US" sz="2000" dirty="0" err="1">
                <a:latin typeface="Symbol" charset="2"/>
              </a:rPr>
              <a:t>`</a:t>
            </a:r>
            <a:r>
              <a:rPr lang="en-US" altLang="en-US" sz="2000" dirty="0" err="1"/>
              <a:t>pS</a:t>
            </a:r>
            <a:r>
              <a:rPr lang="en-US" altLang="en-US" sz="2000" dirty="0"/>
              <a:t> at CERN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Proton-Proton: Large Hadron Collider at CERN </a:t>
            </a:r>
            <a:r>
              <a:rPr lang="en-US" altLang="en-US" sz="2000" dirty="0" smtClean="0"/>
              <a:t>(started operating in 2010)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Lepton colliders: Very narrow kinematic reach, so it is used for precision measurements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Electron-positron: LEP at CERN, Petra at DESY, PEP at SLAC, Tristan at KEK, ILC in </a:t>
            </a:r>
            <a:r>
              <a:rPr lang="en-US" altLang="en-US" sz="2000" dirty="0" smtClean="0"/>
              <a:t>the </a:t>
            </a:r>
            <a:r>
              <a:rPr lang="en-US" altLang="en-US" sz="2000" dirty="0"/>
              <a:t>future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Muon-anti-muon: Conceptual accelerator in the far future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Lepton-hadron colliders: HERA at DESY</a:t>
            </a:r>
          </a:p>
        </p:txBody>
      </p:sp>
      <p:graphicFrame>
        <p:nvGraphicFramePr>
          <p:cNvPr id="67584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9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99688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7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7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7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7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7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7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7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7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4EF3-4B58-D744-9489-D8E1C679B88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15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Cockcroft-Walton </a:t>
            </a:r>
            <a:r>
              <a:rPr lang="en-US" altLang="en-US" sz="2800" dirty="0" smtClean="0"/>
              <a:t>Accelerator – invented in 1932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Pass ions through sets of aligned DC electrodes </a:t>
            </a:r>
            <a:r>
              <a:rPr lang="en-US" altLang="en-US" sz="2400" dirty="0" smtClean="0"/>
              <a:t>consist of arrays of capacitors and diodes at </a:t>
            </a:r>
            <a:r>
              <a:rPr lang="en-US" altLang="en-US" sz="2400" dirty="0"/>
              <a:t>successively increasing fixed potentials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Consists of ion source (hydrogen gas) and a target with the electrodes arranged in between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Acceleration Procedure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Electrons are either added or striped off of an atom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Ions of charge q then get accelerated through series of electrodes, gaining kinetic energy of T=</a:t>
            </a:r>
            <a:r>
              <a:rPr lang="en-US" altLang="en-US" sz="2000" dirty="0" err="1"/>
              <a:t>qV</a:t>
            </a:r>
            <a:r>
              <a:rPr lang="en-US" altLang="en-US" sz="2000" dirty="0"/>
              <a:t> through every set of electrodes</a:t>
            </a:r>
          </a:p>
        </p:txBody>
      </p:sp>
      <p:graphicFrame>
        <p:nvGraphicFramePr>
          <p:cNvPr id="67686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Electrostatic Accelerators: Cockcroft-Walton</a:t>
            </a:r>
          </a:p>
        </p:txBody>
      </p:sp>
      <p:pic>
        <p:nvPicPr>
          <p:cNvPr id="676869" name="Picture 5" descr="cockcroft-wal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4415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0" y="3886200"/>
            <a:ext cx="655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en-US" sz="2800" dirty="0"/>
              <a:t>Limited to about 1MeV acceleration due to voltage breakdown and discharge beyond </a:t>
            </a:r>
            <a:r>
              <a:rPr lang="en-US" altLang="en-US" sz="2800" dirty="0" smtClean="0"/>
              <a:t>the voltage </a:t>
            </a:r>
            <a:r>
              <a:rPr lang="en-US" altLang="en-US" sz="2800" dirty="0"/>
              <a:t>of 1MV.</a:t>
            </a:r>
          </a:p>
          <a:p>
            <a:r>
              <a:rPr lang="en-US" altLang="en-US" sz="2800" dirty="0"/>
              <a:t>Available commercially and also used as the first step high current injector (to ~1mA</a:t>
            </a:r>
            <a:r>
              <a:rPr lang="en-US" altLang="en-US" sz="2800" dirty="0" smtClean="0"/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3657600"/>
            <a:ext cx="122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Shut down on Aug. 2012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61683" name="Picture 211" descr="https://upload.wikimedia.org/wikipedia/commons/thumb/7/7b/Cockcroft_Walton_voltage_multiplier_circuit.svg/946px-Cockcroft_Walton_voltage_multiplier_circuit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238907"/>
            <a:ext cx="2432137" cy="11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7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7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7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7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7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7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7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uiExpand="1" build="p" autoUpdateAnimBg="0"/>
      <p:bldP spid="676870" grpId="0" uiExpand="1" build="p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9904-B803-FF42-BC6B-F2C729F070A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638800"/>
          </a:xfrm>
        </p:spPr>
        <p:txBody>
          <a:bodyPr/>
          <a:lstStyle/>
          <a:p>
            <a:r>
              <a:rPr lang="en-US" altLang="en-US" dirty="0"/>
              <a:t>Energies of particles through DC accelerators are proportional to the applied voltage</a:t>
            </a:r>
          </a:p>
          <a:p>
            <a:r>
              <a:rPr lang="en-US" altLang="en-US" dirty="0"/>
              <a:t>Robert Van de </a:t>
            </a:r>
            <a:r>
              <a:rPr lang="en-US" altLang="en-US" dirty="0" err="1"/>
              <a:t>Graaff</a:t>
            </a:r>
            <a:r>
              <a:rPr lang="en-US" altLang="en-US" dirty="0"/>
              <a:t> </a:t>
            </a:r>
            <a:r>
              <a:rPr lang="en-US" altLang="en-US" dirty="0" smtClean="0"/>
              <a:t>invented a </a:t>
            </a:r>
            <a:r>
              <a:rPr lang="en-US" altLang="en-US" dirty="0"/>
              <a:t>clever mechanism to increase </a:t>
            </a:r>
            <a:r>
              <a:rPr lang="en-US" altLang="en-US" dirty="0" smtClean="0"/>
              <a:t>HV in 1929</a:t>
            </a:r>
            <a:endParaRPr lang="en-US" altLang="en-US" dirty="0"/>
          </a:p>
          <a:p>
            <a:pPr lvl="1"/>
            <a:r>
              <a:rPr lang="en-US" altLang="en-US" dirty="0"/>
              <a:t>The charge on any conductor resides on its outermost surface</a:t>
            </a:r>
          </a:p>
          <a:p>
            <a:pPr lvl="1"/>
            <a:r>
              <a:rPr lang="en-US" altLang="en-US" dirty="0"/>
              <a:t>If a conductor carrying additional charge touches another conductor that </a:t>
            </a:r>
            <a:r>
              <a:rPr lang="en-US" altLang="en-US" dirty="0" smtClean="0"/>
              <a:t>envelops </a:t>
            </a:r>
            <a:r>
              <a:rPr lang="en-US" altLang="en-US" dirty="0"/>
              <a:t>it, all of its charges will transfer to the outer conductor increasing the charge </a:t>
            </a:r>
            <a:r>
              <a:rPr lang="en-US" altLang="en-US" dirty="0" smtClean="0"/>
              <a:t>on it and thereby increase the </a:t>
            </a:r>
            <a:r>
              <a:rPr lang="en-US" altLang="en-US" dirty="0"/>
              <a:t>HV</a:t>
            </a:r>
          </a:p>
        </p:txBody>
      </p:sp>
      <p:graphicFrame>
        <p:nvGraphicFramePr>
          <p:cNvPr id="6778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Electrostatic Accelerators: Van de Graaff</a:t>
            </a:r>
          </a:p>
        </p:txBody>
      </p:sp>
    </p:spTree>
    <p:extLst>
      <p:ext uri="{BB962C8B-B14F-4D97-AF65-F5344CB8AC3E}">
        <p14:creationId xmlns:p14="http://schemas.microsoft.com/office/powerpoint/2010/main" val="1775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7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7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7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C21-36D4-3743-998A-5084C9A7D1C0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678914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1143000"/>
            <a:ext cx="48212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105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Sprayer adds positive charge to the conveyor belt at corona points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The charge </a:t>
            </a:r>
            <a:r>
              <a:rPr lang="en-US" altLang="en-US" sz="2800" dirty="0"/>
              <a:t>is carried on an insulating conveyor belt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charges get transferred to the dome via the collector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ions in the source then gets accelerated to about 12MeV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Tandem Van de Graff can accelerate particles up to 25 MeV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This acceleration normally occurs in high pressure gas </a:t>
            </a:r>
            <a:r>
              <a:rPr lang="en-US" altLang="en-US" sz="2800" dirty="0" smtClean="0"/>
              <a:t>(~15atm) that </a:t>
            </a:r>
            <a:r>
              <a:rPr lang="en-US" altLang="en-US" sz="2800" dirty="0"/>
              <a:t>has very high breakdown voltage </a:t>
            </a:r>
          </a:p>
        </p:txBody>
      </p:sp>
      <p:graphicFrame>
        <p:nvGraphicFramePr>
          <p:cNvPr id="67891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7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Electrostatic Accelerators: Van de Graaff</a:t>
            </a:r>
          </a:p>
        </p:txBody>
      </p:sp>
    </p:spTree>
    <p:extLst>
      <p:ext uri="{BB962C8B-B14F-4D97-AF65-F5344CB8AC3E}">
        <p14:creationId xmlns:p14="http://schemas.microsoft.com/office/powerpoint/2010/main" val="16120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67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315-A5C9-684D-973D-ACF102A88F2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410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Fixed voltage machines have intrinsic limitations in their energy due to breakdown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Machines using resonance principles can accelerate particles in higher energies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Cyclotron </a:t>
            </a:r>
            <a:r>
              <a:rPr lang="en-US" altLang="en-US" sz="2800" dirty="0" smtClean="0"/>
              <a:t>invented </a:t>
            </a:r>
            <a:r>
              <a:rPr lang="en-US" altLang="en-US" sz="2800" dirty="0"/>
              <a:t>by </a:t>
            </a:r>
            <a:r>
              <a:rPr lang="en-US" altLang="en-US" sz="2800" dirty="0" smtClean="0"/>
              <a:t>Ernest </a:t>
            </a:r>
            <a:r>
              <a:rPr lang="en-US" altLang="en-US" sz="2800" dirty="0"/>
              <a:t>Lawrence </a:t>
            </a:r>
            <a:r>
              <a:rPr lang="en-US" altLang="en-US" sz="2800" dirty="0" smtClean="0"/>
              <a:t>1934 is </a:t>
            </a:r>
            <a:r>
              <a:rPr lang="en-US" altLang="en-US" sz="2800" dirty="0"/>
              <a:t>the simplest </a:t>
            </a:r>
            <a:r>
              <a:rPr lang="en-US" altLang="en-US" sz="2800" dirty="0" smtClean="0"/>
              <a:t>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Awarded Nobel Prize 1939 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Accelerator consists of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Two hallow D shaped metal chambers connected to alternating HV source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entire system is placed under strong magnetic field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graphicFrame>
        <p:nvGraphicFramePr>
          <p:cNvPr id="67993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9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Resonance Accelerators: Cyclotron</a:t>
            </a:r>
          </a:p>
        </p:txBody>
      </p:sp>
      <p:pic>
        <p:nvPicPr>
          <p:cNvPr id="679941" name="Picture 5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143000"/>
            <a:ext cx="35242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942" name="Rectangle 6"/>
          <p:cNvSpPr>
            <a:spLocks noChangeArrowheads="1"/>
          </p:cNvSpPr>
          <p:nvPr/>
        </p:nvSpPr>
        <p:spPr bwMode="auto">
          <a:xfrm rot="904664">
            <a:off x="6762750" y="2514600"/>
            <a:ext cx="6858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4673" name="Picture 129" descr="mage result for lawrence accelera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69" y="4466961"/>
            <a:ext cx="1510732" cy="20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7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7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67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67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67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67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4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4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8" grpId="0" uiExpand="1" build="p" autoUpdateAnimBg="0"/>
      <p:bldP spid="6799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D923-1ABB-DC48-9BF0-BC15F67F017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410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While the D’s are connected to HV sources, there is no electric field inside the chamber due to Faraday effect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Strong </a:t>
            </a:r>
            <a:r>
              <a:rPr lang="en-US" altLang="en-US" sz="2400" dirty="0" smtClean="0"/>
              <a:t>alternating electric </a:t>
            </a:r>
            <a:r>
              <a:rPr lang="en-US" altLang="en-US" sz="2400" dirty="0"/>
              <a:t>field exists only in the gap between the D’s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An ion source is placed in the gap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 path is circular due to the perpendicular magnetic field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Ion does not feel any acceleration inside a D but gets bent due to magnetic field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When the particle exits a D, the direction of voltage can be changed and the ion gets accelerated before entering into the D on the other side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If the frequency of the alternating voltage is just right, the charged particle gets accelerated continuously until it is extracted</a:t>
            </a:r>
          </a:p>
        </p:txBody>
      </p:sp>
      <p:graphicFrame>
        <p:nvGraphicFramePr>
          <p:cNvPr id="6809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1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Resonance Accelerators: Cyclotron</a:t>
            </a:r>
          </a:p>
        </p:txBody>
      </p:sp>
      <p:pic>
        <p:nvPicPr>
          <p:cNvPr id="680965" name="Picture 5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5242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8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8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8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68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68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68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68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3DB-998C-AE44-BC35-AAC2887DC73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For </a:t>
            </a:r>
            <a:r>
              <a:rPr lang="en-US" altLang="en-US" sz="2800" dirty="0" smtClean="0"/>
              <a:t>a non-relativistic </a:t>
            </a:r>
            <a:r>
              <a:rPr lang="en-US" altLang="en-US" sz="2800" dirty="0"/>
              <a:t>motion, the frequency appropriate for alternating voltage can be calculated from the fact that the magnetic force provides </a:t>
            </a:r>
            <a:r>
              <a:rPr lang="en-US" altLang="en-US" sz="2800" dirty="0" smtClean="0"/>
              <a:t>the centripetal </a:t>
            </a:r>
            <a:r>
              <a:rPr lang="en-US" altLang="en-US" sz="2800" dirty="0"/>
              <a:t>acceleration for a circular orbit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 a constant angular speed, </a:t>
            </a:r>
            <a:r>
              <a:rPr lang="en-US" altLang="en-US" sz="2800" dirty="0">
                <a:latin typeface="Symbol" charset="2"/>
              </a:rPr>
              <a:t>w</a:t>
            </a:r>
            <a:r>
              <a:rPr lang="en-US" altLang="en-US" sz="2800" dirty="0"/>
              <a:t>=v/r.  The frequency of the motion is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Thus, to continue accelerate the particle the electric field should alternate in this frequency, </a:t>
            </a:r>
            <a:r>
              <a:rPr lang="en-US" altLang="en-US" sz="2800" b="1" u="sng" dirty="0">
                <a:solidFill>
                  <a:srgbClr val="FF0000"/>
                </a:solidFill>
              </a:rPr>
              <a:t>cyclotron resonance frequency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maximum kinetic energy achievable for an cyclotron with radius R is </a:t>
            </a:r>
          </a:p>
        </p:txBody>
      </p:sp>
      <p:graphicFrame>
        <p:nvGraphicFramePr>
          <p:cNvPr id="68198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8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Resonance Accelerators: Cyclotron</a:t>
            </a:r>
          </a:p>
        </p:txBody>
      </p:sp>
      <p:graphicFrame>
        <p:nvGraphicFramePr>
          <p:cNvPr id="68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88339"/>
              </p:ext>
            </p:extLst>
          </p:nvPr>
        </p:nvGraphicFramePr>
        <p:xfrm>
          <a:off x="2682875" y="1905000"/>
          <a:ext cx="8223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88"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1905000"/>
                        <a:ext cx="8223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1" name="Object 7"/>
          <p:cNvGraphicFramePr>
            <a:graphicFrameLocks noChangeAspect="1"/>
          </p:cNvGraphicFramePr>
          <p:nvPr/>
        </p:nvGraphicFramePr>
        <p:xfrm>
          <a:off x="2133600" y="3225800"/>
          <a:ext cx="11461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89" name="Equation" r:id="rId7" imgW="583920" imgH="368280" progId="Equation.DSMT4">
                  <p:embed/>
                </p:oleObj>
              </mc:Choice>
              <mc:Fallback>
                <p:oleObj name="Equation" r:id="rId7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25800"/>
                        <a:ext cx="114617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1993" name="AutoShape 9"/>
          <p:cNvSpPr>
            <a:spLocks noChangeArrowheads="1"/>
          </p:cNvSpPr>
          <p:nvPr/>
        </p:nvSpPr>
        <p:spPr bwMode="auto">
          <a:xfrm>
            <a:off x="4648200" y="20574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19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64221"/>
              </p:ext>
            </p:extLst>
          </p:nvPr>
        </p:nvGraphicFramePr>
        <p:xfrm>
          <a:off x="6664325" y="2209800"/>
          <a:ext cx="498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90" name="Equation" r:id="rId9" imgW="253800" imgH="139680" progId="Equation.DSMT4">
                  <p:embed/>
                </p:oleObj>
              </mc:Choice>
              <mc:Fallback>
                <p:oleObj name="Equation" r:id="rId9" imgW="2538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325" y="2209800"/>
                        <a:ext cx="498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5200" y="2181399"/>
            <a:ext cx="699060" cy="476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3630" y="1950150"/>
            <a:ext cx="895770" cy="86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7400" y="3209758"/>
            <a:ext cx="1016000" cy="828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5118" y="3200400"/>
            <a:ext cx="1223682" cy="837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4600" y="5413201"/>
            <a:ext cx="5349389" cy="10637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11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8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8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8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6" grpId="0" uiExpand="1" build="p" autoUpdateAnimBg="0"/>
      <p:bldP spid="6819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C8D-4BB7-C14F-AA70-E431F4F6A23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6868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Accelerates particles along a linear path </a:t>
            </a:r>
            <a:r>
              <a:rPr lang="en-US" altLang="en-US" sz="2400" dirty="0" smtClean="0"/>
              <a:t>using the </a:t>
            </a:r>
            <a:r>
              <a:rPr lang="en-US" altLang="en-US" sz="2400" dirty="0"/>
              <a:t>resonance </a:t>
            </a:r>
            <a:r>
              <a:rPr lang="en-US" altLang="en-US" sz="2400" dirty="0" smtClean="0"/>
              <a:t>principle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Method invented by Leo Szilard and patented by Rolf </a:t>
            </a:r>
            <a:r>
              <a:rPr lang="en-US" sz="2000" dirty="0" smtClean="0">
                <a:hlinkClick r:id="rId4" tooltip="Rolf Widerøe"/>
              </a:rPr>
              <a:t>Widerøe</a:t>
            </a:r>
            <a:r>
              <a:rPr lang="en-US" sz="2000" dirty="0" smtClean="0"/>
              <a:t> in 1929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 series of metal tubes are located in a vacuum vessel and connected successively to alternating terminals of radio frequency oscillator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directions of the electric fields changes before the particles exits the given tube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tube length needs to get longer as the particle gets accelerated to keep up with the phase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These accelerators are used for accelerating light particles to very high energies</a:t>
            </a:r>
          </a:p>
        </p:txBody>
      </p:sp>
      <p:graphicFrame>
        <p:nvGraphicFramePr>
          <p:cNvPr id="6830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6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Resonance Accelerators: Linear Accelerator</a:t>
            </a:r>
          </a:p>
        </p:txBody>
      </p:sp>
      <p:pic>
        <p:nvPicPr>
          <p:cNvPr id="683013" name="Picture 5" descr="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79" y="4495800"/>
            <a:ext cx="463378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4" name="Picture 6" descr="lin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7" y="4120896"/>
            <a:ext cx="24114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853" name="Picture 237" descr="https://upload.wikimedia.org/wikipedia/commons/d/d3/Aust.-Synchrotron%2C-Linac%2C-14.06.20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43" y="4160520"/>
            <a:ext cx="2149757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0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2819400"/>
            <a:ext cx="8763000" cy="3962400"/>
          </a:xfrm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800000"/>
                </a:solidFill>
              </a:rPr>
              <a:t>Future </a:t>
            </a:r>
            <a:r>
              <a:rPr lang="en-GB" dirty="0" smtClean="0">
                <a:solidFill>
                  <a:srgbClr val="800000"/>
                </a:solidFill>
              </a:rPr>
              <a:t>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28600" y="838200"/>
            <a:ext cx="861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</a:rPr>
              <a:t>Has been in the works since late 1990’s</a:t>
            </a:r>
            <a:endParaRPr lang="en-US" altLang="en-US" sz="2400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90"/>
                </a:solidFill>
              </a:rPr>
              <a:t>An electron-positron collider on a straight line for precision measurements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66"/>
                </a:solidFill>
              </a:rPr>
              <a:t>10~15 years from now (In Dec. 2011, Japanese PM announced that they would bid for a LC in Japan and reaffirmed by the new PM in 2013)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66"/>
                </a:solidFill>
              </a:rPr>
              <a:t>Takes 10 years to build a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750052" y="5257800"/>
            <a:ext cx="1793748" cy="3048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CC0000"/>
                </a:solidFill>
              </a:rPr>
              <a:t>L~31km (~20 mi)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54102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CC0000"/>
                </a:solidFill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4864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CC0000"/>
                </a:solidFill>
              </a:rPr>
              <a:t>~300 soccer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12E3-6BD6-124C-8009-274B378540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7,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3446, Fall 2016</a:t>
            </a:r>
          </a:p>
        </p:txBody>
      </p:sp>
    </p:spTree>
    <p:extLst>
      <p:ext uri="{BB962C8B-B14F-4D97-AF65-F5344CB8AC3E}">
        <p14:creationId xmlns:p14="http://schemas.microsoft.com/office/powerpoint/2010/main" val="131754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37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Announcements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572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Quiz #3 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200" dirty="0" smtClean="0"/>
              <a:t>Beginning of the class Wednesday, Nov. 9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200" dirty="0" smtClean="0"/>
              <a:t>Covers 6.1 through what we finish today!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3200" dirty="0">
                <a:solidFill>
                  <a:srgbClr val="7030A0"/>
                </a:solidFill>
              </a:rPr>
              <a:t>Bring your calculators</a:t>
            </a:r>
          </a:p>
          <a:p>
            <a:pPr marL="1390650" lvl="2" indent="-533400">
              <a:lnSpc>
                <a:spcPct val="8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No phone or computers allowed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3200" dirty="0">
                <a:solidFill>
                  <a:srgbClr val="7030A0"/>
                </a:solidFill>
              </a:rPr>
              <a:t>Bring your own handwritten formula sheet</a:t>
            </a:r>
          </a:p>
          <a:p>
            <a:pPr marL="1390650" lvl="2" indent="-533400">
              <a:lnSpc>
                <a:spcPct val="8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Front and back of a letter size sheet</a:t>
            </a:r>
          </a:p>
          <a:p>
            <a:pPr marL="1390650" lvl="2" indent="-533400">
              <a:lnSpc>
                <a:spcPct val="8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No word definitions, no derivations, no reaction </a:t>
            </a:r>
            <a:r>
              <a:rPr lang="en-US" altLang="en-US" dirty="0" smtClean="0">
                <a:solidFill>
                  <a:schemeClr val="hlink"/>
                </a:solidFill>
              </a:rPr>
              <a:t>equations</a:t>
            </a:r>
            <a:endParaRPr lang="en-US" alt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/>
              <a:t>Reading assignments: 9.6 and 9.7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279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7047-59B5-6544-82D4-998231AAAAB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For very energetic particles, the relativistic effect must be taken into account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For relativistic energies, the equation of motion of a charge q under magnetic field B is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v ~ c, the resonance frequency </a:t>
            </a:r>
            <a:r>
              <a:rPr lang="en-US" altLang="en-US" sz="2800" dirty="0" smtClean="0">
                <a:latin typeface="Symbol" charset="2"/>
                <a:ea typeface="Symbol" charset="2"/>
                <a:cs typeface="Symbol" charset="2"/>
              </a:rPr>
              <a:t>(n) </a:t>
            </a:r>
            <a:r>
              <a:rPr lang="en-US" altLang="en-US" sz="2800" dirty="0" smtClean="0"/>
              <a:t>becomes 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Thus for high energies, either B or </a:t>
            </a:r>
            <a:r>
              <a:rPr lang="en-US" altLang="en-US" sz="2800" dirty="0">
                <a:latin typeface="Symbol" charset="2"/>
              </a:rPr>
              <a:t>n</a:t>
            </a:r>
            <a:r>
              <a:rPr lang="en-US" altLang="en-US" sz="2800" dirty="0"/>
              <a:t> should increase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Machines with constant B but variable </a:t>
            </a:r>
            <a:r>
              <a:rPr lang="en-US" altLang="en-US" sz="2800" dirty="0">
                <a:latin typeface="Symbol" charset="2"/>
              </a:rPr>
              <a:t>n</a:t>
            </a:r>
            <a:r>
              <a:rPr lang="en-US" altLang="en-US" sz="2800" dirty="0"/>
              <a:t> are called </a:t>
            </a:r>
            <a:r>
              <a:rPr lang="en-US" altLang="en-US" sz="2800" dirty="0">
                <a:solidFill>
                  <a:srgbClr val="FF0000"/>
                </a:solidFill>
              </a:rPr>
              <a:t>synchro-cyclotrons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Machines with variable B independent of the change of </a:t>
            </a:r>
            <a:r>
              <a:rPr lang="en-US" altLang="en-US" sz="2800" dirty="0">
                <a:latin typeface="Symbol" charset="2"/>
              </a:rPr>
              <a:t>n</a:t>
            </a:r>
            <a:r>
              <a:rPr lang="en-US" altLang="en-US" sz="2800" dirty="0"/>
              <a:t> is called </a:t>
            </a:r>
            <a:r>
              <a:rPr lang="en-US" altLang="en-US" sz="2800" dirty="0">
                <a:solidFill>
                  <a:srgbClr val="FF0000"/>
                </a:solidFill>
              </a:rPr>
              <a:t>synchrotrons</a:t>
            </a:r>
          </a:p>
        </p:txBody>
      </p:sp>
      <p:graphicFrame>
        <p:nvGraphicFramePr>
          <p:cNvPr id="68403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Synchroton Accelerators</a:t>
            </a:r>
          </a:p>
        </p:txBody>
      </p:sp>
      <p:graphicFrame>
        <p:nvGraphicFramePr>
          <p:cNvPr id="684038" name="Object 6"/>
          <p:cNvGraphicFramePr>
            <a:graphicFrameLocks noChangeAspect="1"/>
          </p:cNvGraphicFramePr>
          <p:nvPr/>
        </p:nvGraphicFramePr>
        <p:xfrm>
          <a:off x="2943225" y="3048000"/>
          <a:ext cx="11715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14" name="Equation" r:id="rId5" imgW="558720" imgH="368280" progId="Equation.DSMT4">
                  <p:embed/>
                </p:oleObj>
              </mc:Choice>
              <mc:Fallback>
                <p:oleObj name="Equation" r:id="rId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3048000"/>
                        <a:ext cx="11715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39" name="Object 7"/>
          <p:cNvGraphicFramePr>
            <a:graphicFrameLocks noChangeAspect="1"/>
          </p:cNvGraphicFramePr>
          <p:nvPr/>
        </p:nvGraphicFramePr>
        <p:xfrm>
          <a:off x="4040188" y="3048000"/>
          <a:ext cx="15986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15" name="Equation" r:id="rId7" imgW="761760" imgH="406080" progId="Equation.DSMT4">
                  <p:embed/>
                </p:oleObj>
              </mc:Choice>
              <mc:Fallback>
                <p:oleObj name="Equation" r:id="rId7" imgW="761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3048000"/>
                        <a:ext cx="159861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9662" y="1828800"/>
            <a:ext cx="1189704" cy="838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7037" y="2057400"/>
            <a:ext cx="1505336" cy="437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1846082"/>
            <a:ext cx="990600" cy="8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8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8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8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8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8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4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8A34-1736-5741-A9EC-77A1B643C36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Electron synchrotrons, B varies while </a:t>
            </a:r>
            <a:r>
              <a:rPr lang="en-US" altLang="en-US">
                <a:latin typeface="Symbol" charset="2"/>
              </a:rPr>
              <a:t>n</a:t>
            </a:r>
            <a:r>
              <a:rPr lang="en-US" altLang="en-US"/>
              <a:t> is held constant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Proton synchrotrons, both B and </a:t>
            </a:r>
            <a:r>
              <a:rPr lang="en-US" altLang="en-US">
                <a:latin typeface="Symbol" charset="2"/>
              </a:rPr>
              <a:t>n</a:t>
            </a:r>
            <a:r>
              <a:rPr lang="en-US" altLang="en-US"/>
              <a:t> varies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v ~ c, the frequency of motion can be expressed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For an electron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For magnetic field strength of 2Tesla, one needs radius of 50m to accelerate an electron to 30GeV/c.</a:t>
            </a:r>
          </a:p>
        </p:txBody>
      </p:sp>
      <p:graphicFrame>
        <p:nvGraphicFramePr>
          <p:cNvPr id="68505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Synchroton Accelerators</a:t>
            </a:r>
          </a:p>
        </p:txBody>
      </p:sp>
      <p:graphicFrame>
        <p:nvGraphicFramePr>
          <p:cNvPr id="685062" name="Object 6"/>
          <p:cNvGraphicFramePr>
            <a:graphicFrameLocks noChangeAspect="1"/>
          </p:cNvGraphicFramePr>
          <p:nvPr/>
        </p:nvGraphicFramePr>
        <p:xfrm>
          <a:off x="2895600" y="3657600"/>
          <a:ext cx="35814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7" name="Equation" r:id="rId5" imgW="1562040" imgH="444240" progId="Equation.DSMT4">
                  <p:embed/>
                </p:oleObj>
              </mc:Choice>
              <mc:Fallback>
                <p:oleObj name="Equation" r:id="rId5" imgW="1562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35814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622549"/>
            <a:ext cx="2286000" cy="8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8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8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8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8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5122-395E-294A-9928-932138A55C29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686082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4038600" cy="5257800"/>
          </a:xfrm>
        </p:spPr>
        <p:txBody>
          <a:bodyPr/>
          <a:lstStyle/>
          <a:p>
            <a:r>
              <a:rPr lang="en-US" altLang="en-US" sz="2800"/>
              <a:t>Synchrotons use magnets arranged in a ring-like fashion.</a:t>
            </a:r>
          </a:p>
          <a:p>
            <a:r>
              <a:rPr lang="en-US" altLang="en-US" sz="2800"/>
              <a:t>Multiple stages of accelerations are needed before reaching over GeV ranges of energies</a:t>
            </a:r>
          </a:p>
          <a:p>
            <a:r>
              <a:rPr lang="en-US" altLang="en-US" sz="2800"/>
              <a:t>RF power stations are located through the ring to pump electric energies into the particles</a:t>
            </a:r>
          </a:p>
        </p:txBody>
      </p:sp>
      <p:graphicFrame>
        <p:nvGraphicFramePr>
          <p:cNvPr id="6860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3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Synchroton Accelerators</a:t>
            </a:r>
          </a:p>
        </p:txBody>
      </p:sp>
      <p:pic>
        <p:nvPicPr>
          <p:cNvPr id="686086" name="Picture 6" descr="tevatron-accelertor-ch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657600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7" name="Picture 7" descr="cockcroft-wal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66675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8" name="Picture 8" descr="lin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49371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9" name="Picture 9" descr="boos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00600"/>
            <a:ext cx="658813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0" name="Picture 10" descr="aproton-acc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0"/>
            <a:ext cx="84455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1" name="Picture 11" descr="main-injec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10398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2" name="Picture 12" descr="tevatr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12954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077200" cy="1143000"/>
          </a:xfrm>
        </p:spPr>
        <p:txBody>
          <a:bodyPr/>
          <a:lstStyle/>
          <a:p>
            <a:r>
              <a:rPr lang="en-US" dirty="0" smtClean="0"/>
              <a:t>Aerial View of </a:t>
            </a:r>
            <a:r>
              <a:rPr lang="en-US" dirty="0" err="1" smtClean="0"/>
              <a:t>Fermilab</a:t>
            </a:r>
            <a:r>
              <a:rPr lang="en-US" dirty="0" smtClean="0"/>
              <a:t> Acc. Complex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30434" name="Picture 2" descr="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077200" cy="1143000"/>
          </a:xfrm>
        </p:spPr>
        <p:txBody>
          <a:bodyPr/>
          <a:lstStyle/>
          <a:p>
            <a:r>
              <a:rPr lang="en-US" dirty="0" smtClean="0"/>
              <a:t>Rough Regional Map of the SSC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531458" name="Picture 2" descr="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878456"/>
            <a:ext cx="9150096" cy="61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160020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54 mile circumference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 </a:t>
            </a:r>
            <a:r>
              <a:rPr lang="en-US" sz="2400" dirty="0" err="1" smtClean="0">
                <a:solidFill>
                  <a:srgbClr val="FF0000"/>
                </a:solidFill>
              </a:rPr>
              <a:t>Waxahache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⎷S=50TeV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Homework #</a:t>
            </a:r>
            <a:r>
              <a:rPr lang="en-US" altLang="en-US" sz="4800" b="1" dirty="0"/>
              <a:t>9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95400"/>
            <a:ext cx="8458200" cy="2362200"/>
          </a:xfrm>
        </p:spPr>
        <p:txBody>
          <a:bodyPr/>
          <a:lstStyle/>
          <a:p>
            <a:pPr marL="59055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3600" dirty="0" smtClean="0"/>
              <a:t>End </a:t>
            </a:r>
            <a:r>
              <a:rPr lang="en-US" altLang="en-US" sz="3600" dirty="0"/>
              <a:t>of chapter problems 9.1, 9.2 and 9.3</a:t>
            </a:r>
          </a:p>
          <a:p>
            <a:pPr marL="59055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3600" dirty="0"/>
              <a:t>Due for these assignments is next </a:t>
            </a:r>
            <a:r>
              <a:rPr lang="en-US" altLang="en-US" sz="3600" dirty="0" smtClean="0"/>
              <a:t>Monday</a:t>
            </a:r>
            <a:r>
              <a:rPr lang="en-US" altLang="en-US" sz="3600" dirty="0"/>
              <a:t>, Nov. </a:t>
            </a:r>
            <a:r>
              <a:rPr lang="en-US" altLang="en-US" sz="3600" dirty="0" smtClean="0"/>
              <a:t>14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980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82C-4648-2548-8C84-C612B066D932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4B0-3AE2-7245-A8F5-45550C86345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r>
              <a:rPr lang="en-US" altLang="en-US" sz="2800" dirty="0"/>
              <a:t>How can one obtain high energy particles?</a:t>
            </a:r>
          </a:p>
          <a:p>
            <a:pPr lvl="1"/>
            <a:r>
              <a:rPr lang="en-US" altLang="en-US" sz="2400" dirty="0"/>
              <a:t>Cosmic ray </a:t>
            </a:r>
            <a:r>
              <a:rPr lang="en-US" altLang="en-US" sz="2400" dirty="0">
                <a:sym typeface="Wingdings" charset="2"/>
              </a:rPr>
              <a:t> Sometimes we observe 1000TeV cosmic </a:t>
            </a:r>
            <a:r>
              <a:rPr lang="en-US" altLang="en-US" sz="2400" dirty="0" smtClean="0">
                <a:sym typeface="Wingdings" charset="2"/>
              </a:rPr>
              <a:t>rays</a:t>
            </a:r>
            <a:endParaRPr lang="en-US" altLang="en-US" sz="2400" dirty="0">
              <a:sym typeface="Wingdings" charset="2"/>
            </a:endParaRPr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7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11147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8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27362" name="Picture 2" descr="mage result for cosmic ray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23266" name="Picture 2" descr="mage result for cosmic ray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4B0-3AE2-7245-A8F5-45550C86345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r>
              <a:rPr lang="en-US" altLang="en-US" sz="2800" dirty="0"/>
              <a:t>How can one obtain high energy particles?</a:t>
            </a:r>
          </a:p>
          <a:p>
            <a:pPr lvl="1"/>
            <a:r>
              <a:rPr lang="en-US" altLang="en-US" sz="2400" dirty="0"/>
              <a:t>Cosmic ray </a:t>
            </a:r>
            <a:r>
              <a:rPr lang="en-US" altLang="en-US" sz="2400" dirty="0">
                <a:sym typeface="Wingdings" charset="2"/>
              </a:rPr>
              <a:t> Sometimes we observe 1000TeV cosmic rays</a:t>
            </a:r>
          </a:p>
          <a:p>
            <a:pPr lvl="2"/>
            <a:r>
              <a:rPr lang="en-US" altLang="en-US" sz="2000" dirty="0"/>
              <a:t>Low flux and cannot control </a:t>
            </a:r>
            <a:r>
              <a:rPr lang="en-US" altLang="en-US" sz="2000" dirty="0" smtClean="0"/>
              <a:t>the energy </a:t>
            </a:r>
            <a:r>
              <a:rPr lang="en-US" altLang="en-US" sz="2000" dirty="0"/>
              <a:t>too </a:t>
            </a:r>
            <a:r>
              <a:rPr lang="en-US" altLang="en-US" sz="2000" dirty="0" smtClean="0"/>
              <a:t>well</a:t>
            </a:r>
            <a:endParaRPr lang="en-US" altLang="en-US" sz="2000" dirty="0"/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4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3384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6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25318" name="Picture 6" descr="mage result for cosmic ray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54779</TotalTime>
  <Words>1594</Words>
  <Application>Microsoft Macintosh PowerPoint</Application>
  <PresentationFormat>On-screen Show (4:3)</PresentationFormat>
  <Paragraphs>218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3446 – Lecture #18</vt:lpstr>
      <vt:lpstr>Announcements</vt:lpstr>
      <vt:lpstr>Homework #9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Linear Collider</vt:lpstr>
      <vt:lpstr>PowerPoint Presentation</vt:lpstr>
      <vt:lpstr>PowerPoint Presentation</vt:lpstr>
      <vt:lpstr>PowerPoint Presentation</vt:lpstr>
      <vt:lpstr>Aerial View of Fermilab Acc. Complex </vt:lpstr>
      <vt:lpstr>Rough Regional Map of the SSC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1572</cp:revision>
  <cp:lastPrinted>2016-10-03T19:17:49Z</cp:lastPrinted>
  <dcterms:created xsi:type="dcterms:W3CDTF">2002-01-14T15:59:50Z</dcterms:created>
  <dcterms:modified xsi:type="dcterms:W3CDTF">2016-11-07T23:05:47Z</dcterms:modified>
</cp:coreProperties>
</file>