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9" r:id="rId2"/>
    <p:sldId id="809" r:id="rId3"/>
    <p:sldId id="841" r:id="rId4"/>
    <p:sldId id="883" r:id="rId5"/>
    <p:sldId id="825" r:id="rId6"/>
    <p:sldId id="826" r:id="rId7"/>
    <p:sldId id="827" r:id="rId8"/>
    <p:sldId id="828" r:id="rId9"/>
    <p:sldId id="829" r:id="rId10"/>
    <p:sldId id="830" r:id="rId11"/>
    <p:sldId id="831" r:id="rId12"/>
    <p:sldId id="832" r:id="rId13"/>
    <p:sldId id="833" r:id="rId14"/>
    <p:sldId id="834" r:id="rId15"/>
    <p:sldId id="835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5" autoAdjust="0"/>
    <p:restoredTop sz="96087" autoAdjust="0"/>
  </p:normalViewPr>
  <p:slideViewPr>
    <p:cSldViewPr>
      <p:cViewPr varScale="1">
        <p:scale>
          <a:sx n="101" d="100"/>
          <a:sy n="101" d="100"/>
        </p:scale>
        <p:origin x="216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4" Type="http://schemas.openxmlformats.org/officeDocument/2006/relationships/image" Target="../media/image44.wmf"/><Relationship Id="rId5" Type="http://schemas.openxmlformats.org/officeDocument/2006/relationships/image" Target="../media/image45.wmf"/><Relationship Id="rId6" Type="http://schemas.openxmlformats.org/officeDocument/2006/relationships/image" Target="../media/image46.wmf"/><Relationship Id="rId7" Type="http://schemas.openxmlformats.org/officeDocument/2006/relationships/image" Target="../media/image47.wmf"/><Relationship Id="rId8" Type="http://schemas.openxmlformats.org/officeDocument/2006/relationships/image" Target="../media/image48.wmf"/><Relationship Id="rId1" Type="http://schemas.openxmlformats.org/officeDocument/2006/relationships/image" Target="../media/image2.wmf"/><Relationship Id="rId2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7" Type="http://schemas.openxmlformats.org/officeDocument/2006/relationships/image" Target="../media/image12.wmf"/><Relationship Id="rId8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Relationship Id="rId11" Type="http://schemas.openxmlformats.org/officeDocument/2006/relationships/image" Target="../media/image24.wmf"/><Relationship Id="rId1" Type="http://schemas.openxmlformats.org/officeDocument/2006/relationships/image" Target="../media/image2.wmf"/><Relationship Id="rId2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4" Type="http://schemas.openxmlformats.org/officeDocument/2006/relationships/image" Target="../media/image35.wmf"/><Relationship Id="rId5" Type="http://schemas.openxmlformats.org/officeDocument/2006/relationships/image" Target="../media/image36.wmf"/><Relationship Id="rId1" Type="http://schemas.openxmlformats.org/officeDocument/2006/relationships/image" Target="../media/image2.wmf"/><Relationship Id="rId2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66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47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28.bin"/><Relationship Id="rId10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13" Type="http://schemas.openxmlformats.org/officeDocument/2006/relationships/image" Target="../media/image37.emf"/><Relationship Id="rId14" Type="http://schemas.openxmlformats.org/officeDocument/2006/relationships/image" Target="../media/image38.emf"/><Relationship Id="rId15" Type="http://schemas.openxmlformats.org/officeDocument/2006/relationships/image" Target="../media/image39.emf"/><Relationship Id="rId16" Type="http://schemas.openxmlformats.org/officeDocument/2006/relationships/image" Target="../media/image4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0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1.bin"/><Relationship Id="rId6" Type="http://schemas.openxmlformats.org/officeDocument/2006/relationships/image" Target="../media/image33.wmf"/><Relationship Id="rId7" Type="http://schemas.openxmlformats.org/officeDocument/2006/relationships/oleObject" Target="../embeddings/oleObject32.bin"/><Relationship Id="rId8" Type="http://schemas.openxmlformats.org/officeDocument/2006/relationships/image" Target="../media/image34.wmf"/><Relationship Id="rId9" Type="http://schemas.openxmlformats.org/officeDocument/2006/relationships/oleObject" Target="../embeddings/oleObject33.bin"/><Relationship Id="rId10" Type="http://schemas.openxmlformats.org/officeDocument/2006/relationships/image" Target="../media/image3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4" Type="http://schemas.openxmlformats.org/officeDocument/2006/relationships/image" Target="../media/image2.wmf"/><Relationship Id="rId5" Type="http://schemas.openxmlformats.org/officeDocument/2006/relationships/image" Target="../media/image41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2.bin"/><Relationship Id="rId12" Type="http://schemas.openxmlformats.org/officeDocument/2006/relationships/image" Target="../media/image45.wmf"/><Relationship Id="rId13" Type="http://schemas.openxmlformats.org/officeDocument/2006/relationships/oleObject" Target="../embeddings/oleObject43.bin"/><Relationship Id="rId14" Type="http://schemas.openxmlformats.org/officeDocument/2006/relationships/image" Target="../media/image46.wmf"/><Relationship Id="rId15" Type="http://schemas.openxmlformats.org/officeDocument/2006/relationships/oleObject" Target="../embeddings/oleObject44.bin"/><Relationship Id="rId16" Type="http://schemas.openxmlformats.org/officeDocument/2006/relationships/image" Target="../media/image47.wmf"/><Relationship Id="rId17" Type="http://schemas.openxmlformats.org/officeDocument/2006/relationships/oleObject" Target="../embeddings/oleObject45.bin"/><Relationship Id="rId18" Type="http://schemas.openxmlformats.org/officeDocument/2006/relationships/image" Target="../media/image48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8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9.bin"/><Relationship Id="rId6" Type="http://schemas.openxmlformats.org/officeDocument/2006/relationships/image" Target="../media/image42.wmf"/><Relationship Id="rId7" Type="http://schemas.openxmlformats.org/officeDocument/2006/relationships/oleObject" Target="../embeddings/oleObject40.bin"/><Relationship Id="rId8" Type="http://schemas.openxmlformats.org/officeDocument/2006/relationships/image" Target="../media/image43.wmf"/><Relationship Id="rId9" Type="http://schemas.openxmlformats.org/officeDocument/2006/relationships/oleObject" Target="../embeddings/oleObject41.bin"/><Relationship Id="rId10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0" Type="http://schemas.openxmlformats.org/officeDocument/2006/relationships/image" Target="../media/image5.emf"/><Relationship Id="rId11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1.wmf"/><Relationship Id="rId15" Type="http://schemas.openxmlformats.org/officeDocument/2006/relationships/oleObject" Target="../embeddings/oleObject12.bin"/><Relationship Id="rId16" Type="http://schemas.openxmlformats.org/officeDocument/2006/relationships/image" Target="../media/image12.wmf"/><Relationship Id="rId17" Type="http://schemas.openxmlformats.org/officeDocument/2006/relationships/oleObject" Target="../embeddings/oleObject13.bin"/><Relationship Id="rId18" Type="http://schemas.openxmlformats.org/officeDocument/2006/relationships/image" Target="../media/image13.wmf"/><Relationship Id="rId19" Type="http://schemas.openxmlformats.org/officeDocument/2006/relationships/image" Target="../media/image1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.bin"/><Relationship Id="rId20" Type="http://schemas.openxmlformats.org/officeDocument/2006/relationships/image" Target="../media/image22.wmf"/><Relationship Id="rId21" Type="http://schemas.openxmlformats.org/officeDocument/2006/relationships/oleObject" Target="../embeddings/oleObject23.bin"/><Relationship Id="rId22" Type="http://schemas.openxmlformats.org/officeDocument/2006/relationships/image" Target="../media/image23.wmf"/><Relationship Id="rId23" Type="http://schemas.openxmlformats.org/officeDocument/2006/relationships/oleObject" Target="../embeddings/oleObject24.bin"/><Relationship Id="rId24" Type="http://schemas.openxmlformats.org/officeDocument/2006/relationships/image" Target="../media/image24.wmf"/><Relationship Id="rId25" Type="http://schemas.openxmlformats.org/officeDocument/2006/relationships/image" Target="../media/image25.emf"/><Relationship Id="rId26" Type="http://schemas.openxmlformats.org/officeDocument/2006/relationships/image" Target="../media/image26.emf"/><Relationship Id="rId27" Type="http://schemas.openxmlformats.org/officeDocument/2006/relationships/image" Target="../media/image27.emf"/><Relationship Id="rId28" Type="http://schemas.openxmlformats.org/officeDocument/2006/relationships/image" Target="../media/image28.emf"/><Relationship Id="rId10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19.bin"/><Relationship Id="rId14" Type="http://schemas.openxmlformats.org/officeDocument/2006/relationships/image" Target="../media/image19.wmf"/><Relationship Id="rId15" Type="http://schemas.openxmlformats.org/officeDocument/2006/relationships/oleObject" Target="../embeddings/oleObject20.bin"/><Relationship Id="rId16" Type="http://schemas.openxmlformats.org/officeDocument/2006/relationships/image" Target="../media/image20.wmf"/><Relationship Id="rId17" Type="http://schemas.openxmlformats.org/officeDocument/2006/relationships/oleObject" Target="../embeddings/oleObject21.bin"/><Relationship Id="rId18" Type="http://schemas.openxmlformats.org/officeDocument/2006/relationships/image" Target="../media/image21.wmf"/><Relationship Id="rId19" Type="http://schemas.openxmlformats.org/officeDocument/2006/relationships/oleObject" Target="../embeddings/oleObject2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#19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90605" y="1371600"/>
            <a:ext cx="29754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Nov. 9,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 smtClean="0">
                <a:solidFill>
                  <a:srgbClr val="FF0066"/>
                </a:solidFill>
                <a:latin typeface="Monotype Corsiva" charset="0"/>
              </a:rPr>
              <a:t>Amir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Monotype Corsiva" charset="0"/>
              </a:rPr>
              <a:t>Farbin</a:t>
            </a:r>
            <a:endParaRPr lang="en-US" altLang="en-US" sz="2400" dirty="0">
              <a:solidFill>
                <a:srgbClr val="FF0066"/>
              </a:solidFill>
              <a:latin typeface="Monotype Corsiva" charset="0"/>
            </a:endParaRP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78169"/>
            <a:ext cx="7005638" cy="462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Elementary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Particle Properties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Forces and their relative magnitudes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Elementary 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particles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Quantum Numbers</a:t>
            </a:r>
          </a:p>
          <a:p>
            <a:pPr lvl="2"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Strangeness</a:t>
            </a:r>
          </a:p>
          <a:p>
            <a:pPr lvl="2"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Isospin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Gell-Mann-</a:t>
            </a:r>
            <a:r>
              <a:rPr lang="en-US" altLang="en-US" sz="2800" dirty="0" err="1">
                <a:solidFill>
                  <a:srgbClr val="FF00FF"/>
                </a:solidFill>
                <a:latin typeface="Arial Narrow" charset="0"/>
              </a:rPr>
              <a:t>Nishijima</a:t>
            </a: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 Relations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Production and Decay of Resonances</a:t>
            </a:r>
          </a:p>
          <a:p>
            <a:pPr lvl="1">
              <a:buFontTx/>
              <a:buChar char="•"/>
            </a:pPr>
            <a:endParaRPr lang="en-US" altLang="en-US" sz="28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3200" dirty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A2F6-0A7C-E94F-B6CE-802337EAE0D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562600"/>
          </a:xfrm>
        </p:spPr>
        <p:txBody>
          <a:bodyPr/>
          <a:lstStyle/>
          <a:p>
            <a:r>
              <a:rPr lang="en-US" altLang="en-US"/>
              <a:t>We could think of </a:t>
            </a:r>
            <a:r>
              <a:rPr lang="en-US" altLang="en-US">
                <a:latin typeface="Symbol" charset="2"/>
              </a:rPr>
              <a:t>p</a:t>
            </a:r>
            <a:r>
              <a:rPr lang="en-US" altLang="en-US"/>
              <a:t> as the strong force mediator w/</a:t>
            </a:r>
          </a:p>
          <a:p>
            <a:endParaRPr lang="en-US" altLang="en-US"/>
          </a:p>
          <a:p>
            <a:r>
              <a:rPr lang="en-US" altLang="en-US"/>
              <a:t>From observations of beta decays,  </a:t>
            </a:r>
          </a:p>
          <a:p>
            <a:r>
              <a:rPr lang="en-US" altLang="en-US"/>
              <a:t>However there still is an explicit dependence on momentum transfer</a:t>
            </a:r>
          </a:p>
          <a:p>
            <a:pPr lvl="1"/>
            <a:r>
              <a:rPr lang="en-US" altLang="en-US"/>
              <a:t>Since we are considering two protons, we can replace the momentum transfer, q, with the mass of protons</a:t>
            </a:r>
          </a:p>
          <a:p>
            <a:endParaRPr lang="en-US" altLang="en-US"/>
          </a:p>
          <a:p>
            <a:pPr lvl="1"/>
            <a:endParaRPr lang="en-US" altLang="en-US"/>
          </a:p>
        </p:txBody>
      </p:sp>
      <p:graphicFrame>
        <p:nvGraphicFramePr>
          <p:cNvPr id="6481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2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8197" name="Object 5"/>
          <p:cNvGraphicFramePr>
            <a:graphicFrameLocks noChangeAspect="1"/>
          </p:cNvGraphicFramePr>
          <p:nvPr/>
        </p:nvGraphicFramePr>
        <p:xfrm>
          <a:off x="695325" y="1406525"/>
          <a:ext cx="9048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21" name="Equation" r:id="rId5" imgW="330120" imgH="203040" progId="Equation.DSMT4">
                  <p:embed/>
                </p:oleObj>
              </mc:Choice>
              <mc:Fallback>
                <p:oleObj name="Equation" r:id="rId5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406525"/>
                        <a:ext cx="9048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198" name="Object 6"/>
          <p:cNvGraphicFramePr>
            <a:graphicFrameLocks noChangeAspect="1"/>
          </p:cNvGraphicFramePr>
          <p:nvPr/>
        </p:nvGraphicFramePr>
        <p:xfrm>
          <a:off x="5943600" y="1981200"/>
          <a:ext cx="26447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22" name="Equation" r:id="rId7" imgW="965160" imgH="228600" progId="Equation.DSMT4">
                  <p:embed/>
                </p:oleObj>
              </mc:Choice>
              <mc:Fallback>
                <p:oleObj name="Equation" r:id="rId7" imgW="965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981200"/>
                        <a:ext cx="264477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199" name="Object 7"/>
          <p:cNvGraphicFramePr>
            <a:graphicFrameLocks noChangeAspect="1"/>
          </p:cNvGraphicFramePr>
          <p:nvPr/>
        </p:nvGraphicFramePr>
        <p:xfrm>
          <a:off x="2057400" y="4572000"/>
          <a:ext cx="32353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23" name="Equation" r:id="rId9" imgW="1180800" imgH="253800" progId="Equation.DSMT4">
                  <p:embed/>
                </p:oleObj>
              </mc:Choice>
              <mc:Fallback>
                <p:oleObj name="Equation" r:id="rId9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572000"/>
                        <a:ext cx="32353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200" name="Object 8"/>
          <p:cNvGraphicFramePr>
            <a:graphicFrameLocks noChangeAspect="1"/>
          </p:cNvGraphicFramePr>
          <p:nvPr/>
        </p:nvGraphicFramePr>
        <p:xfrm>
          <a:off x="1522413" y="1371600"/>
          <a:ext cx="19827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24" name="Equation" r:id="rId11" imgW="723600" imgH="203040" progId="Equation.DSMT4">
                  <p:embed/>
                </p:oleObj>
              </mc:Choice>
              <mc:Fallback>
                <p:oleObj name="Equation" r:id="rId11" imgW="723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1371600"/>
                        <a:ext cx="19827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4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F4AF-2277-B84D-9E54-6FA339EF2C6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4876800"/>
          </a:xfrm>
        </p:spPr>
        <p:txBody>
          <a:bodyPr/>
          <a:lstStyle/>
          <a:p>
            <a:r>
              <a:rPr lang="en-US" altLang="en-US"/>
              <a:t>The relative strength between EM and strong potentials is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And that between weak and EM potentials is</a:t>
            </a:r>
          </a:p>
        </p:txBody>
      </p:sp>
      <p:graphicFrame>
        <p:nvGraphicFramePr>
          <p:cNvPr id="64921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9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9221" name="Object 5"/>
          <p:cNvGraphicFramePr>
            <a:graphicFrameLocks noChangeAspect="1"/>
          </p:cNvGraphicFramePr>
          <p:nvPr/>
        </p:nvGraphicFramePr>
        <p:xfrm>
          <a:off x="1066800" y="1604963"/>
          <a:ext cx="10493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95" name="Equation" r:id="rId5" imgW="406080" imgH="406080" progId="Equation.DSMT4">
                  <p:embed/>
                </p:oleObj>
              </mc:Choice>
              <mc:Fallback>
                <p:oleObj name="Equation" r:id="rId5" imgW="406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04963"/>
                        <a:ext cx="1049338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9222" name="Object 6"/>
          <p:cNvGraphicFramePr>
            <a:graphicFrameLocks noChangeAspect="1"/>
          </p:cNvGraphicFramePr>
          <p:nvPr/>
        </p:nvGraphicFramePr>
        <p:xfrm>
          <a:off x="838200" y="4110038"/>
          <a:ext cx="91916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96" name="Equation" r:id="rId7" imgW="406080" imgH="406080" progId="Equation.DSMT4">
                  <p:embed/>
                </p:oleObj>
              </mc:Choice>
              <mc:Fallback>
                <p:oleObj name="Equation" r:id="rId7" imgW="406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10038"/>
                        <a:ext cx="919163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9223" name="Object 7"/>
          <p:cNvGraphicFramePr>
            <a:graphicFrameLocks noChangeAspect="1"/>
          </p:cNvGraphicFramePr>
          <p:nvPr/>
        </p:nvGraphicFramePr>
        <p:xfrm>
          <a:off x="1133475" y="2667000"/>
          <a:ext cx="32099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97" name="Equation" r:id="rId9" imgW="1244520" imgH="203040" progId="Equation.DSMT4">
                  <p:embed/>
                </p:oleObj>
              </mc:Choice>
              <mc:Fallback>
                <p:oleObj name="Equation" r:id="rId9" imgW="1244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667000"/>
                        <a:ext cx="32099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9224" name="Object 8"/>
          <p:cNvGraphicFramePr>
            <a:graphicFrameLocks noChangeAspect="1"/>
          </p:cNvGraphicFramePr>
          <p:nvPr/>
        </p:nvGraphicFramePr>
        <p:xfrm>
          <a:off x="914400" y="5110163"/>
          <a:ext cx="390683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98" name="Equation" r:id="rId11" imgW="1726920" imgH="368280" progId="Equation.DSMT4">
                  <p:embed/>
                </p:oleObj>
              </mc:Choice>
              <mc:Fallback>
                <p:oleObj name="Equation" r:id="rId11" imgW="1726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10163"/>
                        <a:ext cx="3906838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16139" y="1547445"/>
            <a:ext cx="2784474" cy="11015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06793" y="1524000"/>
            <a:ext cx="2918007" cy="11902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52600" y="4038600"/>
            <a:ext cx="2819400" cy="10745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48200" y="4038600"/>
            <a:ext cx="2895600" cy="111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80CD-093A-9146-A804-F2E55B1E552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5257800"/>
          </a:xfrm>
        </p:spPr>
        <p:txBody>
          <a:bodyPr/>
          <a:lstStyle/>
          <a:p>
            <a:r>
              <a:rPr lang="en-US" altLang="en-US"/>
              <a:t>The ranges of forces also affect interaction time</a:t>
            </a:r>
          </a:p>
          <a:p>
            <a:pPr lvl="1"/>
            <a:r>
              <a:rPr lang="en-US" altLang="en-US"/>
              <a:t>Typical time for Strong interaction ~10</a:t>
            </a:r>
            <a:r>
              <a:rPr lang="en-US" altLang="en-US" baseline="30000"/>
              <a:t>-24</a:t>
            </a:r>
            <a:r>
              <a:rPr lang="en-US" altLang="en-US"/>
              <a:t>sec</a:t>
            </a:r>
          </a:p>
          <a:p>
            <a:pPr lvl="2"/>
            <a:r>
              <a:rPr lang="en-US" altLang="en-US"/>
              <a:t>What is this?</a:t>
            </a:r>
          </a:p>
          <a:p>
            <a:pPr lvl="2"/>
            <a:r>
              <a:rPr lang="en-US" altLang="en-US"/>
              <a:t>A time that takes light to traverse the size of a proton (~1 fm)</a:t>
            </a:r>
          </a:p>
          <a:p>
            <a:pPr lvl="1"/>
            <a:r>
              <a:rPr lang="en-US" altLang="en-US"/>
              <a:t>Typical time for EM force ~10</a:t>
            </a:r>
            <a:r>
              <a:rPr lang="en-US" altLang="en-US" baseline="30000"/>
              <a:t>-20</a:t>
            </a:r>
            <a:r>
              <a:rPr lang="en-US" altLang="en-US"/>
              <a:t> – 10</a:t>
            </a:r>
            <a:r>
              <a:rPr lang="en-US" altLang="en-US" baseline="30000"/>
              <a:t>-16</a:t>
            </a:r>
            <a:r>
              <a:rPr lang="en-US" altLang="en-US"/>
              <a:t> sec</a:t>
            </a:r>
          </a:p>
          <a:p>
            <a:pPr lvl="1"/>
            <a:r>
              <a:rPr lang="en-US" altLang="en-US"/>
              <a:t>Typical time for Weak force ~10</a:t>
            </a:r>
            <a:r>
              <a:rPr lang="en-US" altLang="en-US" baseline="30000"/>
              <a:t>-13</a:t>
            </a:r>
            <a:r>
              <a:rPr lang="en-US" altLang="en-US"/>
              <a:t> – 10</a:t>
            </a:r>
            <a:r>
              <a:rPr lang="en-US" altLang="en-US" baseline="30000"/>
              <a:t>-6</a:t>
            </a:r>
            <a:r>
              <a:rPr lang="en-US" altLang="en-US"/>
              <a:t> sec</a:t>
            </a:r>
          </a:p>
          <a:p>
            <a:r>
              <a:rPr lang="en-US" altLang="en-US"/>
              <a:t>In GeV ranges, the four forces are different</a:t>
            </a:r>
          </a:p>
          <a:p>
            <a:r>
              <a:rPr lang="en-US" altLang="en-US"/>
              <a:t>These are used to classify elementary particles</a:t>
            </a:r>
          </a:p>
          <a:p>
            <a:pPr lvl="2"/>
            <a:endParaRPr lang="en-US" altLang="en-US"/>
          </a:p>
        </p:txBody>
      </p:sp>
      <p:graphicFrame>
        <p:nvGraphicFramePr>
          <p:cNvPr id="6502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3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02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Interaction Time</a:t>
            </a:r>
          </a:p>
        </p:txBody>
      </p:sp>
    </p:spTree>
    <p:extLst>
      <p:ext uri="{BB962C8B-B14F-4D97-AF65-F5344CB8AC3E}">
        <p14:creationId xmlns:p14="http://schemas.microsoft.com/office/powerpoint/2010/main" val="9585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7BA1-CA0D-A44C-9BB6-81C6EF47F19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altLang="en-US"/>
              <a:t>Before the quark concepts, all known elementary particles were grouped in four depending on the nature of their interactions</a:t>
            </a:r>
          </a:p>
          <a:p>
            <a:pPr lvl="2"/>
            <a:endParaRPr lang="en-US" altLang="en-US"/>
          </a:p>
        </p:txBody>
      </p:sp>
      <p:graphicFrame>
        <p:nvGraphicFramePr>
          <p:cNvPr id="651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6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  <p:pic>
        <p:nvPicPr>
          <p:cNvPr id="651269" name="Picture 5" descr="table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87600"/>
            <a:ext cx="7315200" cy="401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486F-9231-604A-A358-2983162D7C2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r>
              <a:rPr lang="en-US" altLang="en-US"/>
              <a:t>How do these particles interact??</a:t>
            </a:r>
          </a:p>
          <a:p>
            <a:pPr lvl="1"/>
            <a:r>
              <a:rPr lang="en-US" altLang="en-US"/>
              <a:t>All particles, including photons and neutrinos, participate in gravitational interactions</a:t>
            </a:r>
          </a:p>
          <a:p>
            <a:pPr lvl="1"/>
            <a:r>
              <a:rPr lang="en-US" altLang="en-US"/>
              <a:t>Photons can interact electromagnetically with any particles with electric charge</a:t>
            </a:r>
          </a:p>
          <a:p>
            <a:pPr lvl="1"/>
            <a:r>
              <a:rPr lang="en-US" altLang="en-US"/>
              <a:t>All charged leptons participate in both EM and weak interactions</a:t>
            </a:r>
          </a:p>
          <a:p>
            <a:pPr lvl="1"/>
            <a:r>
              <a:rPr lang="en-US" altLang="en-US"/>
              <a:t>Neutral leptons do not have EM couplings</a:t>
            </a:r>
          </a:p>
          <a:p>
            <a:pPr lvl="1"/>
            <a:r>
              <a:rPr lang="en-US" altLang="en-US"/>
              <a:t>All hadrons (Mesons and baryons) responds to the strong force and appears to participate in all the interactions</a:t>
            </a:r>
          </a:p>
        </p:txBody>
      </p:sp>
      <p:graphicFrame>
        <p:nvGraphicFramePr>
          <p:cNvPr id="6522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8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22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</p:spTree>
    <p:extLst>
      <p:ext uri="{BB962C8B-B14F-4D97-AF65-F5344CB8AC3E}">
        <p14:creationId xmlns:p14="http://schemas.microsoft.com/office/powerpoint/2010/main" val="18417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5D869-E1C1-5E4C-B59A-48776B2DDCF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All particles can be classified as bosons or fermions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Bosons follow Bose-Einstein statistics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Quantum mechanical wave function is symmetric under exchange of any pair of bosons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x</a:t>
            </a:r>
            <a:r>
              <a:rPr lang="en-US" altLang="en-US" baseline="-25000"/>
              <a:t>i</a:t>
            </a:r>
            <a:r>
              <a:rPr lang="en-US" altLang="en-US"/>
              <a:t>: space-time coordinates and internal quantum numbers of particle i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Fermions obey Fermi-Dirac statistics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Quantum mechanical wave function is anti-symmetric under exchange of any pair of Fermions 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Pauli exclusion principle is built into the wave function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For x</a:t>
            </a:r>
            <a:r>
              <a:rPr lang="en-US" altLang="en-US" baseline="-25000"/>
              <a:t>i</a:t>
            </a:r>
            <a:r>
              <a:rPr lang="en-US" altLang="en-US"/>
              <a:t>=x</a:t>
            </a:r>
            <a:r>
              <a:rPr lang="en-US" altLang="en-US" baseline="-25000"/>
              <a:t>j</a:t>
            </a:r>
            <a:r>
              <a:rPr lang="en-US" altLang="en-US"/>
              <a:t>, </a:t>
            </a:r>
          </a:p>
        </p:txBody>
      </p:sp>
      <p:graphicFrame>
        <p:nvGraphicFramePr>
          <p:cNvPr id="653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8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Particles: Bosons and Fermions</a:t>
            </a:r>
          </a:p>
        </p:txBody>
      </p:sp>
      <p:graphicFrame>
        <p:nvGraphicFramePr>
          <p:cNvPr id="653317" name="Object 5"/>
          <p:cNvGraphicFramePr>
            <a:graphicFrameLocks noChangeAspect="1"/>
          </p:cNvGraphicFramePr>
          <p:nvPr/>
        </p:nvGraphicFramePr>
        <p:xfrm>
          <a:off x="1447800" y="2514600"/>
          <a:ext cx="34528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86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345281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8" name="Object 6"/>
          <p:cNvGraphicFramePr>
            <a:graphicFrameLocks noChangeAspect="1"/>
          </p:cNvGraphicFramePr>
          <p:nvPr/>
        </p:nvGraphicFramePr>
        <p:xfrm>
          <a:off x="1219200" y="4800600"/>
          <a:ext cx="35972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87" name="Equation" r:id="rId7" imgW="1396800" imgH="228600" progId="Equation.DSMT4">
                  <p:embed/>
                </p:oleObj>
              </mc:Choice>
              <mc:Fallback>
                <p:oleObj name="Equation" r:id="rId7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35972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9" name="Object 7"/>
          <p:cNvGraphicFramePr>
            <a:graphicFrameLocks noChangeAspect="1"/>
          </p:cNvGraphicFramePr>
          <p:nvPr/>
        </p:nvGraphicFramePr>
        <p:xfrm>
          <a:off x="3352800" y="5715000"/>
          <a:ext cx="9159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88" name="Equation" r:id="rId9" imgW="355320" imgH="203040" progId="Equation.DSMT4">
                  <p:embed/>
                </p:oleObj>
              </mc:Choice>
              <mc:Fallback>
                <p:oleObj name="Equation" r:id="rId9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715000"/>
                        <a:ext cx="91598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0" name="Object 8"/>
          <p:cNvGraphicFramePr>
            <a:graphicFrameLocks noChangeAspect="1"/>
          </p:cNvGraphicFramePr>
          <p:nvPr/>
        </p:nvGraphicFramePr>
        <p:xfrm>
          <a:off x="4906963" y="2514600"/>
          <a:ext cx="31702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89" name="Equation" r:id="rId11" imgW="1282680" imgH="228600" progId="Equation.DSMT4">
                  <p:embed/>
                </p:oleObj>
              </mc:Choice>
              <mc:Fallback>
                <p:oleObj name="Equation" r:id="rId11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2514600"/>
                        <a:ext cx="317023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1" name="Object 9"/>
          <p:cNvGraphicFramePr>
            <a:graphicFrameLocks noChangeAspect="1"/>
          </p:cNvGraphicFramePr>
          <p:nvPr/>
        </p:nvGraphicFramePr>
        <p:xfrm>
          <a:off x="4968875" y="4800600"/>
          <a:ext cx="33369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90" name="Equation" r:id="rId13" imgW="1295280" imgH="228600" progId="Equation.DSMT4">
                  <p:embed/>
                </p:oleObj>
              </mc:Choice>
              <mc:Fallback>
                <p:oleObj name="Equation" r:id="rId13" imgW="1295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4800600"/>
                        <a:ext cx="33369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2" name="Object 10"/>
          <p:cNvGraphicFramePr>
            <a:graphicFrameLocks noChangeAspect="1"/>
          </p:cNvGraphicFramePr>
          <p:nvPr/>
        </p:nvGraphicFramePr>
        <p:xfrm>
          <a:off x="4778375" y="4994275"/>
          <a:ext cx="3270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91" name="Equation" r:id="rId15" imgW="126720" imgH="101520" progId="Equation.DSMT4">
                  <p:embed/>
                </p:oleObj>
              </mc:Choice>
              <mc:Fallback>
                <p:oleObj name="Equation" r:id="rId15" imgW="126720" imgH="10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994275"/>
                        <a:ext cx="32702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3" name="Object 11"/>
          <p:cNvGraphicFramePr>
            <a:graphicFrameLocks noChangeAspect="1"/>
          </p:cNvGraphicFramePr>
          <p:nvPr/>
        </p:nvGraphicFramePr>
        <p:xfrm>
          <a:off x="4213225" y="5715000"/>
          <a:ext cx="8159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092" name="Equation" r:id="rId17" imgW="317160" imgH="203040" progId="Equation.DSMT4">
                  <p:embed/>
                </p:oleObj>
              </mc:Choice>
              <mc:Fallback>
                <p:oleObj name="Equation" r:id="rId17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5715000"/>
                        <a:ext cx="81597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6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Announcements</a:t>
            </a:r>
            <a:endParaRPr lang="en-US" altLang="en-US" sz="4800" b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Reading </a:t>
            </a:r>
            <a:r>
              <a:rPr lang="en-US" altLang="en-US" sz="4000" dirty="0"/>
              <a:t>assignments: 9.6 and 9.7</a:t>
            </a:r>
            <a:endParaRPr lang="en-US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798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Reminder: Homework #</a:t>
            </a:r>
            <a:r>
              <a:rPr lang="en-US" altLang="en-US" sz="4800" b="1" dirty="0"/>
              <a:t>9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295400"/>
            <a:ext cx="8458200" cy="23622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3600" dirty="0" smtClean="0"/>
              <a:t>End </a:t>
            </a:r>
            <a:r>
              <a:rPr lang="en-US" altLang="en-US" sz="3600" dirty="0"/>
              <a:t>of chapter problems 9.1, 9.2 and 9.3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3600" dirty="0"/>
              <a:t>Due for these assignments </a:t>
            </a:r>
            <a:r>
              <a:rPr lang="en-US" altLang="en-US" sz="3600" dirty="0" smtClean="0"/>
              <a:t>is Monday</a:t>
            </a:r>
            <a:r>
              <a:rPr lang="en-US" altLang="en-US" sz="3600" dirty="0"/>
              <a:t>, Nov. </a:t>
            </a:r>
            <a:r>
              <a:rPr lang="en-US" altLang="en-US" sz="3600" dirty="0" smtClean="0"/>
              <a:t>14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9805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4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E5B-41B9-DE4F-BB4F-B74F17A2C36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What are </a:t>
            </a:r>
            <a:r>
              <a:rPr lang="en-US" altLang="en-US" sz="2800" dirty="0" smtClean="0"/>
              <a:t>the elementary </a:t>
            </a:r>
            <a:r>
              <a:rPr lang="en-US" altLang="en-US" sz="2800" dirty="0"/>
              <a:t>particles?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Particles that make up matter in the universe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What are the requirements for elementary particles?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Cannot be broken into smaller pieces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Cannot have sizes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notion of “elementary particles” have changed from 1930’s through present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In the past, people thought protons, neutrons, </a:t>
            </a:r>
            <a:r>
              <a:rPr lang="en-US" altLang="en-US" sz="2400" dirty="0" err="1"/>
              <a:t>pions</a:t>
            </a:r>
            <a:r>
              <a:rPr lang="en-US" altLang="en-US" sz="2400" dirty="0"/>
              <a:t>, kaons, </a:t>
            </a:r>
            <a:r>
              <a:rPr lang="en-US" altLang="en-US" sz="2400" dirty="0">
                <a:latin typeface="Symbol" charset="2"/>
              </a:rPr>
              <a:t>r</a:t>
            </a:r>
            <a:r>
              <a:rPr lang="en-US" altLang="en-US" sz="2400" dirty="0"/>
              <a:t>-mesons, </a:t>
            </a:r>
            <a:r>
              <a:rPr lang="en-US" altLang="en-US" sz="2400" dirty="0" err="1"/>
              <a:t>etc</a:t>
            </a:r>
            <a:r>
              <a:rPr lang="en-US" altLang="en-US" sz="2400" dirty="0"/>
              <a:t>, as elementary particles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Why?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Due to the increasing energies of accelerators that allows us to probe smaller distance scales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What is the energy needed to probe 0.1–</a:t>
            </a:r>
            <a:r>
              <a:rPr lang="en-US" altLang="en-US" sz="2800" dirty="0" err="1"/>
              <a:t>fm</a:t>
            </a:r>
            <a:r>
              <a:rPr lang="en-US" altLang="en-US" sz="2800" dirty="0"/>
              <a:t>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From de Broglie Wavelength, we obtain  </a:t>
            </a:r>
          </a:p>
        </p:txBody>
      </p:sp>
      <p:graphicFrame>
        <p:nvGraphicFramePr>
          <p:cNvPr id="6430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58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Forewords</a:t>
            </a:r>
          </a:p>
        </p:txBody>
      </p:sp>
      <p:graphicFrame>
        <p:nvGraphicFramePr>
          <p:cNvPr id="643079" name="Object 7"/>
          <p:cNvGraphicFramePr>
            <a:graphicFrameLocks noChangeAspect="1"/>
          </p:cNvGraphicFramePr>
          <p:nvPr/>
        </p:nvGraphicFramePr>
        <p:xfrm>
          <a:off x="7543800" y="5943600"/>
          <a:ext cx="126682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589" name="Equation" r:id="rId6" imgW="761760" imgH="164880" progId="Equation.DSMT4">
                  <p:embed/>
                </p:oleObj>
              </mc:Choice>
              <mc:Fallback>
                <p:oleObj name="Equation" r:id="rId6" imgW="761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943600"/>
                        <a:ext cx="1266825" cy="306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3080" name="Object 8"/>
          <p:cNvGraphicFramePr>
            <a:graphicFrameLocks noChangeAspect="1"/>
          </p:cNvGraphicFramePr>
          <p:nvPr/>
        </p:nvGraphicFramePr>
        <p:xfrm>
          <a:off x="5943600" y="5791200"/>
          <a:ext cx="15605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590" name="Equation" r:id="rId8" imgW="939600" imgH="368280" progId="Equation.DSMT4">
                  <p:embed/>
                </p:oleObj>
              </mc:Choice>
              <mc:Fallback>
                <p:oleObj name="Equation" r:id="rId8" imgW="9396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791200"/>
                        <a:ext cx="1560513" cy="685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19600" y="5791200"/>
            <a:ext cx="893075" cy="71754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52362" y="5765884"/>
            <a:ext cx="551550" cy="7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373F-195A-1F4B-BF2D-07E95C634B8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4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Classical forces: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Gravitational: every particle is subject to this force, including massless ones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How do you know?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Electromagnetic: only those with electrical charges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are the ranges of these forces?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Infinite!!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does this tell you?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Their force carriers are massless!!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are the force carriers of these forces?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Gravity: graviton (not seen but just a concept)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Electromagnetism: Photons</a:t>
            </a:r>
          </a:p>
        </p:txBody>
      </p:sp>
      <p:graphicFrame>
        <p:nvGraphicFramePr>
          <p:cNvPr id="64409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99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 and Their Relative Strengths</a:t>
            </a:r>
          </a:p>
        </p:txBody>
      </p:sp>
    </p:spTree>
    <p:extLst>
      <p:ext uri="{BB962C8B-B14F-4D97-AF65-F5344CB8AC3E}">
        <p14:creationId xmlns:p14="http://schemas.microsoft.com/office/powerpoint/2010/main" val="101419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D03C-C3E9-5247-8E1F-8A125DF9F13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What other forces?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Strong force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Where did we learn this force? </a:t>
            </a:r>
          </a:p>
          <a:p>
            <a:pPr lvl="3">
              <a:lnSpc>
                <a:spcPct val="90000"/>
              </a:lnSpc>
            </a:pPr>
            <a:r>
              <a:rPr lang="en-US" altLang="en-US" sz="1800"/>
              <a:t>From nuclear phenomena</a:t>
            </a:r>
          </a:p>
          <a:p>
            <a:pPr lvl="3">
              <a:lnSpc>
                <a:spcPct val="90000"/>
              </a:lnSpc>
            </a:pPr>
            <a:r>
              <a:rPr lang="en-US" altLang="en-US" sz="1800"/>
              <a:t>The interactions are far stronger and extremely short ranged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Weak force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How did we learn about this force? </a:t>
            </a:r>
          </a:p>
          <a:p>
            <a:pPr lvl="3">
              <a:lnSpc>
                <a:spcPct val="90000"/>
              </a:lnSpc>
            </a:pPr>
            <a:r>
              <a:rPr lang="en-US" altLang="en-US" sz="1800"/>
              <a:t>From nuclear beta decay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What are their ranges?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Very short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What does this tell you?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Their force carriers are massive!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Not really for strong forces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All four forces can act at the same time!!! </a:t>
            </a:r>
          </a:p>
        </p:txBody>
      </p:sp>
      <p:graphicFrame>
        <p:nvGraphicFramePr>
          <p:cNvPr id="64512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01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 and Their Relative Strengths</a:t>
            </a:r>
          </a:p>
        </p:txBody>
      </p:sp>
    </p:spTree>
    <p:extLst>
      <p:ext uri="{BB962C8B-B14F-4D97-AF65-F5344CB8AC3E}">
        <p14:creationId xmlns:p14="http://schemas.microsoft.com/office/powerpoint/2010/main" val="10679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41A6-5D00-A845-AF78-DAE1248CDCF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486400"/>
          </a:xfrm>
        </p:spPr>
        <p:txBody>
          <a:bodyPr/>
          <a:lstStyle/>
          <a:p>
            <a:r>
              <a:rPr lang="en-US" altLang="en-US" sz="2800"/>
              <a:t>The strengths can be obtained through potential, considering two protons separated by a distance r.</a:t>
            </a:r>
          </a:p>
          <a:p>
            <a:r>
              <a:rPr lang="en-US" altLang="en-US" sz="2800"/>
              <a:t>Magnitude of Coulomb and gravitational potential are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pPr lvl="1"/>
            <a:r>
              <a:rPr lang="en-US" altLang="en-US" sz="2400"/>
              <a:t>q: magnitude of the momentum transfer</a:t>
            </a:r>
          </a:p>
          <a:p>
            <a:r>
              <a:rPr lang="en-US" altLang="en-US" sz="2800"/>
              <a:t>What do you observe?</a:t>
            </a:r>
          </a:p>
          <a:p>
            <a:pPr lvl="1"/>
            <a:r>
              <a:rPr lang="en-US" altLang="en-US" sz="2400"/>
              <a:t>The absolute values of the potential E decreases quadratically with increasing momentum transfer</a:t>
            </a:r>
          </a:p>
          <a:p>
            <a:pPr lvl="1"/>
            <a:r>
              <a:rPr lang="en-US" altLang="en-US" sz="2400"/>
              <a:t>The relative strength is, though independent of momentum transfer </a:t>
            </a:r>
          </a:p>
        </p:txBody>
      </p:sp>
      <p:graphicFrame>
        <p:nvGraphicFramePr>
          <p:cNvPr id="64614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6149" name="Object 5"/>
          <p:cNvGraphicFramePr>
            <a:graphicFrameLocks noChangeAspect="1"/>
          </p:cNvGraphicFramePr>
          <p:nvPr/>
        </p:nvGraphicFramePr>
        <p:xfrm>
          <a:off x="1371600" y="1871663"/>
          <a:ext cx="1693863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1" name="Equation" r:id="rId5" imgW="749160" imgH="393480" progId="Equation.DSMT4">
                  <p:embed/>
                </p:oleObj>
              </mc:Choice>
              <mc:Fallback>
                <p:oleObj name="Equation" r:id="rId5" imgW="749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1663"/>
                        <a:ext cx="1693863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0" name="Object 6"/>
          <p:cNvGraphicFramePr>
            <a:graphicFrameLocks noChangeAspect="1"/>
          </p:cNvGraphicFramePr>
          <p:nvPr/>
        </p:nvGraphicFramePr>
        <p:xfrm>
          <a:off x="1447800" y="2786063"/>
          <a:ext cx="198120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2" name="Equation" r:id="rId7" imgW="876240" imgH="393480" progId="Equation.DSMT4">
                  <p:embed/>
                </p:oleObj>
              </mc:Choice>
              <mc:Fallback>
                <p:oleObj name="Equation" r:id="rId7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86063"/>
                        <a:ext cx="1981200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1" name="Object 7"/>
          <p:cNvGraphicFramePr>
            <a:graphicFrameLocks noChangeAspect="1"/>
          </p:cNvGraphicFramePr>
          <p:nvPr/>
        </p:nvGraphicFramePr>
        <p:xfrm>
          <a:off x="5591175" y="1919288"/>
          <a:ext cx="17240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3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1919288"/>
                        <a:ext cx="17240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2" name="Object 8"/>
          <p:cNvGraphicFramePr>
            <a:graphicFrameLocks noChangeAspect="1"/>
          </p:cNvGraphicFramePr>
          <p:nvPr/>
        </p:nvGraphicFramePr>
        <p:xfrm>
          <a:off x="5638800" y="2755900"/>
          <a:ext cx="19812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4" name="Equation" r:id="rId11" imgW="876240" imgH="431640" progId="Equation.DSMT4">
                  <p:embed/>
                </p:oleObj>
              </mc:Choice>
              <mc:Fallback>
                <p:oleObj name="Equation" r:id="rId11" imgW="876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755900"/>
                        <a:ext cx="19812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153" name="AutoShape 9"/>
          <p:cNvSpPr>
            <a:spLocks noChangeArrowheads="1"/>
          </p:cNvSpPr>
          <p:nvPr/>
        </p:nvSpPr>
        <p:spPr bwMode="auto">
          <a:xfrm>
            <a:off x="3505200" y="1947863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sp>
        <p:nvSpPr>
          <p:cNvPr id="646154" name="AutoShape 10"/>
          <p:cNvSpPr>
            <a:spLocks noChangeArrowheads="1"/>
          </p:cNvSpPr>
          <p:nvPr/>
        </p:nvSpPr>
        <p:spPr bwMode="auto">
          <a:xfrm>
            <a:off x="3505200" y="2786063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graphicFrame>
        <p:nvGraphicFramePr>
          <p:cNvPr id="646155" name="Object 11"/>
          <p:cNvGraphicFramePr>
            <a:graphicFrameLocks noChangeAspect="1"/>
          </p:cNvGraphicFramePr>
          <p:nvPr/>
        </p:nvGraphicFramePr>
        <p:xfrm>
          <a:off x="746125" y="5791200"/>
          <a:ext cx="85407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5" name="Equation" r:id="rId13" imgW="406080" imgH="419040" progId="Equation.DSMT4">
                  <p:embed/>
                </p:oleObj>
              </mc:Choice>
              <mc:Fallback>
                <p:oleObj name="Equation" r:id="rId13" imgW="406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791200"/>
                        <a:ext cx="854075" cy="879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6" name="Object 12"/>
          <p:cNvGraphicFramePr>
            <a:graphicFrameLocks noChangeAspect="1"/>
          </p:cNvGraphicFramePr>
          <p:nvPr/>
        </p:nvGraphicFramePr>
        <p:xfrm>
          <a:off x="1649413" y="5721350"/>
          <a:ext cx="109378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6" name="Equation" r:id="rId15" imgW="520560" imgH="431640" progId="Equation.DSMT4">
                  <p:embed/>
                </p:oleObj>
              </mc:Choice>
              <mc:Fallback>
                <p:oleObj name="Equation" r:id="rId15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5721350"/>
                        <a:ext cx="1093787" cy="908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8" name="Object 14"/>
          <p:cNvGraphicFramePr>
            <a:graphicFrameLocks noChangeAspect="1"/>
          </p:cNvGraphicFramePr>
          <p:nvPr/>
        </p:nvGraphicFramePr>
        <p:xfrm>
          <a:off x="5105400" y="5791200"/>
          <a:ext cx="37338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7" name="Equation" r:id="rId17" imgW="1777680" imgH="419040" progId="Equation.DSMT4">
                  <p:embed/>
                </p:oleObj>
              </mc:Choice>
              <mc:Fallback>
                <p:oleObj name="Equation" r:id="rId17" imgW="1777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791200"/>
                        <a:ext cx="3733800" cy="881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809836" y="5776913"/>
            <a:ext cx="2295564" cy="92370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4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9,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2F54-DC47-FF4A-A977-CCE8738B53B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4876800"/>
          </a:xfrm>
        </p:spPr>
        <p:txBody>
          <a:bodyPr/>
          <a:lstStyle/>
          <a:p>
            <a:r>
              <a:rPr lang="en-US" altLang="en-US" sz="2800"/>
              <a:t>Using Yukawa potential form, the magnitudes of strong and weak potential can be written as</a:t>
            </a:r>
          </a:p>
          <a:p>
            <a:endParaRPr lang="en-US" altLang="en-US" sz="2800"/>
          </a:p>
          <a:p>
            <a:endParaRPr lang="en-US" altLang="en-US" sz="2800"/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g</a:t>
            </a:r>
            <a:r>
              <a:rPr lang="en-US" altLang="en-US" sz="2400" baseline="-25000"/>
              <a:t>W</a:t>
            </a:r>
            <a:r>
              <a:rPr lang="en-US" altLang="en-US" sz="2400"/>
              <a:t> and g</a:t>
            </a:r>
            <a:r>
              <a:rPr lang="en-US" altLang="en-US" sz="2400" baseline="-25000"/>
              <a:t>s</a:t>
            </a:r>
            <a:r>
              <a:rPr lang="en-US" altLang="en-US" sz="2400"/>
              <a:t>: coupling constants or effective charges</a:t>
            </a:r>
          </a:p>
          <a:p>
            <a:pPr lvl="1"/>
            <a:r>
              <a:rPr lang="en-US" altLang="en-US" sz="2400"/>
              <a:t>m</a:t>
            </a:r>
            <a:r>
              <a:rPr lang="en-US" altLang="en-US" sz="2400" baseline="-25000"/>
              <a:t>W</a:t>
            </a:r>
            <a:r>
              <a:rPr lang="en-US" altLang="en-US" sz="2400"/>
              <a:t> and m</a:t>
            </a:r>
            <a:r>
              <a:rPr lang="en-US" altLang="en-US" sz="2400" baseline="-25000">
                <a:latin typeface="Symbol" charset="2"/>
              </a:rPr>
              <a:t>p</a:t>
            </a:r>
            <a:r>
              <a:rPr lang="en-US" altLang="en-US" sz="2400"/>
              <a:t>: masses of force mediators</a:t>
            </a:r>
          </a:p>
          <a:p>
            <a:r>
              <a:rPr lang="en-US" altLang="en-US" sz="2800"/>
              <a:t>The values of the coupling constants can be estimated from experiments</a:t>
            </a:r>
          </a:p>
        </p:txBody>
      </p:sp>
      <p:graphicFrame>
        <p:nvGraphicFramePr>
          <p:cNvPr id="6471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5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Forces’ Relative Strengths</a:t>
            </a:r>
          </a:p>
        </p:txBody>
      </p:sp>
      <p:graphicFrame>
        <p:nvGraphicFramePr>
          <p:cNvPr id="647173" name="Object 5"/>
          <p:cNvGraphicFramePr>
            <a:graphicFrameLocks noChangeAspect="1"/>
          </p:cNvGraphicFramePr>
          <p:nvPr/>
        </p:nvGraphicFramePr>
        <p:xfrm>
          <a:off x="990600" y="1828800"/>
          <a:ext cx="10906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55" name="Equation" r:id="rId5" imgW="482400" imgH="228600" progId="Equation.DSMT4">
                  <p:embed/>
                </p:oleObj>
              </mc:Choice>
              <mc:Fallback>
                <p:oleObj name="Equation" r:id="rId5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10906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7174" name="AutoShape 6"/>
          <p:cNvSpPr>
            <a:spLocks noChangeArrowheads="1"/>
          </p:cNvSpPr>
          <p:nvPr/>
        </p:nvSpPr>
        <p:spPr bwMode="auto">
          <a:xfrm>
            <a:off x="3581400" y="1600200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sp>
        <p:nvSpPr>
          <p:cNvPr id="647175" name="AutoShape 7"/>
          <p:cNvSpPr>
            <a:spLocks noChangeArrowheads="1"/>
          </p:cNvSpPr>
          <p:nvPr/>
        </p:nvSpPr>
        <p:spPr bwMode="auto">
          <a:xfrm>
            <a:off x="3657600" y="2557463"/>
            <a:ext cx="1828800" cy="762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800000"/>
                </a:solidFill>
              </a:rPr>
              <a:t>Fourier x-form </a:t>
            </a:r>
          </a:p>
        </p:txBody>
      </p:sp>
      <p:graphicFrame>
        <p:nvGraphicFramePr>
          <p:cNvPr id="647177" name="Object 9"/>
          <p:cNvGraphicFramePr>
            <a:graphicFrameLocks noChangeAspect="1"/>
          </p:cNvGraphicFramePr>
          <p:nvPr/>
        </p:nvGraphicFramePr>
        <p:xfrm>
          <a:off x="5614988" y="1677988"/>
          <a:ext cx="109061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56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1677988"/>
                        <a:ext cx="1090612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78" name="Object 10"/>
          <p:cNvGraphicFramePr>
            <a:graphicFrameLocks noChangeAspect="1"/>
          </p:cNvGraphicFramePr>
          <p:nvPr/>
        </p:nvGraphicFramePr>
        <p:xfrm>
          <a:off x="985838" y="2684463"/>
          <a:ext cx="11477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57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684463"/>
                        <a:ext cx="1147762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79" name="Object 11"/>
          <p:cNvGraphicFramePr>
            <a:graphicFrameLocks noChangeAspect="1"/>
          </p:cNvGraphicFramePr>
          <p:nvPr/>
        </p:nvGraphicFramePr>
        <p:xfrm>
          <a:off x="5562600" y="2667000"/>
          <a:ext cx="11493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58" name="Equation" r:id="rId11" imgW="507960" imgH="228600" progId="Equation.DSMT4">
                  <p:embed/>
                </p:oleObj>
              </mc:Choice>
              <mc:Fallback>
                <p:oleObj name="Equation" r:id="rId11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667000"/>
                        <a:ext cx="11493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1" name="Object 13"/>
          <p:cNvGraphicFramePr>
            <a:graphicFrameLocks noChangeAspect="1"/>
          </p:cNvGraphicFramePr>
          <p:nvPr/>
        </p:nvGraphicFramePr>
        <p:xfrm>
          <a:off x="2057400" y="1600200"/>
          <a:ext cx="5175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59" name="Equation" r:id="rId13" imgW="228600" imgH="393480" progId="Equation.DSMT4">
                  <p:embed/>
                </p:oleObj>
              </mc:Choice>
              <mc:Fallback>
                <p:oleObj name="Equation" r:id="rId13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5175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3" name="Object 15"/>
          <p:cNvGraphicFramePr>
            <a:graphicFrameLocks noChangeAspect="1"/>
          </p:cNvGraphicFramePr>
          <p:nvPr/>
        </p:nvGraphicFramePr>
        <p:xfrm>
          <a:off x="7156450" y="1371600"/>
          <a:ext cx="4318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60" name="Equation" r:id="rId15" imgW="190440" imgH="228600" progId="Equation.DSMT4">
                  <p:embed/>
                </p:oleObj>
              </mc:Choice>
              <mc:Fallback>
                <p:oleObj name="Equation" r:id="rId15" imgW="190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6450" y="1371600"/>
                        <a:ext cx="4318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4" name="Object 16"/>
          <p:cNvGraphicFramePr>
            <a:graphicFrameLocks noChangeAspect="1"/>
          </p:cNvGraphicFramePr>
          <p:nvPr/>
        </p:nvGraphicFramePr>
        <p:xfrm>
          <a:off x="6669088" y="1519238"/>
          <a:ext cx="1408112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61" name="Equation" r:id="rId17" imgW="622080" imgH="406080" progId="Equation.DSMT4">
                  <p:embed/>
                </p:oleObj>
              </mc:Choice>
              <mc:Fallback>
                <p:oleObj name="Equation" r:id="rId17" imgW="622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9088" y="1519238"/>
                        <a:ext cx="1408112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5" name="Object 17"/>
          <p:cNvGraphicFramePr>
            <a:graphicFrameLocks noChangeAspect="1"/>
          </p:cNvGraphicFramePr>
          <p:nvPr/>
        </p:nvGraphicFramePr>
        <p:xfrm>
          <a:off x="2057400" y="2438400"/>
          <a:ext cx="573088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62" name="Equation" r:id="rId19" imgW="253800" imgH="393480" progId="Equation.DSMT4">
                  <p:embed/>
                </p:oleObj>
              </mc:Choice>
              <mc:Fallback>
                <p:oleObj name="Equation" r:id="rId19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438400"/>
                        <a:ext cx="573088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7" name="Object 19"/>
          <p:cNvGraphicFramePr>
            <a:graphicFrameLocks noChangeAspect="1"/>
          </p:cNvGraphicFramePr>
          <p:nvPr/>
        </p:nvGraphicFramePr>
        <p:xfrm>
          <a:off x="7131050" y="2438400"/>
          <a:ext cx="4889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63" name="Equation" r:id="rId21" imgW="215640" imgH="228600" progId="Equation.DSMT4">
                  <p:embed/>
                </p:oleObj>
              </mc:Choice>
              <mc:Fallback>
                <p:oleObj name="Equation" r:id="rId21" imgW="215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1050" y="2438400"/>
                        <a:ext cx="4889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7188" name="Object 20"/>
          <p:cNvGraphicFramePr>
            <a:graphicFrameLocks noChangeAspect="1"/>
          </p:cNvGraphicFramePr>
          <p:nvPr/>
        </p:nvGraphicFramePr>
        <p:xfrm>
          <a:off x="6764338" y="2514600"/>
          <a:ext cx="1465262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064" name="Equation" r:id="rId23" imgW="647640" imgH="406080" progId="Equation.DSMT4">
                  <p:embed/>
                </p:oleObj>
              </mc:Choice>
              <mc:Fallback>
                <p:oleObj name="Equation" r:id="rId23" imgW="6476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514600"/>
                        <a:ext cx="1465262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90800" y="1447801"/>
            <a:ext cx="863013" cy="838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647950" y="2362200"/>
            <a:ext cx="1009650" cy="7423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790689" y="4817395"/>
            <a:ext cx="1781311" cy="12786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151534" y="4870450"/>
            <a:ext cx="2316066" cy="130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54934</TotalTime>
  <Words>950</Words>
  <Application>Microsoft Macintosh PowerPoint</Application>
  <PresentationFormat>On-screen Show (4:3)</PresentationFormat>
  <Paragraphs>168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Narrow</vt:lpstr>
      <vt:lpstr>Monotype Corsiva</vt:lpstr>
      <vt:lpstr>Symbol</vt:lpstr>
      <vt:lpstr>Times New Roman</vt:lpstr>
      <vt:lpstr>Arial</vt:lpstr>
      <vt:lpstr>phys1443-spring02</vt:lpstr>
      <vt:lpstr>Equation</vt:lpstr>
      <vt:lpstr>PHYS 3446 – Lecture #19</vt:lpstr>
      <vt:lpstr>Announcements</vt:lpstr>
      <vt:lpstr>Reminder: Homework #9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1573</cp:revision>
  <cp:lastPrinted>2016-10-03T19:17:49Z</cp:lastPrinted>
  <dcterms:created xsi:type="dcterms:W3CDTF">2002-01-14T15:59:50Z</dcterms:created>
  <dcterms:modified xsi:type="dcterms:W3CDTF">2016-11-11T16:10:08Z</dcterms:modified>
</cp:coreProperties>
</file>