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549" r:id="rId2"/>
    <p:sldId id="809" r:id="rId3"/>
    <p:sldId id="841" r:id="rId4"/>
    <p:sldId id="883" r:id="rId5"/>
    <p:sldId id="825" r:id="rId6"/>
    <p:sldId id="826" r:id="rId7"/>
    <p:sldId id="827" r:id="rId8"/>
    <p:sldId id="828" r:id="rId9"/>
    <p:sldId id="829" r:id="rId10"/>
    <p:sldId id="830" r:id="rId11"/>
    <p:sldId id="831" r:id="rId12"/>
    <p:sldId id="832" r:id="rId13"/>
    <p:sldId id="833" r:id="rId14"/>
    <p:sldId id="834" r:id="rId15"/>
    <p:sldId id="835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 Narrow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 Narrow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0033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CC00CC"/>
    <a:srgbClr val="99FFCC"/>
    <a:srgbClr val="FFFFCC"/>
    <a:srgbClr val="CC6600"/>
    <a:srgbClr val="FF0066"/>
    <a:srgbClr val="00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6" autoAdjust="0"/>
    <p:restoredTop sz="96087" autoAdjust="0"/>
  </p:normalViewPr>
  <p:slideViewPr>
    <p:cSldViewPr>
      <p:cViewPr varScale="1">
        <p:scale>
          <a:sx n="88" d="100"/>
          <a:sy n="88" d="100"/>
        </p:scale>
        <p:origin x="144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4" Type="http://schemas.openxmlformats.org/officeDocument/2006/relationships/image" Target="../media/image44.wmf"/><Relationship Id="rId5" Type="http://schemas.openxmlformats.org/officeDocument/2006/relationships/image" Target="../media/image45.wmf"/><Relationship Id="rId6" Type="http://schemas.openxmlformats.org/officeDocument/2006/relationships/image" Target="../media/image46.wmf"/><Relationship Id="rId7" Type="http://schemas.openxmlformats.org/officeDocument/2006/relationships/image" Target="../media/image47.wmf"/><Relationship Id="rId8" Type="http://schemas.openxmlformats.org/officeDocument/2006/relationships/image" Target="../media/image48.wmf"/><Relationship Id="rId1" Type="http://schemas.openxmlformats.org/officeDocument/2006/relationships/image" Target="../media/image2.wmf"/><Relationship Id="rId2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5" Type="http://schemas.openxmlformats.org/officeDocument/2006/relationships/image" Target="../media/image10.wmf"/><Relationship Id="rId6" Type="http://schemas.openxmlformats.org/officeDocument/2006/relationships/image" Target="../media/image11.wmf"/><Relationship Id="rId7" Type="http://schemas.openxmlformats.org/officeDocument/2006/relationships/image" Target="../media/image12.wmf"/><Relationship Id="rId8" Type="http://schemas.openxmlformats.org/officeDocument/2006/relationships/image" Target="../media/image13.wmf"/><Relationship Id="rId1" Type="http://schemas.openxmlformats.org/officeDocument/2006/relationships/image" Target="../media/image2.wmf"/><Relationship Id="rId2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4" Type="http://schemas.openxmlformats.org/officeDocument/2006/relationships/image" Target="../media/image17.wmf"/><Relationship Id="rId5" Type="http://schemas.openxmlformats.org/officeDocument/2006/relationships/image" Target="../media/image18.wmf"/><Relationship Id="rId6" Type="http://schemas.openxmlformats.org/officeDocument/2006/relationships/image" Target="../media/image19.wmf"/><Relationship Id="rId7" Type="http://schemas.openxmlformats.org/officeDocument/2006/relationships/image" Target="../media/image20.wmf"/><Relationship Id="rId8" Type="http://schemas.openxmlformats.org/officeDocument/2006/relationships/image" Target="../media/image21.wmf"/><Relationship Id="rId9" Type="http://schemas.openxmlformats.org/officeDocument/2006/relationships/image" Target="../media/image22.wmf"/><Relationship Id="rId10" Type="http://schemas.openxmlformats.org/officeDocument/2006/relationships/image" Target="../media/image23.wmf"/><Relationship Id="rId11" Type="http://schemas.openxmlformats.org/officeDocument/2006/relationships/image" Target="../media/image24.wmf"/><Relationship Id="rId1" Type="http://schemas.openxmlformats.org/officeDocument/2006/relationships/image" Target="../media/image2.wmf"/><Relationship Id="rId2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4" Type="http://schemas.openxmlformats.org/officeDocument/2006/relationships/image" Target="../media/image31.wmf"/><Relationship Id="rId5" Type="http://schemas.openxmlformats.org/officeDocument/2006/relationships/image" Target="../media/image32.wmf"/><Relationship Id="rId1" Type="http://schemas.openxmlformats.org/officeDocument/2006/relationships/image" Target="../media/image2.wmf"/><Relationship Id="rId2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4" Type="http://schemas.openxmlformats.org/officeDocument/2006/relationships/image" Target="../media/image35.wmf"/><Relationship Id="rId5" Type="http://schemas.openxmlformats.org/officeDocument/2006/relationships/image" Target="../media/image36.wmf"/><Relationship Id="rId1" Type="http://schemas.openxmlformats.org/officeDocument/2006/relationships/image" Target="../media/image2.wmf"/><Relationship Id="rId2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7D62B9B-2C43-B34F-A767-63AD89581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8099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6643" tIns="48322" rIns="96643" bIns="48322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590658E6-8E13-374D-B54E-34163DBF1E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2092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CC41896-4BD9-6349-B1DC-53EC8D67DAF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42508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92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8667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58888" y="720725"/>
            <a:ext cx="4797425" cy="359886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0658E6-8E13-374D-B54E-34163DBF1E24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6476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NUL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UTA_color_sea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22098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DB853-DCA8-564B-A8BA-5A5DCF79D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5653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D83D-9E98-814A-8B9A-9DC5A9034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921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08322-88C7-8947-AFEB-CED3DE1435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64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5274E5-4909-6D45-8A8E-64F09394C4E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2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D8ED2-62B5-DE41-847E-F676E85D6A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6276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26D99A-3C5B-7246-9CCB-0B75831330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85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1AA009-1B35-A244-A493-D8273650E4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27029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21850-FEE6-4142-AAA6-75D01ED8BD3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05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598EF2-B61C-3347-975E-3266668CC6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522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3CED9A-0346-444E-8A81-41F0044684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388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0DD513-3674-FE43-A67D-4743D576D7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092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NUL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rgbClr val="FF0066"/>
                </a:solidFill>
              </a:defRPr>
            </a:lvl1pPr>
          </a:lstStyle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rgbClr val="003300"/>
                </a:solidFill>
              </a:defRPr>
            </a:lvl1pPr>
          </a:lstStyle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1">
                <a:solidFill>
                  <a:srgbClr val="A50021"/>
                </a:solidFill>
              </a:defRPr>
            </a:lvl1pPr>
          </a:lstStyle>
          <a:p>
            <a:pPr>
              <a:defRPr/>
            </a:pPr>
            <a:fld id="{5A90F936-D30C-AB48-920A-9527AC07CC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A5002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rgbClr val="660066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0033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rgbClr val="CC00CC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rgbClr val="FF0066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9.bin"/><Relationship Id="rId12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5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26.bin"/><Relationship Id="rId6" Type="http://schemas.openxmlformats.org/officeDocument/2006/relationships/image" Target="../media/image29.wmf"/><Relationship Id="rId7" Type="http://schemas.openxmlformats.org/officeDocument/2006/relationships/oleObject" Target="../embeddings/oleObject27.bin"/><Relationship Id="rId8" Type="http://schemas.openxmlformats.org/officeDocument/2006/relationships/image" Target="../media/image30.wmf"/><Relationship Id="rId9" Type="http://schemas.openxmlformats.org/officeDocument/2006/relationships/oleObject" Target="../embeddings/oleObject28.bin"/><Relationship Id="rId10" Type="http://schemas.openxmlformats.org/officeDocument/2006/relationships/image" Target="../media/image31.wmf"/></Relationships>
</file>

<file path=ppt/slides/_rels/slide1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4.bin"/><Relationship Id="rId12" Type="http://schemas.openxmlformats.org/officeDocument/2006/relationships/image" Target="../media/image36.wmf"/><Relationship Id="rId13" Type="http://schemas.openxmlformats.org/officeDocument/2006/relationships/image" Target="../media/image37.emf"/><Relationship Id="rId14" Type="http://schemas.openxmlformats.org/officeDocument/2006/relationships/image" Target="../media/image38.emf"/><Relationship Id="rId15" Type="http://schemas.openxmlformats.org/officeDocument/2006/relationships/image" Target="../media/image39.emf"/><Relationship Id="rId16" Type="http://schemas.openxmlformats.org/officeDocument/2006/relationships/image" Target="../media/image40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0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1.bin"/><Relationship Id="rId6" Type="http://schemas.openxmlformats.org/officeDocument/2006/relationships/image" Target="../media/image33.wmf"/><Relationship Id="rId7" Type="http://schemas.openxmlformats.org/officeDocument/2006/relationships/oleObject" Target="../embeddings/oleObject32.bin"/><Relationship Id="rId8" Type="http://schemas.openxmlformats.org/officeDocument/2006/relationships/image" Target="../media/image34.wmf"/><Relationship Id="rId9" Type="http://schemas.openxmlformats.org/officeDocument/2006/relationships/oleObject" Target="../embeddings/oleObject33.bin"/><Relationship Id="rId10" Type="http://schemas.openxmlformats.org/officeDocument/2006/relationships/image" Target="../media/image3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4" Type="http://schemas.openxmlformats.org/officeDocument/2006/relationships/image" Target="../media/image2.wmf"/><Relationship Id="rId5" Type="http://schemas.openxmlformats.org/officeDocument/2006/relationships/image" Target="../media/image41.png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42.bin"/><Relationship Id="rId12" Type="http://schemas.openxmlformats.org/officeDocument/2006/relationships/image" Target="../media/image45.wmf"/><Relationship Id="rId13" Type="http://schemas.openxmlformats.org/officeDocument/2006/relationships/oleObject" Target="../embeddings/oleObject43.bin"/><Relationship Id="rId14" Type="http://schemas.openxmlformats.org/officeDocument/2006/relationships/image" Target="../media/image46.wmf"/><Relationship Id="rId15" Type="http://schemas.openxmlformats.org/officeDocument/2006/relationships/oleObject" Target="../embeddings/oleObject44.bin"/><Relationship Id="rId16" Type="http://schemas.openxmlformats.org/officeDocument/2006/relationships/image" Target="../media/image47.wmf"/><Relationship Id="rId17" Type="http://schemas.openxmlformats.org/officeDocument/2006/relationships/oleObject" Target="../embeddings/oleObject45.bin"/><Relationship Id="rId18" Type="http://schemas.openxmlformats.org/officeDocument/2006/relationships/image" Target="../media/image48.wmf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8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39.bin"/><Relationship Id="rId6" Type="http://schemas.openxmlformats.org/officeDocument/2006/relationships/image" Target="../media/image42.wmf"/><Relationship Id="rId7" Type="http://schemas.openxmlformats.org/officeDocument/2006/relationships/oleObject" Target="../embeddings/oleObject40.bin"/><Relationship Id="rId8" Type="http://schemas.openxmlformats.org/officeDocument/2006/relationships/image" Target="../media/image43.wmf"/><Relationship Id="rId9" Type="http://schemas.openxmlformats.org/officeDocument/2006/relationships/oleObject" Target="../embeddings/oleObject41.bin"/><Relationship Id="rId10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3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4.wmf"/><Relationship Id="rId10" Type="http://schemas.openxmlformats.org/officeDocument/2006/relationships/image" Target="../media/image5.emf"/><Relationship Id="rId11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.bin"/><Relationship Id="rId12" Type="http://schemas.openxmlformats.org/officeDocument/2006/relationships/image" Target="../media/image10.wmf"/><Relationship Id="rId13" Type="http://schemas.openxmlformats.org/officeDocument/2006/relationships/oleObject" Target="../embeddings/oleObject11.bin"/><Relationship Id="rId14" Type="http://schemas.openxmlformats.org/officeDocument/2006/relationships/image" Target="../media/image11.wmf"/><Relationship Id="rId15" Type="http://schemas.openxmlformats.org/officeDocument/2006/relationships/oleObject" Target="../embeddings/oleObject12.bin"/><Relationship Id="rId16" Type="http://schemas.openxmlformats.org/officeDocument/2006/relationships/image" Target="../media/image12.wmf"/><Relationship Id="rId17" Type="http://schemas.openxmlformats.org/officeDocument/2006/relationships/oleObject" Target="../embeddings/oleObject13.bin"/><Relationship Id="rId18" Type="http://schemas.openxmlformats.org/officeDocument/2006/relationships/image" Target="../media/image13.wmf"/><Relationship Id="rId19" Type="http://schemas.openxmlformats.org/officeDocument/2006/relationships/image" Target="../media/image1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7.bin"/><Relationship Id="rId6" Type="http://schemas.openxmlformats.org/officeDocument/2006/relationships/image" Target="../media/image7.wmf"/><Relationship Id="rId7" Type="http://schemas.openxmlformats.org/officeDocument/2006/relationships/oleObject" Target="../embeddings/oleObject8.bin"/><Relationship Id="rId8" Type="http://schemas.openxmlformats.org/officeDocument/2006/relationships/image" Target="../media/image8.wmf"/><Relationship Id="rId9" Type="http://schemas.openxmlformats.org/officeDocument/2006/relationships/oleObject" Target="../embeddings/oleObject9.bin"/><Relationship Id="rId10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17.bin"/><Relationship Id="rId20" Type="http://schemas.openxmlformats.org/officeDocument/2006/relationships/image" Target="../media/image22.wmf"/><Relationship Id="rId21" Type="http://schemas.openxmlformats.org/officeDocument/2006/relationships/oleObject" Target="../embeddings/oleObject23.bin"/><Relationship Id="rId22" Type="http://schemas.openxmlformats.org/officeDocument/2006/relationships/image" Target="../media/image23.wmf"/><Relationship Id="rId23" Type="http://schemas.openxmlformats.org/officeDocument/2006/relationships/oleObject" Target="../embeddings/oleObject24.bin"/><Relationship Id="rId24" Type="http://schemas.openxmlformats.org/officeDocument/2006/relationships/image" Target="../media/image24.wmf"/><Relationship Id="rId25" Type="http://schemas.openxmlformats.org/officeDocument/2006/relationships/image" Target="../media/image25.emf"/><Relationship Id="rId26" Type="http://schemas.openxmlformats.org/officeDocument/2006/relationships/image" Target="../media/image26.emf"/><Relationship Id="rId27" Type="http://schemas.openxmlformats.org/officeDocument/2006/relationships/image" Target="../media/image27.emf"/><Relationship Id="rId28" Type="http://schemas.openxmlformats.org/officeDocument/2006/relationships/image" Target="../media/image28.emf"/><Relationship Id="rId10" Type="http://schemas.openxmlformats.org/officeDocument/2006/relationships/image" Target="../media/image17.wmf"/><Relationship Id="rId11" Type="http://schemas.openxmlformats.org/officeDocument/2006/relationships/oleObject" Target="../embeddings/oleObject18.bin"/><Relationship Id="rId12" Type="http://schemas.openxmlformats.org/officeDocument/2006/relationships/image" Target="../media/image18.wmf"/><Relationship Id="rId13" Type="http://schemas.openxmlformats.org/officeDocument/2006/relationships/oleObject" Target="../embeddings/oleObject19.bin"/><Relationship Id="rId14" Type="http://schemas.openxmlformats.org/officeDocument/2006/relationships/image" Target="../media/image19.wmf"/><Relationship Id="rId15" Type="http://schemas.openxmlformats.org/officeDocument/2006/relationships/oleObject" Target="../embeddings/oleObject20.bin"/><Relationship Id="rId16" Type="http://schemas.openxmlformats.org/officeDocument/2006/relationships/image" Target="../media/image20.wmf"/><Relationship Id="rId17" Type="http://schemas.openxmlformats.org/officeDocument/2006/relationships/oleObject" Target="../embeddings/oleObject21.bin"/><Relationship Id="rId18" Type="http://schemas.openxmlformats.org/officeDocument/2006/relationships/image" Target="../media/image21.wmf"/><Relationship Id="rId19" Type="http://schemas.openxmlformats.org/officeDocument/2006/relationships/oleObject" Target="../embeddings/oleObject22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Relationship Id="rId4" Type="http://schemas.openxmlformats.org/officeDocument/2006/relationships/image" Target="../media/image2.wmf"/><Relationship Id="rId5" Type="http://schemas.openxmlformats.org/officeDocument/2006/relationships/oleObject" Target="../embeddings/oleObject15.bin"/><Relationship Id="rId6" Type="http://schemas.openxmlformats.org/officeDocument/2006/relationships/image" Target="../media/image15.wmf"/><Relationship Id="rId7" Type="http://schemas.openxmlformats.org/officeDocument/2006/relationships/oleObject" Target="../embeddings/oleObject16.bin"/><Relationship Id="rId8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PHYS 3446, Fall 2016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A38AD-5A4C-D541-A15F-1F788FAD079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34509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90563" y="457200"/>
            <a:ext cx="77724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PHYS 3446 – Lecture #19</a:t>
            </a:r>
          </a:p>
        </p:txBody>
      </p:sp>
      <p:sp>
        <p:nvSpPr>
          <p:cNvPr id="345091" name="Text Box 1027"/>
          <p:cNvSpPr txBox="1">
            <a:spLocks noChangeArrowheads="1"/>
          </p:cNvSpPr>
          <p:nvPr/>
        </p:nvSpPr>
        <p:spPr bwMode="auto">
          <a:xfrm>
            <a:off x="3090605" y="1371600"/>
            <a:ext cx="297549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defRPr/>
            </a:pP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, </a:t>
            </a:r>
            <a:r>
              <a:rPr lang="en-US" altLang="en-US" sz="2400" dirty="0" smtClean="0">
                <a:solidFill>
                  <a:schemeClr val="accent2"/>
                </a:solidFill>
                <a:latin typeface="Monotype Corsiva" charset="0"/>
              </a:rPr>
              <a:t>Nov. 9, </a:t>
            </a: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2016</a:t>
            </a:r>
          </a:p>
          <a:p>
            <a:pPr algn="ctr" eaLnBrk="1" hangingPunct="1">
              <a:defRPr/>
            </a:pPr>
            <a:r>
              <a:rPr lang="en-US" altLang="en-US" sz="2400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altLang="en-US" sz="2400" b="1" dirty="0" smtClean="0">
                <a:solidFill>
                  <a:srgbClr val="FF0066"/>
                </a:solidFill>
                <a:latin typeface="Monotype Corsiva" charset="0"/>
              </a:rPr>
              <a:t>Amir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Monotype Corsiva" charset="0"/>
              </a:rPr>
              <a:t>Farbin</a:t>
            </a:r>
            <a:endParaRPr lang="en-US" altLang="en-US" sz="2400" dirty="0">
              <a:solidFill>
                <a:srgbClr val="FF0066"/>
              </a:solidFill>
              <a:latin typeface="Monotype Corsiva" charset="0"/>
            </a:endParaRPr>
          </a:p>
        </p:txBody>
      </p:sp>
      <p:sp>
        <p:nvSpPr>
          <p:cNvPr id="345092" name="Text Box 1028"/>
          <p:cNvSpPr txBox="1">
            <a:spLocks noChangeArrowheads="1"/>
          </p:cNvSpPr>
          <p:nvPr/>
        </p:nvSpPr>
        <p:spPr bwMode="auto">
          <a:xfrm>
            <a:off x="1295400" y="2178169"/>
            <a:ext cx="7005638" cy="4622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</a:pPr>
            <a:r>
              <a:rPr lang="en-US" altLang="en-US" sz="3200" dirty="0" smtClean="0">
                <a:solidFill>
                  <a:schemeClr val="hlink"/>
                </a:solidFill>
                <a:latin typeface="Arial Narrow" charset="0"/>
              </a:rPr>
              <a:t>Elementary </a:t>
            </a:r>
            <a:r>
              <a:rPr lang="en-US" altLang="en-US" sz="3200" dirty="0">
                <a:solidFill>
                  <a:schemeClr val="hlink"/>
                </a:solidFill>
                <a:latin typeface="Arial Narrow" charset="0"/>
              </a:rPr>
              <a:t>Particle Properties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Forces and their relative magnitudes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Elementary </a:t>
            </a:r>
            <a:r>
              <a:rPr lang="en-US" altLang="en-US" sz="2800" dirty="0" smtClean="0">
                <a:solidFill>
                  <a:srgbClr val="FF00FF"/>
                </a:solidFill>
                <a:latin typeface="Arial Narrow" charset="0"/>
              </a:rPr>
              <a:t>particles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Quantum Numbers</a:t>
            </a: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Strangeness</a:t>
            </a:r>
          </a:p>
          <a:p>
            <a:pPr lvl="2">
              <a:buFontTx/>
              <a:buChar char="•"/>
            </a:pPr>
            <a:r>
              <a:rPr lang="en-US" altLang="en-US" dirty="0">
                <a:solidFill>
                  <a:srgbClr val="FF00FF"/>
                </a:solidFill>
                <a:latin typeface="Arial Narrow" charset="0"/>
              </a:rPr>
              <a:t>Isospin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Gell-Mann-</a:t>
            </a:r>
            <a:r>
              <a:rPr lang="en-US" altLang="en-US" sz="2800" dirty="0" err="1">
                <a:solidFill>
                  <a:srgbClr val="FF00FF"/>
                </a:solidFill>
                <a:latin typeface="Arial Narrow" charset="0"/>
              </a:rPr>
              <a:t>Nishijima</a:t>
            </a: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 Relations</a:t>
            </a:r>
          </a:p>
          <a:p>
            <a:pPr lvl="1">
              <a:buFontTx/>
              <a:buChar char="•"/>
            </a:pPr>
            <a:r>
              <a:rPr lang="en-US" altLang="en-US" sz="2800" dirty="0">
                <a:solidFill>
                  <a:srgbClr val="FF00FF"/>
                </a:solidFill>
                <a:latin typeface="Arial Narrow" charset="0"/>
              </a:rPr>
              <a:t>Production and Decay of Resonances</a:t>
            </a:r>
          </a:p>
          <a:p>
            <a:pPr lvl="1">
              <a:buFontTx/>
              <a:buChar char="•"/>
            </a:pPr>
            <a:endParaRPr lang="en-US" altLang="en-US" sz="2800" dirty="0">
              <a:solidFill>
                <a:srgbClr val="FF00FF"/>
              </a:solidFill>
              <a:latin typeface="Arial Narrow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3200" dirty="0">
              <a:solidFill>
                <a:schemeClr val="hlink"/>
              </a:solidFill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50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450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50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450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50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450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50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450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4A2F6-0A7C-E94F-B6CE-802337EAE0D8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4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562600"/>
          </a:xfrm>
        </p:spPr>
        <p:txBody>
          <a:bodyPr/>
          <a:lstStyle/>
          <a:p>
            <a:r>
              <a:rPr lang="en-US" altLang="en-US"/>
              <a:t>We could think of </a:t>
            </a:r>
            <a:r>
              <a:rPr lang="en-US" altLang="en-US">
                <a:latin typeface="Symbol" charset="2"/>
              </a:rPr>
              <a:t>p</a:t>
            </a:r>
            <a:r>
              <a:rPr lang="en-US" altLang="en-US"/>
              <a:t> as the strong force mediator w/</a:t>
            </a:r>
          </a:p>
          <a:p>
            <a:endParaRPr lang="en-US" altLang="en-US"/>
          </a:p>
          <a:p>
            <a:r>
              <a:rPr lang="en-US" altLang="en-US"/>
              <a:t>From observations of beta decays,  </a:t>
            </a:r>
          </a:p>
          <a:p>
            <a:r>
              <a:rPr lang="en-US" altLang="en-US"/>
              <a:t>However there still is an explicit dependence on momentum transfer</a:t>
            </a:r>
          </a:p>
          <a:p>
            <a:pPr lvl="1"/>
            <a:r>
              <a:rPr lang="en-US" altLang="en-US"/>
              <a:t>Since we are considering two protons, we can replace the momentum transfer, q, with the mass of protons</a:t>
            </a:r>
          </a:p>
          <a:p>
            <a:endParaRPr lang="en-US" altLang="en-US"/>
          </a:p>
          <a:p>
            <a:pPr lvl="1"/>
            <a:endParaRPr lang="en-US" altLang="en-US"/>
          </a:p>
        </p:txBody>
      </p:sp>
      <p:graphicFrame>
        <p:nvGraphicFramePr>
          <p:cNvPr id="64819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1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819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8197" name="Object 5"/>
          <p:cNvGraphicFramePr>
            <a:graphicFrameLocks noChangeAspect="1"/>
          </p:cNvGraphicFramePr>
          <p:nvPr/>
        </p:nvGraphicFramePr>
        <p:xfrm>
          <a:off x="695325" y="1406525"/>
          <a:ext cx="9048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11" name="Equation" r:id="rId5" imgW="330120" imgH="203040" progId="Equation.DSMT4">
                  <p:embed/>
                </p:oleObj>
              </mc:Choice>
              <mc:Fallback>
                <p:oleObj name="Equation" r:id="rId5" imgW="330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1406525"/>
                        <a:ext cx="904875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198" name="Object 6"/>
          <p:cNvGraphicFramePr>
            <a:graphicFrameLocks noChangeAspect="1"/>
          </p:cNvGraphicFramePr>
          <p:nvPr/>
        </p:nvGraphicFramePr>
        <p:xfrm>
          <a:off x="5943600" y="1981200"/>
          <a:ext cx="2644775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12" name="Equation" r:id="rId7" imgW="965160" imgH="228600" progId="Equation.DSMT4">
                  <p:embed/>
                </p:oleObj>
              </mc:Choice>
              <mc:Fallback>
                <p:oleObj name="Equation" r:id="rId7" imgW="9651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1981200"/>
                        <a:ext cx="2644775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199" name="Object 7"/>
          <p:cNvGraphicFramePr>
            <a:graphicFrameLocks noChangeAspect="1"/>
          </p:cNvGraphicFramePr>
          <p:nvPr/>
        </p:nvGraphicFramePr>
        <p:xfrm>
          <a:off x="2057400" y="4572000"/>
          <a:ext cx="323532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13" name="Equation" r:id="rId9" imgW="1180800" imgH="253800" progId="Equation.DSMT4">
                  <p:embed/>
                </p:oleObj>
              </mc:Choice>
              <mc:Fallback>
                <p:oleObj name="Equation" r:id="rId9" imgW="11808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4572000"/>
                        <a:ext cx="323532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8200" name="Object 8"/>
          <p:cNvGraphicFramePr>
            <a:graphicFrameLocks noChangeAspect="1"/>
          </p:cNvGraphicFramePr>
          <p:nvPr/>
        </p:nvGraphicFramePr>
        <p:xfrm>
          <a:off x="1522413" y="1371600"/>
          <a:ext cx="19827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614" name="Equation" r:id="rId11" imgW="723600" imgH="203040" progId="Equation.DSMT4">
                  <p:embed/>
                </p:oleObj>
              </mc:Choice>
              <mc:Fallback>
                <p:oleObj name="Equation" r:id="rId11" imgW="72360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2413" y="1371600"/>
                        <a:ext cx="1982787" cy="55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545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63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4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13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4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300"/>
                                        <p:tgtEl>
                                          <p:spTgt spid="64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48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4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300"/>
                                        <p:tgtEl>
                                          <p:spTgt spid="64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300"/>
                                        <p:tgtEl>
                                          <p:spTgt spid="64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64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8194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9F4AF-2277-B84D-9E54-6FA339EF2C65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4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4876800"/>
          </a:xfrm>
        </p:spPr>
        <p:txBody>
          <a:bodyPr/>
          <a:lstStyle/>
          <a:p>
            <a:r>
              <a:rPr lang="en-US" altLang="en-US"/>
              <a:t>The relative strength between EM and strong potentials is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r>
              <a:rPr lang="en-US" altLang="en-US"/>
              <a:t>And that between weak and EM potentials is</a:t>
            </a:r>
          </a:p>
        </p:txBody>
      </p:sp>
      <p:graphicFrame>
        <p:nvGraphicFramePr>
          <p:cNvPr id="64921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8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922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9221" name="Object 5"/>
          <p:cNvGraphicFramePr>
            <a:graphicFrameLocks noChangeAspect="1"/>
          </p:cNvGraphicFramePr>
          <p:nvPr/>
        </p:nvGraphicFramePr>
        <p:xfrm>
          <a:off x="1066800" y="1604963"/>
          <a:ext cx="1049338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85" name="Equation" r:id="rId5" imgW="406080" imgH="406080" progId="Equation.DSMT4">
                  <p:embed/>
                </p:oleObj>
              </mc:Choice>
              <mc:Fallback>
                <p:oleObj name="Equation" r:id="rId5" imgW="406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604963"/>
                        <a:ext cx="1049338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2" name="Object 6"/>
          <p:cNvGraphicFramePr>
            <a:graphicFrameLocks noChangeAspect="1"/>
          </p:cNvGraphicFramePr>
          <p:nvPr/>
        </p:nvGraphicFramePr>
        <p:xfrm>
          <a:off x="838200" y="4110038"/>
          <a:ext cx="919163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86" name="Equation" r:id="rId7" imgW="406080" imgH="406080" progId="Equation.DSMT4">
                  <p:embed/>
                </p:oleObj>
              </mc:Choice>
              <mc:Fallback>
                <p:oleObj name="Equation" r:id="rId7" imgW="406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110038"/>
                        <a:ext cx="919163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3" name="Object 7"/>
          <p:cNvGraphicFramePr>
            <a:graphicFrameLocks noChangeAspect="1"/>
          </p:cNvGraphicFramePr>
          <p:nvPr/>
        </p:nvGraphicFramePr>
        <p:xfrm>
          <a:off x="1133475" y="2667000"/>
          <a:ext cx="320992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87" name="Equation" r:id="rId9" imgW="1244520" imgH="203040" progId="Equation.DSMT4">
                  <p:embed/>
                </p:oleObj>
              </mc:Choice>
              <mc:Fallback>
                <p:oleObj name="Equation" r:id="rId9" imgW="12445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667000"/>
                        <a:ext cx="320992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9224" name="Object 8"/>
          <p:cNvGraphicFramePr>
            <a:graphicFrameLocks noChangeAspect="1"/>
          </p:cNvGraphicFramePr>
          <p:nvPr/>
        </p:nvGraphicFramePr>
        <p:xfrm>
          <a:off x="914400" y="5110163"/>
          <a:ext cx="3906838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5688" name="Equation" r:id="rId11" imgW="1726920" imgH="368280" progId="Equation.DSMT4">
                  <p:embed/>
                </p:oleObj>
              </mc:Choice>
              <mc:Fallback>
                <p:oleObj name="Equation" r:id="rId11" imgW="172692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5110163"/>
                        <a:ext cx="3906838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116139" y="1547445"/>
            <a:ext cx="2784474" cy="11015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6793" y="1524000"/>
            <a:ext cx="2918007" cy="11902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752600" y="4038600"/>
            <a:ext cx="2819400" cy="107455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48200" y="4038600"/>
            <a:ext cx="2895600" cy="1111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03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92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492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9218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780CD-093A-9146-A804-F2E55B1E5522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5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990600"/>
            <a:ext cx="8610600" cy="5257800"/>
          </a:xfrm>
        </p:spPr>
        <p:txBody>
          <a:bodyPr/>
          <a:lstStyle/>
          <a:p>
            <a:r>
              <a:rPr lang="en-US" altLang="en-US"/>
              <a:t>The ranges of forces also affect interaction time</a:t>
            </a:r>
          </a:p>
          <a:p>
            <a:pPr lvl="1"/>
            <a:r>
              <a:rPr lang="en-US" altLang="en-US"/>
              <a:t>Typical time for Strong interaction ~10</a:t>
            </a:r>
            <a:r>
              <a:rPr lang="en-US" altLang="en-US" baseline="30000"/>
              <a:t>-24</a:t>
            </a:r>
            <a:r>
              <a:rPr lang="en-US" altLang="en-US"/>
              <a:t>sec</a:t>
            </a:r>
          </a:p>
          <a:p>
            <a:pPr lvl="2"/>
            <a:r>
              <a:rPr lang="en-US" altLang="en-US"/>
              <a:t>What is this?</a:t>
            </a:r>
          </a:p>
          <a:p>
            <a:pPr lvl="2"/>
            <a:r>
              <a:rPr lang="en-US" altLang="en-US"/>
              <a:t>A time that takes light to traverse the size of a proton (~1 fm)</a:t>
            </a:r>
          </a:p>
          <a:p>
            <a:pPr lvl="1"/>
            <a:r>
              <a:rPr lang="en-US" altLang="en-US"/>
              <a:t>Typical time for EM force ~10</a:t>
            </a:r>
            <a:r>
              <a:rPr lang="en-US" altLang="en-US" baseline="30000"/>
              <a:t>-20</a:t>
            </a:r>
            <a:r>
              <a:rPr lang="en-US" altLang="en-US"/>
              <a:t> – 10</a:t>
            </a:r>
            <a:r>
              <a:rPr lang="en-US" altLang="en-US" baseline="30000"/>
              <a:t>-16</a:t>
            </a:r>
            <a:r>
              <a:rPr lang="en-US" altLang="en-US"/>
              <a:t> sec</a:t>
            </a:r>
          </a:p>
          <a:p>
            <a:pPr lvl="1"/>
            <a:r>
              <a:rPr lang="en-US" altLang="en-US"/>
              <a:t>Typical time for Weak force ~10</a:t>
            </a:r>
            <a:r>
              <a:rPr lang="en-US" altLang="en-US" baseline="30000"/>
              <a:t>-13</a:t>
            </a:r>
            <a:r>
              <a:rPr lang="en-US" altLang="en-US"/>
              <a:t> – 10</a:t>
            </a:r>
            <a:r>
              <a:rPr lang="en-US" altLang="en-US" baseline="30000"/>
              <a:t>-6</a:t>
            </a:r>
            <a:r>
              <a:rPr lang="en-US" altLang="en-US"/>
              <a:t> sec</a:t>
            </a:r>
          </a:p>
          <a:p>
            <a:r>
              <a:rPr lang="en-US" altLang="en-US"/>
              <a:t>In GeV ranges, the four forces are different</a:t>
            </a:r>
          </a:p>
          <a:p>
            <a:r>
              <a:rPr lang="en-US" altLang="en-US"/>
              <a:t>These are used to classify elementary particles</a:t>
            </a:r>
          </a:p>
          <a:p>
            <a:pPr lvl="2"/>
            <a:endParaRPr lang="en-US" altLang="en-US"/>
          </a:p>
        </p:txBody>
      </p:sp>
      <p:graphicFrame>
        <p:nvGraphicFramePr>
          <p:cNvPr id="65024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3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024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Interaction Time</a:t>
            </a:r>
          </a:p>
        </p:txBody>
      </p:sp>
    </p:spTree>
    <p:extLst>
      <p:ext uri="{BB962C8B-B14F-4D97-AF65-F5344CB8AC3E}">
        <p14:creationId xmlns:p14="http://schemas.microsoft.com/office/powerpoint/2010/main" val="95858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5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502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5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5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024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97BA1-CA0D-A44C-9BB6-81C6EF47F19D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5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10600" cy="5257800"/>
          </a:xfrm>
        </p:spPr>
        <p:txBody>
          <a:bodyPr/>
          <a:lstStyle/>
          <a:p>
            <a:r>
              <a:rPr lang="en-US" altLang="en-US"/>
              <a:t>Before the quark concepts, all known elementary particles were grouped in four depending on the nature of their interactions</a:t>
            </a:r>
          </a:p>
          <a:p>
            <a:pPr lvl="2"/>
            <a:endParaRPr lang="en-US" altLang="en-US"/>
          </a:p>
        </p:txBody>
      </p:sp>
      <p:graphicFrame>
        <p:nvGraphicFramePr>
          <p:cNvPr id="65126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158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126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  <p:pic>
        <p:nvPicPr>
          <p:cNvPr id="651269" name="Picture 5" descr="table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387600"/>
            <a:ext cx="7315200" cy="401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506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1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1266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486F-9231-604A-A358-2983162D7C2C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r>
              <a:rPr lang="en-US" altLang="en-US"/>
              <a:t>How do these particles interact??</a:t>
            </a:r>
          </a:p>
          <a:p>
            <a:pPr lvl="1"/>
            <a:r>
              <a:rPr lang="en-US" altLang="en-US"/>
              <a:t>All particles, including photons and neutrinos, participate in gravitational interactions</a:t>
            </a:r>
          </a:p>
          <a:p>
            <a:pPr lvl="1"/>
            <a:r>
              <a:rPr lang="en-US" altLang="en-US"/>
              <a:t>Photons can interact electromagnetically with any particles with electric charge</a:t>
            </a:r>
          </a:p>
          <a:p>
            <a:pPr lvl="1"/>
            <a:r>
              <a:rPr lang="en-US" altLang="en-US"/>
              <a:t>All charged leptons participate in both EM and weak interactions</a:t>
            </a:r>
          </a:p>
          <a:p>
            <a:pPr lvl="1"/>
            <a:r>
              <a:rPr lang="en-US" altLang="en-US"/>
              <a:t>Neutral leptons do not have EM couplings</a:t>
            </a:r>
          </a:p>
          <a:p>
            <a:pPr lvl="1"/>
            <a:r>
              <a:rPr lang="en-US" altLang="en-US"/>
              <a:t>All hadrons (Mesons and baryons) responds to the strong force and appears to participate in all the interactions</a:t>
            </a:r>
          </a:p>
        </p:txBody>
      </p:sp>
      <p:graphicFrame>
        <p:nvGraphicFramePr>
          <p:cNvPr id="65229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18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229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</a:t>
            </a:r>
          </a:p>
        </p:txBody>
      </p:sp>
    </p:spTree>
    <p:extLst>
      <p:ext uri="{BB962C8B-B14F-4D97-AF65-F5344CB8AC3E}">
        <p14:creationId xmlns:p14="http://schemas.microsoft.com/office/powerpoint/2010/main" val="184178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22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5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5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2290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5D869-E1C1-5E4C-B59A-48776B2DDCF3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5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7630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All particles can be classified as bosons or fermions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Bosons follow Bose-Einstein statistics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Quantum mechanical wave function is symmetric under exchange of any pair of bosons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x</a:t>
            </a:r>
            <a:r>
              <a:rPr lang="en-US" altLang="en-US" baseline="-25000"/>
              <a:t>i</a:t>
            </a:r>
            <a:r>
              <a:rPr lang="en-US" altLang="en-US"/>
              <a:t>: space-time coordinates and internal quantum numbers of particle i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Fermions obey Fermi-Dirac statistics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Quantum mechanical wave function is anti-symmetric under exchange of any pair of Fermions </a:t>
            </a:r>
          </a:p>
          <a:p>
            <a:pPr lvl="2">
              <a:lnSpc>
                <a:spcPct val="90000"/>
              </a:lnSpc>
            </a:pPr>
            <a:endParaRPr lang="en-US" altLang="en-US"/>
          </a:p>
          <a:p>
            <a:pPr lvl="2">
              <a:lnSpc>
                <a:spcPct val="90000"/>
              </a:lnSpc>
            </a:pPr>
            <a:r>
              <a:rPr lang="en-US" altLang="en-US"/>
              <a:t>Pauli exclusion principle is built into the wave function</a:t>
            </a:r>
          </a:p>
          <a:p>
            <a:pPr lvl="3">
              <a:lnSpc>
                <a:spcPct val="90000"/>
              </a:lnSpc>
            </a:pPr>
            <a:r>
              <a:rPr lang="en-US" altLang="en-US"/>
              <a:t>For x</a:t>
            </a:r>
            <a:r>
              <a:rPr lang="en-US" altLang="en-US" baseline="-25000"/>
              <a:t>i</a:t>
            </a:r>
            <a:r>
              <a:rPr lang="en-US" altLang="en-US"/>
              <a:t>=x</a:t>
            </a:r>
            <a:r>
              <a:rPr lang="en-US" altLang="en-US" baseline="-25000"/>
              <a:t>j</a:t>
            </a:r>
            <a:r>
              <a:rPr lang="en-US" altLang="en-US"/>
              <a:t>, </a:t>
            </a:r>
          </a:p>
        </p:txBody>
      </p:sp>
      <p:graphicFrame>
        <p:nvGraphicFramePr>
          <p:cNvPr id="65331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69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331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Elementary Particles: Bosons and Fermions</a:t>
            </a:r>
          </a:p>
        </p:txBody>
      </p:sp>
      <p:graphicFrame>
        <p:nvGraphicFramePr>
          <p:cNvPr id="653317" name="Object 5"/>
          <p:cNvGraphicFramePr>
            <a:graphicFrameLocks noChangeAspect="1"/>
          </p:cNvGraphicFramePr>
          <p:nvPr/>
        </p:nvGraphicFramePr>
        <p:xfrm>
          <a:off x="1447800" y="2514600"/>
          <a:ext cx="3452813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0" name="Equation" r:id="rId5" imgW="1396800" imgH="228600" progId="Equation.DSMT4">
                  <p:embed/>
                </p:oleObj>
              </mc:Choice>
              <mc:Fallback>
                <p:oleObj name="Equation" r:id="rId5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514600"/>
                        <a:ext cx="3452813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8" name="Object 6"/>
          <p:cNvGraphicFramePr>
            <a:graphicFrameLocks noChangeAspect="1"/>
          </p:cNvGraphicFramePr>
          <p:nvPr/>
        </p:nvGraphicFramePr>
        <p:xfrm>
          <a:off x="1219200" y="4800600"/>
          <a:ext cx="359727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1" name="Equation" r:id="rId7" imgW="1396800" imgH="228600" progId="Equation.DSMT4">
                  <p:embed/>
                </p:oleObj>
              </mc:Choice>
              <mc:Fallback>
                <p:oleObj name="Equation" r:id="rId7" imgW="1396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200" y="4800600"/>
                        <a:ext cx="359727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19" name="Object 7"/>
          <p:cNvGraphicFramePr>
            <a:graphicFrameLocks noChangeAspect="1"/>
          </p:cNvGraphicFramePr>
          <p:nvPr/>
        </p:nvGraphicFramePr>
        <p:xfrm>
          <a:off x="3352800" y="5715000"/>
          <a:ext cx="915988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2" name="Equation" r:id="rId9" imgW="355320" imgH="203040" progId="Equation.DSMT4">
                  <p:embed/>
                </p:oleObj>
              </mc:Choice>
              <mc:Fallback>
                <p:oleObj name="Equation" r:id="rId9" imgW="3553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5715000"/>
                        <a:ext cx="915988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0" name="Object 8"/>
          <p:cNvGraphicFramePr>
            <a:graphicFrameLocks noChangeAspect="1"/>
          </p:cNvGraphicFramePr>
          <p:nvPr/>
        </p:nvGraphicFramePr>
        <p:xfrm>
          <a:off x="4906963" y="2514600"/>
          <a:ext cx="3170237" cy="56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3" name="Equation" r:id="rId11" imgW="1282680" imgH="228600" progId="Equation.DSMT4">
                  <p:embed/>
                </p:oleObj>
              </mc:Choice>
              <mc:Fallback>
                <p:oleObj name="Equation" r:id="rId11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6963" y="2514600"/>
                        <a:ext cx="3170237" cy="566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1" name="Object 9"/>
          <p:cNvGraphicFramePr>
            <a:graphicFrameLocks noChangeAspect="1"/>
          </p:cNvGraphicFramePr>
          <p:nvPr/>
        </p:nvGraphicFramePr>
        <p:xfrm>
          <a:off x="4968875" y="4800600"/>
          <a:ext cx="3336925" cy="59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4" name="Equation" r:id="rId13" imgW="1295280" imgH="228600" progId="Equation.DSMT4">
                  <p:embed/>
                </p:oleObj>
              </mc:Choice>
              <mc:Fallback>
                <p:oleObj name="Equation" r:id="rId13" imgW="12952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75" y="4800600"/>
                        <a:ext cx="3336925" cy="59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2" name="Object 10"/>
          <p:cNvGraphicFramePr>
            <a:graphicFrameLocks noChangeAspect="1"/>
          </p:cNvGraphicFramePr>
          <p:nvPr/>
        </p:nvGraphicFramePr>
        <p:xfrm>
          <a:off x="4778375" y="4994275"/>
          <a:ext cx="327025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5" name="Equation" r:id="rId15" imgW="126720" imgH="101520" progId="Equation.DSMT4">
                  <p:embed/>
                </p:oleObj>
              </mc:Choice>
              <mc:Fallback>
                <p:oleObj name="Equation" r:id="rId15" imgW="126720" imgH="1015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8375" y="4994275"/>
                        <a:ext cx="327025" cy="263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3323" name="Object 11"/>
          <p:cNvGraphicFramePr>
            <a:graphicFrameLocks noChangeAspect="1"/>
          </p:cNvGraphicFramePr>
          <p:nvPr/>
        </p:nvGraphicFramePr>
        <p:xfrm>
          <a:off x="4213225" y="5715000"/>
          <a:ext cx="815975" cy="525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076" name="Equation" r:id="rId17" imgW="317160" imgH="203040" progId="Equation.DSMT4">
                  <p:embed/>
                </p:oleObj>
              </mc:Choice>
              <mc:Fallback>
                <p:oleObj name="Equation" r:id="rId17" imgW="3171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3225" y="5715000"/>
                        <a:ext cx="815975" cy="525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78684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533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533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533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5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533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533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533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5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5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65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6533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65331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53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4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Announcements</a:t>
            </a:r>
            <a:endParaRPr lang="en-US" altLang="en-US" sz="4800" b="1" dirty="0"/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458200" cy="45720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4000" dirty="0" smtClean="0"/>
              <a:t>Reading </a:t>
            </a:r>
            <a:r>
              <a:rPr lang="en-US" altLang="en-US" sz="4000" dirty="0"/>
              <a:t>assignments: 9.6 and 9.7</a:t>
            </a:r>
            <a:endParaRPr lang="en-US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27981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975A7-0D6E-6B45-A3E8-38F3E0A0BD5F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3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70002"/>
            <a:ext cx="7772400" cy="685800"/>
          </a:xfrm>
        </p:spPr>
        <p:txBody>
          <a:bodyPr/>
          <a:lstStyle/>
          <a:p>
            <a:r>
              <a:rPr lang="en-US" altLang="en-US" sz="4800" b="1" dirty="0" smtClean="0"/>
              <a:t>Reminder: Homework #</a:t>
            </a:r>
            <a:r>
              <a:rPr lang="en-US" altLang="en-US" sz="4800" b="1" dirty="0"/>
              <a:t>9</a:t>
            </a:r>
          </a:p>
        </p:txBody>
      </p:sp>
      <p:sp>
        <p:nvSpPr>
          <p:cNvPr id="637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295400"/>
            <a:ext cx="8458200" cy="2362200"/>
          </a:xfrm>
        </p:spPr>
        <p:txBody>
          <a:bodyPr/>
          <a:lstStyle/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600" dirty="0" smtClean="0"/>
              <a:t>End </a:t>
            </a:r>
            <a:r>
              <a:rPr lang="en-US" altLang="en-US" sz="3600" dirty="0"/>
              <a:t>of chapter problems 9.1, 9.2 and 9.3</a:t>
            </a:r>
          </a:p>
          <a:p>
            <a:pPr marL="590550" indent="-533400">
              <a:lnSpc>
                <a:spcPct val="90000"/>
              </a:lnSpc>
              <a:buFontTx/>
              <a:buAutoNum type="arabicPeriod"/>
            </a:pPr>
            <a:r>
              <a:rPr lang="en-US" altLang="en-US" sz="3600" dirty="0"/>
              <a:t>Due for these assignments </a:t>
            </a:r>
            <a:r>
              <a:rPr lang="en-US" altLang="en-US" sz="3600" dirty="0" smtClean="0"/>
              <a:t>is Monday</a:t>
            </a:r>
            <a:r>
              <a:rPr lang="en-US" altLang="en-US" sz="3600" dirty="0"/>
              <a:t>, Nov. </a:t>
            </a:r>
            <a:r>
              <a:rPr lang="en-US" altLang="en-US" sz="3600" dirty="0" smtClean="0"/>
              <a:t>14</a:t>
            </a:r>
            <a:endParaRPr lang="en-US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98058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79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79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795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38582C-4648-2548-8C84-C612B066D932}" type="slidenum">
              <a:rPr lang="en-US" altLang="en-US"/>
              <a:pPr/>
              <a:t>4</a:t>
            </a:fld>
            <a:endParaRPr lang="en-US" alt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24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25E5B-41B9-DE4F-BB4F-B74F17A2C36C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4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04800" y="609600"/>
            <a:ext cx="8610600" cy="5486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800" dirty="0"/>
              <a:t>What are </a:t>
            </a:r>
            <a:r>
              <a:rPr lang="en-US" altLang="en-US" sz="2800" dirty="0" smtClean="0"/>
              <a:t>the elementary </a:t>
            </a:r>
            <a:r>
              <a:rPr lang="en-US" altLang="en-US" sz="2800" dirty="0"/>
              <a:t>particles?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Particles that make up matter in the universe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are the requirements for elementary particles?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Cannot be broken into smaller pieces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Cannot have sizes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The notion of “elementary particles” have changed from 1930’s through present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In the past, people thought protons, neutrons, </a:t>
            </a:r>
            <a:r>
              <a:rPr lang="en-US" altLang="en-US" sz="2400" dirty="0" err="1"/>
              <a:t>pions</a:t>
            </a:r>
            <a:r>
              <a:rPr lang="en-US" altLang="en-US" sz="2400" dirty="0"/>
              <a:t>, kaons, </a:t>
            </a:r>
            <a:r>
              <a:rPr lang="en-US" altLang="en-US" sz="2400" dirty="0">
                <a:latin typeface="Symbol" charset="2"/>
              </a:rPr>
              <a:t>r</a:t>
            </a:r>
            <a:r>
              <a:rPr lang="en-US" altLang="en-US" sz="2400" dirty="0"/>
              <a:t>-mesons, </a:t>
            </a:r>
            <a:r>
              <a:rPr lang="en-US" altLang="en-US" sz="2400" dirty="0" err="1"/>
              <a:t>etc</a:t>
            </a:r>
            <a:r>
              <a:rPr lang="en-US" altLang="en-US" sz="2400" dirty="0"/>
              <a:t>, as elementary particles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Why?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Due to the increasing energies of accelerators that allows us to probe smaller distance scales</a:t>
            </a:r>
          </a:p>
          <a:p>
            <a:pPr>
              <a:lnSpc>
                <a:spcPct val="80000"/>
              </a:lnSpc>
            </a:pPr>
            <a:r>
              <a:rPr lang="en-US" altLang="en-US" sz="2800" dirty="0"/>
              <a:t>What is the energy needed to probe 0.1–</a:t>
            </a:r>
            <a:r>
              <a:rPr lang="en-US" altLang="en-US" sz="2800" dirty="0" err="1"/>
              <a:t>fm</a:t>
            </a:r>
            <a:r>
              <a:rPr lang="en-US" altLang="en-US" sz="2800" dirty="0"/>
              <a:t>?</a:t>
            </a:r>
          </a:p>
          <a:p>
            <a:pPr lvl="1">
              <a:lnSpc>
                <a:spcPct val="80000"/>
              </a:lnSpc>
            </a:pPr>
            <a:r>
              <a:rPr lang="en-US" altLang="en-US" sz="2400" dirty="0"/>
              <a:t>From de Broglie Wavelength, we obtain  </a:t>
            </a:r>
          </a:p>
        </p:txBody>
      </p:sp>
      <p:graphicFrame>
        <p:nvGraphicFramePr>
          <p:cNvPr id="643075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82" name="Equation" r:id="rId4" imgW="914400" imgH="190080" progId="Equation.DSMT4">
                  <p:embed/>
                </p:oleObj>
              </mc:Choice>
              <mc:Fallback>
                <p:oleObj name="Equation" r:id="rId4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3076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Forewords</a:t>
            </a:r>
          </a:p>
        </p:txBody>
      </p:sp>
      <p:graphicFrame>
        <p:nvGraphicFramePr>
          <p:cNvPr id="643079" name="Object 7"/>
          <p:cNvGraphicFramePr>
            <a:graphicFrameLocks noChangeAspect="1"/>
          </p:cNvGraphicFramePr>
          <p:nvPr/>
        </p:nvGraphicFramePr>
        <p:xfrm>
          <a:off x="7543800" y="5943600"/>
          <a:ext cx="1266825" cy="306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83" name="Equation" r:id="rId6" imgW="761760" imgH="164880" progId="Equation.DSMT4">
                  <p:embed/>
                </p:oleObj>
              </mc:Choice>
              <mc:Fallback>
                <p:oleObj name="Equation" r:id="rId6" imgW="761760" imgH="164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5943600"/>
                        <a:ext cx="1266825" cy="3063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3080" name="Object 8"/>
          <p:cNvGraphicFramePr>
            <a:graphicFrameLocks noChangeAspect="1"/>
          </p:cNvGraphicFramePr>
          <p:nvPr/>
        </p:nvGraphicFramePr>
        <p:xfrm>
          <a:off x="5943600" y="5791200"/>
          <a:ext cx="15605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584" name="Equation" r:id="rId8" imgW="939600" imgH="368280" progId="Equation.DSMT4">
                  <p:embed/>
                </p:oleObj>
              </mc:Choice>
              <mc:Fallback>
                <p:oleObj name="Equation" r:id="rId8" imgW="939600" imgH="368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791200"/>
                        <a:ext cx="1560513" cy="685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419600" y="5791200"/>
            <a:ext cx="893075" cy="717549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352362" y="5765884"/>
            <a:ext cx="551550" cy="787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4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4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4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4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64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6430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07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5373F-195A-1F4B-BF2D-07E95C634B8C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Classical forces: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Gravitational: every particle is subject to this force, including massless ones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How do you know?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Electromagnetic: only those with electrical charges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are the ranges of these forces?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Infinite!!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does this tell you?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Their force carriers are massless!!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What are the force carriers of these forces?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Gravity: graviton (not seen but just a concept)</a:t>
            </a:r>
          </a:p>
          <a:p>
            <a:pPr lvl="2">
              <a:lnSpc>
                <a:spcPct val="90000"/>
              </a:lnSpc>
            </a:pPr>
            <a:r>
              <a:rPr lang="en-US" altLang="en-US"/>
              <a:t>Electromagnetism: Photons</a:t>
            </a:r>
          </a:p>
        </p:txBody>
      </p:sp>
      <p:graphicFrame>
        <p:nvGraphicFramePr>
          <p:cNvPr id="644099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0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4100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 and Their Relative Strengths</a:t>
            </a:r>
          </a:p>
        </p:txBody>
      </p:sp>
    </p:spTree>
    <p:extLst>
      <p:ext uri="{BB962C8B-B14F-4D97-AF65-F5344CB8AC3E}">
        <p14:creationId xmlns:p14="http://schemas.microsoft.com/office/powerpoint/2010/main" val="1014199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4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440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440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440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440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440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440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440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440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6440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6440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409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9D03C-C3E9-5247-8E1F-8A125DF9F133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4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What other forces?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Strong force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Where did we learn this force? 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From nuclear phenomena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The interactions are far stronger and extremely short ranged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Weak force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How did we learn about this force? </a:t>
            </a:r>
          </a:p>
          <a:p>
            <a:pPr lvl="3">
              <a:lnSpc>
                <a:spcPct val="90000"/>
              </a:lnSpc>
            </a:pPr>
            <a:r>
              <a:rPr lang="en-US" altLang="en-US" sz="1800"/>
              <a:t>From nuclear beta decay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are their ranges?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Very short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What does this tell you?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Their force carriers are massive!</a:t>
            </a:r>
          </a:p>
          <a:p>
            <a:pPr lvl="2">
              <a:lnSpc>
                <a:spcPct val="90000"/>
              </a:lnSpc>
            </a:pPr>
            <a:r>
              <a:rPr lang="en-US" altLang="en-US" sz="2000"/>
              <a:t>Not really for strong forces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All four forces can act at the same time!!! </a:t>
            </a:r>
          </a:p>
        </p:txBody>
      </p:sp>
      <p:graphicFrame>
        <p:nvGraphicFramePr>
          <p:cNvPr id="645123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401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124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 and Their Relative Strengths</a:t>
            </a:r>
          </a:p>
        </p:txBody>
      </p:sp>
    </p:spTree>
    <p:extLst>
      <p:ext uri="{BB962C8B-B14F-4D97-AF65-F5344CB8AC3E}">
        <p14:creationId xmlns:p14="http://schemas.microsoft.com/office/powerpoint/2010/main" val="1067928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51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451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"/>
                                        <p:tgtEl>
                                          <p:spTgt spid="6451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"/>
                                        <p:tgtEl>
                                          <p:spTgt spid="6451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"/>
                                        <p:tgtEl>
                                          <p:spTgt spid="6451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300"/>
                                        <p:tgtEl>
                                          <p:spTgt spid="6451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6451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300"/>
                                        <p:tgtEl>
                                          <p:spTgt spid="6451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4512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64512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64512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6451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300"/>
                                        <p:tgtEl>
                                          <p:spTgt spid="64512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"/>
                                        <p:tgtEl>
                                          <p:spTgt spid="64512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22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141A6-5D00-A845-AF78-DAE1248CDC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4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486400"/>
          </a:xfrm>
        </p:spPr>
        <p:txBody>
          <a:bodyPr/>
          <a:lstStyle/>
          <a:p>
            <a:r>
              <a:rPr lang="en-US" altLang="en-US" sz="2800"/>
              <a:t>The strengths can be obtained through potential, considering two protons separated by a distance r.</a:t>
            </a:r>
          </a:p>
          <a:p>
            <a:r>
              <a:rPr lang="en-US" altLang="en-US" sz="2800"/>
              <a:t>Magnitude of Coulomb and gravitational potential are</a:t>
            </a:r>
          </a:p>
          <a:p>
            <a:endParaRPr lang="en-US" altLang="en-US" sz="2800"/>
          </a:p>
          <a:p>
            <a:endParaRPr lang="en-US" altLang="en-US" sz="2800"/>
          </a:p>
          <a:p>
            <a:endParaRPr lang="en-US" altLang="en-US" sz="2800"/>
          </a:p>
          <a:p>
            <a:pPr lvl="1"/>
            <a:r>
              <a:rPr lang="en-US" altLang="en-US" sz="2400"/>
              <a:t>q: magnitude of the momentum transfer</a:t>
            </a:r>
          </a:p>
          <a:p>
            <a:r>
              <a:rPr lang="en-US" altLang="en-US" sz="2800"/>
              <a:t>What do you observe?</a:t>
            </a:r>
          </a:p>
          <a:p>
            <a:pPr lvl="1"/>
            <a:r>
              <a:rPr lang="en-US" altLang="en-US" sz="2400"/>
              <a:t>The absolute values of the potential E decreases quadratically with increasing momentum transfer</a:t>
            </a:r>
          </a:p>
          <a:p>
            <a:pPr lvl="1"/>
            <a:r>
              <a:rPr lang="en-US" altLang="en-US" sz="2400"/>
              <a:t>The relative strength is, though independent of momentum transfer </a:t>
            </a:r>
          </a:p>
        </p:txBody>
      </p:sp>
      <p:graphicFrame>
        <p:nvGraphicFramePr>
          <p:cNvPr id="646147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4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148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6149" name="Object 5"/>
          <p:cNvGraphicFramePr>
            <a:graphicFrameLocks noChangeAspect="1"/>
          </p:cNvGraphicFramePr>
          <p:nvPr/>
        </p:nvGraphicFramePr>
        <p:xfrm>
          <a:off x="1371600" y="1871663"/>
          <a:ext cx="1693863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5" name="Equation" r:id="rId5" imgW="749160" imgH="393480" progId="Equation.DSMT4">
                  <p:embed/>
                </p:oleObj>
              </mc:Choice>
              <mc:Fallback>
                <p:oleObj name="Equation" r:id="rId5" imgW="74916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1600" y="1871663"/>
                        <a:ext cx="1693863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0" name="Object 6"/>
          <p:cNvGraphicFramePr>
            <a:graphicFrameLocks noChangeAspect="1"/>
          </p:cNvGraphicFramePr>
          <p:nvPr/>
        </p:nvGraphicFramePr>
        <p:xfrm>
          <a:off x="1447800" y="2786063"/>
          <a:ext cx="1981200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6" name="Equation" r:id="rId7" imgW="876240" imgH="393480" progId="Equation.DSMT4">
                  <p:embed/>
                </p:oleObj>
              </mc:Choice>
              <mc:Fallback>
                <p:oleObj name="Equation" r:id="rId7" imgW="87624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786063"/>
                        <a:ext cx="1981200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1" name="Object 7"/>
          <p:cNvGraphicFramePr>
            <a:graphicFrameLocks noChangeAspect="1"/>
          </p:cNvGraphicFramePr>
          <p:nvPr/>
        </p:nvGraphicFramePr>
        <p:xfrm>
          <a:off x="5591175" y="1919288"/>
          <a:ext cx="1724025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7" name="Equation" r:id="rId9" imgW="761760" imgH="431640" progId="Equation.DSMT4">
                  <p:embed/>
                </p:oleObj>
              </mc:Choice>
              <mc:Fallback>
                <p:oleObj name="Equation" r:id="rId9" imgW="7617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91175" y="1919288"/>
                        <a:ext cx="1724025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2" name="Object 8"/>
          <p:cNvGraphicFramePr>
            <a:graphicFrameLocks noChangeAspect="1"/>
          </p:cNvGraphicFramePr>
          <p:nvPr/>
        </p:nvGraphicFramePr>
        <p:xfrm>
          <a:off x="5638800" y="2755900"/>
          <a:ext cx="1981200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8" name="Equation" r:id="rId11" imgW="876240" imgH="431640" progId="Equation.DSMT4">
                  <p:embed/>
                </p:oleObj>
              </mc:Choice>
              <mc:Fallback>
                <p:oleObj name="Equation" r:id="rId11" imgW="876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2755900"/>
                        <a:ext cx="1981200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6153" name="AutoShape 9"/>
          <p:cNvSpPr>
            <a:spLocks noChangeArrowheads="1"/>
          </p:cNvSpPr>
          <p:nvPr/>
        </p:nvSpPr>
        <p:spPr bwMode="auto">
          <a:xfrm>
            <a:off x="3505200" y="19478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sp>
        <p:nvSpPr>
          <p:cNvPr id="646154" name="AutoShape 10"/>
          <p:cNvSpPr>
            <a:spLocks noChangeArrowheads="1"/>
          </p:cNvSpPr>
          <p:nvPr/>
        </p:nvSpPr>
        <p:spPr bwMode="auto">
          <a:xfrm>
            <a:off x="3505200" y="27860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graphicFrame>
        <p:nvGraphicFramePr>
          <p:cNvPr id="646155" name="Object 11"/>
          <p:cNvGraphicFramePr>
            <a:graphicFrameLocks noChangeAspect="1"/>
          </p:cNvGraphicFramePr>
          <p:nvPr/>
        </p:nvGraphicFramePr>
        <p:xfrm>
          <a:off x="746125" y="5791200"/>
          <a:ext cx="85407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19" name="Equation" r:id="rId13" imgW="406080" imgH="419040" progId="Equation.DSMT4">
                  <p:embed/>
                </p:oleObj>
              </mc:Choice>
              <mc:Fallback>
                <p:oleObj name="Equation" r:id="rId13" imgW="4060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125" y="5791200"/>
                        <a:ext cx="854075" cy="87947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6" name="Object 12"/>
          <p:cNvGraphicFramePr>
            <a:graphicFrameLocks noChangeAspect="1"/>
          </p:cNvGraphicFramePr>
          <p:nvPr/>
        </p:nvGraphicFramePr>
        <p:xfrm>
          <a:off x="1649413" y="5721350"/>
          <a:ext cx="1093787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20" name="Equation" r:id="rId15" imgW="520560" imgH="431640" progId="Equation.DSMT4">
                  <p:embed/>
                </p:oleObj>
              </mc:Choice>
              <mc:Fallback>
                <p:oleObj name="Equation" r:id="rId15" imgW="52056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9413" y="5721350"/>
                        <a:ext cx="1093787" cy="90805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6158" name="Object 14"/>
          <p:cNvGraphicFramePr>
            <a:graphicFrameLocks noChangeAspect="1"/>
          </p:cNvGraphicFramePr>
          <p:nvPr/>
        </p:nvGraphicFramePr>
        <p:xfrm>
          <a:off x="5105400" y="5791200"/>
          <a:ext cx="37338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3521" name="Equation" r:id="rId17" imgW="1777680" imgH="419040" progId="Equation.DSMT4">
                  <p:embed/>
                </p:oleObj>
              </mc:Choice>
              <mc:Fallback>
                <p:oleObj name="Equation" r:id="rId17" imgW="1777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5791200"/>
                        <a:ext cx="3733800" cy="881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2809836" y="5776913"/>
            <a:ext cx="2295564" cy="92370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1490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"/>
                                        <p:tgtEl>
                                          <p:spTgt spid="64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"/>
                                        <p:tgtEl>
                                          <p:spTgt spid="64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300"/>
                                        <p:tgtEl>
                                          <p:spTgt spid="64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300"/>
                                        <p:tgtEl>
                                          <p:spTgt spid="64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300"/>
                                        <p:tgtEl>
                                          <p:spTgt spid="64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6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6146" grpId="0" build="p" autoUpdateAnimBg="0"/>
      <p:bldP spid="646153" grpId="0" animBg="1"/>
      <p:bldP spid="64615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smtClean="0"/>
              <a:t>Wednesday, Nov. 9, 2016</a:t>
            </a:r>
            <a:endParaRPr lang="en-US" alt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PHYS 3446, Fall 2016</a:t>
            </a:r>
            <a:endParaRPr lang="en-US" alt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2B2F54-DC47-FF4A-A977-CCE8738B53B6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4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4876800"/>
          </a:xfrm>
        </p:spPr>
        <p:txBody>
          <a:bodyPr/>
          <a:lstStyle/>
          <a:p>
            <a:r>
              <a:rPr lang="en-US" altLang="en-US" sz="2800"/>
              <a:t>Using Yukawa potential form, the magnitudes of strong and weak potential can be written as</a:t>
            </a:r>
          </a:p>
          <a:p>
            <a:endParaRPr lang="en-US" altLang="en-US" sz="2800"/>
          </a:p>
          <a:p>
            <a:endParaRPr lang="en-US" altLang="en-US" sz="2800"/>
          </a:p>
          <a:p>
            <a:pPr lvl="1"/>
            <a:endParaRPr lang="en-US" altLang="en-US" sz="2400"/>
          </a:p>
          <a:p>
            <a:pPr lvl="1"/>
            <a:endParaRPr lang="en-US" altLang="en-US" sz="2400"/>
          </a:p>
          <a:p>
            <a:pPr lvl="1"/>
            <a:r>
              <a:rPr lang="en-US" altLang="en-US" sz="2400"/>
              <a:t>g</a:t>
            </a:r>
            <a:r>
              <a:rPr lang="en-US" altLang="en-US" sz="2400" baseline="-25000"/>
              <a:t>W</a:t>
            </a:r>
            <a:r>
              <a:rPr lang="en-US" altLang="en-US" sz="2400"/>
              <a:t> and g</a:t>
            </a:r>
            <a:r>
              <a:rPr lang="en-US" altLang="en-US" sz="2400" baseline="-25000"/>
              <a:t>s</a:t>
            </a:r>
            <a:r>
              <a:rPr lang="en-US" altLang="en-US" sz="2400"/>
              <a:t>: coupling constants or effective charges</a:t>
            </a:r>
          </a:p>
          <a:p>
            <a:pPr lvl="1"/>
            <a:r>
              <a:rPr lang="en-US" altLang="en-US" sz="2400"/>
              <a:t>m</a:t>
            </a:r>
            <a:r>
              <a:rPr lang="en-US" altLang="en-US" sz="2400" baseline="-25000"/>
              <a:t>W</a:t>
            </a:r>
            <a:r>
              <a:rPr lang="en-US" altLang="en-US" sz="2400"/>
              <a:t> and m</a:t>
            </a:r>
            <a:r>
              <a:rPr lang="en-US" altLang="en-US" sz="2400" baseline="-25000">
                <a:latin typeface="Symbol" charset="2"/>
              </a:rPr>
              <a:t>p</a:t>
            </a:r>
            <a:r>
              <a:rPr lang="en-US" altLang="en-US" sz="2400"/>
              <a:t>: masses of force mediators</a:t>
            </a:r>
          </a:p>
          <a:p>
            <a:r>
              <a:rPr lang="en-US" altLang="en-US" sz="2800"/>
              <a:t>The values of the coupling constants can be estimated from experiments</a:t>
            </a:r>
          </a:p>
        </p:txBody>
      </p:sp>
      <p:graphicFrame>
        <p:nvGraphicFramePr>
          <p:cNvPr id="647171" name="Object 3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2" name="Equation" r:id="rId3" imgW="914400" imgH="190080" progId="Equation.DSMT4">
                  <p:embed/>
                </p:oleObj>
              </mc:Choice>
              <mc:Fallback>
                <p:oleObj name="Equation" r:id="rId3" imgW="914400" imgH="190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0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rgbClr val="A50021"/>
                </a:solidFill>
                <a:latin typeface="Arial Narrow" charset="0"/>
              </a:defRPr>
            </a:lvl1pPr>
            <a:lvl2pPr algn="ctr">
              <a:defRPr sz="4400">
                <a:solidFill>
                  <a:srgbClr val="A50021"/>
                </a:solidFill>
                <a:latin typeface="Arial Narrow" charset="0"/>
              </a:defRPr>
            </a:lvl2pPr>
            <a:lvl3pPr algn="ctr">
              <a:defRPr sz="4400">
                <a:solidFill>
                  <a:srgbClr val="A50021"/>
                </a:solidFill>
                <a:latin typeface="Arial Narrow" charset="0"/>
              </a:defRPr>
            </a:lvl3pPr>
            <a:lvl4pPr algn="ctr">
              <a:defRPr sz="4400">
                <a:solidFill>
                  <a:srgbClr val="A50021"/>
                </a:solidFill>
                <a:latin typeface="Arial Narrow" charset="0"/>
              </a:defRPr>
            </a:lvl4pPr>
            <a:lvl5pPr algn="ctr">
              <a:defRPr sz="4400">
                <a:solidFill>
                  <a:srgbClr val="A50021"/>
                </a:solidFill>
                <a:latin typeface="Arial Narrow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rgbClr val="A50021"/>
                </a:solidFill>
                <a:latin typeface="Arial Narrow" charset="0"/>
              </a:defRPr>
            </a:lvl9pPr>
          </a:lstStyle>
          <a:p>
            <a:r>
              <a:rPr lang="en-US" altLang="en-US"/>
              <a:t>Forces’ Relative Strengths</a:t>
            </a:r>
          </a:p>
        </p:txBody>
      </p:sp>
      <p:graphicFrame>
        <p:nvGraphicFramePr>
          <p:cNvPr id="647173" name="Object 5"/>
          <p:cNvGraphicFramePr>
            <a:graphicFrameLocks noChangeAspect="1"/>
          </p:cNvGraphicFramePr>
          <p:nvPr/>
        </p:nvGraphicFramePr>
        <p:xfrm>
          <a:off x="990600" y="1828800"/>
          <a:ext cx="1090613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3" name="Equation" r:id="rId5" imgW="482400" imgH="228600" progId="Equation.DSMT4">
                  <p:embed/>
                </p:oleObj>
              </mc:Choice>
              <mc:Fallback>
                <p:oleObj name="Equation" r:id="rId5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828800"/>
                        <a:ext cx="1090613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7174" name="AutoShape 6"/>
          <p:cNvSpPr>
            <a:spLocks noChangeArrowheads="1"/>
          </p:cNvSpPr>
          <p:nvPr/>
        </p:nvSpPr>
        <p:spPr bwMode="auto">
          <a:xfrm>
            <a:off x="3581400" y="1600200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sp>
        <p:nvSpPr>
          <p:cNvPr id="647175" name="AutoShape 7"/>
          <p:cNvSpPr>
            <a:spLocks noChangeArrowheads="1"/>
          </p:cNvSpPr>
          <p:nvPr/>
        </p:nvSpPr>
        <p:spPr bwMode="auto">
          <a:xfrm>
            <a:off x="3657600" y="2557463"/>
            <a:ext cx="1828800" cy="762000"/>
          </a:xfrm>
          <a:prstGeom prst="rightArrow">
            <a:avLst>
              <a:gd name="adj1" fmla="val 50000"/>
              <a:gd name="adj2" fmla="val 60000"/>
            </a:avLst>
          </a:prstGeom>
          <a:solidFill>
            <a:srgbClr val="FFFFCC"/>
          </a:solidFill>
          <a:ln w="28575">
            <a:solidFill>
              <a:srgbClr val="8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 sz="1800" b="1">
                <a:solidFill>
                  <a:srgbClr val="800000"/>
                </a:solidFill>
              </a:rPr>
              <a:t>Fourier x-form </a:t>
            </a:r>
          </a:p>
        </p:txBody>
      </p:sp>
      <p:graphicFrame>
        <p:nvGraphicFramePr>
          <p:cNvPr id="647177" name="Object 9"/>
          <p:cNvGraphicFramePr>
            <a:graphicFrameLocks noChangeAspect="1"/>
          </p:cNvGraphicFramePr>
          <p:nvPr/>
        </p:nvGraphicFramePr>
        <p:xfrm>
          <a:off x="5614988" y="1677988"/>
          <a:ext cx="109061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4" name="Equation" r:id="rId7" imgW="482400" imgH="228600" progId="Equation.DSMT4">
                  <p:embed/>
                </p:oleObj>
              </mc:Choice>
              <mc:Fallback>
                <p:oleObj name="Equation" r:id="rId7" imgW="4824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4988" y="1677988"/>
                        <a:ext cx="109061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8" name="Object 10"/>
          <p:cNvGraphicFramePr>
            <a:graphicFrameLocks noChangeAspect="1"/>
          </p:cNvGraphicFramePr>
          <p:nvPr/>
        </p:nvGraphicFramePr>
        <p:xfrm>
          <a:off x="985838" y="2684463"/>
          <a:ext cx="1147762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5" name="Equation" r:id="rId9" imgW="507960" imgH="228600" progId="Equation.DSMT4">
                  <p:embed/>
                </p:oleObj>
              </mc:Choice>
              <mc:Fallback>
                <p:oleObj name="Equation" r:id="rId9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5838" y="2684463"/>
                        <a:ext cx="1147762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79" name="Object 11"/>
          <p:cNvGraphicFramePr>
            <a:graphicFrameLocks noChangeAspect="1"/>
          </p:cNvGraphicFramePr>
          <p:nvPr/>
        </p:nvGraphicFramePr>
        <p:xfrm>
          <a:off x="5562600" y="2667000"/>
          <a:ext cx="11493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6" name="Equation" r:id="rId11" imgW="507960" imgH="228600" progId="Equation.DSMT4">
                  <p:embed/>
                </p:oleObj>
              </mc:Choice>
              <mc:Fallback>
                <p:oleObj name="Equation" r:id="rId11" imgW="5079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667000"/>
                        <a:ext cx="11493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1" name="Object 13"/>
          <p:cNvGraphicFramePr>
            <a:graphicFrameLocks noChangeAspect="1"/>
          </p:cNvGraphicFramePr>
          <p:nvPr/>
        </p:nvGraphicFramePr>
        <p:xfrm>
          <a:off x="2057400" y="1600200"/>
          <a:ext cx="517525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7" name="Equation" r:id="rId13" imgW="228600" imgH="393480" progId="Equation.DSMT4">
                  <p:embed/>
                </p:oleObj>
              </mc:Choice>
              <mc:Fallback>
                <p:oleObj name="Equation" r:id="rId13" imgW="2286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1600200"/>
                        <a:ext cx="517525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3" name="Object 15"/>
          <p:cNvGraphicFramePr>
            <a:graphicFrameLocks noChangeAspect="1"/>
          </p:cNvGraphicFramePr>
          <p:nvPr/>
        </p:nvGraphicFramePr>
        <p:xfrm>
          <a:off x="7156450" y="1371600"/>
          <a:ext cx="43180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8" name="Equation" r:id="rId15" imgW="190440" imgH="228600" progId="Equation.DSMT4">
                  <p:embed/>
                </p:oleObj>
              </mc:Choice>
              <mc:Fallback>
                <p:oleObj name="Equation" r:id="rId15" imgW="1904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6450" y="1371600"/>
                        <a:ext cx="431800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4" name="Object 16"/>
          <p:cNvGraphicFramePr>
            <a:graphicFrameLocks noChangeAspect="1"/>
          </p:cNvGraphicFramePr>
          <p:nvPr/>
        </p:nvGraphicFramePr>
        <p:xfrm>
          <a:off x="6669088" y="1519238"/>
          <a:ext cx="1408112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39" name="Equation" r:id="rId17" imgW="622080" imgH="406080" progId="Equation.DSMT4">
                  <p:embed/>
                </p:oleObj>
              </mc:Choice>
              <mc:Fallback>
                <p:oleObj name="Equation" r:id="rId17" imgW="62208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9088" y="1519238"/>
                        <a:ext cx="1408112" cy="919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5" name="Object 17"/>
          <p:cNvGraphicFramePr>
            <a:graphicFrameLocks noChangeAspect="1"/>
          </p:cNvGraphicFramePr>
          <p:nvPr/>
        </p:nvGraphicFramePr>
        <p:xfrm>
          <a:off x="2057400" y="2438400"/>
          <a:ext cx="573088" cy="89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40" name="Equation" r:id="rId19" imgW="253800" imgH="393480" progId="Equation.DSMT4">
                  <p:embed/>
                </p:oleObj>
              </mc:Choice>
              <mc:Fallback>
                <p:oleObj name="Equation" r:id="rId19" imgW="253800" imgH="393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438400"/>
                        <a:ext cx="573088" cy="89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7" name="Object 19"/>
          <p:cNvGraphicFramePr>
            <a:graphicFrameLocks noChangeAspect="1"/>
          </p:cNvGraphicFramePr>
          <p:nvPr/>
        </p:nvGraphicFramePr>
        <p:xfrm>
          <a:off x="7131050" y="2438400"/>
          <a:ext cx="48895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41" name="Equation" r:id="rId21" imgW="215640" imgH="228600" progId="Equation.DSMT4">
                  <p:embed/>
                </p:oleObj>
              </mc:Choice>
              <mc:Fallback>
                <p:oleObj name="Equation" r:id="rId21" imgW="21564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1050" y="2438400"/>
                        <a:ext cx="48895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7188" name="Object 20"/>
          <p:cNvGraphicFramePr>
            <a:graphicFrameLocks noChangeAspect="1"/>
          </p:cNvGraphicFramePr>
          <p:nvPr/>
        </p:nvGraphicFramePr>
        <p:xfrm>
          <a:off x="6764338" y="2514600"/>
          <a:ext cx="1465262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4042" name="Equation" r:id="rId23" imgW="647640" imgH="406080" progId="Equation.DSMT4">
                  <p:embed/>
                </p:oleObj>
              </mc:Choice>
              <mc:Fallback>
                <p:oleObj name="Equation" r:id="rId23" imgW="647640" imgH="406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4338" y="2514600"/>
                        <a:ext cx="1465262" cy="91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590800" y="1447801"/>
            <a:ext cx="863013" cy="8382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647950" y="2362200"/>
            <a:ext cx="1009650" cy="74239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7"/>
          <a:stretch>
            <a:fillRect/>
          </a:stretch>
        </p:blipFill>
        <p:spPr>
          <a:xfrm>
            <a:off x="2790689" y="4817395"/>
            <a:ext cx="1781311" cy="12786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5151534" y="4870450"/>
            <a:ext cx="2316066" cy="130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965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"/>
                                        <p:tgtEl>
                                          <p:spTgt spid="6471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4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4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64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4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64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4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300"/>
                                        <p:tgtEl>
                                          <p:spTgt spid="6471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300"/>
                                        <p:tgtEl>
                                          <p:spTgt spid="6471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"/>
                                        <p:tgtEl>
                                          <p:spTgt spid="6471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7170" grpId="0" uiExpand="1" build="p" autoUpdateAnimBg="0"/>
      <p:bldP spid="647174" grpId="0" animBg="1"/>
      <p:bldP spid="647175" grpId="0" animBg="1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54932</TotalTime>
  <Words>950</Words>
  <Application>Microsoft Macintosh PowerPoint</Application>
  <PresentationFormat>On-screen Show (4:3)</PresentationFormat>
  <Paragraphs>168</Paragraphs>
  <Slides>15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 Narrow</vt:lpstr>
      <vt:lpstr>Monotype Corsiva</vt:lpstr>
      <vt:lpstr>Symbol</vt:lpstr>
      <vt:lpstr>Times New Roman</vt:lpstr>
      <vt:lpstr>Arial</vt:lpstr>
      <vt:lpstr>phys1443-spring02</vt:lpstr>
      <vt:lpstr>Equation</vt:lpstr>
      <vt:lpstr>PHYS 3446 – Lecture #19</vt:lpstr>
      <vt:lpstr>Announcements</vt:lpstr>
      <vt:lpstr>Reminder: Homework #9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Microsoft Office User</cp:lastModifiedBy>
  <cp:revision>1572</cp:revision>
  <cp:lastPrinted>2016-10-03T19:17:49Z</cp:lastPrinted>
  <dcterms:created xsi:type="dcterms:W3CDTF">2002-01-14T15:59:50Z</dcterms:created>
  <dcterms:modified xsi:type="dcterms:W3CDTF">2016-11-11T16:08:14Z</dcterms:modified>
</cp:coreProperties>
</file>