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oleObject"/>
  <Default Extension="vml" ContentType="application/vnd.openxmlformats-officedocument.vmlDrawing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549" r:id="rId2"/>
    <p:sldId id="809" r:id="rId3"/>
    <p:sldId id="833" r:id="rId4"/>
    <p:sldId id="834" r:id="rId5"/>
    <p:sldId id="835" r:id="rId6"/>
    <p:sldId id="842" r:id="rId7"/>
    <p:sldId id="837" r:id="rId8"/>
    <p:sldId id="838" r:id="rId9"/>
    <p:sldId id="843" r:id="rId10"/>
    <p:sldId id="844" r:id="rId11"/>
    <p:sldId id="845" r:id="rId12"/>
    <p:sldId id="846" r:id="rId13"/>
    <p:sldId id="847" r:id="rId1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50021"/>
    <a:srgbClr val="CC00CC"/>
    <a:srgbClr val="99FFCC"/>
    <a:srgbClr val="FFFFCC"/>
    <a:srgbClr val="CC6600"/>
    <a:srgbClr val="FF0066"/>
    <a:srgbClr val="0033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147" autoAdjust="0"/>
    <p:restoredTop sz="96087" autoAdjust="0"/>
  </p:normalViewPr>
  <p:slideViewPr>
    <p:cSldViewPr>
      <p:cViewPr varScale="1">
        <p:scale>
          <a:sx n="191" d="100"/>
          <a:sy n="191" d="100"/>
        </p:scale>
        <p:origin x="33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4" Type="http://schemas.openxmlformats.org/officeDocument/2006/relationships/image" Target="../media/image37.wmf"/><Relationship Id="rId5" Type="http://schemas.openxmlformats.org/officeDocument/2006/relationships/image" Target="../media/image38.wmf"/><Relationship Id="rId6" Type="http://schemas.openxmlformats.org/officeDocument/2006/relationships/image" Target="../media/image39.wmf"/><Relationship Id="rId7" Type="http://schemas.openxmlformats.org/officeDocument/2006/relationships/image" Target="../media/image40.wmf"/><Relationship Id="rId8" Type="http://schemas.openxmlformats.org/officeDocument/2006/relationships/image" Target="../media/image41.wmf"/><Relationship Id="rId9" Type="http://schemas.openxmlformats.org/officeDocument/2006/relationships/image" Target="../media/image42.wmf"/><Relationship Id="rId10" Type="http://schemas.openxmlformats.org/officeDocument/2006/relationships/image" Target="../media/image43.wmf"/><Relationship Id="rId1" Type="http://schemas.openxmlformats.org/officeDocument/2006/relationships/image" Target="../media/image1.wmf"/><Relationship Id="rId2" Type="http://schemas.openxmlformats.org/officeDocument/2006/relationships/image" Target="../media/image3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4" Type="http://schemas.openxmlformats.org/officeDocument/2006/relationships/image" Target="../media/image5.wmf"/><Relationship Id="rId5" Type="http://schemas.openxmlformats.org/officeDocument/2006/relationships/image" Target="../media/image6.wmf"/><Relationship Id="rId6" Type="http://schemas.openxmlformats.org/officeDocument/2006/relationships/image" Target="../media/image7.wmf"/><Relationship Id="rId7" Type="http://schemas.openxmlformats.org/officeDocument/2006/relationships/image" Target="../media/image8.wmf"/><Relationship Id="rId8" Type="http://schemas.openxmlformats.org/officeDocument/2006/relationships/image" Target="../media/image9.wmf"/><Relationship Id="rId1" Type="http://schemas.openxmlformats.org/officeDocument/2006/relationships/image" Target="../media/image1.wmf"/><Relationship Id="rId2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4" Type="http://schemas.openxmlformats.org/officeDocument/2006/relationships/image" Target="../media/image12.wmf"/><Relationship Id="rId5" Type="http://schemas.openxmlformats.org/officeDocument/2006/relationships/image" Target="../media/image13.wmf"/><Relationship Id="rId1" Type="http://schemas.openxmlformats.org/officeDocument/2006/relationships/image" Target="../media/image1.wmf"/><Relationship Id="rId2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4" Type="http://schemas.openxmlformats.org/officeDocument/2006/relationships/image" Target="../media/image18.wmf"/><Relationship Id="rId5" Type="http://schemas.openxmlformats.org/officeDocument/2006/relationships/image" Target="../media/image19.wmf"/><Relationship Id="rId6" Type="http://schemas.openxmlformats.org/officeDocument/2006/relationships/image" Target="../media/image20.wmf"/><Relationship Id="rId1" Type="http://schemas.openxmlformats.org/officeDocument/2006/relationships/image" Target="../media/image1.wmf"/><Relationship Id="rId2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11" Type="http://schemas.openxmlformats.org/officeDocument/2006/relationships/image" Target="../media/image30.wmf"/><Relationship Id="rId12" Type="http://schemas.openxmlformats.org/officeDocument/2006/relationships/image" Target="../media/image31.wmf"/><Relationship Id="rId13" Type="http://schemas.openxmlformats.org/officeDocument/2006/relationships/image" Target="../media/image32.wmf"/><Relationship Id="rId14" Type="http://schemas.openxmlformats.org/officeDocument/2006/relationships/image" Target="../media/image33.wmf"/><Relationship Id="rId15" Type="http://schemas.openxmlformats.org/officeDocument/2006/relationships/image" Target="../media/image34.wmf"/><Relationship Id="rId1" Type="http://schemas.openxmlformats.org/officeDocument/2006/relationships/image" Target="../media/image1.wmf"/><Relationship Id="rId2" Type="http://schemas.openxmlformats.org/officeDocument/2006/relationships/image" Target="../media/image21.wmf"/><Relationship Id="rId3" Type="http://schemas.openxmlformats.org/officeDocument/2006/relationships/image" Target="../media/image22.wmf"/><Relationship Id="rId4" Type="http://schemas.openxmlformats.org/officeDocument/2006/relationships/image" Target="../media/image23.wmf"/><Relationship Id="rId5" Type="http://schemas.openxmlformats.org/officeDocument/2006/relationships/image" Target="../media/image24.wmf"/><Relationship Id="rId6" Type="http://schemas.openxmlformats.org/officeDocument/2006/relationships/image" Target="../media/image25.wmf"/><Relationship Id="rId7" Type="http://schemas.openxmlformats.org/officeDocument/2006/relationships/image" Target="../media/image26.wmf"/><Relationship Id="rId8" Type="http://schemas.openxmlformats.org/officeDocument/2006/relationships/image" Target="../media/image27.wmf"/><Relationship Id="rId9" Type="http://schemas.openxmlformats.org/officeDocument/2006/relationships/image" Target="../media/image28.wmf"/><Relationship Id="rId10" Type="http://schemas.openxmlformats.org/officeDocument/2006/relationships/image" Target="../media/image2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87D62B9B-2C43-B34F-A767-63AD895815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099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590658E6-8E13-374D-B54E-34163DBF1E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20920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C41896-4BD9-6349-B1DC-53EC8D67DAFC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4250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0658E6-8E13-374D-B54E-34163DBF1E24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89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7E2A7C-D7B1-7A40-B297-9F96424C0431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72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2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38207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0658E6-8E13-374D-B54E-34163DBF1E24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75687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EE8C9C-AA15-2041-8DD2-57809DEA4EF7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73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3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1129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D0C35C-02DC-134A-AEEC-0917CDD04C77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73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69940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F39A89-1D52-2042-A85E-00FA35392EFA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73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3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06605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FBC9C1-1457-B546-88F7-50A4F4C07938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73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3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78248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3606FD-0AD3-BE4D-9866-EE4D433DECED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78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8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302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NUL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22098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DB853-DCA8-564B-A8BA-5A5DCF79D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5653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3D83D-9E98-814A-8B9A-9DC5A9034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921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08322-88C7-8947-AFEB-CED3DE1435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64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274E5-4909-6D45-8A8E-64F09394C4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21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D8ED2-62B5-DE41-847E-F676E85D6A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6276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6D99A-3C5B-7246-9CCB-0B75831330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855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AA009-1B35-A244-A493-D8273650E4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2702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21850-FEE6-4142-AAA6-75D01ED8BD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105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98EF2-B61C-3347-975E-3266668CC6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522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CED9A-0346-444E-8A81-41F0044684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0388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DD513-3674-FE43-A67D-4743D576D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009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NUL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solidFill>
                  <a:srgbClr val="FF0066"/>
                </a:solidFill>
              </a:defRPr>
            </a:lvl1pPr>
          </a:lstStyle>
          <a:p>
            <a:pPr>
              <a:defRPr/>
            </a:pPr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solidFill>
                  <a:srgbClr val="003300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rgbClr val="A50021"/>
                </a:solidFill>
              </a:defRPr>
            </a:lvl1pPr>
          </a:lstStyle>
          <a:p>
            <a:pPr>
              <a:defRPr/>
            </a:pPr>
            <a:fld id="{5A90F936-D30C-AB48-920A-9527AC07CC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A5002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rgbClr val="660066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00330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rgbClr val="CC00CC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rgbClr val="FF00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8.wmf"/><Relationship Id="rId12" Type="http://schemas.openxmlformats.org/officeDocument/2006/relationships/oleObject" Target="../embeddings/oleObject25.bin"/><Relationship Id="rId13" Type="http://schemas.openxmlformats.org/officeDocument/2006/relationships/image" Target="../media/image19.wmf"/><Relationship Id="rId14" Type="http://schemas.openxmlformats.org/officeDocument/2006/relationships/oleObject" Target="../embeddings/oleObject26.bin"/><Relationship Id="rId15" Type="http://schemas.openxmlformats.org/officeDocument/2006/relationships/image" Target="../media/image20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21.bin"/><Relationship Id="rId5" Type="http://schemas.openxmlformats.org/officeDocument/2006/relationships/image" Target="../media/image1.wmf"/><Relationship Id="rId6" Type="http://schemas.openxmlformats.org/officeDocument/2006/relationships/oleObject" Target="../embeddings/oleObject22.bin"/><Relationship Id="rId7" Type="http://schemas.openxmlformats.org/officeDocument/2006/relationships/image" Target="../media/image16.wmf"/><Relationship Id="rId8" Type="http://schemas.openxmlformats.org/officeDocument/2006/relationships/oleObject" Target="../embeddings/oleObject23.bin"/><Relationship Id="rId9" Type="http://schemas.openxmlformats.org/officeDocument/2006/relationships/image" Target="../media/image17.wmf"/><Relationship Id="rId10" Type="http://schemas.openxmlformats.org/officeDocument/2006/relationships/oleObject" Target="../embeddings/oleObject24.bin"/></Relationships>
</file>

<file path=ppt/slides/_rels/slide11.xml.rels><?xml version="1.0" encoding="UTF-8" standalone="yes"?>
<Relationships xmlns="http://schemas.openxmlformats.org/package/2006/relationships"><Relationship Id="rId20" Type="http://schemas.openxmlformats.org/officeDocument/2006/relationships/oleObject" Target="../embeddings/oleObject35.bin"/><Relationship Id="rId21" Type="http://schemas.openxmlformats.org/officeDocument/2006/relationships/image" Target="../media/image28.wmf"/><Relationship Id="rId22" Type="http://schemas.openxmlformats.org/officeDocument/2006/relationships/oleObject" Target="../embeddings/oleObject36.bin"/><Relationship Id="rId23" Type="http://schemas.openxmlformats.org/officeDocument/2006/relationships/image" Target="../media/image29.wmf"/><Relationship Id="rId24" Type="http://schemas.openxmlformats.org/officeDocument/2006/relationships/oleObject" Target="../embeddings/oleObject37.bin"/><Relationship Id="rId25" Type="http://schemas.openxmlformats.org/officeDocument/2006/relationships/image" Target="../media/image30.wmf"/><Relationship Id="rId26" Type="http://schemas.openxmlformats.org/officeDocument/2006/relationships/oleObject" Target="../embeddings/oleObject38.bin"/><Relationship Id="rId27" Type="http://schemas.openxmlformats.org/officeDocument/2006/relationships/image" Target="../media/image31.wmf"/><Relationship Id="rId28" Type="http://schemas.openxmlformats.org/officeDocument/2006/relationships/oleObject" Target="../embeddings/oleObject39.bin"/><Relationship Id="rId29" Type="http://schemas.openxmlformats.org/officeDocument/2006/relationships/image" Target="../media/image32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oleObject27.bin"/><Relationship Id="rId5" Type="http://schemas.openxmlformats.org/officeDocument/2006/relationships/image" Target="../media/image1.wmf"/><Relationship Id="rId30" Type="http://schemas.openxmlformats.org/officeDocument/2006/relationships/oleObject" Target="../embeddings/oleObject40.bin"/><Relationship Id="rId31" Type="http://schemas.openxmlformats.org/officeDocument/2006/relationships/image" Target="../media/image33.wmf"/><Relationship Id="rId32" Type="http://schemas.openxmlformats.org/officeDocument/2006/relationships/oleObject" Target="../embeddings/oleObject41.bin"/><Relationship Id="rId9" Type="http://schemas.openxmlformats.org/officeDocument/2006/relationships/image" Target="../media/image22.wmf"/><Relationship Id="rId6" Type="http://schemas.openxmlformats.org/officeDocument/2006/relationships/oleObject" Target="../embeddings/oleObject28.bin"/><Relationship Id="rId7" Type="http://schemas.openxmlformats.org/officeDocument/2006/relationships/image" Target="../media/image21.wmf"/><Relationship Id="rId8" Type="http://schemas.openxmlformats.org/officeDocument/2006/relationships/oleObject" Target="../embeddings/oleObject29.bin"/><Relationship Id="rId33" Type="http://schemas.openxmlformats.org/officeDocument/2006/relationships/oleObject" Target="../embeddings/oleObject42.bin"/><Relationship Id="rId34" Type="http://schemas.openxmlformats.org/officeDocument/2006/relationships/image" Target="../media/image34.wmf"/><Relationship Id="rId10" Type="http://schemas.openxmlformats.org/officeDocument/2006/relationships/oleObject" Target="../embeddings/oleObject30.bin"/><Relationship Id="rId11" Type="http://schemas.openxmlformats.org/officeDocument/2006/relationships/image" Target="../media/image23.wmf"/><Relationship Id="rId12" Type="http://schemas.openxmlformats.org/officeDocument/2006/relationships/oleObject" Target="../embeddings/oleObject31.bin"/><Relationship Id="rId13" Type="http://schemas.openxmlformats.org/officeDocument/2006/relationships/image" Target="../media/image24.wmf"/><Relationship Id="rId14" Type="http://schemas.openxmlformats.org/officeDocument/2006/relationships/oleObject" Target="../embeddings/oleObject32.bin"/><Relationship Id="rId15" Type="http://schemas.openxmlformats.org/officeDocument/2006/relationships/image" Target="../media/image25.wmf"/><Relationship Id="rId16" Type="http://schemas.openxmlformats.org/officeDocument/2006/relationships/oleObject" Target="../embeddings/oleObject33.bin"/><Relationship Id="rId17" Type="http://schemas.openxmlformats.org/officeDocument/2006/relationships/image" Target="../media/image26.wmf"/><Relationship Id="rId18" Type="http://schemas.openxmlformats.org/officeDocument/2006/relationships/oleObject" Target="../embeddings/oleObject34.bin"/><Relationship Id="rId19" Type="http://schemas.openxmlformats.org/officeDocument/2006/relationships/image" Target="../media/image2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43.bin"/><Relationship Id="rId5" Type="http://schemas.openxmlformats.org/officeDocument/2006/relationships/image" Target="../media/image1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image" Target="../media/image36.wmf"/><Relationship Id="rId20" Type="http://schemas.openxmlformats.org/officeDocument/2006/relationships/oleObject" Target="../embeddings/oleObject52.bin"/><Relationship Id="rId21" Type="http://schemas.openxmlformats.org/officeDocument/2006/relationships/image" Target="../media/image42.wmf"/><Relationship Id="rId22" Type="http://schemas.openxmlformats.org/officeDocument/2006/relationships/oleObject" Target="../embeddings/oleObject53.bin"/><Relationship Id="rId23" Type="http://schemas.openxmlformats.org/officeDocument/2006/relationships/image" Target="../media/image43.wmf"/><Relationship Id="rId10" Type="http://schemas.openxmlformats.org/officeDocument/2006/relationships/oleObject" Target="../embeddings/oleObject47.bin"/><Relationship Id="rId11" Type="http://schemas.openxmlformats.org/officeDocument/2006/relationships/image" Target="../media/image37.wmf"/><Relationship Id="rId12" Type="http://schemas.openxmlformats.org/officeDocument/2006/relationships/oleObject" Target="../embeddings/oleObject48.bin"/><Relationship Id="rId13" Type="http://schemas.openxmlformats.org/officeDocument/2006/relationships/image" Target="../media/image38.wmf"/><Relationship Id="rId14" Type="http://schemas.openxmlformats.org/officeDocument/2006/relationships/oleObject" Target="../embeddings/oleObject49.bin"/><Relationship Id="rId15" Type="http://schemas.openxmlformats.org/officeDocument/2006/relationships/image" Target="../media/image39.wmf"/><Relationship Id="rId16" Type="http://schemas.openxmlformats.org/officeDocument/2006/relationships/oleObject" Target="../embeddings/oleObject50.bin"/><Relationship Id="rId17" Type="http://schemas.openxmlformats.org/officeDocument/2006/relationships/image" Target="../media/image40.wmf"/><Relationship Id="rId18" Type="http://schemas.openxmlformats.org/officeDocument/2006/relationships/oleObject" Target="../embeddings/oleObject51.bin"/><Relationship Id="rId19" Type="http://schemas.openxmlformats.org/officeDocument/2006/relationships/image" Target="../media/image41.w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44.bin"/><Relationship Id="rId5" Type="http://schemas.openxmlformats.org/officeDocument/2006/relationships/image" Target="../media/image1.wmf"/><Relationship Id="rId6" Type="http://schemas.openxmlformats.org/officeDocument/2006/relationships/oleObject" Target="../embeddings/oleObject45.bin"/><Relationship Id="rId7" Type="http://schemas.openxmlformats.org/officeDocument/2006/relationships/image" Target="../media/image35.wmf"/><Relationship Id="rId8" Type="http://schemas.openxmlformats.org/officeDocument/2006/relationships/oleObject" Target="../embeddings/oleObject46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5" Type="http://schemas.openxmlformats.org/officeDocument/2006/relationships/image" Target="../media/image2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7.bin"/><Relationship Id="rId12" Type="http://schemas.openxmlformats.org/officeDocument/2006/relationships/image" Target="../media/image6.wmf"/><Relationship Id="rId13" Type="http://schemas.openxmlformats.org/officeDocument/2006/relationships/oleObject" Target="../embeddings/oleObject8.bin"/><Relationship Id="rId14" Type="http://schemas.openxmlformats.org/officeDocument/2006/relationships/image" Target="../media/image7.wmf"/><Relationship Id="rId15" Type="http://schemas.openxmlformats.org/officeDocument/2006/relationships/oleObject" Target="../embeddings/oleObject9.bin"/><Relationship Id="rId16" Type="http://schemas.openxmlformats.org/officeDocument/2006/relationships/image" Target="../media/image8.wmf"/><Relationship Id="rId17" Type="http://schemas.openxmlformats.org/officeDocument/2006/relationships/oleObject" Target="../embeddings/oleObject10.bin"/><Relationship Id="rId18" Type="http://schemas.openxmlformats.org/officeDocument/2006/relationships/image" Target="../media/image9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3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4.bin"/><Relationship Id="rId6" Type="http://schemas.openxmlformats.org/officeDocument/2006/relationships/image" Target="../media/image3.wmf"/><Relationship Id="rId7" Type="http://schemas.openxmlformats.org/officeDocument/2006/relationships/oleObject" Target="../embeddings/oleObject5.bin"/><Relationship Id="rId8" Type="http://schemas.openxmlformats.org/officeDocument/2006/relationships/image" Target="../media/image4.wmf"/><Relationship Id="rId9" Type="http://schemas.openxmlformats.org/officeDocument/2006/relationships/oleObject" Target="../embeddings/oleObject6.bin"/><Relationship Id="rId10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2.wmf"/><Relationship Id="rId12" Type="http://schemas.openxmlformats.org/officeDocument/2006/relationships/oleObject" Target="../embeddings/oleObject15.bin"/><Relationship Id="rId13" Type="http://schemas.openxmlformats.org/officeDocument/2006/relationships/image" Target="../media/image13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11.bin"/><Relationship Id="rId5" Type="http://schemas.openxmlformats.org/officeDocument/2006/relationships/image" Target="../media/image1.wmf"/><Relationship Id="rId6" Type="http://schemas.openxmlformats.org/officeDocument/2006/relationships/oleObject" Target="../embeddings/oleObject12.bin"/><Relationship Id="rId7" Type="http://schemas.openxmlformats.org/officeDocument/2006/relationships/image" Target="../media/image10.wmf"/><Relationship Id="rId8" Type="http://schemas.openxmlformats.org/officeDocument/2006/relationships/oleObject" Target="../embeddings/oleObject13.bin"/><Relationship Id="rId9" Type="http://schemas.openxmlformats.org/officeDocument/2006/relationships/image" Target="../media/image11.wmf"/><Relationship Id="rId10" Type="http://schemas.openxmlformats.org/officeDocument/2006/relationships/oleObject" Target="../embeddings/oleObject1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17.bin"/><Relationship Id="rId5" Type="http://schemas.openxmlformats.org/officeDocument/2006/relationships/image" Target="../media/image1.wmf"/><Relationship Id="rId6" Type="http://schemas.openxmlformats.org/officeDocument/2006/relationships/oleObject" Target="../embeddings/oleObject18.bin"/><Relationship Id="rId7" Type="http://schemas.openxmlformats.org/officeDocument/2006/relationships/image" Target="../media/image14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19.bin"/><Relationship Id="rId5" Type="http://schemas.openxmlformats.org/officeDocument/2006/relationships/image" Target="../media/image1.wmf"/><Relationship Id="rId6" Type="http://schemas.openxmlformats.org/officeDocument/2006/relationships/oleObject" Target="../embeddings/oleObject20.bin"/><Relationship Id="rId7" Type="http://schemas.openxmlformats.org/officeDocument/2006/relationships/image" Target="../media/image15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6A38AD-5A4C-D541-A15F-1F788FAD079A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3450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90563" y="4572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PHYS 3446 – Lecture #20</a:t>
            </a:r>
          </a:p>
        </p:txBody>
      </p:sp>
      <p:sp>
        <p:nvSpPr>
          <p:cNvPr id="345091" name="Text Box 1027"/>
          <p:cNvSpPr txBox="1">
            <a:spLocks noChangeArrowheads="1"/>
          </p:cNvSpPr>
          <p:nvPr/>
        </p:nvSpPr>
        <p:spPr bwMode="auto">
          <a:xfrm>
            <a:off x="3188388" y="1371600"/>
            <a:ext cx="277992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en-US" sz="2400" dirty="0" smtClean="0">
                <a:solidFill>
                  <a:schemeClr val="accent2"/>
                </a:solidFill>
                <a:latin typeface="Monotype Corsiva" charset="0"/>
              </a:rPr>
              <a:t>Monday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, </a:t>
            </a:r>
            <a:r>
              <a:rPr lang="en-US" altLang="en-US" sz="2400" dirty="0" smtClean="0">
                <a:solidFill>
                  <a:schemeClr val="accent2"/>
                </a:solidFill>
                <a:latin typeface="Monotype Corsiva" charset="0"/>
              </a:rPr>
              <a:t>Nov. 14, 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2016</a:t>
            </a:r>
          </a:p>
          <a:p>
            <a:pPr algn="ctr" eaLnBrk="1" hangingPunct="1"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altLang="en-US" sz="2400" b="1" dirty="0" smtClean="0">
                <a:solidFill>
                  <a:srgbClr val="FF0066"/>
                </a:solidFill>
                <a:latin typeface="Monotype Corsiva" charset="0"/>
              </a:rPr>
              <a:t>Jaehoon Yu</a:t>
            </a:r>
            <a:endParaRPr lang="en-US" altLang="en-US" sz="2400" dirty="0">
              <a:solidFill>
                <a:srgbClr val="FF0066"/>
              </a:solidFill>
              <a:latin typeface="Monotype Corsiva" charset="0"/>
            </a:endParaRPr>
          </a:p>
        </p:txBody>
      </p:sp>
      <p:sp>
        <p:nvSpPr>
          <p:cNvPr id="345092" name="Text Box 1028"/>
          <p:cNvSpPr txBox="1">
            <a:spLocks noChangeArrowheads="1"/>
          </p:cNvSpPr>
          <p:nvPr/>
        </p:nvSpPr>
        <p:spPr bwMode="auto">
          <a:xfrm>
            <a:off x="1295400" y="2057400"/>
            <a:ext cx="7005638" cy="4684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altLang="en-US" sz="3200" dirty="0" smtClean="0">
                <a:solidFill>
                  <a:schemeClr val="hlink"/>
                </a:solidFill>
                <a:latin typeface="Arial Narrow" charset="0"/>
              </a:rPr>
              <a:t>Elementary </a:t>
            </a:r>
            <a:r>
              <a:rPr lang="en-US" altLang="en-US" sz="3200" dirty="0">
                <a:solidFill>
                  <a:schemeClr val="hlink"/>
                </a:solidFill>
                <a:latin typeface="Arial Narrow" charset="0"/>
              </a:rPr>
              <a:t>Particle Properties</a:t>
            </a:r>
          </a:p>
          <a:p>
            <a:pPr lvl="1">
              <a:buFontTx/>
              <a:buChar char="•"/>
            </a:pPr>
            <a:r>
              <a:rPr lang="en-US" altLang="en-US" sz="2800" dirty="0" smtClean="0">
                <a:solidFill>
                  <a:srgbClr val="FF00FF"/>
                </a:solidFill>
                <a:latin typeface="Arial Narrow" charset="0"/>
              </a:rPr>
              <a:t>Elementary particles</a:t>
            </a:r>
          </a:p>
          <a:p>
            <a:pPr lvl="1">
              <a:buFontTx/>
              <a:buChar char="•"/>
            </a:pPr>
            <a:r>
              <a:rPr lang="en-US" altLang="en-US" sz="2800" dirty="0" smtClean="0">
                <a:solidFill>
                  <a:srgbClr val="FF00FF"/>
                </a:solidFill>
                <a:latin typeface="Arial Narrow" charset="0"/>
              </a:rPr>
              <a:t>Quantum Numbers</a:t>
            </a:r>
          </a:p>
          <a:p>
            <a:pPr lvl="1">
              <a:buFontTx/>
              <a:buChar char="•"/>
            </a:pPr>
            <a:r>
              <a:rPr lang="en-US" altLang="en-US" sz="2800" dirty="0" smtClean="0">
                <a:solidFill>
                  <a:srgbClr val="FF00FF"/>
                </a:solidFill>
                <a:latin typeface="Arial Narrow" charset="0"/>
              </a:rPr>
              <a:t>Gell-Mann-</a:t>
            </a:r>
            <a:r>
              <a:rPr lang="en-US" altLang="en-US" sz="2800" dirty="0" err="1" smtClean="0">
                <a:solidFill>
                  <a:srgbClr val="FF00FF"/>
                </a:solidFill>
                <a:latin typeface="Arial Narrow" charset="0"/>
              </a:rPr>
              <a:t>Nishijima</a:t>
            </a:r>
            <a:r>
              <a:rPr lang="en-US" altLang="en-US" sz="2800" dirty="0" smtClean="0">
                <a:solidFill>
                  <a:srgbClr val="FF00FF"/>
                </a:solidFill>
                <a:latin typeface="Arial Narrow" charset="0"/>
              </a:rPr>
              <a:t> </a:t>
            </a:r>
            <a:r>
              <a:rPr lang="en-US" altLang="en-US" sz="2800" dirty="0">
                <a:solidFill>
                  <a:srgbClr val="FF00FF"/>
                </a:solidFill>
                <a:latin typeface="Arial Narrow" charset="0"/>
              </a:rPr>
              <a:t>Relations</a:t>
            </a:r>
          </a:p>
          <a:p>
            <a:pPr lvl="1">
              <a:buFontTx/>
              <a:buChar char="•"/>
            </a:pPr>
            <a:r>
              <a:rPr lang="en-US" altLang="en-US" sz="2800" dirty="0">
                <a:solidFill>
                  <a:srgbClr val="FF00FF"/>
                </a:solidFill>
                <a:latin typeface="Arial Narrow" charset="0"/>
              </a:rPr>
              <a:t>Production and Decay of </a:t>
            </a:r>
            <a:r>
              <a:rPr lang="en-US" altLang="en-US" sz="2800" dirty="0" smtClean="0">
                <a:solidFill>
                  <a:srgbClr val="FF00FF"/>
                </a:solidFill>
                <a:latin typeface="Arial Narrow" charset="0"/>
              </a:rPr>
              <a:t>Resonances</a:t>
            </a:r>
          </a:p>
          <a:p>
            <a:pPr>
              <a:buFont typeface="Arial" charset="0"/>
              <a:buChar char="•"/>
            </a:pPr>
            <a:r>
              <a:rPr lang="en-US" altLang="en-US" sz="3200" dirty="0">
                <a:solidFill>
                  <a:schemeClr val="hlink"/>
                </a:solidFill>
                <a:latin typeface="Arial Narrow" charset="0"/>
              </a:rPr>
              <a:t>Symmetries</a:t>
            </a:r>
            <a:endParaRPr lang="en-US" altLang="en-US" sz="3200" dirty="0">
              <a:solidFill>
                <a:srgbClr val="FF00FF"/>
              </a:solidFill>
              <a:latin typeface="Arial Narrow" charset="0"/>
            </a:endParaRPr>
          </a:p>
          <a:p>
            <a:pPr lvl="1">
              <a:buFontTx/>
              <a:buChar char="•"/>
            </a:pPr>
            <a:r>
              <a:rPr lang="en-US" altLang="en-US" sz="2800" dirty="0">
                <a:solidFill>
                  <a:srgbClr val="FF00FF"/>
                </a:solidFill>
                <a:latin typeface="Arial Narrow" charset="0"/>
              </a:rPr>
              <a:t>Why do we care about the symmetry?</a:t>
            </a:r>
          </a:p>
          <a:p>
            <a:pPr lvl="1">
              <a:buFontTx/>
              <a:buChar char="•"/>
            </a:pPr>
            <a:r>
              <a:rPr lang="en-US" altLang="en-US" sz="2800" dirty="0">
                <a:solidFill>
                  <a:srgbClr val="FF00FF"/>
                </a:solidFill>
                <a:latin typeface="Arial Narrow" charset="0"/>
              </a:rPr>
              <a:t>Symmetry in </a:t>
            </a:r>
            <a:r>
              <a:rPr lang="en-US" altLang="en-US" sz="2800" dirty="0" err="1">
                <a:solidFill>
                  <a:srgbClr val="FF00FF"/>
                </a:solidFill>
                <a:latin typeface="Arial Narrow" charset="0"/>
              </a:rPr>
              <a:t>Lagrangian</a:t>
            </a:r>
            <a:r>
              <a:rPr lang="en-US" altLang="en-US" sz="2800" dirty="0">
                <a:solidFill>
                  <a:srgbClr val="FF00FF"/>
                </a:solidFill>
                <a:latin typeface="Arial Narrow" charset="0"/>
              </a:rPr>
              <a:t> formalism</a:t>
            </a:r>
          </a:p>
          <a:p>
            <a:pPr lvl="1">
              <a:buFontTx/>
              <a:buChar char="•"/>
            </a:pPr>
            <a:r>
              <a:rPr lang="en-US" altLang="en-US" sz="2800" dirty="0">
                <a:solidFill>
                  <a:srgbClr val="FF00FF"/>
                </a:solidFill>
                <a:latin typeface="Arial Narrow" charset="0"/>
              </a:rPr>
              <a:t>Symmetries in quantum mechanical </a:t>
            </a:r>
            <a:r>
              <a:rPr lang="en-US" altLang="en-US" sz="2800" dirty="0" smtClean="0">
                <a:solidFill>
                  <a:srgbClr val="FF00FF"/>
                </a:solidFill>
                <a:latin typeface="Arial Narrow" charset="0"/>
              </a:rPr>
              <a:t>system</a:t>
            </a:r>
            <a:endParaRPr lang="en-US" altLang="en-US" sz="2800" dirty="0">
              <a:solidFill>
                <a:srgbClr val="FF00FF"/>
              </a:solidFill>
              <a:latin typeface="Arial Narrow" charset="0"/>
            </a:endParaRPr>
          </a:p>
          <a:p>
            <a:pPr lvl="1">
              <a:spcBef>
                <a:spcPct val="20000"/>
              </a:spcBef>
              <a:buFontTx/>
              <a:buChar char="•"/>
            </a:pPr>
            <a:endParaRPr lang="en-US" altLang="en-US" sz="3200" dirty="0">
              <a:solidFill>
                <a:schemeClr val="hlink"/>
              </a:solidFill>
              <a:latin typeface="Arial Narro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6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6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826C-A674-DA4B-AB12-A1B74BD4A17D}" type="slidenum">
              <a:rPr lang="en-US" altLang="en-US"/>
              <a:pPr/>
              <a:t>10</a:t>
            </a:fld>
            <a:endParaRPr lang="en-US" altLang="en-US"/>
          </a:p>
        </p:txBody>
      </p:sp>
      <p:graphicFrame>
        <p:nvGraphicFramePr>
          <p:cNvPr id="696322" name="Object 2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0300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323" name="Rectangle 3"/>
          <p:cNvSpPr>
            <a:spLocks noChangeArrowheads="1"/>
          </p:cNvSpPr>
          <p:nvPr/>
        </p:nvSpPr>
        <p:spPr bwMode="auto">
          <a:xfrm>
            <a:off x="0" y="2286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Lepton Number Assignments</a:t>
            </a:r>
          </a:p>
        </p:txBody>
      </p:sp>
      <p:graphicFrame>
        <p:nvGraphicFramePr>
          <p:cNvPr id="696324" name="Group 4"/>
          <p:cNvGraphicFramePr>
            <a:graphicFrameLocks noGrp="1"/>
          </p:cNvGraphicFramePr>
          <p:nvPr/>
        </p:nvGraphicFramePr>
        <p:xfrm>
          <a:off x="381000" y="1219200"/>
          <a:ext cx="8382000" cy="4305936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646238"/>
                <a:gridCol w="1798637"/>
              </a:tblGrid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Leptons </a:t>
                      </a: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(anti-leptons)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Monotype Corsiva" charset="0"/>
                        </a:rPr>
                        <a:t>L</a:t>
                      </a:r>
                      <a:r>
                        <a:rPr kumimoji="0" lang="en-US" alt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Monotype Corsiva" charset="0"/>
                        </a:rPr>
                        <a:t>L</a:t>
                      </a:r>
                      <a:r>
                        <a:rPr kumimoji="0" lang="en-US" alt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Monotype Corsiva" charset="0"/>
                        </a:rPr>
                        <a:t>L</a:t>
                      </a:r>
                      <a:r>
                        <a:rPr kumimoji="0" lang="en-US" alt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Monotype Corsiva" charset="0"/>
                        </a:rPr>
                        <a:t>L=L</a:t>
                      </a:r>
                      <a:r>
                        <a:rPr kumimoji="0" lang="en-US" altLang="en-U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Monotype Corsiva" charset="0"/>
                        </a:rPr>
                        <a:t>e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Monotype Corsiva" charset="0"/>
                        </a:rPr>
                        <a:t>+L</a:t>
                      </a:r>
                      <a:r>
                        <a:rPr kumimoji="0" lang="en-US" altLang="en-U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m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Monotype Corsiva" charset="0"/>
                        </a:rPr>
                        <a:t>+L</a:t>
                      </a:r>
                      <a:r>
                        <a:rPr kumimoji="0" lang="en-US" altLang="en-U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Monotype Corsiva" charset="0"/>
                        </a:rPr>
                        <a:t>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e</a:t>
                      </a:r>
                      <a:r>
                        <a:rPr kumimoji="0" lang="en-US" alt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</a:t>
                      </a: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 (e</a:t>
                      </a:r>
                      <a:r>
                        <a:rPr kumimoji="0" lang="en-US" alt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+</a:t>
                      </a: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(-1)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(-1)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(-1)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(-1)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(-1)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(-1)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(-1)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(-1)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(-1)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(-1)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(-1)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(-1)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96374" name="Object 54"/>
          <p:cNvGraphicFramePr>
            <a:graphicFrameLocks noChangeAspect="1"/>
          </p:cNvGraphicFramePr>
          <p:nvPr/>
        </p:nvGraphicFramePr>
        <p:xfrm>
          <a:off x="825500" y="2667000"/>
          <a:ext cx="914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0301" name="Equation" r:id="rId6" imgW="457200" imgH="228600" progId="Equation.DSMT4">
                  <p:embed/>
                </p:oleObj>
              </mc:Choice>
              <mc:Fallback>
                <p:oleObj name="Equation" r:id="rId6" imgW="4572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500" y="2667000"/>
                        <a:ext cx="9144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75" name="Object 55"/>
          <p:cNvGraphicFramePr>
            <a:graphicFrameLocks noChangeAspect="1"/>
          </p:cNvGraphicFramePr>
          <p:nvPr/>
        </p:nvGraphicFramePr>
        <p:xfrm>
          <a:off x="787400" y="3759200"/>
          <a:ext cx="990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0302" name="Equation" r:id="rId8" imgW="495000" imgH="266400" progId="Equation.DSMT4">
                  <p:embed/>
                </p:oleObj>
              </mc:Choice>
              <mc:Fallback>
                <p:oleObj name="Equation" r:id="rId8" imgW="49500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400" y="3759200"/>
                        <a:ext cx="9906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76" name="Object 56"/>
          <p:cNvGraphicFramePr>
            <a:graphicFrameLocks noChangeAspect="1"/>
          </p:cNvGraphicFramePr>
          <p:nvPr/>
        </p:nvGraphicFramePr>
        <p:xfrm>
          <a:off x="736600" y="3200400"/>
          <a:ext cx="10922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0303" name="Equation" r:id="rId10" imgW="545760" imgH="279360" progId="Equation.DSMT4">
                  <p:embed/>
                </p:oleObj>
              </mc:Choice>
              <mc:Fallback>
                <p:oleObj name="Equation" r:id="rId10" imgW="54576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600" y="3200400"/>
                        <a:ext cx="10922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77" name="Object 57"/>
          <p:cNvGraphicFramePr>
            <a:graphicFrameLocks noChangeAspect="1"/>
          </p:cNvGraphicFramePr>
          <p:nvPr/>
        </p:nvGraphicFramePr>
        <p:xfrm>
          <a:off x="812800" y="4953000"/>
          <a:ext cx="939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0304" name="Equation" r:id="rId12" imgW="469800" imgH="228600" progId="Equation.DSMT4">
                  <p:embed/>
                </p:oleObj>
              </mc:Choice>
              <mc:Fallback>
                <p:oleObj name="Equation" r:id="rId12" imgW="469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800" y="4953000"/>
                        <a:ext cx="9398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78" name="Object 58"/>
          <p:cNvGraphicFramePr>
            <a:graphicFrameLocks noChangeAspect="1"/>
          </p:cNvGraphicFramePr>
          <p:nvPr/>
        </p:nvGraphicFramePr>
        <p:xfrm>
          <a:off x="787400" y="4394200"/>
          <a:ext cx="9906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0305" name="Equation" r:id="rId14" imgW="495000" imgH="279360" progId="Equation.DSMT4">
                  <p:embed/>
                </p:oleObj>
              </mc:Choice>
              <mc:Fallback>
                <p:oleObj name="Equation" r:id="rId14" imgW="49500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400" y="4394200"/>
                        <a:ext cx="9906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552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5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5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3657-B099-0844-82AF-D1B2BFB27E9D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697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8839200" cy="5638800"/>
          </a:xfrm>
        </p:spPr>
        <p:txBody>
          <a:bodyPr/>
          <a:lstStyle/>
          <a:p>
            <a:r>
              <a:rPr lang="en-US" altLang="en-US"/>
              <a:t>Can the following decays occur?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pPr lvl="1"/>
            <a:endParaRPr lang="en-US" altLang="en-US"/>
          </a:p>
          <a:p>
            <a:pPr lvl="1"/>
            <a:r>
              <a:rPr lang="en-US" altLang="en-US"/>
              <a:t>Case 1: </a:t>
            </a:r>
            <a:r>
              <a:rPr lang="en-US" altLang="en-US">
                <a:latin typeface="Monotype Corsiva" charset="0"/>
              </a:rPr>
              <a:t>L</a:t>
            </a:r>
            <a:r>
              <a:rPr lang="en-US" altLang="en-US"/>
              <a:t> is conserved but </a:t>
            </a:r>
            <a:r>
              <a:rPr lang="en-US" altLang="en-US">
                <a:latin typeface="Monotype Corsiva" charset="0"/>
              </a:rPr>
              <a:t>L</a:t>
            </a:r>
            <a:r>
              <a:rPr lang="en-US" altLang="en-US" baseline="-25000"/>
              <a:t>e</a:t>
            </a:r>
            <a:r>
              <a:rPr lang="en-US" altLang="en-US"/>
              <a:t> and </a:t>
            </a:r>
            <a:r>
              <a:rPr lang="en-US" altLang="en-US">
                <a:latin typeface="Monotype Corsiva" charset="0"/>
              </a:rPr>
              <a:t>L</a:t>
            </a:r>
            <a:r>
              <a:rPr lang="en-US" altLang="en-US" baseline="-25000">
                <a:latin typeface="Symbol" charset="2"/>
              </a:rPr>
              <a:t>m</a:t>
            </a:r>
            <a:r>
              <a:rPr lang="en-US" altLang="en-US"/>
              <a:t> not conserved</a:t>
            </a:r>
          </a:p>
          <a:p>
            <a:pPr lvl="1"/>
            <a:r>
              <a:rPr lang="en-US" altLang="en-US"/>
              <a:t>Case 2: </a:t>
            </a:r>
            <a:r>
              <a:rPr lang="en-US" altLang="en-US">
                <a:latin typeface="Monotype Corsiva" charset="0"/>
              </a:rPr>
              <a:t>L</a:t>
            </a:r>
            <a:r>
              <a:rPr lang="en-US" altLang="en-US"/>
              <a:t> is conserved but </a:t>
            </a:r>
            <a:r>
              <a:rPr lang="en-US" altLang="en-US">
                <a:latin typeface="Monotype Corsiva" charset="0"/>
              </a:rPr>
              <a:t>L</a:t>
            </a:r>
            <a:r>
              <a:rPr lang="en-US" altLang="en-US" baseline="-25000"/>
              <a:t>e</a:t>
            </a:r>
            <a:r>
              <a:rPr lang="en-US" altLang="en-US"/>
              <a:t> and </a:t>
            </a:r>
            <a:r>
              <a:rPr lang="en-US" altLang="en-US">
                <a:latin typeface="Monotype Corsiva" charset="0"/>
              </a:rPr>
              <a:t>L</a:t>
            </a:r>
            <a:r>
              <a:rPr lang="en-US" altLang="en-US" baseline="-25000">
                <a:latin typeface="Symbol" charset="2"/>
              </a:rPr>
              <a:t>m</a:t>
            </a:r>
            <a:r>
              <a:rPr lang="en-US" altLang="en-US"/>
              <a:t> not conserved</a:t>
            </a:r>
          </a:p>
          <a:p>
            <a:pPr lvl="1"/>
            <a:r>
              <a:rPr lang="en-US" altLang="en-US"/>
              <a:t>Case 3: </a:t>
            </a:r>
            <a:r>
              <a:rPr lang="en-US" altLang="en-US">
                <a:latin typeface="Monotype Corsiva" charset="0"/>
              </a:rPr>
              <a:t>L</a:t>
            </a:r>
            <a:r>
              <a:rPr lang="en-US" altLang="en-US"/>
              <a:t> is conserved, and </a:t>
            </a:r>
            <a:r>
              <a:rPr lang="en-US" altLang="en-US">
                <a:latin typeface="Monotype Corsiva" charset="0"/>
              </a:rPr>
              <a:t>L</a:t>
            </a:r>
            <a:r>
              <a:rPr lang="en-US" altLang="en-US" baseline="-25000"/>
              <a:t>e</a:t>
            </a:r>
            <a:r>
              <a:rPr lang="en-US" altLang="en-US"/>
              <a:t> and </a:t>
            </a:r>
            <a:r>
              <a:rPr lang="en-US" altLang="en-US">
                <a:latin typeface="Monotype Corsiva" charset="0"/>
              </a:rPr>
              <a:t>L</a:t>
            </a:r>
            <a:r>
              <a:rPr lang="en-US" altLang="en-US" baseline="-25000">
                <a:latin typeface="Symbol" charset="2"/>
              </a:rPr>
              <a:t>m</a:t>
            </a:r>
            <a:r>
              <a:rPr lang="en-US" altLang="en-US"/>
              <a:t> are also conserved</a:t>
            </a:r>
          </a:p>
        </p:txBody>
      </p:sp>
      <p:graphicFrame>
        <p:nvGraphicFramePr>
          <p:cNvPr id="697347" name="Group 3"/>
          <p:cNvGraphicFramePr>
            <a:graphicFrameLocks noGrp="1"/>
          </p:cNvGraphicFramePr>
          <p:nvPr/>
        </p:nvGraphicFramePr>
        <p:xfrm>
          <a:off x="304800" y="1447800"/>
          <a:ext cx="8458200" cy="2903538"/>
        </p:xfrm>
        <a:graphic>
          <a:graphicData uri="http://schemas.openxmlformats.org/drawingml/2006/table">
            <a:tbl>
              <a:tblPr/>
              <a:tblGrid>
                <a:gridCol w="2209800"/>
                <a:gridCol w="1905000"/>
                <a:gridCol w="2057400"/>
                <a:gridCol w="2286000"/>
              </a:tblGrid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Decays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-2500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-2500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Symbol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-2500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Symbol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Monotype Corsiva" charset="0"/>
                        </a:rPr>
                        <a:t>L</a:t>
                      </a:r>
                      <a:r>
                        <a:rPr kumimoji="0" lang="en-US" alt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e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Monotype Corsiva" charset="0"/>
                        </a:rPr>
                        <a:t>L</a:t>
                      </a:r>
                      <a:r>
                        <a:rPr kumimoji="0" lang="en-US" alt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Monotype Corsiva" charset="0"/>
                        </a:rPr>
                        <a:t>L</a:t>
                      </a:r>
                      <a:r>
                        <a:rPr kumimoji="0" lang="en-US" alt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t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Monotype Corsiva" charset="0"/>
                        </a:rPr>
                        <a:t>L</a:t>
                      </a: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=</a:t>
                      </a: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Monotype Corsiva" charset="0"/>
                        </a:rPr>
                        <a:t>L</a:t>
                      </a:r>
                      <a:r>
                        <a:rPr kumimoji="0" lang="en-US" alt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e</a:t>
                      </a: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+</a:t>
                      </a: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Monotype Corsiva" charset="0"/>
                        </a:rPr>
                        <a:t>L</a:t>
                      </a:r>
                      <a:r>
                        <a:rPr kumimoji="0" lang="en-US" alt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m</a:t>
                      </a: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+</a:t>
                      </a: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Monotype Corsiva" charset="0"/>
                        </a:rPr>
                        <a:t>L</a:t>
                      </a:r>
                      <a:r>
                        <a:rPr kumimoji="0" lang="en-US" alt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97379" name="Object 3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462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7380" name="Rectangle 36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Lepton Number Conservation</a:t>
            </a:r>
          </a:p>
        </p:txBody>
      </p:sp>
      <p:graphicFrame>
        <p:nvGraphicFramePr>
          <p:cNvPr id="697381" name="Object 37"/>
          <p:cNvGraphicFramePr>
            <a:graphicFrameLocks noChangeAspect="1"/>
          </p:cNvGraphicFramePr>
          <p:nvPr/>
        </p:nvGraphicFramePr>
        <p:xfrm>
          <a:off x="2590800" y="1447800"/>
          <a:ext cx="1676400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463" name="Equation" r:id="rId6" imgW="749160" imgH="228600" progId="Equation.DSMT4">
                  <p:embed/>
                </p:oleObj>
              </mc:Choice>
              <mc:Fallback>
                <p:oleObj name="Equation" r:id="rId6" imgW="7491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447800"/>
                        <a:ext cx="1676400" cy="512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7382" name="Object 38"/>
          <p:cNvGraphicFramePr>
            <a:graphicFrameLocks noChangeAspect="1"/>
          </p:cNvGraphicFramePr>
          <p:nvPr/>
        </p:nvGraphicFramePr>
        <p:xfrm>
          <a:off x="4495800" y="1524000"/>
          <a:ext cx="1863725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464" name="Equation" r:id="rId8" imgW="1041120" imgH="228600" progId="Equation.DSMT4">
                  <p:embed/>
                </p:oleObj>
              </mc:Choice>
              <mc:Fallback>
                <p:oleObj name="Equation" r:id="rId8" imgW="10411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1524000"/>
                        <a:ext cx="1863725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7383" name="Object 39"/>
          <p:cNvGraphicFramePr>
            <a:graphicFrameLocks noChangeAspect="1"/>
          </p:cNvGraphicFramePr>
          <p:nvPr/>
        </p:nvGraphicFramePr>
        <p:xfrm>
          <a:off x="6624638" y="1501775"/>
          <a:ext cx="1885950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465" name="Equation" r:id="rId10" imgW="1054080" imgH="253800" progId="Equation.DSMT4">
                  <p:embed/>
                </p:oleObj>
              </mc:Choice>
              <mc:Fallback>
                <p:oleObj name="Equation" r:id="rId10" imgW="10540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4638" y="1501775"/>
                        <a:ext cx="1885950" cy="45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7384" name="Object 40"/>
          <p:cNvGraphicFramePr>
            <a:graphicFrameLocks noChangeAspect="1"/>
          </p:cNvGraphicFramePr>
          <p:nvPr/>
        </p:nvGraphicFramePr>
        <p:xfrm>
          <a:off x="2817813" y="2128838"/>
          <a:ext cx="1222375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466" name="Equation" r:id="rId12" imgW="545760" imgH="164880" progId="Equation.DSMT4">
                  <p:embed/>
                </p:oleObj>
              </mc:Choice>
              <mc:Fallback>
                <p:oleObj name="Equation" r:id="rId12" imgW="5457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7813" y="2128838"/>
                        <a:ext cx="1222375" cy="369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7385" name="Object 41"/>
          <p:cNvGraphicFramePr>
            <a:graphicFrameLocks noChangeAspect="1"/>
          </p:cNvGraphicFramePr>
          <p:nvPr/>
        </p:nvGraphicFramePr>
        <p:xfrm>
          <a:off x="2817813" y="2743200"/>
          <a:ext cx="1222375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467" name="Equation" r:id="rId14" imgW="545760" imgH="164880" progId="Equation.DSMT4">
                  <p:embed/>
                </p:oleObj>
              </mc:Choice>
              <mc:Fallback>
                <p:oleObj name="Equation" r:id="rId14" imgW="5457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7813" y="2743200"/>
                        <a:ext cx="1222375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7386" name="Object 42"/>
          <p:cNvGraphicFramePr>
            <a:graphicFrameLocks noChangeAspect="1"/>
          </p:cNvGraphicFramePr>
          <p:nvPr/>
        </p:nvGraphicFramePr>
        <p:xfrm>
          <a:off x="2790825" y="3287713"/>
          <a:ext cx="1277938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468" name="Equation" r:id="rId16" imgW="571320" imgH="164880" progId="Equation.DSMT4">
                  <p:embed/>
                </p:oleObj>
              </mc:Choice>
              <mc:Fallback>
                <p:oleObj name="Equation" r:id="rId16" imgW="57132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0825" y="3287713"/>
                        <a:ext cx="1277938" cy="369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7387" name="Object 43"/>
          <p:cNvGraphicFramePr>
            <a:graphicFrameLocks noChangeAspect="1"/>
          </p:cNvGraphicFramePr>
          <p:nvPr/>
        </p:nvGraphicFramePr>
        <p:xfrm>
          <a:off x="2832100" y="3897313"/>
          <a:ext cx="1193800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469" name="Equation" r:id="rId18" imgW="533160" imgH="164880" progId="Equation.DSMT4">
                  <p:embed/>
                </p:oleObj>
              </mc:Choice>
              <mc:Fallback>
                <p:oleObj name="Equation" r:id="rId18" imgW="5331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2100" y="3897313"/>
                        <a:ext cx="1193800" cy="369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7388" name="Object 44"/>
          <p:cNvGraphicFramePr>
            <a:graphicFrameLocks noChangeAspect="1"/>
          </p:cNvGraphicFramePr>
          <p:nvPr/>
        </p:nvGraphicFramePr>
        <p:xfrm>
          <a:off x="4645025" y="2133600"/>
          <a:ext cx="1563688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470" name="Equation" r:id="rId20" imgW="698400" imgH="164880" progId="Equation.DSMT4">
                  <p:embed/>
                </p:oleObj>
              </mc:Choice>
              <mc:Fallback>
                <p:oleObj name="Equation" r:id="rId20" imgW="69840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5025" y="2133600"/>
                        <a:ext cx="1563688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7389" name="Object 45"/>
          <p:cNvGraphicFramePr>
            <a:graphicFrameLocks noChangeAspect="1"/>
          </p:cNvGraphicFramePr>
          <p:nvPr/>
        </p:nvGraphicFramePr>
        <p:xfrm>
          <a:off x="4587875" y="2743200"/>
          <a:ext cx="1677988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471" name="Equation" r:id="rId22" imgW="749160" imgH="164880" progId="Equation.DSMT4">
                  <p:embed/>
                </p:oleObj>
              </mc:Choice>
              <mc:Fallback>
                <p:oleObj name="Equation" r:id="rId22" imgW="7491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75" y="2743200"/>
                        <a:ext cx="1677988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7390" name="Object 46"/>
          <p:cNvGraphicFramePr>
            <a:graphicFrameLocks noChangeAspect="1"/>
          </p:cNvGraphicFramePr>
          <p:nvPr/>
        </p:nvGraphicFramePr>
        <p:xfrm>
          <a:off x="4560888" y="3287713"/>
          <a:ext cx="1735137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472" name="Equation" r:id="rId24" imgW="774360" imgH="164880" progId="Equation.DSMT4">
                  <p:embed/>
                </p:oleObj>
              </mc:Choice>
              <mc:Fallback>
                <p:oleObj name="Equation" r:id="rId24" imgW="7743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0888" y="3287713"/>
                        <a:ext cx="1735137" cy="369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7391" name="Object 47"/>
          <p:cNvGraphicFramePr>
            <a:graphicFrameLocks noChangeAspect="1"/>
          </p:cNvGraphicFramePr>
          <p:nvPr/>
        </p:nvGraphicFramePr>
        <p:xfrm>
          <a:off x="4675188" y="3886200"/>
          <a:ext cx="1506537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473" name="Equation" r:id="rId26" imgW="672840" imgH="164880" progId="Equation.DSMT4">
                  <p:embed/>
                </p:oleObj>
              </mc:Choice>
              <mc:Fallback>
                <p:oleObj name="Equation" r:id="rId26" imgW="67284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188" y="3886200"/>
                        <a:ext cx="1506537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7392" name="Object 48"/>
          <p:cNvGraphicFramePr>
            <a:graphicFrameLocks noChangeAspect="1"/>
          </p:cNvGraphicFramePr>
          <p:nvPr/>
        </p:nvGraphicFramePr>
        <p:xfrm>
          <a:off x="6756400" y="2133600"/>
          <a:ext cx="1620838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474" name="Equation" r:id="rId28" imgW="723600" imgH="164880" progId="Equation.DSMT4">
                  <p:embed/>
                </p:oleObj>
              </mc:Choice>
              <mc:Fallback>
                <p:oleObj name="Equation" r:id="rId28" imgW="72360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6400" y="2133600"/>
                        <a:ext cx="1620838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7393" name="Object 49"/>
          <p:cNvGraphicFramePr>
            <a:graphicFrameLocks noChangeAspect="1"/>
          </p:cNvGraphicFramePr>
          <p:nvPr/>
        </p:nvGraphicFramePr>
        <p:xfrm>
          <a:off x="6757988" y="2678113"/>
          <a:ext cx="1620837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475" name="Equation" r:id="rId30" imgW="723600" imgH="164880" progId="Equation.DSMT4">
                  <p:embed/>
                </p:oleObj>
              </mc:Choice>
              <mc:Fallback>
                <p:oleObj name="Equation" r:id="rId30" imgW="72360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7988" y="2678113"/>
                        <a:ext cx="1620837" cy="369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7394" name="Object 50"/>
          <p:cNvGraphicFramePr>
            <a:graphicFrameLocks noChangeAspect="1"/>
          </p:cNvGraphicFramePr>
          <p:nvPr/>
        </p:nvGraphicFramePr>
        <p:xfrm>
          <a:off x="6723063" y="3276600"/>
          <a:ext cx="1735137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476" name="Equation" r:id="rId32" imgW="774360" imgH="164880" progId="Equation.DSMT4">
                  <p:embed/>
                </p:oleObj>
              </mc:Choice>
              <mc:Fallback>
                <p:oleObj name="Equation" r:id="rId32" imgW="7743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3063" y="3276600"/>
                        <a:ext cx="1735137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7395" name="Object 51"/>
          <p:cNvGraphicFramePr>
            <a:graphicFrameLocks noChangeAspect="1"/>
          </p:cNvGraphicFramePr>
          <p:nvPr/>
        </p:nvGraphicFramePr>
        <p:xfrm>
          <a:off x="6781800" y="3810000"/>
          <a:ext cx="1506538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477" name="Equation" r:id="rId33" imgW="672840" imgH="164880" progId="Equation.DSMT4">
                  <p:embed/>
                </p:oleObj>
              </mc:Choice>
              <mc:Fallback>
                <p:oleObj name="Equation" r:id="rId33" imgW="67284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3810000"/>
                        <a:ext cx="1506538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619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8C67E-ACB1-9E41-92E5-1225F2EB9EA1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6983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609600"/>
            <a:ext cx="87630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Baryon </a:t>
            </a:r>
            <a:r>
              <a:rPr lang="en-US" altLang="en-US" dirty="0" smtClean="0"/>
              <a:t>Number (B)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The </a:t>
            </a:r>
            <a:r>
              <a:rPr lang="en-US" altLang="en-US" dirty="0"/>
              <a:t>additive and conserved quantum </a:t>
            </a:r>
            <a:r>
              <a:rPr lang="en-US" altLang="en-US" dirty="0" smtClean="0"/>
              <a:t>number assigned to baryons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All baryons have B=1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Anti-baryons have B= -1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Photons, leptons and mesons have B=0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Lepton Number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The quantum </a:t>
            </a:r>
            <a:r>
              <a:rPr lang="en-US" altLang="en-US" dirty="0"/>
              <a:t>number assigned to leptons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All leptons carry </a:t>
            </a:r>
            <a:r>
              <a:rPr lang="en-US" altLang="en-US" dirty="0">
                <a:latin typeface="Monotype Corsiva" charset="0"/>
              </a:rPr>
              <a:t>L</a:t>
            </a:r>
            <a:r>
              <a:rPr lang="en-US" altLang="en-US" dirty="0"/>
              <a:t>=1 (particles) or </a:t>
            </a:r>
            <a:r>
              <a:rPr lang="en-US" altLang="en-US" dirty="0">
                <a:latin typeface="Monotype Corsiva" charset="0"/>
              </a:rPr>
              <a:t>L</a:t>
            </a:r>
            <a:r>
              <a:rPr lang="en-US" altLang="en-US" dirty="0"/>
              <a:t>=-1 (antiparticles)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Photons or hadrons carry </a:t>
            </a:r>
            <a:r>
              <a:rPr lang="en-US" altLang="en-US" dirty="0">
                <a:latin typeface="Monotype Corsiva" charset="0"/>
              </a:rPr>
              <a:t>L</a:t>
            </a:r>
            <a:r>
              <a:rPr lang="en-US" altLang="en-US" dirty="0"/>
              <a:t>=0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Total lepton number must be conserved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Lepton numbers by species must be conserved</a:t>
            </a:r>
          </a:p>
        </p:txBody>
      </p:sp>
      <p:graphicFrame>
        <p:nvGraphicFramePr>
          <p:cNvPr id="698371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7527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837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Quantum Numbers</a:t>
            </a:r>
          </a:p>
        </p:txBody>
      </p:sp>
    </p:spTree>
    <p:extLst>
      <p:ext uri="{BB962C8B-B14F-4D97-AF65-F5344CB8AC3E}">
        <p14:creationId xmlns:p14="http://schemas.microsoft.com/office/powerpoint/2010/main" val="185509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F671E-229C-FD43-B1C6-1B9F8F3224F9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781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87630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From cosmic ray shower observations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K-mesons and </a:t>
            </a:r>
            <a:r>
              <a:rPr lang="en-US" altLang="en-US" sz="2400" dirty="0">
                <a:latin typeface="Symbol" charset="2"/>
              </a:rPr>
              <a:t>S</a:t>
            </a:r>
            <a:r>
              <a:rPr lang="en-US" altLang="en-US" sz="2400" dirty="0"/>
              <a:t> &amp;</a:t>
            </a:r>
            <a:r>
              <a:rPr lang="en-US" altLang="en-US" sz="2400" dirty="0" smtClean="0"/>
              <a:t> </a:t>
            </a:r>
            <a:r>
              <a:rPr lang="en-US" altLang="en-US" sz="2400" dirty="0">
                <a:latin typeface="Symbol" charset="2"/>
              </a:rPr>
              <a:t>L</a:t>
            </a:r>
            <a:r>
              <a:rPr lang="en-US" altLang="en-US" sz="2400" baseline="30000" dirty="0"/>
              <a:t>0</a:t>
            </a:r>
            <a:r>
              <a:rPr lang="en-US" altLang="en-US" sz="2400" dirty="0"/>
              <a:t> baryons are produced strongly w/ </a:t>
            </a:r>
            <a:r>
              <a:rPr lang="en-US" altLang="en-US" sz="2400" dirty="0" smtClean="0"/>
              <a:t>large x-sec’s</a:t>
            </a:r>
            <a:endParaRPr lang="en-US" altLang="en-US" sz="2400" dirty="0"/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But their </a:t>
            </a:r>
            <a:r>
              <a:rPr lang="en-US" altLang="en-US" sz="2000" dirty="0" smtClean="0"/>
              <a:t>lifetimes are </a:t>
            </a:r>
            <a:r>
              <a:rPr lang="en-US" altLang="en-US" sz="2000" dirty="0"/>
              <a:t>typical of weak interactions (~10</a:t>
            </a:r>
            <a:r>
              <a:rPr lang="en-US" altLang="en-US" sz="2000" baseline="30000" dirty="0"/>
              <a:t>-10</a:t>
            </a:r>
            <a:r>
              <a:rPr lang="en-US" altLang="en-US" sz="2000" dirty="0"/>
              <a:t> sec)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 smtClean="0"/>
              <a:t>They are </a:t>
            </a:r>
            <a:r>
              <a:rPr lang="en-US" altLang="en-US" sz="2000" dirty="0"/>
              <a:t>produced in pairs – a K </a:t>
            </a:r>
            <a:r>
              <a:rPr lang="en-US" altLang="en-US" sz="2000" dirty="0" smtClean="0"/>
              <a:t>with </a:t>
            </a:r>
            <a:r>
              <a:rPr lang="en-US" altLang="en-US" sz="2000" dirty="0"/>
              <a:t>a </a:t>
            </a:r>
            <a:r>
              <a:rPr lang="en-US" altLang="en-US" sz="2000" dirty="0">
                <a:latin typeface="Symbol" charset="2"/>
              </a:rPr>
              <a:t>S </a:t>
            </a:r>
            <a:r>
              <a:rPr lang="en-US" altLang="en-US" sz="2000" dirty="0"/>
              <a:t>or a K </a:t>
            </a:r>
            <a:r>
              <a:rPr lang="en-US" altLang="en-US" sz="2000" dirty="0" smtClean="0"/>
              <a:t>with </a:t>
            </a:r>
            <a:r>
              <a:rPr lang="en-US" altLang="en-US" sz="2000" dirty="0"/>
              <a:t>a </a:t>
            </a:r>
            <a:r>
              <a:rPr lang="en-US" altLang="en-US" sz="2000" dirty="0">
                <a:latin typeface="Symbol" charset="2"/>
              </a:rPr>
              <a:t>L</a:t>
            </a:r>
            <a:r>
              <a:rPr lang="en-US" altLang="en-US" sz="2000" baseline="30000" dirty="0"/>
              <a:t>0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Gave an indication of a new quantum number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Consider the reaction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K</a:t>
            </a:r>
            <a:r>
              <a:rPr lang="en-US" altLang="en-US" sz="2400" baseline="30000" dirty="0"/>
              <a:t>0</a:t>
            </a:r>
            <a:r>
              <a:rPr lang="en-US" altLang="en-US" sz="2400" dirty="0"/>
              <a:t> and </a:t>
            </a:r>
            <a:r>
              <a:rPr lang="en-US" altLang="en-US" sz="2400" dirty="0">
                <a:latin typeface="Symbol" charset="2"/>
              </a:rPr>
              <a:t>L</a:t>
            </a:r>
            <a:r>
              <a:rPr lang="en-US" altLang="en-US" sz="2400" baseline="30000" dirty="0"/>
              <a:t>0</a:t>
            </a:r>
            <a:r>
              <a:rPr lang="en-US" altLang="en-US" sz="2400" dirty="0"/>
              <a:t> subsequently decay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                            and 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Observations on </a:t>
            </a:r>
            <a:r>
              <a:rPr lang="en-US" altLang="en-US" sz="2800" dirty="0">
                <a:latin typeface="Symbol" charset="2"/>
              </a:rPr>
              <a:t>L</a:t>
            </a:r>
            <a:r>
              <a:rPr lang="en-US" altLang="en-US" sz="2800" baseline="30000" dirty="0"/>
              <a:t>0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 Always produced </a:t>
            </a:r>
            <a:r>
              <a:rPr lang="en-US" altLang="en-US" sz="2400" dirty="0" smtClean="0"/>
              <a:t>with a </a:t>
            </a:r>
            <a:r>
              <a:rPr lang="en-US" altLang="en-US" sz="2400" dirty="0"/>
              <a:t>K</a:t>
            </a:r>
            <a:r>
              <a:rPr lang="en-US" altLang="en-US" sz="2400" baseline="30000" dirty="0"/>
              <a:t>0</a:t>
            </a:r>
            <a:r>
              <a:rPr lang="en-US" altLang="en-US" sz="2400" dirty="0"/>
              <a:t> never </a:t>
            </a:r>
            <a:r>
              <a:rPr lang="en-US" altLang="en-US" sz="2400" dirty="0" smtClean="0"/>
              <a:t>with </a:t>
            </a:r>
            <a:r>
              <a:rPr lang="en-US" altLang="en-US" sz="2400" dirty="0"/>
              <a:t>just a </a:t>
            </a:r>
            <a:r>
              <a:rPr lang="en-US" altLang="en-US" sz="2400" dirty="0">
                <a:latin typeface="Symbol" charset="2"/>
              </a:rPr>
              <a:t>p</a:t>
            </a:r>
            <a:r>
              <a:rPr lang="en-US" altLang="en-US" sz="2400" baseline="30000" dirty="0"/>
              <a:t>0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 Produced </a:t>
            </a:r>
            <a:r>
              <a:rPr lang="en-US" altLang="en-US" sz="2400" dirty="0" smtClean="0"/>
              <a:t>with a </a:t>
            </a:r>
            <a:r>
              <a:rPr lang="en-US" altLang="en-US" sz="2400" dirty="0"/>
              <a:t>K</a:t>
            </a:r>
            <a:r>
              <a:rPr lang="en-US" altLang="en-US" sz="2400" baseline="30000" dirty="0"/>
              <a:t>+</a:t>
            </a:r>
            <a:r>
              <a:rPr lang="en-US" altLang="en-US" sz="2400" dirty="0"/>
              <a:t> but not </a:t>
            </a:r>
            <a:r>
              <a:rPr lang="en-US" altLang="en-US" sz="2400" dirty="0" smtClean="0"/>
              <a:t>with a </a:t>
            </a:r>
            <a:r>
              <a:rPr lang="en-US" altLang="en-US" sz="2400" dirty="0"/>
              <a:t>K</a:t>
            </a:r>
            <a:r>
              <a:rPr lang="en-US" altLang="en-US" sz="2400" baseline="30000" dirty="0"/>
              <a:t>-</a:t>
            </a:r>
          </a:p>
        </p:txBody>
      </p:sp>
      <p:graphicFrame>
        <p:nvGraphicFramePr>
          <p:cNvPr id="781315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304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131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Strangeness</a:t>
            </a:r>
          </a:p>
        </p:txBody>
      </p:sp>
      <p:graphicFrame>
        <p:nvGraphicFramePr>
          <p:cNvPr id="781317" name="Object 5"/>
          <p:cNvGraphicFramePr>
            <a:graphicFrameLocks noChangeAspect="1"/>
          </p:cNvGraphicFramePr>
          <p:nvPr/>
        </p:nvGraphicFramePr>
        <p:xfrm>
          <a:off x="3429000" y="2481263"/>
          <a:ext cx="1443038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305" name="Equation" r:id="rId6" imgW="583920" imgH="228600" progId="Equation.DSMT4">
                  <p:embed/>
                </p:oleObj>
              </mc:Choice>
              <mc:Fallback>
                <p:oleObj name="Equation" r:id="rId6" imgW="5839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481263"/>
                        <a:ext cx="1443038" cy="56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1318" name="Object 6"/>
          <p:cNvGraphicFramePr>
            <a:graphicFrameLocks noChangeAspect="1"/>
          </p:cNvGraphicFramePr>
          <p:nvPr/>
        </p:nvGraphicFramePr>
        <p:xfrm>
          <a:off x="838200" y="3371850"/>
          <a:ext cx="88582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306" name="Equation" r:id="rId8" imgW="368280" imgH="203040" progId="Equation.DSMT4">
                  <p:embed/>
                </p:oleObj>
              </mc:Choice>
              <mc:Fallback>
                <p:oleObj name="Equation" r:id="rId8" imgW="3682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371850"/>
                        <a:ext cx="885825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1319" name="Object 7"/>
          <p:cNvGraphicFramePr>
            <a:graphicFrameLocks noChangeAspect="1"/>
          </p:cNvGraphicFramePr>
          <p:nvPr/>
        </p:nvGraphicFramePr>
        <p:xfrm>
          <a:off x="990600" y="5105400"/>
          <a:ext cx="3062288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307" name="Equation" r:id="rId10" imgW="1371600" imgH="228600" progId="Equation.DSMT4">
                  <p:embed/>
                </p:oleObj>
              </mc:Choice>
              <mc:Fallback>
                <p:oleObj name="Equation" r:id="rId10" imgW="13716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105400"/>
                        <a:ext cx="3062288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1320" name="Object 8"/>
          <p:cNvGraphicFramePr>
            <a:graphicFrameLocks noChangeAspect="1"/>
          </p:cNvGraphicFramePr>
          <p:nvPr/>
        </p:nvGraphicFramePr>
        <p:xfrm>
          <a:off x="990600" y="5638800"/>
          <a:ext cx="3033713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308" name="Equation" r:id="rId12" imgW="1358640" imgH="228600" progId="Equation.DSMT4">
                  <p:embed/>
                </p:oleObj>
              </mc:Choice>
              <mc:Fallback>
                <p:oleObj name="Equation" r:id="rId12" imgW="13586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638800"/>
                        <a:ext cx="3033713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1321" name="Object 9"/>
          <p:cNvGraphicFramePr>
            <a:graphicFrameLocks noChangeAspect="1"/>
          </p:cNvGraphicFramePr>
          <p:nvPr/>
        </p:nvGraphicFramePr>
        <p:xfrm>
          <a:off x="4495800" y="5638800"/>
          <a:ext cx="2976563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309" name="Equation" r:id="rId14" imgW="1333440" imgH="228600" progId="Equation.DSMT4">
                  <p:embed/>
                </p:oleObj>
              </mc:Choice>
              <mc:Fallback>
                <p:oleObj name="Equation" r:id="rId14" imgW="13334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5638800"/>
                        <a:ext cx="2976563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1322" name="Object 10"/>
          <p:cNvGraphicFramePr>
            <a:graphicFrameLocks noChangeAspect="1"/>
          </p:cNvGraphicFramePr>
          <p:nvPr/>
        </p:nvGraphicFramePr>
        <p:xfrm>
          <a:off x="4795838" y="2514600"/>
          <a:ext cx="1223962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310" name="Equation" r:id="rId16" imgW="495000" imgH="190440" progId="Equation.DSMT4">
                  <p:embed/>
                </p:oleObj>
              </mc:Choice>
              <mc:Fallback>
                <p:oleObj name="Equation" r:id="rId16" imgW="49500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5838" y="2514600"/>
                        <a:ext cx="1223962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1323" name="Object 11"/>
          <p:cNvGraphicFramePr>
            <a:graphicFrameLocks noChangeAspect="1"/>
          </p:cNvGraphicFramePr>
          <p:nvPr/>
        </p:nvGraphicFramePr>
        <p:xfrm>
          <a:off x="3352800" y="3352800"/>
          <a:ext cx="91757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311" name="Equation" r:id="rId18" imgW="380880" imgH="203040" progId="Equation.DSMT4">
                  <p:embed/>
                </p:oleObj>
              </mc:Choice>
              <mc:Fallback>
                <p:oleObj name="Equation" r:id="rId18" imgW="3808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352800"/>
                        <a:ext cx="917575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1324" name="Object 12"/>
          <p:cNvGraphicFramePr>
            <a:graphicFrameLocks noChangeAspect="1"/>
          </p:cNvGraphicFramePr>
          <p:nvPr/>
        </p:nvGraphicFramePr>
        <p:xfrm>
          <a:off x="1752600" y="3341688"/>
          <a:ext cx="1008063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312" name="Equation" r:id="rId20" imgW="419040" imgH="228600" progId="Equation.DSMT4">
                  <p:embed/>
                </p:oleObj>
              </mc:Choice>
              <mc:Fallback>
                <p:oleObj name="Equation" r:id="rId20" imgW="4190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341688"/>
                        <a:ext cx="1008063" cy="544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1325" name="Object 13"/>
          <p:cNvGraphicFramePr>
            <a:graphicFrameLocks noChangeAspect="1"/>
          </p:cNvGraphicFramePr>
          <p:nvPr/>
        </p:nvGraphicFramePr>
        <p:xfrm>
          <a:off x="4324350" y="3352800"/>
          <a:ext cx="1162050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313" name="Equation" r:id="rId22" imgW="482400" imgH="203040" progId="Equation.DSMT4">
                  <p:embed/>
                </p:oleObj>
              </mc:Choice>
              <mc:Fallback>
                <p:oleObj name="Equation" r:id="rId22" imgW="4824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4350" y="3352800"/>
                        <a:ext cx="1162050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1326" name="Line 14"/>
          <p:cNvSpPr>
            <a:spLocks noChangeShapeType="1"/>
          </p:cNvSpPr>
          <p:nvPr/>
        </p:nvSpPr>
        <p:spPr bwMode="auto">
          <a:xfrm flipV="1">
            <a:off x="1905000" y="5715000"/>
            <a:ext cx="304800" cy="45720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1327" name="Line 15"/>
          <p:cNvSpPr>
            <a:spLocks noChangeShapeType="1"/>
          </p:cNvSpPr>
          <p:nvPr/>
        </p:nvSpPr>
        <p:spPr bwMode="auto">
          <a:xfrm flipV="1">
            <a:off x="5410200" y="5715000"/>
            <a:ext cx="304800" cy="45720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60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975A7-0D6E-6B45-A3E8-38F3E0A0BD5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379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70002"/>
            <a:ext cx="7772400" cy="685800"/>
          </a:xfrm>
        </p:spPr>
        <p:txBody>
          <a:bodyPr/>
          <a:lstStyle/>
          <a:p>
            <a:r>
              <a:rPr lang="en-US" altLang="en-US" sz="4800" b="1" dirty="0" smtClean="0"/>
              <a:t>Announcements</a:t>
            </a:r>
            <a:endParaRPr lang="en-US" altLang="en-US" sz="4800" b="1" dirty="0"/>
          </a:p>
        </p:txBody>
      </p:sp>
      <p:sp>
        <p:nvSpPr>
          <p:cNvPr id="637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458200" cy="4572000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US" altLang="en-US" sz="4000" dirty="0" smtClean="0"/>
              <a:t>Reading </a:t>
            </a:r>
            <a:r>
              <a:rPr lang="en-US" altLang="en-US" sz="4000" dirty="0"/>
              <a:t>assignments: </a:t>
            </a:r>
            <a:r>
              <a:rPr lang="en-US" altLang="en-US" sz="4000" dirty="0" smtClean="0"/>
              <a:t>10.3 </a:t>
            </a:r>
            <a:r>
              <a:rPr lang="en-US" altLang="en-US" sz="4000" dirty="0"/>
              <a:t>and </a:t>
            </a:r>
            <a:r>
              <a:rPr lang="en-US" altLang="en-US" sz="4000" dirty="0" smtClean="0"/>
              <a:t>10.4</a:t>
            </a:r>
          </a:p>
        </p:txBody>
      </p:sp>
    </p:spTree>
    <p:extLst>
      <p:ext uri="{BB962C8B-B14F-4D97-AF65-F5344CB8AC3E}">
        <p14:creationId xmlns:p14="http://schemas.microsoft.com/office/powerpoint/2010/main" val="12798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7BA1-CA0D-A44C-9BB6-81C6EF47F19D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5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610600" cy="5257800"/>
          </a:xfrm>
        </p:spPr>
        <p:txBody>
          <a:bodyPr/>
          <a:lstStyle/>
          <a:p>
            <a:r>
              <a:rPr lang="en-US" altLang="en-US"/>
              <a:t>Before the quark concepts, all known elementary particles were grouped in four depending on the nature of their interactions</a:t>
            </a:r>
          </a:p>
          <a:p>
            <a:pPr lvl="2"/>
            <a:endParaRPr lang="en-US" altLang="en-US"/>
          </a:p>
        </p:txBody>
      </p:sp>
      <p:graphicFrame>
        <p:nvGraphicFramePr>
          <p:cNvPr id="651267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267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1268" name="Rectangle 4"/>
          <p:cNvSpPr>
            <a:spLocks noChangeArrowheads="1"/>
          </p:cNvSpPr>
          <p:nvPr/>
        </p:nvSpPr>
        <p:spPr bwMode="auto">
          <a:xfrm>
            <a:off x="0" y="762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Elementary Particles</a:t>
            </a:r>
          </a:p>
        </p:txBody>
      </p:sp>
      <p:pic>
        <p:nvPicPr>
          <p:cNvPr id="651269" name="Picture 5" descr="table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387600"/>
            <a:ext cx="7315200" cy="401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506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486F-9231-604A-A358-2983162D7C2C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65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763000" cy="5562600"/>
          </a:xfrm>
        </p:spPr>
        <p:txBody>
          <a:bodyPr/>
          <a:lstStyle/>
          <a:p>
            <a:r>
              <a:rPr lang="en-US" altLang="en-US"/>
              <a:t>How do these particles interact??</a:t>
            </a:r>
          </a:p>
          <a:p>
            <a:pPr lvl="1"/>
            <a:r>
              <a:rPr lang="en-US" altLang="en-US"/>
              <a:t>All particles, including photons and neutrinos, participate in gravitational interactions</a:t>
            </a:r>
          </a:p>
          <a:p>
            <a:pPr lvl="1"/>
            <a:r>
              <a:rPr lang="en-US" altLang="en-US"/>
              <a:t>Photons can interact electromagnetically with any particles with electric charge</a:t>
            </a:r>
          </a:p>
          <a:p>
            <a:pPr lvl="1"/>
            <a:r>
              <a:rPr lang="en-US" altLang="en-US"/>
              <a:t>All charged leptons participate in both EM and weak interactions</a:t>
            </a:r>
          </a:p>
          <a:p>
            <a:pPr lvl="1"/>
            <a:r>
              <a:rPr lang="en-US" altLang="en-US"/>
              <a:t>Neutral leptons do not have EM couplings</a:t>
            </a:r>
          </a:p>
          <a:p>
            <a:pPr lvl="1"/>
            <a:r>
              <a:rPr lang="en-US" altLang="en-US"/>
              <a:t>All hadrons (Mesons and baryons) responds to the strong force and appears to participate in all the interactions</a:t>
            </a:r>
          </a:p>
        </p:txBody>
      </p:sp>
      <p:graphicFrame>
        <p:nvGraphicFramePr>
          <p:cNvPr id="652291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291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229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Elementary Particles</a:t>
            </a:r>
          </a:p>
        </p:txBody>
      </p:sp>
    </p:spTree>
    <p:extLst>
      <p:ext uri="{BB962C8B-B14F-4D97-AF65-F5344CB8AC3E}">
        <p14:creationId xmlns:p14="http://schemas.microsoft.com/office/powerpoint/2010/main" val="184178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5D869-E1C1-5E4C-B59A-48776B2DDCF3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5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7630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All particles can be classified as bosons or fermions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Bosons follow Bose-Einstein statistics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Quantum mechanical wave function is symmetric under exchange of any pair of bosons</a:t>
            </a:r>
          </a:p>
          <a:p>
            <a:pPr lvl="2">
              <a:lnSpc>
                <a:spcPct val="90000"/>
              </a:lnSpc>
            </a:pPr>
            <a:endParaRPr lang="en-US" altLang="en-US" dirty="0"/>
          </a:p>
          <a:p>
            <a:pPr lvl="2">
              <a:lnSpc>
                <a:spcPct val="90000"/>
              </a:lnSpc>
            </a:pPr>
            <a:r>
              <a:rPr lang="en-US" altLang="en-US" i="1" dirty="0"/>
              <a:t>x</a:t>
            </a:r>
            <a:r>
              <a:rPr lang="en-US" altLang="en-US" i="1" baseline="-25000" dirty="0"/>
              <a:t>i</a:t>
            </a:r>
            <a:r>
              <a:rPr lang="en-US" altLang="en-US" dirty="0"/>
              <a:t>: space-time coordinates and internal quantum numbers of particle </a:t>
            </a:r>
            <a:r>
              <a:rPr lang="en-US" altLang="en-US" i="1" dirty="0" err="1"/>
              <a:t>i</a:t>
            </a:r>
            <a:endParaRPr lang="en-US" altLang="en-US" i="1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Fermions obey Fermi-Dirac statistics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Quantum mechanical wave function is anti-symmetric under exchange of any pair of Fermions </a:t>
            </a:r>
          </a:p>
          <a:p>
            <a:pPr lvl="2">
              <a:lnSpc>
                <a:spcPct val="90000"/>
              </a:lnSpc>
            </a:pPr>
            <a:endParaRPr lang="en-US" altLang="en-US" dirty="0"/>
          </a:p>
          <a:p>
            <a:pPr lvl="2">
              <a:lnSpc>
                <a:spcPct val="90000"/>
              </a:lnSpc>
            </a:pPr>
            <a:r>
              <a:rPr lang="en-US" altLang="en-US" dirty="0"/>
              <a:t>Pauli exclusion principle is built into the wave function</a:t>
            </a:r>
          </a:p>
          <a:p>
            <a:pPr lvl="3">
              <a:lnSpc>
                <a:spcPct val="90000"/>
              </a:lnSpc>
            </a:pPr>
            <a:r>
              <a:rPr lang="en-US" altLang="en-US" dirty="0"/>
              <a:t>For x</a:t>
            </a:r>
            <a:r>
              <a:rPr lang="en-US" altLang="en-US" baseline="-25000" dirty="0"/>
              <a:t>i</a:t>
            </a:r>
            <a:r>
              <a:rPr lang="en-US" altLang="en-US" dirty="0"/>
              <a:t>=</a:t>
            </a:r>
            <a:r>
              <a:rPr lang="en-US" altLang="en-US" dirty="0" err="1"/>
              <a:t>x</a:t>
            </a:r>
            <a:r>
              <a:rPr lang="en-US" altLang="en-US" baseline="-25000" dirty="0" err="1"/>
              <a:t>j</a:t>
            </a:r>
            <a:r>
              <a:rPr lang="en-US" altLang="en-US" dirty="0"/>
              <a:t>, </a:t>
            </a:r>
          </a:p>
        </p:txBody>
      </p:sp>
      <p:graphicFrame>
        <p:nvGraphicFramePr>
          <p:cNvPr id="653315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9127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331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Elementary Particles: Bosons and Fermions</a:t>
            </a:r>
          </a:p>
        </p:txBody>
      </p:sp>
      <p:graphicFrame>
        <p:nvGraphicFramePr>
          <p:cNvPr id="653317" name="Object 5"/>
          <p:cNvGraphicFramePr>
            <a:graphicFrameLocks noChangeAspect="1"/>
          </p:cNvGraphicFramePr>
          <p:nvPr/>
        </p:nvGraphicFramePr>
        <p:xfrm>
          <a:off x="1447800" y="2514600"/>
          <a:ext cx="3452813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9128" name="Equation" r:id="rId5" imgW="1396800" imgH="228600" progId="Equation.DSMT4">
                  <p:embed/>
                </p:oleObj>
              </mc:Choice>
              <mc:Fallback>
                <p:oleObj name="Equation" r:id="rId5" imgW="1396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514600"/>
                        <a:ext cx="3452813" cy="56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3318" name="Object 6"/>
          <p:cNvGraphicFramePr>
            <a:graphicFrameLocks noChangeAspect="1"/>
          </p:cNvGraphicFramePr>
          <p:nvPr/>
        </p:nvGraphicFramePr>
        <p:xfrm>
          <a:off x="1219200" y="4800600"/>
          <a:ext cx="359727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9129" name="Equation" r:id="rId7" imgW="1396800" imgH="228600" progId="Equation.DSMT4">
                  <p:embed/>
                </p:oleObj>
              </mc:Choice>
              <mc:Fallback>
                <p:oleObj name="Equation" r:id="rId7" imgW="1396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800600"/>
                        <a:ext cx="3597275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3319" name="Object 7"/>
          <p:cNvGraphicFramePr>
            <a:graphicFrameLocks noChangeAspect="1"/>
          </p:cNvGraphicFramePr>
          <p:nvPr/>
        </p:nvGraphicFramePr>
        <p:xfrm>
          <a:off x="3352800" y="5715000"/>
          <a:ext cx="915988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9130" name="Equation" r:id="rId9" imgW="355320" imgH="203040" progId="Equation.DSMT4">
                  <p:embed/>
                </p:oleObj>
              </mc:Choice>
              <mc:Fallback>
                <p:oleObj name="Equation" r:id="rId9" imgW="3553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5715000"/>
                        <a:ext cx="915988" cy="52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3320" name="Object 8"/>
          <p:cNvGraphicFramePr>
            <a:graphicFrameLocks noChangeAspect="1"/>
          </p:cNvGraphicFramePr>
          <p:nvPr/>
        </p:nvGraphicFramePr>
        <p:xfrm>
          <a:off x="4906963" y="2514600"/>
          <a:ext cx="3170237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9131" name="Equation" r:id="rId11" imgW="1282680" imgH="228600" progId="Equation.DSMT4">
                  <p:embed/>
                </p:oleObj>
              </mc:Choice>
              <mc:Fallback>
                <p:oleObj name="Equation" r:id="rId11" imgW="12826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6963" y="2514600"/>
                        <a:ext cx="3170237" cy="56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3321" name="Object 9"/>
          <p:cNvGraphicFramePr>
            <a:graphicFrameLocks noChangeAspect="1"/>
          </p:cNvGraphicFramePr>
          <p:nvPr/>
        </p:nvGraphicFramePr>
        <p:xfrm>
          <a:off x="4968875" y="4800600"/>
          <a:ext cx="333692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9132" name="Equation" r:id="rId13" imgW="1295280" imgH="228600" progId="Equation.DSMT4">
                  <p:embed/>
                </p:oleObj>
              </mc:Choice>
              <mc:Fallback>
                <p:oleObj name="Equation" r:id="rId13" imgW="12952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8875" y="4800600"/>
                        <a:ext cx="3336925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3322" name="Object 10"/>
          <p:cNvGraphicFramePr>
            <a:graphicFrameLocks noChangeAspect="1"/>
          </p:cNvGraphicFramePr>
          <p:nvPr/>
        </p:nvGraphicFramePr>
        <p:xfrm>
          <a:off x="4778375" y="4994275"/>
          <a:ext cx="327025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9133" name="Equation" r:id="rId15" imgW="126720" imgH="101520" progId="Equation.DSMT4">
                  <p:embed/>
                </p:oleObj>
              </mc:Choice>
              <mc:Fallback>
                <p:oleObj name="Equation" r:id="rId15" imgW="126720" imgH="101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75" y="4994275"/>
                        <a:ext cx="327025" cy="26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3323" name="Object 11"/>
          <p:cNvGraphicFramePr>
            <a:graphicFrameLocks noChangeAspect="1"/>
          </p:cNvGraphicFramePr>
          <p:nvPr/>
        </p:nvGraphicFramePr>
        <p:xfrm>
          <a:off x="4213225" y="5715000"/>
          <a:ext cx="815975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9134" name="Equation" r:id="rId17" imgW="317160" imgH="203040" progId="Equation.DSMT4">
                  <p:embed/>
                </p:oleObj>
              </mc:Choice>
              <mc:Fallback>
                <p:oleObj name="Equation" r:id="rId17" imgW="3171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3225" y="5715000"/>
                        <a:ext cx="815975" cy="52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868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C53C-F36F-A84E-9DA7-3A861992AC1C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65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696200" cy="556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Bosons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All have integer spin angular momentum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All mesons are bosons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Fermions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All have half integer spin angular momentum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All leptons and baryons are fermions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All particles have anti-particles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What are anti-particles?</a:t>
            </a:r>
          </a:p>
          <a:p>
            <a:pPr lvl="2">
              <a:lnSpc>
                <a:spcPct val="80000"/>
              </a:lnSpc>
            </a:pPr>
            <a:r>
              <a:rPr lang="en-US" altLang="en-US" sz="2000" dirty="0"/>
              <a:t>Particles that have the same masses as particles but with opposite charges and quantum numbers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What is the anti-particle of </a:t>
            </a:r>
          </a:p>
          <a:p>
            <a:pPr lvl="2">
              <a:lnSpc>
                <a:spcPct val="80000"/>
              </a:lnSpc>
            </a:pPr>
            <a:r>
              <a:rPr lang="en-US" altLang="en-US" sz="2000" dirty="0"/>
              <a:t>A </a:t>
            </a:r>
            <a:r>
              <a:rPr lang="en-US" altLang="en-US" sz="2000" dirty="0">
                <a:latin typeface="Symbol" charset="2"/>
              </a:rPr>
              <a:t>p</a:t>
            </a:r>
            <a:r>
              <a:rPr lang="en-US" altLang="en-US" sz="2000" baseline="30000" dirty="0"/>
              <a:t>0</a:t>
            </a:r>
            <a:r>
              <a:rPr lang="en-US" altLang="en-US" sz="2000" dirty="0"/>
              <a:t>?</a:t>
            </a:r>
          </a:p>
          <a:p>
            <a:pPr lvl="2">
              <a:lnSpc>
                <a:spcPct val="80000"/>
              </a:lnSpc>
            </a:pPr>
            <a:r>
              <a:rPr lang="en-US" altLang="en-US" sz="2000" dirty="0"/>
              <a:t>A neutron?</a:t>
            </a:r>
          </a:p>
          <a:p>
            <a:pPr lvl="2">
              <a:lnSpc>
                <a:spcPct val="80000"/>
              </a:lnSpc>
            </a:pPr>
            <a:r>
              <a:rPr lang="en-US" altLang="en-US" sz="2000" dirty="0"/>
              <a:t>A K</a:t>
            </a:r>
            <a:r>
              <a:rPr lang="en-US" altLang="en-US" sz="2000" baseline="30000" dirty="0"/>
              <a:t>0</a:t>
            </a:r>
            <a:r>
              <a:rPr lang="en-US" altLang="en-US" sz="2000" dirty="0"/>
              <a:t>?</a:t>
            </a:r>
          </a:p>
          <a:p>
            <a:pPr lvl="2">
              <a:lnSpc>
                <a:spcPct val="80000"/>
              </a:lnSpc>
            </a:pPr>
            <a:r>
              <a:rPr lang="en-US" altLang="en-US" sz="2000" dirty="0"/>
              <a:t>A Neutrinos?</a:t>
            </a:r>
          </a:p>
        </p:txBody>
      </p:sp>
      <p:graphicFrame>
        <p:nvGraphicFramePr>
          <p:cNvPr id="654339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6235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4340" name="Rectangle 4"/>
          <p:cNvSpPr>
            <a:spLocks noChangeArrowheads="1"/>
          </p:cNvSpPr>
          <p:nvPr/>
        </p:nvSpPr>
        <p:spPr bwMode="auto">
          <a:xfrm>
            <a:off x="0" y="1524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Bosons, Fermions, Particles and Antiparticles</a:t>
            </a:r>
          </a:p>
        </p:txBody>
      </p:sp>
      <p:graphicFrame>
        <p:nvGraphicFramePr>
          <p:cNvPr id="65434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798975"/>
              </p:ext>
            </p:extLst>
          </p:nvPr>
        </p:nvGraphicFramePr>
        <p:xfrm>
          <a:off x="2590800" y="4724400"/>
          <a:ext cx="397172" cy="4254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6236" name="Equation" r:id="rId6" imgW="190440" imgH="203040" progId="Equation.DSMT4">
                  <p:embed/>
                </p:oleObj>
              </mc:Choice>
              <mc:Fallback>
                <p:oleObj name="Equation" r:id="rId6" imgW="1904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724400"/>
                        <a:ext cx="397172" cy="4254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434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1358023"/>
              </p:ext>
            </p:extLst>
          </p:nvPr>
        </p:nvGraphicFramePr>
        <p:xfrm>
          <a:off x="3124200" y="5105400"/>
          <a:ext cx="268671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6237" name="Equation" r:id="rId8" imgW="126720" imgH="164880" progId="Equation.DSMT4">
                  <p:embed/>
                </p:oleObj>
              </mc:Choice>
              <mc:Fallback>
                <p:oleObj name="Equation" r:id="rId8" imgW="12672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5105400"/>
                        <a:ext cx="268671" cy="35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434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4906824"/>
              </p:ext>
            </p:extLst>
          </p:nvPr>
        </p:nvGraphicFramePr>
        <p:xfrm>
          <a:off x="2590800" y="5387150"/>
          <a:ext cx="397172" cy="35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6238" name="Equation" r:id="rId10" imgW="215640" imgH="190440" progId="Equation.DSMT4">
                  <p:embed/>
                </p:oleObj>
              </mc:Choice>
              <mc:Fallback>
                <p:oleObj name="Equation" r:id="rId10" imgW="21564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5387150"/>
                        <a:ext cx="397172" cy="351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434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567737"/>
              </p:ext>
            </p:extLst>
          </p:nvPr>
        </p:nvGraphicFramePr>
        <p:xfrm>
          <a:off x="3200401" y="5703044"/>
          <a:ext cx="304800" cy="3627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6239" name="Equation" r:id="rId12" imgW="139680" imgH="164880" progId="Equation.DSMT4">
                  <p:embed/>
                </p:oleObj>
              </mc:Choice>
              <mc:Fallback>
                <p:oleObj name="Equation" r:id="rId12" imgW="13968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1" y="5703044"/>
                        <a:ext cx="304800" cy="3627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591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C71E2-6E40-9346-8B30-C5449AB80735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65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8839200" cy="586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When can an interaction occur?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If it is </a:t>
            </a:r>
            <a:r>
              <a:rPr lang="en-US" altLang="en-US" dirty="0" err="1"/>
              <a:t>kinematically</a:t>
            </a:r>
            <a:r>
              <a:rPr lang="en-US" altLang="en-US" dirty="0"/>
              <a:t> allowed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If it does not violate any recognized conservation laws</a:t>
            </a:r>
          </a:p>
          <a:p>
            <a:pPr lvl="2">
              <a:lnSpc>
                <a:spcPct val="90000"/>
              </a:lnSpc>
            </a:pPr>
            <a:r>
              <a:rPr lang="en-US" altLang="en-US" dirty="0" err="1"/>
              <a:t>Eg</a:t>
            </a:r>
            <a:r>
              <a:rPr lang="en-US" altLang="en-US" dirty="0"/>
              <a:t>. A reaction that violates </a:t>
            </a:r>
            <a:r>
              <a:rPr lang="en-US" altLang="en-US" dirty="0" smtClean="0"/>
              <a:t>charge </a:t>
            </a:r>
            <a:r>
              <a:rPr lang="en-US" altLang="en-US" dirty="0"/>
              <a:t>conservation will not occur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In order to deduce conservation laws, a full theoretical understanding of forces are necessary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Since we do not have </a:t>
            </a:r>
            <a:r>
              <a:rPr lang="en-US" altLang="en-US" dirty="0" smtClean="0"/>
              <a:t>a full </a:t>
            </a:r>
            <a:r>
              <a:rPr lang="en-US" altLang="en-US" dirty="0"/>
              <a:t>theory for all the forces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Many of general conservation rules for particles are based on </a:t>
            </a:r>
            <a:r>
              <a:rPr lang="en-US" altLang="en-US" dirty="0" smtClean="0"/>
              <a:t>experimental observations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One of the clearest conservation </a:t>
            </a:r>
            <a:r>
              <a:rPr lang="en-US" altLang="en-US" dirty="0" smtClean="0"/>
              <a:t>rule is </a:t>
            </a:r>
            <a:r>
              <a:rPr lang="en-US" altLang="en-US" dirty="0"/>
              <a:t>the lepton number conservation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While photon and meson numbers are not conserved </a:t>
            </a:r>
          </a:p>
        </p:txBody>
      </p:sp>
      <p:graphicFrame>
        <p:nvGraphicFramePr>
          <p:cNvPr id="655363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4363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536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Quantum Numbers</a:t>
            </a:r>
          </a:p>
        </p:txBody>
      </p:sp>
    </p:spTree>
    <p:extLst>
      <p:ext uri="{BB962C8B-B14F-4D97-AF65-F5344CB8AC3E}">
        <p14:creationId xmlns:p14="http://schemas.microsoft.com/office/powerpoint/2010/main" val="193706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92787-0843-8946-BB07-8A0FECED2ACC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65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88392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Can the decay                       occur?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err="1"/>
              <a:t>Kinematically</a:t>
            </a:r>
            <a:r>
              <a:rPr lang="en-US" altLang="en-US" sz="2400" dirty="0"/>
              <a:t>??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Yes, proton mass is a lot larger than the sum of the two </a:t>
            </a:r>
            <a:r>
              <a:rPr lang="en-US" altLang="en-US" sz="2000" dirty="0" smtClean="0"/>
              <a:t>final state masses</a:t>
            </a:r>
            <a:endParaRPr lang="en-US" altLang="en-US" sz="2000" dirty="0"/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Electrical charge?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Yes, it is conserved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But this decay does not occur (&lt;10</a:t>
            </a:r>
            <a:r>
              <a:rPr lang="en-US" altLang="en-US" sz="2800" baseline="30000" dirty="0"/>
              <a:t>-40</a:t>
            </a:r>
            <a:r>
              <a:rPr lang="en-US" altLang="en-US" sz="2800" dirty="0"/>
              <a:t>/sec)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Why?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Must be a conservation law that prohibits this decay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What could it be?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An additive and conserved quantum number, </a:t>
            </a:r>
            <a:r>
              <a:rPr lang="en-US" altLang="en-US" sz="2000" dirty="0" smtClean="0"/>
              <a:t>the Baryon </a:t>
            </a:r>
            <a:r>
              <a:rPr lang="en-US" altLang="en-US" sz="2000" dirty="0"/>
              <a:t>number (B)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All baryons </a:t>
            </a:r>
            <a:r>
              <a:rPr lang="en-US" altLang="en-US" sz="2000" dirty="0" smtClean="0"/>
              <a:t>(particles with 3 more quark compositions) have </a:t>
            </a:r>
            <a:r>
              <a:rPr lang="en-US" altLang="en-US" sz="2000" dirty="0"/>
              <a:t>B=1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Anti-baryons? (B=-1)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Photons, leptons and mesons have B=0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Since proton is the lightest baryon, it does not decay.</a:t>
            </a:r>
          </a:p>
        </p:txBody>
      </p:sp>
      <p:graphicFrame>
        <p:nvGraphicFramePr>
          <p:cNvPr id="656387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743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638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Baryon Numbers</a:t>
            </a:r>
          </a:p>
        </p:txBody>
      </p:sp>
      <p:graphicFrame>
        <p:nvGraphicFramePr>
          <p:cNvPr id="656389" name="Object 5"/>
          <p:cNvGraphicFramePr>
            <a:graphicFrameLocks noChangeAspect="1"/>
          </p:cNvGraphicFramePr>
          <p:nvPr/>
        </p:nvGraphicFramePr>
        <p:xfrm>
          <a:off x="2446338" y="533400"/>
          <a:ext cx="1820862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744" name="Equation" r:id="rId6" imgW="736560" imgH="228600" progId="Equation.DSMT4">
                  <p:embed/>
                </p:oleObj>
              </mc:Choice>
              <mc:Fallback>
                <p:oleObj name="Equation" r:id="rId6" imgW="7365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6338" y="533400"/>
                        <a:ext cx="1820862" cy="56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64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0496-E7EB-7D46-9FE6-F877DF6E3FEC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6952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762000"/>
            <a:ext cx="88392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Quantum number of leptons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All leptons carry </a:t>
            </a:r>
            <a:r>
              <a:rPr lang="en-US" altLang="en-US" sz="2400" dirty="0">
                <a:latin typeface="Monotype Corsiva" charset="0"/>
              </a:rPr>
              <a:t>L</a:t>
            </a:r>
            <a:r>
              <a:rPr lang="en-US" altLang="en-US" sz="2400" dirty="0"/>
              <a:t>=1 (particles) or </a:t>
            </a:r>
            <a:r>
              <a:rPr lang="en-US" altLang="en-US" sz="2400" dirty="0">
                <a:latin typeface="Monotype Corsiva" charset="0"/>
              </a:rPr>
              <a:t>L</a:t>
            </a:r>
            <a:r>
              <a:rPr lang="en-US" altLang="en-US" sz="2400" dirty="0"/>
              <a:t>=-1 (antiparticles)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Photons or hadrons carry </a:t>
            </a:r>
            <a:r>
              <a:rPr lang="en-US" altLang="en-US" sz="2400" dirty="0">
                <a:latin typeface="Monotype Corsiva" charset="0"/>
              </a:rPr>
              <a:t>L</a:t>
            </a:r>
            <a:r>
              <a:rPr lang="en-US" altLang="en-US" sz="2400" dirty="0"/>
              <a:t>=0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Lepton number is a conserved quantity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Total lepton number must be conserved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Lepton numbers by species must </a:t>
            </a:r>
            <a:r>
              <a:rPr lang="en-US" altLang="en-US" sz="2400" dirty="0" smtClean="0"/>
              <a:t>also be </a:t>
            </a:r>
            <a:r>
              <a:rPr lang="en-US" altLang="en-US" sz="2400" dirty="0"/>
              <a:t>conserved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This is an empirical law necessitated by experimental </a:t>
            </a:r>
            <a:r>
              <a:rPr lang="en-US" altLang="en-US" sz="2400" dirty="0" smtClean="0"/>
              <a:t>observations </a:t>
            </a:r>
            <a:r>
              <a:rPr lang="en-US" altLang="en-US" sz="2400" dirty="0"/>
              <a:t>(or lack thereof)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Consider the decay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Does this decay process conserve energy and charge?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Yes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But it hasn’t been observed, why?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Due to the lepton number </a:t>
            </a:r>
            <a:r>
              <a:rPr lang="en-US" altLang="en-US" sz="2000" dirty="0" smtClean="0"/>
              <a:t>conservation law</a:t>
            </a:r>
            <a:endParaRPr lang="en-US" altLang="en-US" sz="2000" dirty="0"/>
          </a:p>
        </p:txBody>
      </p:sp>
      <p:graphicFrame>
        <p:nvGraphicFramePr>
          <p:cNvPr id="695299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592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5300" name="Rectangle 4"/>
          <p:cNvSpPr>
            <a:spLocks noChangeArrowheads="1"/>
          </p:cNvSpPr>
          <p:nvPr/>
        </p:nvSpPr>
        <p:spPr bwMode="auto">
          <a:xfrm>
            <a:off x="0" y="762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Lepton Numbers</a:t>
            </a:r>
          </a:p>
        </p:txBody>
      </p:sp>
      <p:graphicFrame>
        <p:nvGraphicFramePr>
          <p:cNvPr id="695301" name="Object 5"/>
          <p:cNvGraphicFramePr>
            <a:graphicFrameLocks noChangeAspect="1"/>
          </p:cNvGraphicFramePr>
          <p:nvPr/>
        </p:nvGraphicFramePr>
        <p:xfrm>
          <a:off x="3140075" y="3992563"/>
          <a:ext cx="2605088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593" name="Equation" r:id="rId6" imgW="1054080" imgH="203040" progId="Equation.DSMT4">
                  <p:embed/>
                </p:oleObj>
              </mc:Choice>
              <mc:Fallback>
                <p:oleObj name="Equation" r:id="rId6" imgW="10540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0075" y="3992563"/>
                        <a:ext cx="2605088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314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55938</TotalTime>
  <Words>1046</Words>
  <Application>Microsoft Macintosh PowerPoint</Application>
  <PresentationFormat>On-screen Show (4:3)</PresentationFormat>
  <Paragraphs>206</Paragraphs>
  <Slides>13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Arial Narrow</vt:lpstr>
      <vt:lpstr>Monotype Corsiva</vt:lpstr>
      <vt:lpstr>Symbol</vt:lpstr>
      <vt:lpstr>Times New Roman</vt:lpstr>
      <vt:lpstr>phys1443-spring02</vt:lpstr>
      <vt:lpstr>Equation</vt:lpstr>
      <vt:lpstr>PHYS 3446 – Lecture #20</vt:lpstr>
      <vt:lpstr>Announcements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Microsoft Office User</cp:lastModifiedBy>
  <cp:revision>1660</cp:revision>
  <cp:lastPrinted>2016-10-03T19:17:49Z</cp:lastPrinted>
  <dcterms:created xsi:type="dcterms:W3CDTF">2002-01-14T15:59:50Z</dcterms:created>
  <dcterms:modified xsi:type="dcterms:W3CDTF">2016-11-14T22:09:26Z</dcterms:modified>
</cp:coreProperties>
</file>