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9" r:id="rId2"/>
    <p:sldId id="809" r:id="rId3"/>
    <p:sldId id="833" r:id="rId4"/>
    <p:sldId id="834" r:id="rId5"/>
    <p:sldId id="835" r:id="rId6"/>
    <p:sldId id="842" r:id="rId7"/>
    <p:sldId id="837" r:id="rId8"/>
    <p:sldId id="838" r:id="rId9"/>
    <p:sldId id="843" r:id="rId10"/>
    <p:sldId id="844" r:id="rId11"/>
    <p:sldId id="845" r:id="rId12"/>
    <p:sldId id="846" r:id="rId13"/>
    <p:sldId id="847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96" autoAdjust="0"/>
    <p:restoredTop sz="96087" autoAdjust="0"/>
  </p:normalViewPr>
  <p:slideViewPr>
    <p:cSldViewPr>
      <p:cViewPr varScale="1">
        <p:scale>
          <a:sx n="191" d="100"/>
          <a:sy n="191" d="100"/>
        </p:scale>
        <p:origin x="15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5" Type="http://schemas.openxmlformats.org/officeDocument/2006/relationships/image" Target="../media/image38.wmf"/><Relationship Id="rId6" Type="http://schemas.openxmlformats.org/officeDocument/2006/relationships/image" Target="../media/image39.wmf"/><Relationship Id="rId7" Type="http://schemas.openxmlformats.org/officeDocument/2006/relationships/image" Target="../media/image40.wmf"/><Relationship Id="rId8" Type="http://schemas.openxmlformats.org/officeDocument/2006/relationships/image" Target="../media/image41.wmf"/><Relationship Id="rId9" Type="http://schemas.openxmlformats.org/officeDocument/2006/relationships/image" Target="../media/image42.wmf"/><Relationship Id="rId10" Type="http://schemas.openxmlformats.org/officeDocument/2006/relationships/image" Target="../media/image43.wmf"/><Relationship Id="rId1" Type="http://schemas.openxmlformats.org/officeDocument/2006/relationships/image" Target="../media/image1.wmf"/><Relationship Id="rId2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1" Type="http://schemas.openxmlformats.org/officeDocument/2006/relationships/image" Target="../media/image1.wmf"/><Relationship Id="rId2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5" Type="http://schemas.openxmlformats.org/officeDocument/2006/relationships/image" Target="../media/image19.wmf"/><Relationship Id="rId6" Type="http://schemas.openxmlformats.org/officeDocument/2006/relationships/image" Target="../media/image20.wmf"/><Relationship Id="rId1" Type="http://schemas.openxmlformats.org/officeDocument/2006/relationships/image" Target="../media/image1.wmf"/><Relationship Id="rId2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0.wmf"/><Relationship Id="rId12" Type="http://schemas.openxmlformats.org/officeDocument/2006/relationships/image" Target="../media/image31.wmf"/><Relationship Id="rId13" Type="http://schemas.openxmlformats.org/officeDocument/2006/relationships/image" Target="../media/image32.wmf"/><Relationship Id="rId14" Type="http://schemas.openxmlformats.org/officeDocument/2006/relationships/image" Target="../media/image33.wmf"/><Relationship Id="rId15" Type="http://schemas.openxmlformats.org/officeDocument/2006/relationships/image" Target="../media/image34.wmf"/><Relationship Id="rId1" Type="http://schemas.openxmlformats.org/officeDocument/2006/relationships/image" Target="../media/image1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8" Type="http://schemas.openxmlformats.org/officeDocument/2006/relationships/image" Target="../media/image27.wmf"/><Relationship Id="rId9" Type="http://schemas.openxmlformats.org/officeDocument/2006/relationships/image" Target="../media/image28.wmf"/><Relationship Id="rId10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E2A7C-D7B1-7A40-B297-9F96424C043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820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56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E8C9C-AA15-2041-8DD2-57809DEA4EF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129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0C35C-02DC-134A-AEEC-0917CDD04C7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994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39A89-1D52-2042-A85E-00FA35392EF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66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BC9C1-1457-B546-88F7-50A4F4C0793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824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606FD-0AD3-BE4D-9866-EE4D433DEC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0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w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19.w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0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16.w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17.wmf"/><Relationship Id="rId10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5.bin"/><Relationship Id="rId21" Type="http://schemas.openxmlformats.org/officeDocument/2006/relationships/image" Target="../media/image28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29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30.wmf"/><Relationship Id="rId26" Type="http://schemas.openxmlformats.org/officeDocument/2006/relationships/oleObject" Target="../embeddings/oleObject38.bin"/><Relationship Id="rId27" Type="http://schemas.openxmlformats.org/officeDocument/2006/relationships/image" Target="../media/image31.wmf"/><Relationship Id="rId28" Type="http://schemas.openxmlformats.org/officeDocument/2006/relationships/oleObject" Target="../embeddings/oleObject39.bin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wmf"/><Relationship Id="rId30" Type="http://schemas.openxmlformats.org/officeDocument/2006/relationships/oleObject" Target="../embeddings/oleObject40.bin"/><Relationship Id="rId31" Type="http://schemas.openxmlformats.org/officeDocument/2006/relationships/image" Target="../media/image33.wmf"/><Relationship Id="rId32" Type="http://schemas.openxmlformats.org/officeDocument/2006/relationships/oleObject" Target="../embeddings/oleObject41.bin"/><Relationship Id="rId9" Type="http://schemas.openxmlformats.org/officeDocument/2006/relationships/image" Target="../media/image22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1.wmf"/><Relationship Id="rId8" Type="http://schemas.openxmlformats.org/officeDocument/2006/relationships/oleObject" Target="../embeddings/oleObject29.bin"/><Relationship Id="rId33" Type="http://schemas.openxmlformats.org/officeDocument/2006/relationships/oleObject" Target="../embeddings/oleObject42.bin"/><Relationship Id="rId34" Type="http://schemas.openxmlformats.org/officeDocument/2006/relationships/image" Target="../media/image34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3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4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2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6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20" Type="http://schemas.openxmlformats.org/officeDocument/2006/relationships/oleObject" Target="../embeddings/oleObject52.bin"/><Relationship Id="rId21" Type="http://schemas.openxmlformats.org/officeDocument/2006/relationships/image" Target="../media/image42.wmf"/><Relationship Id="rId22" Type="http://schemas.openxmlformats.org/officeDocument/2006/relationships/oleObject" Target="../embeddings/oleObject53.bin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47.bin"/><Relationship Id="rId11" Type="http://schemas.openxmlformats.org/officeDocument/2006/relationships/image" Target="../media/image37.wmf"/><Relationship Id="rId12" Type="http://schemas.openxmlformats.org/officeDocument/2006/relationships/oleObject" Target="../embeddings/oleObject48.bin"/><Relationship Id="rId13" Type="http://schemas.openxmlformats.org/officeDocument/2006/relationships/image" Target="../media/image38.wmf"/><Relationship Id="rId14" Type="http://schemas.openxmlformats.org/officeDocument/2006/relationships/oleObject" Target="../embeddings/oleObject49.bin"/><Relationship Id="rId15" Type="http://schemas.openxmlformats.org/officeDocument/2006/relationships/image" Target="../media/image39.wmf"/><Relationship Id="rId16" Type="http://schemas.openxmlformats.org/officeDocument/2006/relationships/oleObject" Target="../embeddings/oleObject50.bin"/><Relationship Id="rId17" Type="http://schemas.openxmlformats.org/officeDocument/2006/relationships/image" Target="../media/image40.wmf"/><Relationship Id="rId18" Type="http://schemas.openxmlformats.org/officeDocument/2006/relationships/oleObject" Target="../embeddings/oleObject51.bin"/><Relationship Id="rId19" Type="http://schemas.openxmlformats.org/officeDocument/2006/relationships/image" Target="../media/image4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4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45.bin"/><Relationship Id="rId7" Type="http://schemas.openxmlformats.org/officeDocument/2006/relationships/image" Target="../media/image35.wmf"/><Relationship Id="rId8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5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7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3" Type="http://schemas.openxmlformats.org/officeDocument/2006/relationships/image" Target="../media/image1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15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#20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188388" y="1371600"/>
            <a:ext cx="2779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14,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Jaehoon Yu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057400"/>
            <a:ext cx="7005638" cy="468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Elementary particles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Quantum Numbers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 smtClean="0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 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Relations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Production and Decay of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Resonances</a:t>
            </a:r>
          </a:p>
          <a:p>
            <a:pPr>
              <a:buFont typeface="Arial" charset="0"/>
              <a:buChar char="•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Symmetries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Why do we care about the symmetry?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Symmetry in </a:t>
            </a:r>
            <a:r>
              <a:rPr lang="en-US" altLang="en-US" sz="2800" dirty="0" err="1">
                <a:solidFill>
                  <a:srgbClr val="FF00FF"/>
                </a:solidFill>
                <a:latin typeface="Arial Narrow" charset="0"/>
              </a:rPr>
              <a:t>Lagrangian</a:t>
            </a: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 formalism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Symmetries in quantum mechanical 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system</a:t>
            </a: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3200" dirty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uiExpan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826C-A674-DA4B-AB12-A1B74BD4A17D}" type="slidenum">
              <a:rPr lang="en-US" altLang="en-US"/>
              <a:pPr/>
              <a:t>10</a:t>
            </a:fld>
            <a:endParaRPr lang="en-US" altLang="en-US"/>
          </a:p>
        </p:txBody>
      </p:sp>
      <p:graphicFrame>
        <p:nvGraphicFramePr>
          <p:cNvPr id="696322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8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23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 Assignments</a:t>
            </a:r>
          </a:p>
        </p:txBody>
      </p:sp>
      <p:graphicFrame>
        <p:nvGraphicFramePr>
          <p:cNvPr id="696324" name="Group 4"/>
          <p:cNvGraphicFramePr>
            <a:graphicFrameLocks noGrp="1"/>
          </p:cNvGraphicFramePr>
          <p:nvPr/>
        </p:nvGraphicFramePr>
        <p:xfrm>
          <a:off x="381000" y="1219200"/>
          <a:ext cx="8382000" cy="430593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798637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Leptons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(anti-leptons)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L=L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+L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+L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 (e</a:t>
                      </a:r>
                      <a:r>
                        <a:rPr kumimoji="0" lang="en-US" alt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(-1)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6374" name="Object 54"/>
          <p:cNvGraphicFramePr>
            <a:graphicFrameLocks noChangeAspect="1"/>
          </p:cNvGraphicFramePr>
          <p:nvPr/>
        </p:nvGraphicFramePr>
        <p:xfrm>
          <a:off x="825500" y="26670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89" name="Equation" r:id="rId6" imgW="457200" imgH="228600" progId="Equation.DSMT4">
                  <p:embed/>
                </p:oleObj>
              </mc:Choice>
              <mc:Fallback>
                <p:oleObj name="Equation" r:id="rId6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2667000"/>
                        <a:ext cx="914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5" name="Object 55"/>
          <p:cNvGraphicFramePr>
            <a:graphicFrameLocks noChangeAspect="1"/>
          </p:cNvGraphicFramePr>
          <p:nvPr/>
        </p:nvGraphicFramePr>
        <p:xfrm>
          <a:off x="787400" y="3759200"/>
          <a:ext cx="990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90" name="Equation" r:id="rId8" imgW="495000" imgH="266400" progId="Equation.DSMT4">
                  <p:embed/>
                </p:oleObj>
              </mc:Choice>
              <mc:Fallback>
                <p:oleObj name="Equation" r:id="rId8" imgW="4950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759200"/>
                        <a:ext cx="990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6" name="Object 56"/>
          <p:cNvGraphicFramePr>
            <a:graphicFrameLocks noChangeAspect="1"/>
          </p:cNvGraphicFramePr>
          <p:nvPr/>
        </p:nvGraphicFramePr>
        <p:xfrm>
          <a:off x="736600" y="3200400"/>
          <a:ext cx="1092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91" name="Equation" r:id="rId10" imgW="545760" imgH="279360" progId="Equation.DSMT4">
                  <p:embed/>
                </p:oleObj>
              </mc:Choice>
              <mc:Fallback>
                <p:oleObj name="Equation" r:id="rId10" imgW="545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200400"/>
                        <a:ext cx="1092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7" name="Object 57"/>
          <p:cNvGraphicFramePr>
            <a:graphicFrameLocks noChangeAspect="1"/>
          </p:cNvGraphicFramePr>
          <p:nvPr/>
        </p:nvGraphicFramePr>
        <p:xfrm>
          <a:off x="812800" y="4953000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92" name="Equation" r:id="rId12" imgW="469800" imgH="228600" progId="Equation.DSMT4">
                  <p:embed/>
                </p:oleObj>
              </mc:Choice>
              <mc:Fallback>
                <p:oleObj name="Equation" r:id="rId12" imgW="469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953000"/>
                        <a:ext cx="939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8" name="Object 58"/>
          <p:cNvGraphicFramePr>
            <a:graphicFrameLocks noChangeAspect="1"/>
          </p:cNvGraphicFramePr>
          <p:nvPr/>
        </p:nvGraphicFramePr>
        <p:xfrm>
          <a:off x="787400" y="4394200"/>
          <a:ext cx="99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93" name="Equation" r:id="rId14" imgW="495000" imgH="279360" progId="Equation.DSMT4">
                  <p:embed/>
                </p:oleObj>
              </mc:Choice>
              <mc:Fallback>
                <p:oleObj name="Equation" r:id="rId14" imgW="495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4394200"/>
                        <a:ext cx="99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5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9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9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9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9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9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3657-B099-0844-82AF-D1B2BFB27E9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r>
              <a:rPr lang="en-US" altLang="en-US"/>
              <a:t>Can the following decays occur?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Case 1: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 but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not conserved</a:t>
            </a:r>
          </a:p>
          <a:p>
            <a:pPr lvl="1"/>
            <a:r>
              <a:rPr lang="en-US" altLang="en-US"/>
              <a:t>Case 2: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 but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not conserved</a:t>
            </a:r>
          </a:p>
          <a:p>
            <a:pPr lvl="1"/>
            <a:r>
              <a:rPr lang="en-US" altLang="en-US"/>
              <a:t>Case 3: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/>
              <a:t> is conserved,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/>
              <a:t>e</a:t>
            </a:r>
            <a:r>
              <a:rPr lang="en-US" altLang="en-US"/>
              <a:t> and </a:t>
            </a:r>
            <a:r>
              <a:rPr lang="en-US" altLang="en-US">
                <a:latin typeface="Monotype Corsiva" charset="0"/>
              </a:rPr>
              <a:t>L</a:t>
            </a:r>
            <a:r>
              <a:rPr lang="en-US" altLang="en-US" baseline="-25000">
                <a:latin typeface="Symbol" charset="2"/>
              </a:rPr>
              <a:t>m</a:t>
            </a:r>
            <a:r>
              <a:rPr lang="en-US" altLang="en-US"/>
              <a:t> are also conserved</a:t>
            </a:r>
          </a:p>
        </p:txBody>
      </p:sp>
      <p:graphicFrame>
        <p:nvGraphicFramePr>
          <p:cNvPr id="697347" name="Group 3"/>
          <p:cNvGraphicFramePr>
            <a:graphicFrameLocks noGrp="1"/>
          </p:cNvGraphicFramePr>
          <p:nvPr/>
        </p:nvGraphicFramePr>
        <p:xfrm>
          <a:off x="304800" y="1447800"/>
          <a:ext cx="8458200" cy="2903538"/>
        </p:xfrm>
        <a:graphic>
          <a:graphicData uri="http://schemas.openxmlformats.org/drawingml/2006/table">
            <a:tbl>
              <a:tblPr/>
              <a:tblGrid>
                <a:gridCol w="2209800"/>
                <a:gridCol w="1905000"/>
                <a:gridCol w="2057400"/>
                <a:gridCol w="22860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Decays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Symbol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Symbol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=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7379" name="Object 3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7380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 Conservation</a:t>
            </a:r>
          </a:p>
        </p:txBody>
      </p:sp>
      <p:graphicFrame>
        <p:nvGraphicFramePr>
          <p:cNvPr id="697381" name="Object 37"/>
          <p:cNvGraphicFramePr>
            <a:graphicFrameLocks noChangeAspect="1"/>
          </p:cNvGraphicFramePr>
          <p:nvPr/>
        </p:nvGraphicFramePr>
        <p:xfrm>
          <a:off x="2590800" y="1447800"/>
          <a:ext cx="16764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1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447800"/>
                        <a:ext cx="16764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2" name="Object 38"/>
          <p:cNvGraphicFramePr>
            <a:graphicFrameLocks noChangeAspect="1"/>
          </p:cNvGraphicFramePr>
          <p:nvPr/>
        </p:nvGraphicFramePr>
        <p:xfrm>
          <a:off x="4495800" y="1524000"/>
          <a:ext cx="18637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2" name="Equation" r:id="rId8" imgW="1041120" imgH="228600" progId="Equation.DSMT4">
                  <p:embed/>
                </p:oleObj>
              </mc:Choice>
              <mc:Fallback>
                <p:oleObj name="Equation" r:id="rId8" imgW="1041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18637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3" name="Object 39"/>
          <p:cNvGraphicFramePr>
            <a:graphicFrameLocks noChangeAspect="1"/>
          </p:cNvGraphicFramePr>
          <p:nvPr/>
        </p:nvGraphicFramePr>
        <p:xfrm>
          <a:off x="6624638" y="1501775"/>
          <a:ext cx="18859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3" name="Equation" r:id="rId10" imgW="1054080" imgH="253800" progId="Equation.DSMT4">
                  <p:embed/>
                </p:oleObj>
              </mc:Choice>
              <mc:Fallback>
                <p:oleObj name="Equation" r:id="rId10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1501775"/>
                        <a:ext cx="18859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4" name="Object 40"/>
          <p:cNvGraphicFramePr>
            <a:graphicFrameLocks noChangeAspect="1"/>
          </p:cNvGraphicFramePr>
          <p:nvPr/>
        </p:nvGraphicFramePr>
        <p:xfrm>
          <a:off x="2817813" y="2128838"/>
          <a:ext cx="12223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4" name="Equation" r:id="rId12" imgW="545760" imgH="164880" progId="Equation.DSMT4">
                  <p:embed/>
                </p:oleObj>
              </mc:Choice>
              <mc:Fallback>
                <p:oleObj name="Equation" r:id="rId12" imgW="545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128838"/>
                        <a:ext cx="1222375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5" name="Object 41"/>
          <p:cNvGraphicFramePr>
            <a:graphicFrameLocks noChangeAspect="1"/>
          </p:cNvGraphicFramePr>
          <p:nvPr/>
        </p:nvGraphicFramePr>
        <p:xfrm>
          <a:off x="2817813" y="2743200"/>
          <a:ext cx="12223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5" name="Equation" r:id="rId14" imgW="545760" imgH="164880" progId="Equation.DSMT4">
                  <p:embed/>
                </p:oleObj>
              </mc:Choice>
              <mc:Fallback>
                <p:oleObj name="Equation" r:id="rId14" imgW="545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743200"/>
                        <a:ext cx="12223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6" name="Object 42"/>
          <p:cNvGraphicFramePr>
            <a:graphicFrameLocks noChangeAspect="1"/>
          </p:cNvGraphicFramePr>
          <p:nvPr/>
        </p:nvGraphicFramePr>
        <p:xfrm>
          <a:off x="2790825" y="3287713"/>
          <a:ext cx="127793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6" name="Equation" r:id="rId16" imgW="571320" imgH="164880" progId="Equation.DSMT4">
                  <p:embed/>
                </p:oleObj>
              </mc:Choice>
              <mc:Fallback>
                <p:oleObj name="Equation" r:id="rId16" imgW="5713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3287713"/>
                        <a:ext cx="1277938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7" name="Object 43"/>
          <p:cNvGraphicFramePr>
            <a:graphicFrameLocks noChangeAspect="1"/>
          </p:cNvGraphicFramePr>
          <p:nvPr/>
        </p:nvGraphicFramePr>
        <p:xfrm>
          <a:off x="2832100" y="3897313"/>
          <a:ext cx="11938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7" name="Equation" r:id="rId18" imgW="533160" imgH="164880" progId="Equation.DSMT4">
                  <p:embed/>
                </p:oleObj>
              </mc:Choice>
              <mc:Fallback>
                <p:oleObj name="Equation" r:id="rId18" imgW="533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897313"/>
                        <a:ext cx="11938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8" name="Object 44"/>
          <p:cNvGraphicFramePr>
            <a:graphicFrameLocks noChangeAspect="1"/>
          </p:cNvGraphicFramePr>
          <p:nvPr/>
        </p:nvGraphicFramePr>
        <p:xfrm>
          <a:off x="4645025" y="2133600"/>
          <a:ext cx="15636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8" name="Equation" r:id="rId20" imgW="698400" imgH="164880" progId="Equation.DSMT4">
                  <p:embed/>
                </p:oleObj>
              </mc:Choice>
              <mc:Fallback>
                <p:oleObj name="Equation" r:id="rId20" imgW="698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5" y="2133600"/>
                        <a:ext cx="156368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89" name="Object 45"/>
          <p:cNvGraphicFramePr>
            <a:graphicFrameLocks noChangeAspect="1"/>
          </p:cNvGraphicFramePr>
          <p:nvPr/>
        </p:nvGraphicFramePr>
        <p:xfrm>
          <a:off x="4587875" y="2743200"/>
          <a:ext cx="16779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9" name="Equation" r:id="rId22" imgW="749160" imgH="164880" progId="Equation.DSMT4">
                  <p:embed/>
                </p:oleObj>
              </mc:Choice>
              <mc:Fallback>
                <p:oleObj name="Equation" r:id="rId22" imgW="749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2743200"/>
                        <a:ext cx="167798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0" name="Object 46"/>
          <p:cNvGraphicFramePr>
            <a:graphicFrameLocks noChangeAspect="1"/>
          </p:cNvGraphicFramePr>
          <p:nvPr/>
        </p:nvGraphicFramePr>
        <p:xfrm>
          <a:off x="4560888" y="3287713"/>
          <a:ext cx="17351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0" name="Equation" r:id="rId24" imgW="774360" imgH="164880" progId="Equation.DSMT4">
                  <p:embed/>
                </p:oleObj>
              </mc:Choice>
              <mc:Fallback>
                <p:oleObj name="Equation" r:id="rId24" imgW="774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3287713"/>
                        <a:ext cx="17351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1" name="Object 47"/>
          <p:cNvGraphicFramePr>
            <a:graphicFrameLocks noChangeAspect="1"/>
          </p:cNvGraphicFramePr>
          <p:nvPr/>
        </p:nvGraphicFramePr>
        <p:xfrm>
          <a:off x="4675188" y="3886200"/>
          <a:ext cx="15065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1" name="Equation" r:id="rId26" imgW="672840" imgH="164880" progId="Equation.DSMT4">
                  <p:embed/>
                </p:oleObj>
              </mc:Choice>
              <mc:Fallback>
                <p:oleObj name="Equation" r:id="rId26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188" y="3886200"/>
                        <a:ext cx="15065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2" name="Object 48"/>
          <p:cNvGraphicFramePr>
            <a:graphicFrameLocks noChangeAspect="1"/>
          </p:cNvGraphicFramePr>
          <p:nvPr/>
        </p:nvGraphicFramePr>
        <p:xfrm>
          <a:off x="6756400" y="2133600"/>
          <a:ext cx="1620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2" name="Equation" r:id="rId28" imgW="723600" imgH="164880" progId="Equation.DSMT4">
                  <p:embed/>
                </p:oleObj>
              </mc:Choice>
              <mc:Fallback>
                <p:oleObj name="Equation" r:id="rId28" imgW="723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2133600"/>
                        <a:ext cx="16208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3" name="Object 49"/>
          <p:cNvGraphicFramePr>
            <a:graphicFrameLocks noChangeAspect="1"/>
          </p:cNvGraphicFramePr>
          <p:nvPr/>
        </p:nvGraphicFramePr>
        <p:xfrm>
          <a:off x="6757988" y="2678113"/>
          <a:ext cx="16208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3" name="Equation" r:id="rId30" imgW="723600" imgH="164880" progId="Equation.DSMT4">
                  <p:embed/>
                </p:oleObj>
              </mc:Choice>
              <mc:Fallback>
                <p:oleObj name="Equation" r:id="rId30" imgW="7236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88" y="2678113"/>
                        <a:ext cx="16208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4" name="Object 50"/>
          <p:cNvGraphicFramePr>
            <a:graphicFrameLocks noChangeAspect="1"/>
          </p:cNvGraphicFramePr>
          <p:nvPr/>
        </p:nvGraphicFramePr>
        <p:xfrm>
          <a:off x="6723063" y="3276600"/>
          <a:ext cx="17351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4" name="Equation" r:id="rId32" imgW="774360" imgH="164880" progId="Equation.DSMT4">
                  <p:embed/>
                </p:oleObj>
              </mc:Choice>
              <mc:Fallback>
                <p:oleObj name="Equation" r:id="rId32" imgW="774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276600"/>
                        <a:ext cx="17351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7395" name="Object 51"/>
          <p:cNvGraphicFramePr>
            <a:graphicFrameLocks noChangeAspect="1"/>
          </p:cNvGraphicFramePr>
          <p:nvPr/>
        </p:nvGraphicFramePr>
        <p:xfrm>
          <a:off x="6781800" y="3810000"/>
          <a:ext cx="15065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5" name="Equation" r:id="rId33" imgW="672840" imgH="164880" progId="Equation.DSMT4">
                  <p:embed/>
                </p:oleObj>
              </mc:Choice>
              <mc:Fallback>
                <p:oleObj name="Equation" r:id="rId3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810000"/>
                        <a:ext cx="15065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619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9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9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9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9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9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9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"/>
                                        <p:tgtEl>
                                          <p:spTgt spid="69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9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9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9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300"/>
                                        <p:tgtEl>
                                          <p:spTgt spid="69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9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9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9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9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9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00"/>
                                        <p:tgtEl>
                                          <p:spTgt spid="69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8C67E-ACB1-9E41-92E5-1225F2EB9E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Baryon </a:t>
            </a:r>
            <a:r>
              <a:rPr lang="en-US" altLang="en-US" dirty="0" smtClean="0"/>
              <a:t>Number (B)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/>
              <a:t>additive and conserved quantum </a:t>
            </a:r>
            <a:r>
              <a:rPr lang="en-US" altLang="en-US" dirty="0" smtClean="0"/>
              <a:t>number assigned to baryons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baryons have B=1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Anti-baryons have B= -1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Photons, leptons and mesons have B=0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Lepton Number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The quantum </a:t>
            </a:r>
            <a:r>
              <a:rPr lang="en-US" altLang="en-US" dirty="0"/>
              <a:t>number assigned to leptons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leptons carry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=1 (particles) or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=-1 (antiparticles)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Photons or hadrons carry </a:t>
            </a:r>
            <a:r>
              <a:rPr lang="en-US" altLang="en-US" dirty="0">
                <a:latin typeface="Monotype Corsiva" charset="0"/>
              </a:rPr>
              <a:t>L</a:t>
            </a:r>
            <a:r>
              <a:rPr lang="en-US" altLang="en-US" dirty="0"/>
              <a:t>=0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Total lepton number must be conserved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Lepton numbers by species must be conserved</a:t>
            </a:r>
          </a:p>
        </p:txBody>
      </p:sp>
      <p:graphicFrame>
        <p:nvGraphicFramePr>
          <p:cNvPr id="6983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52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3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85509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9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9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9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9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9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69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"/>
                                        <p:tgtEl>
                                          <p:spTgt spid="698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698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6983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6983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71E-229C-FD43-B1C6-1B9F8F3224F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From cosmic ray shower observations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K-mesons and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dirty="0"/>
              <a:t> &amp;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baryons are produced strongly w/ </a:t>
            </a:r>
            <a:r>
              <a:rPr lang="en-US" altLang="en-US" sz="2400" dirty="0" smtClean="0"/>
              <a:t>large x-sec’s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But their </a:t>
            </a:r>
            <a:r>
              <a:rPr lang="en-US" altLang="en-US" sz="2000" dirty="0" smtClean="0"/>
              <a:t>lifetimes are </a:t>
            </a:r>
            <a:r>
              <a:rPr lang="en-US" altLang="en-US" sz="2000" dirty="0"/>
              <a:t>typical of weak interactions (~10</a:t>
            </a:r>
            <a:r>
              <a:rPr lang="en-US" altLang="en-US" sz="2000" baseline="30000" dirty="0"/>
              <a:t>-10</a:t>
            </a:r>
            <a:r>
              <a:rPr lang="en-US" altLang="en-US" sz="2000" dirty="0"/>
              <a:t> sec)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They are </a:t>
            </a:r>
            <a:r>
              <a:rPr lang="en-US" altLang="en-US" sz="2000" dirty="0"/>
              <a:t>produced in pairs –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S </a:t>
            </a:r>
            <a:r>
              <a:rPr lang="en-US" altLang="en-US" sz="2000" dirty="0"/>
              <a:t>or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L</a:t>
            </a:r>
            <a:r>
              <a:rPr lang="en-US" altLang="en-US" sz="20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Gave an indication of a new quantum number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reaction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subsequently decay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Observations on </a:t>
            </a:r>
            <a:r>
              <a:rPr lang="en-US" altLang="en-US" sz="2800" dirty="0">
                <a:latin typeface="Symbol" charset="2"/>
              </a:rPr>
              <a:t>L</a:t>
            </a:r>
            <a:r>
              <a:rPr lang="en-US" altLang="en-US" sz="28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Always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but not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81317" name="Object 5"/>
          <p:cNvGraphicFramePr>
            <a:graphicFrameLocks noChangeAspect="1"/>
          </p:cNvGraphicFramePr>
          <p:nvPr/>
        </p:nvGraphicFramePr>
        <p:xfrm>
          <a:off x="3429000" y="2481263"/>
          <a:ext cx="14430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5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81263"/>
                        <a:ext cx="144303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8" name="Object 6"/>
          <p:cNvGraphicFramePr>
            <a:graphicFrameLocks noChangeAspect="1"/>
          </p:cNvGraphicFramePr>
          <p:nvPr/>
        </p:nvGraphicFramePr>
        <p:xfrm>
          <a:off x="838200" y="3371850"/>
          <a:ext cx="885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6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71850"/>
                        <a:ext cx="8858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9" name="Object 7"/>
          <p:cNvGraphicFramePr>
            <a:graphicFrameLocks noChangeAspect="1"/>
          </p:cNvGraphicFramePr>
          <p:nvPr/>
        </p:nvGraphicFramePr>
        <p:xfrm>
          <a:off x="990600" y="5105400"/>
          <a:ext cx="30622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7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30622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0" name="Object 8"/>
          <p:cNvGraphicFramePr>
            <a:graphicFrameLocks noChangeAspect="1"/>
          </p:cNvGraphicFramePr>
          <p:nvPr/>
        </p:nvGraphicFramePr>
        <p:xfrm>
          <a:off x="990600" y="5638800"/>
          <a:ext cx="30337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8" name="Equation" r:id="rId12" imgW="1358640" imgH="228600" progId="Equation.DSMT4">
                  <p:embed/>
                </p:oleObj>
              </mc:Choice>
              <mc:Fallback>
                <p:oleObj name="Equation" r:id="rId12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38800"/>
                        <a:ext cx="30337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1" name="Object 9"/>
          <p:cNvGraphicFramePr>
            <a:graphicFrameLocks noChangeAspect="1"/>
          </p:cNvGraphicFramePr>
          <p:nvPr/>
        </p:nvGraphicFramePr>
        <p:xfrm>
          <a:off x="4495800" y="5638800"/>
          <a:ext cx="29765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9" name="Equation" r:id="rId14" imgW="1333440" imgH="228600" progId="Equation.DSMT4">
                  <p:embed/>
                </p:oleObj>
              </mc:Choice>
              <mc:Fallback>
                <p:oleObj name="Equation" r:id="rId14" imgW="1333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638800"/>
                        <a:ext cx="29765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2" name="Object 10"/>
          <p:cNvGraphicFramePr>
            <a:graphicFrameLocks noChangeAspect="1"/>
          </p:cNvGraphicFramePr>
          <p:nvPr/>
        </p:nvGraphicFramePr>
        <p:xfrm>
          <a:off x="4795838" y="2514600"/>
          <a:ext cx="12239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90" name="Equation" r:id="rId16" imgW="495000" imgH="190440" progId="Equation.DSMT4">
                  <p:embed/>
                </p:oleObj>
              </mc:Choice>
              <mc:Fallback>
                <p:oleObj name="Equation" r:id="rId16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2514600"/>
                        <a:ext cx="122396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3" name="Object 11"/>
          <p:cNvGraphicFramePr>
            <a:graphicFrameLocks noChangeAspect="1"/>
          </p:cNvGraphicFramePr>
          <p:nvPr/>
        </p:nvGraphicFramePr>
        <p:xfrm>
          <a:off x="3352800" y="3352800"/>
          <a:ext cx="9175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91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52800"/>
                        <a:ext cx="9175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4" name="Object 12"/>
          <p:cNvGraphicFramePr>
            <a:graphicFrameLocks noChangeAspect="1"/>
          </p:cNvGraphicFramePr>
          <p:nvPr/>
        </p:nvGraphicFramePr>
        <p:xfrm>
          <a:off x="1752600" y="3341688"/>
          <a:ext cx="10080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92" name="Equation" r:id="rId20" imgW="419040" imgH="228600" progId="Equation.DSMT4">
                  <p:embed/>
                </p:oleObj>
              </mc:Choice>
              <mc:Fallback>
                <p:oleObj name="Equation" r:id="rId20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41688"/>
                        <a:ext cx="100806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4324350" y="3352800"/>
          <a:ext cx="1162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93" name="Equation" r:id="rId22" imgW="482400" imgH="203040" progId="Equation.DSMT4">
                  <p:embed/>
                </p:oleObj>
              </mc:Choice>
              <mc:Fallback>
                <p:oleObj name="Equation" r:id="rId22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352800"/>
                        <a:ext cx="11620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Line 14"/>
          <p:cNvSpPr>
            <a:spLocks noChangeShapeType="1"/>
          </p:cNvSpPr>
          <p:nvPr/>
        </p:nvSpPr>
        <p:spPr bwMode="auto">
          <a:xfrm flipV="1">
            <a:off x="19050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27" name="Line 15"/>
          <p:cNvSpPr>
            <a:spLocks noChangeShapeType="1"/>
          </p:cNvSpPr>
          <p:nvPr/>
        </p:nvSpPr>
        <p:spPr bwMode="auto">
          <a:xfrm flipV="1">
            <a:off x="54102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0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8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8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8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78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8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8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8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8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781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1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8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8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"/>
                                        <p:tgtEl>
                                          <p:spTgt spid="781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"/>
                                        <p:tgtEl>
                                          <p:spTgt spid="781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300"/>
                                        <p:tgtEl>
                                          <p:spTgt spid="781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8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78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8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14" grpId="0" build="p" autoUpdateAnimBg="0"/>
      <p:bldP spid="781326" grpId="0" animBg="1"/>
      <p:bldP spid="7813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</a:t>
            </a:r>
            <a:r>
              <a:rPr lang="en-US" altLang="en-US" sz="4000" dirty="0" smtClean="0"/>
              <a:t>10.3 </a:t>
            </a:r>
            <a:r>
              <a:rPr lang="en-US" altLang="en-US" sz="4000" dirty="0"/>
              <a:t>and </a:t>
            </a:r>
            <a:r>
              <a:rPr lang="en-US" altLang="en-US" sz="4000" dirty="0" smtClean="0"/>
              <a:t>10.4</a:t>
            </a:r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7BA1-CA0D-A44C-9BB6-81C6EF47F19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/>
              <a:t>Before the quark concepts, all known elementary particles were grouped in four depending on the nature of their interactions</a:t>
            </a:r>
          </a:p>
          <a:p>
            <a:pPr lvl="2"/>
            <a:endParaRPr lang="en-US" altLang="en-US"/>
          </a:p>
        </p:txBody>
      </p:sp>
      <p:graphicFrame>
        <p:nvGraphicFramePr>
          <p:cNvPr id="651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6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  <p:pic>
        <p:nvPicPr>
          <p:cNvPr id="651269" name="Picture 5" descr="table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87600"/>
            <a:ext cx="7315200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486F-9231-604A-A358-2983162D7C2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r>
              <a:rPr lang="en-US" altLang="en-US"/>
              <a:t>How do these particles interact??</a:t>
            </a:r>
          </a:p>
          <a:p>
            <a:pPr lvl="1"/>
            <a:r>
              <a:rPr lang="en-US" altLang="en-US"/>
              <a:t>All particles, including photons and neutrinos, participate in gravitational interactions</a:t>
            </a:r>
          </a:p>
          <a:p>
            <a:pPr lvl="1"/>
            <a:r>
              <a:rPr lang="en-US" altLang="en-US"/>
              <a:t>Photons can interact electromagnetically with any particles with electric charge</a:t>
            </a:r>
          </a:p>
          <a:p>
            <a:pPr lvl="1"/>
            <a:r>
              <a:rPr lang="en-US" altLang="en-US"/>
              <a:t>All charged leptons participate in both EM and weak interactions</a:t>
            </a:r>
          </a:p>
          <a:p>
            <a:pPr lvl="1"/>
            <a:r>
              <a:rPr lang="en-US" altLang="en-US"/>
              <a:t>Neutral leptons do not have EM couplings</a:t>
            </a:r>
          </a:p>
          <a:p>
            <a:pPr lvl="1"/>
            <a:r>
              <a:rPr lang="en-US" altLang="en-US"/>
              <a:t>All hadrons (Mesons and baryons) responds to the strong force and appears to participate in all the interactions</a:t>
            </a:r>
          </a:p>
        </p:txBody>
      </p:sp>
      <p:graphicFrame>
        <p:nvGraphicFramePr>
          <p:cNvPr id="6522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28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</a:t>
            </a:r>
          </a:p>
        </p:txBody>
      </p:sp>
    </p:spTree>
    <p:extLst>
      <p:ext uri="{BB962C8B-B14F-4D97-AF65-F5344CB8AC3E}">
        <p14:creationId xmlns:p14="http://schemas.microsoft.com/office/powerpoint/2010/main" val="184178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D869-E1C1-5E4C-B59A-48776B2DDCF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5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All particles can be classified as bosons or fermions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Bosons follow Bose-Einstein statistics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Quantum mechanical wave function is symmetric under exchange of any pair of bosons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dirty="0"/>
              <a:t>: space-time coordinates and internal quantum numbers of particle </a:t>
            </a:r>
            <a:r>
              <a:rPr lang="en-US" altLang="en-US" i="1" dirty="0" err="1"/>
              <a:t>i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Fermions obey Fermi-Dirac statistics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Quantum mechanical wave function is anti-symmetric under exchange of any pair of Fermions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Pauli exclusion principle is built into the wave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For x</a:t>
            </a:r>
            <a:r>
              <a:rPr lang="en-US" altLang="en-US" baseline="-25000" dirty="0"/>
              <a:t>i</a:t>
            </a:r>
            <a:r>
              <a:rPr lang="en-US" altLang="en-US" dirty="0"/>
              <a:t>=</a:t>
            </a:r>
            <a:r>
              <a:rPr lang="en-US" altLang="en-US" dirty="0" err="1"/>
              <a:t>x</a:t>
            </a:r>
            <a:r>
              <a:rPr lang="en-US" altLang="en-US" baseline="-25000" dirty="0" err="1"/>
              <a:t>j</a:t>
            </a:r>
            <a:r>
              <a:rPr lang="en-US" altLang="en-US" dirty="0"/>
              <a:t>, </a:t>
            </a:r>
          </a:p>
        </p:txBody>
      </p:sp>
      <p:graphicFrame>
        <p:nvGraphicFramePr>
          <p:cNvPr id="653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Elementary Particles: Bosons and Fermions</a:t>
            </a:r>
          </a:p>
        </p:txBody>
      </p:sp>
      <p:graphicFrame>
        <p:nvGraphicFramePr>
          <p:cNvPr id="653317" name="Object 5"/>
          <p:cNvGraphicFramePr>
            <a:graphicFrameLocks noChangeAspect="1"/>
          </p:cNvGraphicFramePr>
          <p:nvPr/>
        </p:nvGraphicFramePr>
        <p:xfrm>
          <a:off x="1447800" y="2514600"/>
          <a:ext cx="3452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2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345281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8" name="Object 6"/>
          <p:cNvGraphicFramePr>
            <a:graphicFrameLocks noChangeAspect="1"/>
          </p:cNvGraphicFramePr>
          <p:nvPr/>
        </p:nvGraphicFramePr>
        <p:xfrm>
          <a:off x="1219200" y="4800600"/>
          <a:ext cx="35972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3" name="Equation" r:id="rId7" imgW="1396800" imgH="228600" progId="Equation.DSMT4">
                  <p:embed/>
                </p:oleObj>
              </mc:Choice>
              <mc:Fallback>
                <p:oleObj name="Equation" r:id="rId7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35972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19" name="Object 7"/>
          <p:cNvGraphicFramePr>
            <a:graphicFrameLocks noChangeAspect="1"/>
          </p:cNvGraphicFramePr>
          <p:nvPr/>
        </p:nvGraphicFramePr>
        <p:xfrm>
          <a:off x="3352800" y="5715000"/>
          <a:ext cx="9159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4" name="Equation" r:id="rId9" imgW="355320" imgH="203040" progId="Equation.DSMT4">
                  <p:embed/>
                </p:oleObj>
              </mc:Choice>
              <mc:Fallback>
                <p:oleObj name="Equation" r:id="rId9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715000"/>
                        <a:ext cx="91598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0" name="Object 8"/>
          <p:cNvGraphicFramePr>
            <a:graphicFrameLocks noChangeAspect="1"/>
          </p:cNvGraphicFramePr>
          <p:nvPr/>
        </p:nvGraphicFramePr>
        <p:xfrm>
          <a:off x="4906963" y="2514600"/>
          <a:ext cx="31702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5" name="Equation" r:id="rId11" imgW="1282680" imgH="228600" progId="Equation.DSMT4">
                  <p:embed/>
                </p:oleObj>
              </mc:Choice>
              <mc:Fallback>
                <p:oleObj name="Equation" r:id="rId11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2514600"/>
                        <a:ext cx="317023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1" name="Object 9"/>
          <p:cNvGraphicFramePr>
            <a:graphicFrameLocks noChangeAspect="1"/>
          </p:cNvGraphicFramePr>
          <p:nvPr/>
        </p:nvGraphicFramePr>
        <p:xfrm>
          <a:off x="4968875" y="4800600"/>
          <a:ext cx="33369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6" name="Equation" r:id="rId13" imgW="1295280" imgH="228600" progId="Equation.DSMT4">
                  <p:embed/>
                </p:oleObj>
              </mc:Choice>
              <mc:Fallback>
                <p:oleObj name="Equation" r:id="rId13" imgW="1295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800600"/>
                        <a:ext cx="33369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2" name="Object 10"/>
          <p:cNvGraphicFramePr>
            <a:graphicFrameLocks noChangeAspect="1"/>
          </p:cNvGraphicFramePr>
          <p:nvPr/>
        </p:nvGraphicFramePr>
        <p:xfrm>
          <a:off x="4778375" y="4994275"/>
          <a:ext cx="3270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7" name="Equation" r:id="rId15" imgW="126720" imgH="101520" progId="Equation.DSMT4">
                  <p:embed/>
                </p:oleObj>
              </mc:Choice>
              <mc:Fallback>
                <p:oleObj name="Equation" r:id="rId15" imgW="126720" imgH="10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994275"/>
                        <a:ext cx="32702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323" name="Object 11"/>
          <p:cNvGraphicFramePr>
            <a:graphicFrameLocks noChangeAspect="1"/>
          </p:cNvGraphicFramePr>
          <p:nvPr/>
        </p:nvGraphicFramePr>
        <p:xfrm>
          <a:off x="4213225" y="5715000"/>
          <a:ext cx="8159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118" name="Equation" r:id="rId17" imgW="317160" imgH="203040" progId="Equation.DSMT4">
                  <p:embed/>
                </p:oleObj>
              </mc:Choice>
              <mc:Fallback>
                <p:oleObj name="Equation" r:id="rId17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5715000"/>
                        <a:ext cx="81597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5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65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65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5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C53C-F36F-A84E-9DA7-3A861992AC1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6962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Bosons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have integer spin angular momentum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mesons are bosons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Fermions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have half integer spin angular momentum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All leptons and baryons are fermions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All particles have anti-particles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What are anti-particles?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Particles that have the same masses as particles but with opposite charges and quantum numbers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What is the anti-particle of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p</a:t>
            </a:r>
            <a:r>
              <a:rPr lang="en-US" altLang="en-US" sz="2000" baseline="30000" dirty="0"/>
              <a:t>0</a:t>
            </a:r>
            <a:r>
              <a:rPr lang="en-US" altLang="en-US" sz="20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neutron?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K</a:t>
            </a:r>
            <a:r>
              <a:rPr lang="en-US" altLang="en-US" sz="2000" baseline="30000" dirty="0"/>
              <a:t>0</a:t>
            </a:r>
            <a:r>
              <a:rPr lang="en-US" altLang="en-US" sz="20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A Neutrinos?</a:t>
            </a:r>
          </a:p>
        </p:txBody>
      </p:sp>
      <p:graphicFrame>
        <p:nvGraphicFramePr>
          <p:cNvPr id="6543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2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43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Bosons, Fermions, Particles and Antiparticles</a:t>
            </a:r>
          </a:p>
        </p:txBody>
      </p:sp>
      <p:graphicFrame>
        <p:nvGraphicFramePr>
          <p:cNvPr id="65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98975"/>
              </p:ext>
            </p:extLst>
          </p:nvPr>
        </p:nvGraphicFramePr>
        <p:xfrm>
          <a:off x="2590800" y="4724400"/>
          <a:ext cx="397172" cy="425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26" name="Equation" r:id="rId6" imgW="190440" imgH="203040" progId="Equation.DSMT4">
                  <p:embed/>
                </p:oleObj>
              </mc:Choice>
              <mc:Fallback>
                <p:oleObj name="Equation" r:id="rId6" imgW="1904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397172" cy="4254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358023"/>
              </p:ext>
            </p:extLst>
          </p:nvPr>
        </p:nvGraphicFramePr>
        <p:xfrm>
          <a:off x="3124200" y="5105400"/>
          <a:ext cx="268671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27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105400"/>
                        <a:ext cx="268671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906824"/>
              </p:ext>
            </p:extLst>
          </p:nvPr>
        </p:nvGraphicFramePr>
        <p:xfrm>
          <a:off x="2590800" y="5387150"/>
          <a:ext cx="397172" cy="35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28" name="Equation" r:id="rId10" imgW="215640" imgH="190440" progId="Equation.DSMT4">
                  <p:embed/>
                </p:oleObj>
              </mc:Choice>
              <mc:Fallback>
                <p:oleObj name="Equation" r:id="rId10" imgW="215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87150"/>
                        <a:ext cx="397172" cy="35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567737"/>
              </p:ext>
            </p:extLst>
          </p:nvPr>
        </p:nvGraphicFramePr>
        <p:xfrm>
          <a:off x="3200401" y="5703044"/>
          <a:ext cx="304800" cy="362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29" name="Equation" r:id="rId12" imgW="139680" imgH="164880" progId="Equation.DSMT4">
                  <p:embed/>
                </p:oleObj>
              </mc:Choice>
              <mc:Fallback>
                <p:oleObj name="Equation" r:id="rId12" imgW="1396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5703044"/>
                        <a:ext cx="304800" cy="362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591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5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5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5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5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5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65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65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65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"/>
                                        <p:tgtEl>
                                          <p:spTgt spid="6543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65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5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71E2-6E40-9346-8B30-C5449AB8073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When can an interaction occur?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it is </a:t>
            </a:r>
            <a:r>
              <a:rPr lang="en-US" altLang="en-US" dirty="0" err="1"/>
              <a:t>kinematically</a:t>
            </a:r>
            <a:r>
              <a:rPr lang="en-US" altLang="en-US" dirty="0"/>
              <a:t> allowed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it does not violate any recognized conservation laws</a:t>
            </a:r>
          </a:p>
          <a:p>
            <a:pPr lvl="2">
              <a:lnSpc>
                <a:spcPct val="90000"/>
              </a:lnSpc>
            </a:pPr>
            <a:r>
              <a:rPr lang="en-US" altLang="en-US" dirty="0" err="1"/>
              <a:t>Eg</a:t>
            </a:r>
            <a:r>
              <a:rPr lang="en-US" altLang="en-US" dirty="0"/>
              <a:t>. A reaction that violates </a:t>
            </a:r>
            <a:r>
              <a:rPr lang="en-US" altLang="en-US" dirty="0" smtClean="0"/>
              <a:t>charge </a:t>
            </a:r>
            <a:r>
              <a:rPr lang="en-US" altLang="en-US" dirty="0"/>
              <a:t>conservation will not occur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order to deduce conservation laws, a full theoretical understanding of forces are necessary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Since we do not have </a:t>
            </a:r>
            <a:r>
              <a:rPr lang="en-US" altLang="en-US" dirty="0" smtClean="0"/>
              <a:t>a full </a:t>
            </a:r>
            <a:r>
              <a:rPr lang="en-US" altLang="en-US" dirty="0"/>
              <a:t>theory for all the forces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Many of general conservation rules for particles are based on </a:t>
            </a:r>
            <a:r>
              <a:rPr lang="en-US" altLang="en-US" dirty="0" smtClean="0"/>
              <a:t>experimental observations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One of the clearest conservation </a:t>
            </a:r>
            <a:r>
              <a:rPr lang="en-US" altLang="en-US" dirty="0" smtClean="0"/>
              <a:t>rule is </a:t>
            </a:r>
            <a:r>
              <a:rPr lang="en-US" altLang="en-US" dirty="0"/>
              <a:t>the lepton number conservation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While photon and meson numbers are not conserved </a:t>
            </a:r>
          </a:p>
        </p:txBody>
      </p:sp>
      <p:graphicFrame>
        <p:nvGraphicFramePr>
          <p:cNvPr id="6553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36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9370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5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5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5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5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5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5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5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65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2787-0843-8946-BB07-8A0FECED2AC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Can the decay                       occur?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Kinematically</a:t>
            </a:r>
            <a:r>
              <a:rPr lang="en-US" altLang="en-US" sz="2400" dirty="0"/>
              <a:t>??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Yes, proton mass is a lot larger than the sum of the two </a:t>
            </a:r>
            <a:r>
              <a:rPr lang="en-US" altLang="en-US" sz="2000" dirty="0" smtClean="0"/>
              <a:t>final state masses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Electrical charge?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Yes, it is conserved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But this decay does not occur (&lt;10</a:t>
            </a:r>
            <a:r>
              <a:rPr lang="en-US" altLang="en-US" sz="2800" baseline="30000" dirty="0"/>
              <a:t>-40</a:t>
            </a:r>
            <a:r>
              <a:rPr lang="en-US" altLang="en-US" sz="2800" dirty="0"/>
              <a:t>/sec)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Why?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Must be a conservation law that prohibits this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What could it be?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 additive and conserved quantum number, </a:t>
            </a:r>
            <a:r>
              <a:rPr lang="en-US" altLang="en-US" sz="2000" dirty="0" smtClean="0"/>
              <a:t>the Baryon </a:t>
            </a:r>
            <a:r>
              <a:rPr lang="en-US" altLang="en-US" sz="2000" dirty="0"/>
              <a:t>number (B)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All baryons </a:t>
            </a:r>
            <a:r>
              <a:rPr lang="en-US" altLang="en-US" sz="2000" dirty="0" smtClean="0"/>
              <a:t>(particles with 3 more quark compositions) have </a:t>
            </a:r>
            <a:r>
              <a:rPr lang="en-US" altLang="en-US" sz="2000" dirty="0"/>
              <a:t>B=1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Anti-baryons? (B=-1)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Photons, leptons and mesons have B=0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Since proton is the lightest baryon, it does not decay.</a:t>
            </a:r>
          </a:p>
        </p:txBody>
      </p:sp>
      <p:graphicFrame>
        <p:nvGraphicFramePr>
          <p:cNvPr id="6563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3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Baryon Numbers</a:t>
            </a:r>
          </a:p>
        </p:txBody>
      </p:sp>
      <p:graphicFrame>
        <p:nvGraphicFramePr>
          <p:cNvPr id="656389" name="Object 5"/>
          <p:cNvGraphicFramePr>
            <a:graphicFrameLocks noChangeAspect="1"/>
          </p:cNvGraphicFramePr>
          <p:nvPr/>
        </p:nvGraphicFramePr>
        <p:xfrm>
          <a:off x="2446338" y="533400"/>
          <a:ext cx="182086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740" name="Equation" r:id="rId6" imgW="736560" imgH="228600" progId="Equation.DSMT4">
                  <p:embed/>
                </p:oleObj>
              </mc:Choice>
              <mc:Fallback>
                <p:oleObj name="Equation" r:id="rId6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533400"/>
                        <a:ext cx="182086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64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5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65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65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65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"/>
                                        <p:tgtEl>
                                          <p:spTgt spid="65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65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"/>
                                        <p:tgtEl>
                                          <p:spTgt spid="65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65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65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65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"/>
                                        <p:tgtEl>
                                          <p:spTgt spid="65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"/>
                                        <p:tgtEl>
                                          <p:spTgt spid="65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"/>
                                        <p:tgtEl>
                                          <p:spTgt spid="65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"/>
                                        <p:tgtEl>
                                          <p:spTgt spid="65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Nov. 14,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0496-E7EB-7D46-9FE6-F877DF6E3FE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Quantum number of leptons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All leptons carry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=1 (particles) or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=-1 (antiparticles)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Photons or hadrons carry </a:t>
            </a:r>
            <a:r>
              <a:rPr lang="en-US" altLang="en-US" sz="2400" dirty="0">
                <a:latin typeface="Monotype Corsiva" charset="0"/>
              </a:rPr>
              <a:t>L</a:t>
            </a:r>
            <a:r>
              <a:rPr lang="en-US" altLang="en-US" sz="2400" dirty="0"/>
              <a:t>=0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Lepton number is a conserved quantity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Total lepton number must be 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Lepton numbers by species must </a:t>
            </a:r>
            <a:r>
              <a:rPr lang="en-US" altLang="en-US" sz="2400" dirty="0" smtClean="0"/>
              <a:t>also be </a:t>
            </a:r>
            <a:r>
              <a:rPr lang="en-US" altLang="en-US" sz="2400" dirty="0"/>
              <a:t>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This is an empirical law necessitated by experimental </a:t>
            </a:r>
            <a:r>
              <a:rPr lang="en-US" altLang="en-US" sz="2400" dirty="0" smtClean="0"/>
              <a:t>observations </a:t>
            </a:r>
            <a:r>
              <a:rPr lang="en-US" altLang="en-US" sz="2400" dirty="0"/>
              <a:t>(or lack thereof)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decay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Does this decay process conserve energy and charge?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Yes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But it hasn’t been observed, why?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Due to the lepton number </a:t>
            </a:r>
            <a:r>
              <a:rPr lang="en-US" altLang="en-US" sz="2000" dirty="0" smtClean="0"/>
              <a:t>conservation law</a:t>
            </a:r>
            <a:endParaRPr lang="en-US" altLang="en-US" sz="2000" dirty="0"/>
          </a:p>
        </p:txBody>
      </p:sp>
      <p:graphicFrame>
        <p:nvGraphicFramePr>
          <p:cNvPr id="6952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8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695301" name="Object 5"/>
          <p:cNvGraphicFramePr>
            <a:graphicFrameLocks noChangeAspect="1"/>
          </p:cNvGraphicFramePr>
          <p:nvPr/>
        </p:nvGraphicFramePr>
        <p:xfrm>
          <a:off x="3140075" y="3992563"/>
          <a:ext cx="26050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89" name="Equation" r:id="rId6" imgW="1054080" imgH="203040" progId="Equation.DSMT4">
                  <p:embed/>
                </p:oleObj>
              </mc:Choice>
              <mc:Fallback>
                <p:oleObj name="Equation" r:id="rId6" imgW="1054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3992563"/>
                        <a:ext cx="260508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314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9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9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9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9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69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69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695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695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9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695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"/>
                                        <p:tgtEl>
                                          <p:spTgt spid="695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"/>
                                        <p:tgtEl>
                                          <p:spTgt spid="695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300"/>
                                        <p:tgtEl>
                                          <p:spTgt spid="695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8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55937</TotalTime>
  <Words>1046</Words>
  <Application>Microsoft Macintosh PowerPoint</Application>
  <PresentationFormat>On-screen Show (4:3)</PresentationFormat>
  <Paragraphs>206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3446 – Lecture #20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1659</cp:revision>
  <cp:lastPrinted>2016-10-03T19:17:49Z</cp:lastPrinted>
  <dcterms:created xsi:type="dcterms:W3CDTF">2002-01-14T15:59:50Z</dcterms:created>
  <dcterms:modified xsi:type="dcterms:W3CDTF">2016-11-14T22:08:00Z</dcterms:modified>
</cp:coreProperties>
</file>