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png" ContentType="image/png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49" r:id="rId2"/>
    <p:sldId id="809" r:id="rId3"/>
    <p:sldId id="898" r:id="rId4"/>
    <p:sldId id="847" r:id="rId5"/>
    <p:sldId id="848" r:id="rId6"/>
    <p:sldId id="849" r:id="rId7"/>
    <p:sldId id="850" r:id="rId8"/>
    <p:sldId id="851" r:id="rId9"/>
    <p:sldId id="852" r:id="rId10"/>
    <p:sldId id="853" r:id="rId11"/>
    <p:sldId id="854" r:id="rId12"/>
    <p:sldId id="855" r:id="rId13"/>
    <p:sldId id="897" r:id="rId14"/>
    <p:sldId id="856" r:id="rId15"/>
    <p:sldId id="857" r:id="rId16"/>
    <p:sldId id="858" r:id="rId17"/>
    <p:sldId id="859" r:id="rId18"/>
    <p:sldId id="860" r:id="rId19"/>
    <p:sldId id="861" r:id="rId20"/>
    <p:sldId id="862" r:id="rId21"/>
    <p:sldId id="863" r:id="rId22"/>
    <p:sldId id="864" r:id="rId23"/>
    <p:sldId id="865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2" autoAdjust="0"/>
    <p:restoredTop sz="96087" autoAdjust="0"/>
  </p:normalViewPr>
  <p:slideViewPr>
    <p:cSldViewPr>
      <p:cViewPr varScale="1">
        <p:scale>
          <a:sx n="131" d="100"/>
          <a:sy n="131" d="100"/>
        </p:scale>
        <p:origin x="8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Relationship Id="rId9" Type="http://schemas.openxmlformats.org/officeDocument/2006/relationships/image" Target="../media/image10.wmf"/><Relationship Id="rId10" Type="http://schemas.openxmlformats.org/officeDocument/2006/relationships/image" Target="../media/image11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8.wmf"/><Relationship Id="rId3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4" Type="http://schemas.openxmlformats.org/officeDocument/2006/relationships/image" Target="../media/image43.wmf"/><Relationship Id="rId5" Type="http://schemas.openxmlformats.org/officeDocument/2006/relationships/image" Target="../media/image44.wmf"/><Relationship Id="rId6" Type="http://schemas.openxmlformats.org/officeDocument/2006/relationships/image" Target="../media/image45.wmf"/><Relationship Id="rId7" Type="http://schemas.openxmlformats.org/officeDocument/2006/relationships/image" Target="../media/image46.wmf"/><Relationship Id="rId1" Type="http://schemas.openxmlformats.org/officeDocument/2006/relationships/image" Target="../media/image2.wmf"/><Relationship Id="rId2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4" Type="http://schemas.openxmlformats.org/officeDocument/2006/relationships/image" Target="../media/image14.wmf"/><Relationship Id="rId5" Type="http://schemas.openxmlformats.org/officeDocument/2006/relationships/image" Target="../media/image15.wmf"/><Relationship Id="rId6" Type="http://schemas.openxmlformats.org/officeDocument/2006/relationships/image" Target="../media/image16.wmf"/><Relationship Id="rId7" Type="http://schemas.openxmlformats.org/officeDocument/2006/relationships/image" Target="../media/image17.wmf"/><Relationship Id="rId8" Type="http://schemas.openxmlformats.org/officeDocument/2006/relationships/image" Target="../media/image18.wmf"/><Relationship Id="rId9" Type="http://schemas.openxmlformats.org/officeDocument/2006/relationships/image" Target="../media/image19.wmf"/><Relationship Id="rId10" Type="http://schemas.openxmlformats.org/officeDocument/2006/relationships/image" Target="../media/image20.wmf"/><Relationship Id="rId11" Type="http://schemas.openxmlformats.org/officeDocument/2006/relationships/image" Target="../media/image21.wmf"/><Relationship Id="rId1" Type="http://schemas.openxmlformats.org/officeDocument/2006/relationships/image" Target="../media/image2.wmf"/><Relationship Id="rId2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5.wmf"/><Relationship Id="rId1" Type="http://schemas.openxmlformats.org/officeDocument/2006/relationships/image" Target="../media/image2.wmf"/><Relationship Id="rId2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wmf"/><Relationship Id="rId6" Type="http://schemas.openxmlformats.org/officeDocument/2006/relationships/image" Target="../media/image5.wmf"/><Relationship Id="rId7" Type="http://schemas.openxmlformats.org/officeDocument/2006/relationships/image" Target="../media/image23.wmf"/><Relationship Id="rId1" Type="http://schemas.openxmlformats.org/officeDocument/2006/relationships/image" Target="../media/image2.wmf"/><Relationship Id="rId2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1" Type="http://schemas.openxmlformats.org/officeDocument/2006/relationships/image" Target="../media/image2.wmf"/><Relationship Id="rId2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3.wmf"/><Relationship Id="rId3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4" Type="http://schemas.openxmlformats.org/officeDocument/2006/relationships/image" Target="../media/image37.wmf"/><Relationship Id="rId1" Type="http://schemas.openxmlformats.org/officeDocument/2006/relationships/image" Target="../media/image2.wmf"/><Relationship Id="rId2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B1595-E0A2-404F-B783-1070121B0A9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354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CEF08-50AB-6E4C-B42A-9784C81091C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434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3B934-5190-8C48-8718-C5C8C5B3F38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8145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278F5-49F1-B047-BCCE-0FA5B06C6EC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4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524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6A28F-5574-CA49-BDF8-EEC480413DD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226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F39078-8150-E744-9105-1EEFA1818C9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371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0C3E9-3B7D-6B4D-9E30-6B809742747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2839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221F8-568C-0240-87B0-82E88804211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013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C14241-D9E0-9E4C-8AE2-59F6E263455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4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079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DE348-0EAE-DF40-9442-2E8487F9457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075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92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BEE57-CDEF-B74B-964E-61D36CCF6F5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2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C0E6C2-533A-2043-8E32-710C9610766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5759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F7E929-0273-E84D-B12C-97D017AAF12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963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791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606FD-0AD3-BE4D-9866-EE4D433DECE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02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C3CF3-D197-DD45-AE11-D267D75738E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56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78121F-6083-FA43-8EAF-2E38B862F82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716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F867D-FD0F-8045-8185-CE5F2EEE7E0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902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0F99D6-8441-4E49-B033-79F3AC98F96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971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54AC4-FAB3-5840-A842-16E5F6DC065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13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39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0.bin"/><Relationship Id="rId7" Type="http://schemas.openxmlformats.org/officeDocument/2006/relationships/image" Target="../media/image33.wmf"/><Relationship Id="rId8" Type="http://schemas.openxmlformats.org/officeDocument/2006/relationships/oleObject" Target="../embeddings/oleObject41.bin"/><Relationship Id="rId9" Type="http://schemas.openxmlformats.org/officeDocument/2006/relationships/image" Target="../media/image34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4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3.bin"/><Relationship Id="rId7" Type="http://schemas.openxmlformats.org/officeDocument/2006/relationships/image" Target="../media/image35.wmf"/><Relationship Id="rId8" Type="http://schemas.openxmlformats.org/officeDocument/2006/relationships/oleObject" Target="../embeddings/oleObject44.bin"/><Relationship Id="rId9" Type="http://schemas.openxmlformats.org/officeDocument/2006/relationships/image" Target="../media/image36.wmf"/><Relationship Id="rId10" Type="http://schemas.openxmlformats.org/officeDocument/2006/relationships/oleObject" Target="../embeddings/oleObject45.bin"/><Relationship Id="rId11" Type="http://schemas.openxmlformats.org/officeDocument/2006/relationships/image" Target="../media/image37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46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47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8.bin"/><Relationship Id="rId7" Type="http://schemas.openxmlformats.org/officeDocument/2006/relationships/image" Target="../media/image38.wmf"/><Relationship Id="rId8" Type="http://schemas.openxmlformats.org/officeDocument/2006/relationships/oleObject" Target="../embeddings/oleObject49.bin"/><Relationship Id="rId9" Type="http://schemas.openxmlformats.org/officeDocument/2006/relationships/image" Target="../media/image39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50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51.bin"/><Relationship Id="rId5" Type="http://schemas.openxmlformats.org/officeDocument/2006/relationships/image" Target="../media/image2.wmf"/><Relationship Id="rId6" Type="http://schemas.openxmlformats.org/officeDocument/2006/relationships/image" Target="../media/image40.png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3.wmf"/><Relationship Id="rId12" Type="http://schemas.openxmlformats.org/officeDocument/2006/relationships/oleObject" Target="../embeddings/oleObject56.bin"/><Relationship Id="rId13" Type="http://schemas.openxmlformats.org/officeDocument/2006/relationships/image" Target="../media/image44.wmf"/><Relationship Id="rId14" Type="http://schemas.openxmlformats.org/officeDocument/2006/relationships/oleObject" Target="../embeddings/oleObject57.bin"/><Relationship Id="rId15" Type="http://schemas.openxmlformats.org/officeDocument/2006/relationships/image" Target="../media/image45.wmf"/><Relationship Id="rId16" Type="http://schemas.openxmlformats.org/officeDocument/2006/relationships/oleObject" Target="../embeddings/oleObject58.bin"/><Relationship Id="rId17" Type="http://schemas.openxmlformats.org/officeDocument/2006/relationships/image" Target="../media/image46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5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53.bin"/><Relationship Id="rId7" Type="http://schemas.openxmlformats.org/officeDocument/2006/relationships/image" Target="../media/image41.wmf"/><Relationship Id="rId8" Type="http://schemas.openxmlformats.org/officeDocument/2006/relationships/oleObject" Target="../embeddings/oleObject54.bin"/><Relationship Id="rId9" Type="http://schemas.openxmlformats.org/officeDocument/2006/relationships/image" Target="../media/image42.wmf"/><Relationship Id="rId10" Type="http://schemas.openxmlformats.org/officeDocument/2006/relationships/oleObject" Target="../embeddings/oleObject5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59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60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61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6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63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64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wmf"/><Relationship Id="rId20" Type="http://schemas.openxmlformats.org/officeDocument/2006/relationships/oleObject" Target="../embeddings/oleObject9.bin"/><Relationship Id="rId21" Type="http://schemas.openxmlformats.org/officeDocument/2006/relationships/image" Target="../media/image10.wmf"/><Relationship Id="rId22" Type="http://schemas.openxmlformats.org/officeDocument/2006/relationships/oleObject" Target="../embeddings/oleObject10.bin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wmf"/><Relationship Id="rId20" Type="http://schemas.openxmlformats.org/officeDocument/2006/relationships/oleObject" Target="../embeddings/oleObject19.bin"/><Relationship Id="rId21" Type="http://schemas.openxmlformats.org/officeDocument/2006/relationships/image" Target="../media/image19.wmf"/><Relationship Id="rId22" Type="http://schemas.openxmlformats.org/officeDocument/2006/relationships/oleObject" Target="../embeddings/oleObject20.bin"/><Relationship Id="rId23" Type="http://schemas.openxmlformats.org/officeDocument/2006/relationships/image" Target="../media/image20.wmf"/><Relationship Id="rId24" Type="http://schemas.openxmlformats.org/officeDocument/2006/relationships/oleObject" Target="../embeddings/oleObject21.bin"/><Relationship Id="rId25" Type="http://schemas.openxmlformats.org/officeDocument/2006/relationships/image" Target="../media/image21.wmf"/><Relationship Id="rId10" Type="http://schemas.openxmlformats.org/officeDocument/2006/relationships/oleObject" Target="../embeddings/oleObject14.bin"/><Relationship Id="rId11" Type="http://schemas.openxmlformats.org/officeDocument/2006/relationships/image" Target="../media/image14.wmf"/><Relationship Id="rId12" Type="http://schemas.openxmlformats.org/officeDocument/2006/relationships/oleObject" Target="../embeddings/oleObject15.bin"/><Relationship Id="rId13" Type="http://schemas.openxmlformats.org/officeDocument/2006/relationships/image" Target="../media/image15.wmf"/><Relationship Id="rId14" Type="http://schemas.openxmlformats.org/officeDocument/2006/relationships/oleObject" Target="../embeddings/oleObject16.bin"/><Relationship Id="rId15" Type="http://schemas.openxmlformats.org/officeDocument/2006/relationships/image" Target="../media/image16.wmf"/><Relationship Id="rId16" Type="http://schemas.openxmlformats.org/officeDocument/2006/relationships/oleObject" Target="../embeddings/oleObject17.bin"/><Relationship Id="rId17" Type="http://schemas.openxmlformats.org/officeDocument/2006/relationships/image" Target="../media/image17.wmf"/><Relationship Id="rId18" Type="http://schemas.openxmlformats.org/officeDocument/2006/relationships/oleObject" Target="../embeddings/oleObject18.bin"/><Relationship Id="rId19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2.wmf"/><Relationship Id="rId8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24.png"/><Relationship Id="rId5" Type="http://schemas.openxmlformats.org/officeDocument/2006/relationships/oleObject" Target="../embeddings/oleObject2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23.bin"/><Relationship Id="rId8" Type="http://schemas.openxmlformats.org/officeDocument/2006/relationships/image" Target="../media/image22.wmf"/><Relationship Id="rId9" Type="http://schemas.openxmlformats.org/officeDocument/2006/relationships/oleObject" Target="../embeddings/oleObject24.bin"/><Relationship Id="rId10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6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7.wmf"/><Relationship Id="rId12" Type="http://schemas.openxmlformats.org/officeDocument/2006/relationships/oleObject" Target="../embeddings/oleObject31.bin"/><Relationship Id="rId13" Type="http://schemas.openxmlformats.org/officeDocument/2006/relationships/image" Target="../media/image28.wmf"/><Relationship Id="rId14" Type="http://schemas.openxmlformats.org/officeDocument/2006/relationships/oleObject" Target="../embeddings/oleObject32.bin"/><Relationship Id="rId15" Type="http://schemas.openxmlformats.org/officeDocument/2006/relationships/image" Target="../media/image5.wmf"/><Relationship Id="rId16" Type="http://schemas.openxmlformats.org/officeDocument/2006/relationships/oleObject" Target="../embeddings/oleObject33.bin"/><Relationship Id="rId17" Type="http://schemas.openxmlformats.org/officeDocument/2006/relationships/image" Target="../media/image23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7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25.wmf"/><Relationship Id="rId8" Type="http://schemas.openxmlformats.org/officeDocument/2006/relationships/oleObject" Target="../embeddings/oleObject29.bin"/><Relationship Id="rId9" Type="http://schemas.openxmlformats.org/officeDocument/2006/relationships/image" Target="../media/image26.wmf"/><Relationship Id="rId10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1.wmf"/><Relationship Id="rId12" Type="http://schemas.openxmlformats.org/officeDocument/2006/relationships/oleObject" Target="../embeddings/oleObject38.bin"/><Relationship Id="rId13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34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5.bin"/><Relationship Id="rId7" Type="http://schemas.openxmlformats.org/officeDocument/2006/relationships/image" Target="../media/image29.wmf"/><Relationship Id="rId8" Type="http://schemas.openxmlformats.org/officeDocument/2006/relationships/oleObject" Target="../embeddings/oleObject36.bin"/><Relationship Id="rId9" Type="http://schemas.openxmlformats.org/officeDocument/2006/relationships/image" Target="../media/image30.wmf"/><Relationship Id="rId10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#21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023279" y="1371600"/>
            <a:ext cx="311014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Nov. 16,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 smtClean="0">
                <a:solidFill>
                  <a:srgbClr val="FF0066"/>
                </a:solidFill>
                <a:latin typeface="Monotype Corsiva" charset="0"/>
              </a:rPr>
              <a:t>Jaehoon Yu</a:t>
            </a:r>
            <a:endParaRPr lang="en-US" altLang="en-US" sz="2400" dirty="0">
              <a:solidFill>
                <a:srgbClr val="FF0066"/>
              </a:solidFill>
              <a:latin typeface="Monotype Corsiva" charset="0"/>
            </a:endParaRP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057400"/>
            <a:ext cx="7005638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Elementary </a:t>
            </a: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Particle Properties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Strangeness Quantum Number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Isospin Quantum Number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Gell-Mann-</a:t>
            </a:r>
            <a:r>
              <a:rPr lang="en-US" altLang="en-US" sz="2800" dirty="0" err="1" smtClean="0">
                <a:solidFill>
                  <a:srgbClr val="FF00FF"/>
                </a:solidFill>
                <a:latin typeface="Arial Narrow" charset="0"/>
              </a:rPr>
              <a:t>Nishijima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 Relations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Summary of Quantum Numbers</a:t>
            </a:r>
          </a:p>
          <a:p>
            <a:pPr>
              <a:buFont typeface="Arial" charset="0"/>
              <a:buChar char="•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Symmetries</a:t>
            </a:r>
            <a:endParaRPr lang="en-US" altLang="en-US" sz="3200" dirty="0">
              <a:solidFill>
                <a:srgbClr val="FF00FF"/>
              </a:solidFill>
              <a:latin typeface="Arial Narrow" charset="0"/>
            </a:endParaRP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Why do we care about the symmetry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?</a:t>
            </a:r>
            <a:endParaRPr lang="en-US" altLang="en-US" sz="2800" dirty="0">
              <a:solidFill>
                <a:srgbClr val="FF00FF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uiExpan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4B5-174D-F64C-A348-675BA47A6A2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181600"/>
          </a:xfrm>
        </p:spPr>
        <p:txBody>
          <a:bodyPr/>
          <a:lstStyle/>
          <a:p>
            <a:r>
              <a:rPr lang="en-US" altLang="en-US" sz="2800" dirty="0"/>
              <a:t>Strong force does not depend on the charge of the particle</a:t>
            </a:r>
          </a:p>
          <a:p>
            <a:pPr lvl="1"/>
            <a:r>
              <a:rPr lang="en-US" altLang="en-US" sz="2400" dirty="0"/>
              <a:t>Nuclear properties of protons and neutrons are very similar</a:t>
            </a:r>
          </a:p>
          <a:p>
            <a:pPr lvl="1"/>
            <a:r>
              <a:rPr lang="en-US" altLang="en-US" sz="2400" dirty="0"/>
              <a:t>From the studies of mirror nuclei, the strengths of </a:t>
            </a:r>
            <a:r>
              <a:rPr lang="en-US" altLang="en-US" sz="2400" dirty="0" smtClean="0"/>
              <a:t>p–p , p–n and n–n </a:t>
            </a:r>
            <a:r>
              <a:rPr lang="en-US" altLang="en-US" sz="2400" dirty="0"/>
              <a:t>strong interactions are essentially the same</a:t>
            </a:r>
          </a:p>
          <a:p>
            <a:pPr lvl="1"/>
            <a:r>
              <a:rPr lang="en-US" altLang="en-US" sz="2400" dirty="0"/>
              <a:t>If corrected by </a:t>
            </a:r>
            <a:r>
              <a:rPr lang="en-US" altLang="en-US" sz="2400" dirty="0" smtClean="0"/>
              <a:t>the EM </a:t>
            </a:r>
            <a:r>
              <a:rPr lang="en-US" altLang="en-US" sz="2400" dirty="0"/>
              <a:t>interactions, the x-sec between </a:t>
            </a:r>
            <a:r>
              <a:rPr lang="en-US" altLang="en-US" sz="2400" dirty="0" smtClean="0"/>
              <a:t>n–n and p–p </a:t>
            </a:r>
            <a:r>
              <a:rPr lang="en-US" altLang="en-US" sz="2400" dirty="0"/>
              <a:t>are the same</a:t>
            </a:r>
          </a:p>
          <a:p>
            <a:r>
              <a:rPr lang="en-US" altLang="en-US" sz="2800" dirty="0"/>
              <a:t>Since </a:t>
            </a:r>
            <a:r>
              <a:rPr lang="en-US" altLang="en-US" sz="2800" dirty="0" smtClean="0"/>
              <a:t>the strong </a:t>
            </a:r>
            <a:r>
              <a:rPr lang="en-US" altLang="en-US" sz="2800" dirty="0"/>
              <a:t>force is much stronger than any other forces, we could imagine a new quantum number that applies to all </a:t>
            </a:r>
            <a:r>
              <a:rPr lang="en-US" altLang="en-US" sz="2800" dirty="0" smtClean="0"/>
              <a:t>particles involved in the strong interaction</a:t>
            </a:r>
            <a:endParaRPr lang="en-US" altLang="en-US" sz="2800" dirty="0"/>
          </a:p>
          <a:p>
            <a:pPr lvl="1"/>
            <a:r>
              <a:rPr lang="en-US" altLang="en-US" sz="2400" dirty="0"/>
              <a:t>Protons and neutrons are two orthogonal mass eigenstates of the same particle like spin up and down states</a:t>
            </a:r>
          </a:p>
        </p:txBody>
      </p:sp>
      <p:graphicFrame>
        <p:nvGraphicFramePr>
          <p:cNvPr id="7034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4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34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Isospin Quantum Number</a:t>
            </a:r>
          </a:p>
        </p:txBody>
      </p:sp>
      <p:graphicFrame>
        <p:nvGraphicFramePr>
          <p:cNvPr id="7034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323567"/>
              </p:ext>
            </p:extLst>
          </p:nvPr>
        </p:nvGraphicFramePr>
        <p:xfrm>
          <a:off x="2435225" y="5320940"/>
          <a:ext cx="1718657" cy="957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44" name="Equation" r:id="rId6" imgW="774360" imgH="431640" progId="Equation.DSMT4">
                  <p:embed/>
                </p:oleObj>
              </mc:Choice>
              <mc:Fallback>
                <p:oleObj name="Equation" r:id="rId6" imgW="774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5320940"/>
                        <a:ext cx="1718657" cy="9576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34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069734"/>
              </p:ext>
            </p:extLst>
          </p:nvPr>
        </p:nvGraphicFramePr>
        <p:xfrm>
          <a:off x="4267200" y="5320940"/>
          <a:ext cx="1155700" cy="957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45" name="Equation" r:id="rId8" imgW="520560" imgH="431640" progId="Equation.DSMT4">
                  <p:embed/>
                </p:oleObj>
              </mc:Choice>
              <mc:Fallback>
                <p:oleObj name="Equation" r:id="rId8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320940"/>
                        <a:ext cx="1155700" cy="9576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041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0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0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0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70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0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03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0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0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FA73-7870-9745-A1C5-C6E7714AA91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Protons and neutrons are degenerate in mass because of some symmetry of the strong force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Isospin symmetry </a:t>
            </a:r>
            <a:r>
              <a:rPr lang="en-US" altLang="en-US" sz="2400" dirty="0">
                <a:sym typeface="Wingdings" charset="2"/>
              </a:rPr>
              <a:t> Under the strong force these two particles appear identical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Presence of </a:t>
            </a:r>
            <a:r>
              <a:rPr lang="en-US" altLang="en-US" sz="2400" dirty="0" smtClean="0"/>
              <a:t>the Electromagnetic </a:t>
            </a:r>
            <a:r>
              <a:rPr lang="en-US" altLang="en-US" sz="2400" dirty="0"/>
              <a:t>or Weak </a:t>
            </a:r>
            <a:r>
              <a:rPr lang="en-US" altLang="en-US" sz="2400" dirty="0" smtClean="0"/>
              <a:t>force </a:t>
            </a:r>
            <a:r>
              <a:rPr lang="en-US" altLang="en-US" sz="2400" dirty="0"/>
              <a:t>breaks this symmetry, distinguishing p from 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Isospin works just like </a:t>
            </a:r>
            <a:r>
              <a:rPr lang="en-US" altLang="en-US" sz="2800" dirty="0" smtClean="0"/>
              <a:t>the spin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Protons and neutrons have isospin ½ </a:t>
            </a:r>
            <a:r>
              <a:rPr lang="en-US" altLang="en-US" sz="2400" dirty="0">
                <a:sym typeface="Wingdings" charset="2"/>
              </a:rPr>
              <a:t> Isospin doublet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Three </a:t>
            </a:r>
            <a:r>
              <a:rPr lang="en-US" altLang="en-US" sz="2400" dirty="0" err="1"/>
              <a:t>pions</a:t>
            </a:r>
            <a:r>
              <a:rPr lang="en-US" altLang="en-US" sz="2400" dirty="0"/>
              <a:t>,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dirty="0"/>
              <a:t>+,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dirty="0"/>
              <a:t>- and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, have almost the same masses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Strong interaction X-sec </a:t>
            </a:r>
            <a:r>
              <a:rPr lang="en-US" altLang="en-US" sz="2400" dirty="0"/>
              <a:t>by these particles are almost the same after correcting for EM effects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Strong force does not distinguish these particles </a:t>
            </a:r>
            <a:r>
              <a:rPr lang="en-US" altLang="en-US" sz="2400" dirty="0">
                <a:sym typeface="Wingdings" charset="2"/>
              </a:rPr>
              <a:t> Isospin triplet</a:t>
            </a:r>
            <a:endParaRPr lang="en-US" altLang="en-US" sz="2400" dirty="0"/>
          </a:p>
        </p:txBody>
      </p:sp>
      <p:graphicFrame>
        <p:nvGraphicFramePr>
          <p:cNvPr id="7045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6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45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Isospin Quantum Number</a:t>
            </a:r>
          </a:p>
        </p:txBody>
      </p:sp>
      <p:graphicFrame>
        <p:nvGraphicFramePr>
          <p:cNvPr id="704517" name="Object 5"/>
          <p:cNvGraphicFramePr>
            <a:graphicFrameLocks noChangeAspect="1"/>
          </p:cNvGraphicFramePr>
          <p:nvPr/>
        </p:nvGraphicFramePr>
        <p:xfrm>
          <a:off x="2378075" y="5334000"/>
          <a:ext cx="105092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62" name="Equation" r:id="rId6" imgW="596880" imgH="647640" progId="Equation.DSMT4">
                  <p:embed/>
                </p:oleObj>
              </mc:Choice>
              <mc:Fallback>
                <p:oleObj name="Equation" r:id="rId6" imgW="59688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5334000"/>
                        <a:ext cx="1050925" cy="1141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4518" name="Object 6"/>
          <p:cNvGraphicFramePr>
            <a:graphicFrameLocks noChangeAspect="1"/>
          </p:cNvGraphicFramePr>
          <p:nvPr/>
        </p:nvGraphicFramePr>
        <p:xfrm>
          <a:off x="3609975" y="5334000"/>
          <a:ext cx="96202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63" name="Equation" r:id="rId8" imgW="545760" imgH="647640" progId="Equation.DSMT4">
                  <p:embed/>
                </p:oleObj>
              </mc:Choice>
              <mc:Fallback>
                <p:oleObj name="Equation" r:id="rId8" imgW="54576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5334000"/>
                        <a:ext cx="962025" cy="1141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4519" name="Object 7"/>
          <p:cNvGraphicFramePr>
            <a:graphicFrameLocks noChangeAspect="1"/>
          </p:cNvGraphicFramePr>
          <p:nvPr/>
        </p:nvGraphicFramePr>
        <p:xfrm>
          <a:off x="4722813" y="5334000"/>
          <a:ext cx="1677987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64" name="Equation" r:id="rId10" imgW="952200" imgH="647640" progId="Equation.DSMT4">
                  <p:embed/>
                </p:oleObj>
              </mc:Choice>
              <mc:Fallback>
                <p:oleObj name="Equation" r:id="rId10" imgW="95220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813" y="5334000"/>
                        <a:ext cx="1677987" cy="1141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374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0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0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0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70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04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04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704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704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4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4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0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4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4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0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4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4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0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39145-EFD6-5249-80ED-3ECA64CBF27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0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763000" cy="5181600"/>
          </a:xfrm>
        </p:spPr>
        <p:txBody>
          <a:bodyPr/>
          <a:lstStyle/>
          <a:p>
            <a:r>
              <a:rPr lang="en-US" altLang="en-US" dirty="0"/>
              <a:t>This QN is found to be </a:t>
            </a:r>
            <a:r>
              <a:rPr lang="en-US" altLang="en-US" u="sng" dirty="0">
                <a:solidFill>
                  <a:srgbClr val="FF0000"/>
                </a:solidFill>
              </a:rPr>
              <a:t>conserved in strong interactions</a:t>
            </a:r>
          </a:p>
          <a:p>
            <a:r>
              <a:rPr lang="en-US" altLang="en-US" dirty="0"/>
              <a:t>But not conserved in EM or Weak interactions</a:t>
            </a:r>
          </a:p>
          <a:p>
            <a:r>
              <a:rPr lang="en-US" altLang="en-US" dirty="0" smtClean="0"/>
              <a:t>The third </a:t>
            </a:r>
            <a:r>
              <a:rPr lang="en-US" altLang="en-US" dirty="0"/>
              <a:t>component of the isospin QN is assigned to be positive for the particles with larger electric charge</a:t>
            </a:r>
          </a:p>
          <a:p>
            <a:r>
              <a:rPr lang="en-US" altLang="en-US" dirty="0"/>
              <a:t>Isospin is not a space-time symmetry</a:t>
            </a:r>
          </a:p>
          <a:p>
            <a:r>
              <a:rPr lang="en-US" altLang="en-US" dirty="0"/>
              <a:t>Cannot be assigned uniquely to leptons and photons since they are not involved in strong interactions</a:t>
            </a:r>
          </a:p>
          <a:p>
            <a:pPr lvl="1"/>
            <a:r>
              <a:rPr lang="en-US" altLang="en-US" dirty="0"/>
              <a:t>There is something called weak-isospin for weak interactions</a:t>
            </a:r>
          </a:p>
        </p:txBody>
      </p:sp>
      <p:graphicFrame>
        <p:nvGraphicFramePr>
          <p:cNvPr id="70553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1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5540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 dirty="0"/>
              <a:t>Isospin Quantum Number</a:t>
            </a:r>
          </a:p>
        </p:txBody>
      </p:sp>
    </p:spTree>
    <p:extLst>
      <p:ext uri="{BB962C8B-B14F-4D97-AF65-F5344CB8AC3E}">
        <p14:creationId xmlns:p14="http://schemas.microsoft.com/office/powerpoint/2010/main" val="211213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0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0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0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70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0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"/>
                                        <p:tgtEl>
                                          <p:spTgt spid="705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53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r>
              <a:rPr lang="en-US" sz="3600" dirty="0" err="1" smtClean="0"/>
              <a:t>Iso</a:t>
            </a:r>
            <a:r>
              <a:rPr lang="en-US" sz="3600" dirty="0" smtClean="0"/>
              <a:t>-spin Assignments of some hadrons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359979"/>
              </p:ext>
            </p:extLst>
          </p:nvPr>
        </p:nvGraphicFramePr>
        <p:xfrm>
          <a:off x="228600" y="762000"/>
          <a:ext cx="8686799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949"/>
                <a:gridCol w="2153451"/>
                <a:gridCol w="2053242"/>
                <a:gridCol w="868680"/>
                <a:gridCol w="14214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hadrons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Mass (MeV/c</a:t>
                      </a:r>
                      <a:r>
                        <a:rPr lang="en-US" sz="2800" baseline="30000" dirty="0" smtClean="0"/>
                        <a:t>2</a:t>
                      </a:r>
                      <a:r>
                        <a:rPr lang="en-US" sz="2800" dirty="0" smtClean="0"/>
                        <a:t>)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Lifetime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t</a:t>
                      </a:r>
                      <a:r>
                        <a:rPr lang="en-US" sz="2800" baseline="-25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r>
                        <a:rPr lang="en-US" sz="2800" baseline="0" dirty="0" smtClean="0">
                          <a:latin typeface="+mj-lt"/>
                          <a:ea typeface="Symbol" charset="2"/>
                          <a:cs typeface="Symbol" charset="2"/>
                        </a:rPr>
                        <a:t> (sec)</a:t>
                      </a:r>
                      <a:endParaRPr lang="en-US" sz="2800" dirty="0">
                        <a:latin typeface="Symbol" charset="2"/>
                        <a:ea typeface="Symbol" charset="2"/>
                        <a:cs typeface="Symbol" charset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r>
                        <a:rPr lang="en-US" sz="2800" baseline="-25000" dirty="0" smtClean="0"/>
                        <a:t>3</a:t>
                      </a:r>
                      <a:endParaRPr lang="en-US" sz="2800" baseline="-25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p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+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,p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-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,p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endParaRPr lang="en-US" sz="2800" baseline="30000" dirty="0">
                        <a:latin typeface="Symbol" charset="2"/>
                        <a:ea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r>
                        <a:rPr lang="en-US" sz="2800" baseline="30000" dirty="0" smtClean="0"/>
                        <a:t>+</a:t>
                      </a:r>
                      <a:r>
                        <a:rPr lang="en-US" sz="2800" dirty="0" smtClean="0"/>
                        <a:t>,K</a:t>
                      </a:r>
                      <a:r>
                        <a:rPr lang="en-US" sz="2800" baseline="30000" dirty="0" smtClean="0"/>
                        <a:t>0</a:t>
                      </a:r>
                      <a:r>
                        <a:rPr lang="en-US" sz="2800" dirty="0" smtClean="0"/>
                        <a:t>,K</a:t>
                      </a:r>
                      <a:r>
                        <a:rPr lang="en-US" sz="2800" baseline="30000" dirty="0" smtClean="0"/>
                        <a:t>0</a:t>
                      </a:r>
                      <a:r>
                        <a:rPr lang="en-US" sz="2800" dirty="0" smtClean="0"/>
                        <a:t>-bar,K</a:t>
                      </a:r>
                      <a:r>
                        <a:rPr lang="en-US" sz="2800" baseline="30000" dirty="0" smtClean="0"/>
                        <a:t>-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h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 L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S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+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 S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</a:t>
                      </a:r>
                      <a:r>
                        <a:rPr lang="en-US" sz="2800" baseline="0" dirty="0" smtClean="0"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S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-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W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-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32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C292-308B-D04B-BAA1-CD90D86BF59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0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839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Strangeness assignment is based on Gell-Mann-</a:t>
            </a:r>
            <a:r>
              <a:rPr lang="en-US" altLang="en-US" dirty="0" err="1"/>
              <a:t>Nishijima</a:t>
            </a:r>
            <a:r>
              <a:rPr lang="en-US" altLang="en-US" dirty="0"/>
              <a:t> relation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Electric charge of a hadron can be related to its other quantum numbers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Where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Q: hadron electric charge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>
                <a:latin typeface="Monotype Corsiva" charset="0"/>
              </a:rPr>
              <a:t>I</a:t>
            </a:r>
            <a:r>
              <a:rPr lang="en-US" altLang="en-US" baseline="-25000" dirty="0"/>
              <a:t>3</a:t>
            </a:r>
            <a:r>
              <a:rPr lang="en-US" altLang="en-US" dirty="0"/>
              <a:t>: third component of isospin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Y=B+S, strong hypercharge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Quantum numbers of several long lived particles follow this rule</a:t>
            </a:r>
          </a:p>
        </p:txBody>
      </p:sp>
      <p:graphicFrame>
        <p:nvGraphicFramePr>
          <p:cNvPr id="7065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8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/>
              <a:t>Gell-Mann-</a:t>
            </a:r>
            <a:r>
              <a:rPr lang="en-US" altLang="en-US" b="1" dirty="0" err="1"/>
              <a:t>Nishijima</a:t>
            </a:r>
            <a:r>
              <a:rPr lang="en-US" altLang="en-US" b="1" dirty="0"/>
              <a:t> Relation</a:t>
            </a:r>
          </a:p>
        </p:txBody>
      </p:sp>
      <p:graphicFrame>
        <p:nvGraphicFramePr>
          <p:cNvPr id="706565" name="Object 5"/>
          <p:cNvGraphicFramePr>
            <a:graphicFrameLocks noChangeAspect="1"/>
          </p:cNvGraphicFramePr>
          <p:nvPr/>
        </p:nvGraphicFramePr>
        <p:xfrm>
          <a:off x="2133600" y="2667000"/>
          <a:ext cx="2527300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88" name="Equation" r:id="rId6" imgW="749160" imgH="368280" progId="Equation.DSMT4">
                  <p:embed/>
                </p:oleObj>
              </mc:Choice>
              <mc:Fallback>
                <p:oleObj name="Equation" r:id="rId6" imgW="749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67000"/>
                        <a:ext cx="2527300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67" name="Object 7"/>
          <p:cNvGraphicFramePr>
            <a:graphicFrameLocks noChangeAspect="1"/>
          </p:cNvGraphicFramePr>
          <p:nvPr/>
        </p:nvGraphicFramePr>
        <p:xfrm>
          <a:off x="4572000" y="2719388"/>
          <a:ext cx="2057400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89" name="Equation" r:id="rId8" imgW="609480" imgH="368280" progId="Equation.DSMT4">
                  <p:embed/>
                </p:oleObj>
              </mc:Choice>
              <mc:Fallback>
                <p:oleObj name="Equation" r:id="rId8" imgW="609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19388"/>
                        <a:ext cx="2057400" cy="124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809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0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0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0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0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0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70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70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70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2" grpId="0" uiExpand="1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86E2-B5E1-F744-ABD7-D40CF9F81B4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5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48700" cy="4648200"/>
          </a:xfrm>
        </p:spPr>
        <p:txBody>
          <a:bodyPr/>
          <a:lstStyle/>
          <a:p>
            <a:r>
              <a:rPr lang="en-US" altLang="en-US" sz="3600" dirty="0"/>
              <a:t>With the discovery of new flavor quantum numbers, charm and bottom, this relationship was modified to include these new additions (</a:t>
            </a:r>
            <a:r>
              <a:rPr lang="en-US" altLang="en-US" sz="3600" dirty="0" smtClean="0"/>
              <a:t>Y=</a:t>
            </a:r>
            <a:r>
              <a:rPr lang="en-US" altLang="en-US" sz="3600" dirty="0" err="1" smtClean="0"/>
              <a:t>B+S+C+b</a:t>
            </a:r>
            <a:r>
              <a:rPr lang="en-US" altLang="en-US" sz="3600" dirty="0" smtClean="0"/>
              <a:t>)</a:t>
            </a:r>
            <a:endParaRPr lang="en-US" altLang="en-US" sz="3600" dirty="0"/>
          </a:p>
          <a:p>
            <a:pPr lvl="1"/>
            <a:r>
              <a:rPr lang="en-US" altLang="en-US" sz="3200" dirty="0"/>
              <a:t>Since the charge and the isospin are conserved in strong interactions, the strong hypercharge, Y, is also conserved in strong interactions</a:t>
            </a:r>
          </a:p>
          <a:p>
            <a:r>
              <a:rPr lang="en-US" altLang="en-US" sz="3600" dirty="0"/>
              <a:t>This relationship holds in all strong interactions</a:t>
            </a:r>
          </a:p>
        </p:txBody>
      </p:sp>
      <p:graphicFrame>
        <p:nvGraphicFramePr>
          <p:cNvPr id="7526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1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264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800" b="1" dirty="0"/>
              <a:t>Gell-Mann-</a:t>
            </a:r>
            <a:r>
              <a:rPr lang="en-US" altLang="en-US" sz="4800" b="1" dirty="0" err="1"/>
              <a:t>Nishijima</a:t>
            </a:r>
            <a:r>
              <a:rPr lang="en-US" altLang="en-US" sz="4800" b="1" dirty="0"/>
              <a:t> Relation</a:t>
            </a:r>
          </a:p>
        </p:txBody>
      </p:sp>
    </p:spTree>
    <p:extLst>
      <p:ext uri="{BB962C8B-B14F-4D97-AF65-F5344CB8AC3E}">
        <p14:creationId xmlns:p14="http://schemas.microsoft.com/office/powerpoint/2010/main" val="44694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5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5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5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91CC-5F82-5644-B01A-79EC9EFBF564}" type="slidenum">
              <a:rPr lang="en-US" altLang="en-US"/>
              <a:pPr/>
              <a:t>16</a:t>
            </a:fld>
            <a:endParaRPr lang="en-US" altLang="en-US"/>
          </a:p>
        </p:txBody>
      </p:sp>
      <p:graphicFrame>
        <p:nvGraphicFramePr>
          <p:cNvPr id="707586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5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5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Quantum numbers for a few hadrons</a:t>
            </a:r>
          </a:p>
        </p:txBody>
      </p:sp>
      <p:pic>
        <p:nvPicPr>
          <p:cNvPr id="707588" name="Picture 4" descr="tabl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78486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90800" y="1371600"/>
            <a:ext cx="838200" cy="502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7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7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F625-E0B0-094A-9463-E39C894DD17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839200" cy="5638800"/>
          </a:xfrm>
        </p:spPr>
        <p:txBody>
          <a:bodyPr/>
          <a:lstStyle/>
          <a:p>
            <a:r>
              <a:rPr lang="en-US" altLang="en-US" dirty="0"/>
              <a:t>The QN we learned are conserved in strong interactions are but many of them are violated in EM or weak interactions</a:t>
            </a:r>
          </a:p>
          <a:p>
            <a:r>
              <a:rPr lang="en-US" altLang="en-US" dirty="0"/>
              <a:t>Three types of weak interactions</a:t>
            </a:r>
          </a:p>
          <a:p>
            <a:pPr lvl="1"/>
            <a:r>
              <a:rPr lang="en-US" altLang="en-US" dirty="0"/>
              <a:t>Hadronic decays: Only hadrons in the final state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Semi-</a:t>
            </a:r>
            <a:r>
              <a:rPr lang="en-US" altLang="en-US" dirty="0" err="1"/>
              <a:t>leptonic</a:t>
            </a:r>
            <a:r>
              <a:rPr lang="en-US" altLang="en-US" dirty="0"/>
              <a:t> decays: both hadrons and leptons are present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Leptonic</a:t>
            </a:r>
            <a:r>
              <a:rPr lang="en-US" altLang="en-US" dirty="0"/>
              <a:t> decays: only leptons are present</a:t>
            </a:r>
          </a:p>
        </p:txBody>
      </p:sp>
      <p:graphicFrame>
        <p:nvGraphicFramePr>
          <p:cNvPr id="70861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5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8612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/>
              <a:t>Violation of Quantum Numbers</a:t>
            </a:r>
          </a:p>
        </p:txBody>
      </p:sp>
      <p:graphicFrame>
        <p:nvGraphicFramePr>
          <p:cNvPr id="708613" name="Object 5"/>
          <p:cNvGraphicFramePr>
            <a:graphicFrameLocks noChangeAspect="1"/>
          </p:cNvGraphicFramePr>
          <p:nvPr/>
        </p:nvGraphicFramePr>
        <p:xfrm>
          <a:off x="2209800" y="3389313"/>
          <a:ext cx="117633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60" name="Equation" r:id="rId6" imgW="368280" imgH="203040" progId="Equation.DSMT4">
                  <p:embed/>
                </p:oleObj>
              </mc:Choice>
              <mc:Fallback>
                <p:oleObj name="Equation" r:id="rId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89313"/>
                        <a:ext cx="1176338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4" name="Object 6"/>
          <p:cNvGraphicFramePr>
            <a:graphicFrameLocks noChangeAspect="1"/>
          </p:cNvGraphicFramePr>
          <p:nvPr/>
        </p:nvGraphicFramePr>
        <p:xfrm>
          <a:off x="2208213" y="4608513"/>
          <a:ext cx="99218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61" name="Equation" r:id="rId8" imgW="279360" imgH="139680" progId="Equation.DSMT4">
                  <p:embed/>
                </p:oleObj>
              </mc:Choice>
              <mc:Fallback>
                <p:oleObj name="Equation" r:id="rId8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4608513"/>
                        <a:ext cx="992187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5" name="Object 7"/>
          <p:cNvGraphicFramePr>
            <a:graphicFrameLocks noChangeAspect="1"/>
          </p:cNvGraphicFramePr>
          <p:nvPr/>
        </p:nvGraphicFramePr>
        <p:xfrm>
          <a:off x="2133600" y="5410200"/>
          <a:ext cx="132397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62" name="Equation" r:id="rId10" imgW="368280" imgH="228600" progId="Equation.DSMT4">
                  <p:embed/>
                </p:oleObj>
              </mc:Choice>
              <mc:Fallback>
                <p:oleObj name="Equation" r:id="rId10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410200"/>
                        <a:ext cx="1323975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158381"/>
              </p:ext>
            </p:extLst>
          </p:nvPr>
        </p:nvGraphicFramePr>
        <p:xfrm>
          <a:off x="3352800" y="3366359"/>
          <a:ext cx="1371600" cy="748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63" name="Equation" r:id="rId12" imgW="419040" imgH="228600" progId="Equation.DSMT4">
                  <p:embed/>
                </p:oleObj>
              </mc:Choice>
              <mc:Fallback>
                <p:oleObj name="Equation" r:id="rId12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366359"/>
                        <a:ext cx="1371600" cy="748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7" name="Object 9"/>
          <p:cNvGraphicFramePr>
            <a:graphicFrameLocks noChangeAspect="1"/>
          </p:cNvGraphicFramePr>
          <p:nvPr/>
        </p:nvGraphicFramePr>
        <p:xfrm>
          <a:off x="3049588" y="4370388"/>
          <a:ext cx="220821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64" name="Equation" r:id="rId14" imgW="622080" imgH="228600" progId="Equation.DSMT4">
                  <p:embed/>
                </p:oleObj>
              </mc:Choice>
              <mc:Fallback>
                <p:oleObj name="Equation" r:id="rId14" imgW="622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4370388"/>
                        <a:ext cx="2208212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8" name="Object 10"/>
          <p:cNvGraphicFramePr>
            <a:graphicFrameLocks noChangeAspect="1"/>
          </p:cNvGraphicFramePr>
          <p:nvPr/>
        </p:nvGraphicFramePr>
        <p:xfrm>
          <a:off x="3429000" y="5410200"/>
          <a:ext cx="24193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65" name="Equation" r:id="rId16" imgW="672840" imgH="253800" progId="Equation.DSMT4">
                  <p:embed/>
                </p:oleObj>
              </mc:Choice>
              <mc:Fallback>
                <p:oleObj name="Equation" r:id="rId16" imgW="672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410200"/>
                        <a:ext cx="24193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96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0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0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0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0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0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0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0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70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0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0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0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F924-A7E5-3B4E-8091-E237B686C33E}" type="slidenum">
              <a:rPr lang="en-US" altLang="en-US"/>
              <a:pPr/>
              <a:t>18</a:t>
            </a:fld>
            <a:endParaRPr lang="en-US" altLang="en-US"/>
          </a:p>
        </p:txBody>
      </p:sp>
      <p:graphicFrame>
        <p:nvGraphicFramePr>
          <p:cNvPr id="709634" name="Group 2"/>
          <p:cNvGraphicFramePr>
            <a:graphicFrameLocks noGrp="1"/>
          </p:cNvGraphicFramePr>
          <p:nvPr/>
        </p:nvGraphicFramePr>
        <p:xfrm>
          <a:off x="457200" y="1066800"/>
          <a:ext cx="7391400" cy="1371600"/>
        </p:xfrm>
        <a:graphic>
          <a:graphicData uri="http://schemas.openxmlformats.org/drawingml/2006/table">
            <a:tbl>
              <a:tblPr/>
              <a:tblGrid>
                <a:gridCol w="1847850"/>
                <a:gridCol w="1847850"/>
                <a:gridCol w="1847850"/>
                <a:gridCol w="184785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L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½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9656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763000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These decays follow selection rules: </a:t>
            </a:r>
            <a:r>
              <a:rPr lang="en-US" altLang="en-US" sz="2400">
                <a:solidFill>
                  <a:srgbClr val="FF0000"/>
                </a:solidFill>
              </a:rPr>
              <a:t>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I</a:t>
            </a:r>
            <a:r>
              <a:rPr lang="en-US" altLang="en-US" sz="2400" baseline="-25000">
                <a:solidFill>
                  <a:srgbClr val="FF0000"/>
                </a:solidFill>
              </a:rPr>
              <a:t>3</a:t>
            </a:r>
            <a:r>
              <a:rPr lang="en-US" altLang="en-US" sz="2400">
                <a:solidFill>
                  <a:srgbClr val="FF0000"/>
                </a:solidFill>
              </a:rPr>
              <a:t>|=1/2 and 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S|=1</a:t>
            </a:r>
          </a:p>
        </p:txBody>
      </p:sp>
      <p:graphicFrame>
        <p:nvGraphicFramePr>
          <p:cNvPr id="709657" name="Object 2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5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9658" name="Rectangle 2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Hadronic Weak Decays</a:t>
            </a:r>
          </a:p>
        </p:txBody>
      </p:sp>
      <p:graphicFrame>
        <p:nvGraphicFramePr>
          <p:cNvPr id="709659" name="Group 27"/>
          <p:cNvGraphicFramePr>
            <a:graphicFrameLocks noGrp="1"/>
          </p:cNvGraphicFramePr>
          <p:nvPr/>
        </p:nvGraphicFramePr>
        <p:xfrm>
          <a:off x="457200" y="2489200"/>
          <a:ext cx="7391400" cy="1398588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S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½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9681" name="Group 49"/>
          <p:cNvGraphicFramePr>
            <a:graphicFrameLocks noGrp="1"/>
          </p:cNvGraphicFramePr>
          <p:nvPr/>
        </p:nvGraphicFramePr>
        <p:xfrm>
          <a:off x="457200" y="3916363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427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K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½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9703" name="Group 71"/>
          <p:cNvGraphicFramePr>
            <a:graphicFrameLocks noGrp="1"/>
          </p:cNvGraphicFramePr>
          <p:nvPr/>
        </p:nvGraphicFramePr>
        <p:xfrm>
          <a:off x="457200" y="5338763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L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½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09725" name="Text Box 93"/>
          <p:cNvSpPr txBox="1">
            <a:spLocks noChangeArrowheads="1"/>
          </p:cNvSpPr>
          <p:nvPr/>
        </p:nvSpPr>
        <p:spPr bwMode="auto">
          <a:xfrm>
            <a:off x="8229600" y="974725"/>
            <a:ext cx="544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  <a:latin typeface="Symbol" charset="2"/>
              </a:rPr>
              <a:t>|D|</a:t>
            </a:r>
          </a:p>
        </p:txBody>
      </p:sp>
      <p:sp>
        <p:nvSpPr>
          <p:cNvPr id="709726" name="Text Box 94"/>
          <p:cNvSpPr txBox="1">
            <a:spLocks noChangeArrowheads="1"/>
          </p:cNvSpPr>
          <p:nvPr/>
        </p:nvSpPr>
        <p:spPr bwMode="auto">
          <a:xfrm>
            <a:off x="8169275" y="14478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09727" name="Text Box 95"/>
          <p:cNvSpPr txBox="1">
            <a:spLocks noChangeArrowheads="1"/>
          </p:cNvSpPr>
          <p:nvPr/>
        </p:nvSpPr>
        <p:spPr bwMode="auto">
          <a:xfrm>
            <a:off x="8305800" y="19192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09728" name="Text Box 96"/>
          <p:cNvSpPr txBox="1">
            <a:spLocks noChangeArrowheads="1"/>
          </p:cNvSpPr>
          <p:nvPr/>
        </p:nvSpPr>
        <p:spPr bwMode="auto">
          <a:xfrm>
            <a:off x="8229600" y="28956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09729" name="Text Box 97"/>
          <p:cNvSpPr txBox="1">
            <a:spLocks noChangeArrowheads="1"/>
          </p:cNvSpPr>
          <p:nvPr/>
        </p:nvSpPr>
        <p:spPr bwMode="auto">
          <a:xfrm>
            <a:off x="8366125" y="33670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09730" name="Text Box 98"/>
          <p:cNvSpPr txBox="1">
            <a:spLocks noChangeArrowheads="1"/>
          </p:cNvSpPr>
          <p:nvPr/>
        </p:nvSpPr>
        <p:spPr bwMode="auto">
          <a:xfrm>
            <a:off x="8229600" y="42672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09731" name="Text Box 99"/>
          <p:cNvSpPr txBox="1">
            <a:spLocks noChangeArrowheads="1"/>
          </p:cNvSpPr>
          <p:nvPr/>
        </p:nvSpPr>
        <p:spPr bwMode="auto">
          <a:xfrm>
            <a:off x="8366125" y="47386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09732" name="Text Box 100"/>
          <p:cNvSpPr txBox="1">
            <a:spLocks noChangeArrowheads="1"/>
          </p:cNvSpPr>
          <p:nvPr/>
        </p:nvSpPr>
        <p:spPr bwMode="auto">
          <a:xfrm>
            <a:off x="8229600" y="56388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09733" name="Text Box 101"/>
          <p:cNvSpPr txBox="1">
            <a:spLocks noChangeArrowheads="1"/>
          </p:cNvSpPr>
          <p:nvPr/>
        </p:nvSpPr>
        <p:spPr bwMode="auto">
          <a:xfrm>
            <a:off x="8366125" y="61102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150114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9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9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9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9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0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709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9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09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0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9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9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0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0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9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9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0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9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09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0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09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09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0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9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09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0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09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09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0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9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09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0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56" grpId="0" build="p" autoUpdateAnimBg="0"/>
      <p:bldP spid="709725" grpId="0"/>
      <p:bldP spid="709726" grpId="0"/>
      <p:bldP spid="709727" grpId="0"/>
      <p:bldP spid="709728" grpId="0"/>
      <p:bldP spid="709729" grpId="0"/>
      <p:bldP spid="709730" grpId="0"/>
      <p:bldP spid="709731" grpId="0"/>
      <p:bldP spid="709732" grpId="0"/>
      <p:bldP spid="7097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E8C8-ED51-1C4D-9746-35F514DB0281}" type="slidenum">
              <a:rPr lang="en-US" altLang="en-US"/>
              <a:pPr/>
              <a:t>19</a:t>
            </a:fld>
            <a:endParaRPr lang="en-US" altLang="en-US"/>
          </a:p>
        </p:txBody>
      </p:sp>
      <p:graphicFrame>
        <p:nvGraphicFramePr>
          <p:cNvPr id="710658" name="Group 2"/>
          <p:cNvGraphicFramePr>
            <a:graphicFrameLocks noGrp="1"/>
          </p:cNvGraphicFramePr>
          <p:nvPr/>
        </p:nvGraphicFramePr>
        <p:xfrm>
          <a:off x="457200" y="1066800"/>
          <a:ext cx="7391400" cy="1371600"/>
        </p:xfrm>
        <a:graphic>
          <a:graphicData uri="http://schemas.openxmlformats.org/drawingml/2006/table">
            <a:tbl>
              <a:tblPr/>
              <a:tblGrid>
                <a:gridCol w="1847850"/>
                <a:gridCol w="1847850"/>
                <a:gridCol w="1847850"/>
                <a:gridCol w="184785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n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`n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-1/2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1/2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0680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991600" cy="53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These decays follow selection rules: </a:t>
            </a:r>
            <a:r>
              <a:rPr lang="en-US" altLang="en-US" sz="2400">
                <a:solidFill>
                  <a:srgbClr val="FF0000"/>
                </a:solidFill>
              </a:rPr>
              <a:t>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I</a:t>
            </a:r>
            <a:r>
              <a:rPr lang="en-US" altLang="en-US" sz="2400" baseline="-25000">
                <a:solidFill>
                  <a:srgbClr val="FF0000"/>
                </a:solidFill>
              </a:rPr>
              <a:t>3</a:t>
            </a:r>
            <a:r>
              <a:rPr lang="en-US" altLang="en-US" sz="2400">
                <a:solidFill>
                  <a:srgbClr val="FF0000"/>
                </a:solidFill>
              </a:rPr>
              <a:t>|=1 and 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S|=0</a:t>
            </a:r>
            <a:r>
              <a:rPr lang="en-US" altLang="en-US" sz="2400"/>
              <a:t> or </a:t>
            </a:r>
            <a:r>
              <a:rPr lang="en-US" altLang="en-US" sz="2400">
                <a:solidFill>
                  <a:srgbClr val="FF0000"/>
                </a:solidFill>
              </a:rPr>
              <a:t>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I</a:t>
            </a:r>
            <a:r>
              <a:rPr lang="en-US" altLang="en-US" sz="2400" baseline="-25000">
                <a:solidFill>
                  <a:srgbClr val="FF0000"/>
                </a:solidFill>
              </a:rPr>
              <a:t>3</a:t>
            </a:r>
            <a:r>
              <a:rPr lang="en-US" altLang="en-US" sz="2400">
                <a:solidFill>
                  <a:srgbClr val="FF0000"/>
                </a:solidFill>
              </a:rPr>
              <a:t>|= ½ and 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S|=1</a:t>
            </a:r>
          </a:p>
        </p:txBody>
      </p:sp>
      <p:graphicFrame>
        <p:nvGraphicFramePr>
          <p:cNvPr id="710681" name="Object 2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0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0682" name="Rectangle 26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Semi-leptonic Weak Decays</a:t>
            </a:r>
          </a:p>
        </p:txBody>
      </p:sp>
      <p:graphicFrame>
        <p:nvGraphicFramePr>
          <p:cNvPr id="710683" name="Group 27"/>
          <p:cNvGraphicFramePr>
            <a:graphicFrameLocks noGrp="1"/>
          </p:cNvGraphicFramePr>
          <p:nvPr/>
        </p:nvGraphicFramePr>
        <p:xfrm>
          <a:off x="457200" y="2489200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`n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0705" name="Group 49"/>
          <p:cNvGraphicFramePr>
            <a:graphicFrameLocks noGrp="1"/>
          </p:cNvGraphicFramePr>
          <p:nvPr/>
        </p:nvGraphicFramePr>
        <p:xfrm>
          <a:off x="457200" y="3916363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K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+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+n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½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0727" name="Group 71"/>
          <p:cNvGraphicFramePr>
            <a:graphicFrameLocks noGrp="1"/>
          </p:cNvGraphicFramePr>
          <p:nvPr/>
        </p:nvGraphicFramePr>
        <p:xfrm>
          <a:off x="457200" y="5338763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S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`n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-1/2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0749" name="Text Box 93"/>
          <p:cNvSpPr txBox="1">
            <a:spLocks noChangeArrowheads="1"/>
          </p:cNvSpPr>
          <p:nvPr/>
        </p:nvSpPr>
        <p:spPr bwMode="auto">
          <a:xfrm>
            <a:off x="8291513" y="974725"/>
            <a:ext cx="544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  <a:latin typeface="Symbol" charset="2"/>
              </a:rPr>
              <a:t>|D|</a:t>
            </a:r>
          </a:p>
        </p:txBody>
      </p:sp>
      <p:sp>
        <p:nvSpPr>
          <p:cNvPr id="710750" name="Text Box 94"/>
          <p:cNvSpPr txBox="1">
            <a:spLocks noChangeArrowheads="1"/>
          </p:cNvSpPr>
          <p:nvPr/>
        </p:nvSpPr>
        <p:spPr bwMode="auto">
          <a:xfrm>
            <a:off x="8350250" y="1447800"/>
            <a:ext cx="427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10751" name="Text Box 95"/>
          <p:cNvSpPr txBox="1">
            <a:spLocks noChangeArrowheads="1"/>
          </p:cNvSpPr>
          <p:nvPr/>
        </p:nvSpPr>
        <p:spPr bwMode="auto">
          <a:xfrm>
            <a:off x="8350250" y="19192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 </a:t>
            </a:r>
          </a:p>
        </p:txBody>
      </p:sp>
      <p:sp>
        <p:nvSpPr>
          <p:cNvPr id="710752" name="Text Box 96"/>
          <p:cNvSpPr txBox="1">
            <a:spLocks noChangeArrowheads="1"/>
          </p:cNvSpPr>
          <p:nvPr/>
        </p:nvSpPr>
        <p:spPr bwMode="auto">
          <a:xfrm>
            <a:off x="8350250" y="2895600"/>
            <a:ext cx="427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10753" name="Text Box 97"/>
          <p:cNvSpPr txBox="1">
            <a:spLocks noChangeArrowheads="1"/>
          </p:cNvSpPr>
          <p:nvPr/>
        </p:nvSpPr>
        <p:spPr bwMode="auto">
          <a:xfrm>
            <a:off x="8351838" y="3367088"/>
            <a:ext cx="427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 </a:t>
            </a:r>
          </a:p>
        </p:txBody>
      </p:sp>
      <p:sp>
        <p:nvSpPr>
          <p:cNvPr id="710754" name="Text Box 98"/>
          <p:cNvSpPr txBox="1">
            <a:spLocks noChangeArrowheads="1"/>
          </p:cNvSpPr>
          <p:nvPr/>
        </p:nvSpPr>
        <p:spPr bwMode="auto">
          <a:xfrm>
            <a:off x="8229600" y="43434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10755" name="Text Box 99"/>
          <p:cNvSpPr txBox="1">
            <a:spLocks noChangeArrowheads="1"/>
          </p:cNvSpPr>
          <p:nvPr/>
        </p:nvSpPr>
        <p:spPr bwMode="auto">
          <a:xfrm>
            <a:off x="8351838" y="4814888"/>
            <a:ext cx="427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10756" name="Text Box 100"/>
          <p:cNvSpPr txBox="1">
            <a:spLocks noChangeArrowheads="1"/>
          </p:cNvSpPr>
          <p:nvPr/>
        </p:nvSpPr>
        <p:spPr bwMode="auto">
          <a:xfrm>
            <a:off x="8229600" y="57150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10757" name="Text Box 101"/>
          <p:cNvSpPr txBox="1">
            <a:spLocks noChangeArrowheads="1"/>
          </p:cNvSpPr>
          <p:nvPr/>
        </p:nvSpPr>
        <p:spPr bwMode="auto">
          <a:xfrm>
            <a:off x="8351838" y="6186488"/>
            <a:ext cx="427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196773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0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0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0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0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0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0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0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0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0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0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0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0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1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0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0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0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0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1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10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10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1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10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10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1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300"/>
                                        <p:tgtEl>
                                          <p:spTgt spid="710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80" grpId="0" build="p" autoUpdateAnimBg="0"/>
      <p:bldP spid="710749" grpId="0"/>
      <p:bldP spid="710750" grpId="0"/>
      <p:bldP spid="710751" grpId="0"/>
      <p:bldP spid="710752" grpId="0"/>
      <p:bldP spid="710753" grpId="0"/>
      <p:bldP spid="710754" grpId="0"/>
      <p:bldP spid="710755" grpId="0"/>
      <p:bldP spid="710756" grpId="0"/>
      <p:bldP spid="7107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70002"/>
            <a:ext cx="7772400" cy="685800"/>
          </a:xfrm>
        </p:spPr>
        <p:txBody>
          <a:bodyPr/>
          <a:lstStyle/>
          <a:p>
            <a:r>
              <a:rPr lang="en-US" altLang="en-US" sz="4800" b="1" dirty="0" smtClean="0"/>
              <a:t>Announcements</a:t>
            </a:r>
            <a:endParaRPr lang="en-US" altLang="en-US" sz="4800" b="1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45720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Class on Wednesday, Nov. 23</a:t>
            </a:r>
            <a:r>
              <a:rPr lang="en-US" altLang="en-US" sz="4000" dirty="0" smtClean="0"/>
              <a:t>?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No class Wednesday, Nov. 23</a:t>
            </a:r>
            <a:endParaRPr lang="en-US" altLang="en-US" sz="3600" dirty="0" smtClean="0"/>
          </a:p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Quiz #4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Monday, Nov. 28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Covers up to what we learn coming Monday, Nov. 21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BYOF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Reading </a:t>
            </a:r>
            <a:r>
              <a:rPr lang="en-US" altLang="en-US" sz="4000" dirty="0"/>
              <a:t>assignments: </a:t>
            </a:r>
            <a:r>
              <a:rPr lang="en-US" altLang="en-US" sz="4000" dirty="0" smtClean="0"/>
              <a:t>10.3 </a:t>
            </a:r>
            <a:r>
              <a:rPr lang="en-US" altLang="en-US" sz="4000" dirty="0"/>
              <a:t>and </a:t>
            </a:r>
            <a:r>
              <a:rPr lang="en-US" altLang="en-US" sz="4000" dirty="0" smtClean="0"/>
              <a:t>10.4</a:t>
            </a:r>
          </a:p>
        </p:txBody>
      </p:sp>
    </p:spTree>
    <p:extLst>
      <p:ext uri="{BB962C8B-B14F-4D97-AF65-F5344CB8AC3E}">
        <p14:creationId xmlns:p14="http://schemas.microsoft.com/office/powerpoint/2010/main" val="12798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104A-F575-C543-8D15-C57A672C214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1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029200"/>
          </a:xfrm>
        </p:spPr>
        <p:txBody>
          <a:bodyPr/>
          <a:lstStyle/>
          <a:p>
            <a:r>
              <a:rPr lang="en-US" altLang="en-US"/>
              <a:t>Hadronic weak-decays</a:t>
            </a:r>
          </a:p>
          <a:p>
            <a:pPr lvl="1"/>
            <a:r>
              <a:rPr lang="en-US" altLang="en-US"/>
              <a:t>Selection rules are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 baseline="-25000"/>
              <a:t>3</a:t>
            </a:r>
            <a:r>
              <a:rPr lang="en-US" altLang="en-US"/>
              <a:t>|=1/2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S|=1</a:t>
            </a:r>
          </a:p>
          <a:p>
            <a:pPr lvl="1"/>
            <a:r>
              <a:rPr lang="en-US" altLang="en-US"/>
              <a:t>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 baseline="-25000"/>
              <a:t>3</a:t>
            </a:r>
            <a:r>
              <a:rPr lang="en-US" altLang="en-US"/>
              <a:t>|=3/2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S|=2 exists but heavily suppressed</a:t>
            </a:r>
          </a:p>
          <a:p>
            <a:r>
              <a:rPr lang="en-US" altLang="en-US"/>
              <a:t>Semi-leptonic weak-decays</a:t>
            </a:r>
          </a:p>
          <a:p>
            <a:pPr lvl="1"/>
            <a:r>
              <a:rPr lang="en-US" altLang="en-US"/>
              <a:t>Type 1: Strangeness conserving</a:t>
            </a:r>
          </a:p>
          <a:p>
            <a:pPr lvl="2"/>
            <a:r>
              <a:rPr lang="en-US" altLang="en-US"/>
              <a:t>Selection rules are: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S|=0,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 baseline="-25000"/>
              <a:t>3</a:t>
            </a:r>
            <a:r>
              <a:rPr lang="en-US" altLang="en-US"/>
              <a:t>|=1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/>
              <a:t>|=1</a:t>
            </a:r>
          </a:p>
          <a:p>
            <a:pPr lvl="1"/>
            <a:r>
              <a:rPr lang="en-US" altLang="en-US"/>
              <a:t>Type 2: Strangeness non-conserving</a:t>
            </a:r>
          </a:p>
          <a:p>
            <a:pPr lvl="2"/>
            <a:r>
              <a:rPr lang="en-US" altLang="en-US"/>
              <a:t>Selection rules are: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S|=1,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 baseline="-25000"/>
              <a:t>3</a:t>
            </a:r>
            <a:r>
              <a:rPr lang="en-US" altLang="en-US"/>
              <a:t>|= ½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/>
              <a:t>|= ½ or 3/2 </a:t>
            </a:r>
          </a:p>
          <a:p>
            <a:pPr lvl="2"/>
            <a:r>
              <a:rPr lang="en-US" altLang="en-US"/>
              <a:t> 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/>
              <a:t>=3/2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S|=1 exist but heavily suppressed</a:t>
            </a:r>
          </a:p>
        </p:txBody>
      </p:sp>
      <p:graphicFrame>
        <p:nvGraphicFramePr>
          <p:cNvPr id="71168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168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Summary of Weak Decays</a:t>
            </a:r>
          </a:p>
        </p:txBody>
      </p:sp>
    </p:spTree>
    <p:extLst>
      <p:ext uri="{BB962C8B-B14F-4D97-AF65-F5344CB8AC3E}">
        <p14:creationId xmlns:p14="http://schemas.microsoft.com/office/powerpoint/2010/main" val="75908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1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1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1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71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1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1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71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711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7116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682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7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5EE9-D795-6645-84BF-12A9234CAD0B}" type="slidenum">
              <a:rPr lang="en-US" altLang="en-US"/>
              <a:pPr/>
              <a:t>21</a:t>
            </a:fld>
            <a:endParaRPr lang="en-US" altLang="en-US"/>
          </a:p>
        </p:txBody>
      </p:sp>
      <p:graphicFrame>
        <p:nvGraphicFramePr>
          <p:cNvPr id="712706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39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270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EM Processes</a:t>
            </a:r>
          </a:p>
        </p:txBody>
      </p:sp>
      <p:graphicFrame>
        <p:nvGraphicFramePr>
          <p:cNvPr id="712708" name="Group 4"/>
          <p:cNvGraphicFramePr>
            <a:graphicFrameLocks noGrp="1"/>
          </p:cNvGraphicFramePr>
          <p:nvPr/>
        </p:nvGraphicFramePr>
        <p:xfrm>
          <a:off x="609600" y="854075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2730" name="Group 26"/>
          <p:cNvGraphicFramePr>
            <a:graphicFrameLocks noGrp="1"/>
          </p:cNvGraphicFramePr>
          <p:nvPr/>
        </p:nvGraphicFramePr>
        <p:xfrm>
          <a:off x="609600" y="2281238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h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2752" name="Group 48"/>
          <p:cNvGraphicFramePr>
            <a:graphicFrameLocks noGrp="1"/>
          </p:cNvGraphicFramePr>
          <p:nvPr/>
        </p:nvGraphicFramePr>
        <p:xfrm>
          <a:off x="609600" y="3703638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S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L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2774" name="Text Box 70"/>
          <p:cNvSpPr txBox="1">
            <a:spLocks noChangeArrowheads="1"/>
          </p:cNvSpPr>
          <p:nvPr/>
        </p:nvSpPr>
        <p:spPr bwMode="auto">
          <a:xfrm>
            <a:off x="8239125" y="685800"/>
            <a:ext cx="544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  <a:latin typeface="Symbol" charset="2"/>
              </a:rPr>
              <a:t>|D|</a:t>
            </a:r>
          </a:p>
        </p:txBody>
      </p:sp>
      <p:sp>
        <p:nvSpPr>
          <p:cNvPr id="712775" name="Text Box 71"/>
          <p:cNvSpPr txBox="1">
            <a:spLocks noChangeArrowheads="1"/>
          </p:cNvSpPr>
          <p:nvPr/>
        </p:nvSpPr>
        <p:spPr bwMode="auto">
          <a:xfrm>
            <a:off x="8297863" y="1158875"/>
            <a:ext cx="4270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 </a:t>
            </a:r>
          </a:p>
        </p:txBody>
      </p:sp>
      <p:sp>
        <p:nvSpPr>
          <p:cNvPr id="712776" name="Text Box 72"/>
          <p:cNvSpPr txBox="1">
            <a:spLocks noChangeArrowheads="1"/>
          </p:cNvSpPr>
          <p:nvPr/>
        </p:nvSpPr>
        <p:spPr bwMode="auto">
          <a:xfrm>
            <a:off x="8297863" y="1630363"/>
            <a:ext cx="427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 </a:t>
            </a:r>
          </a:p>
        </p:txBody>
      </p:sp>
      <p:sp>
        <p:nvSpPr>
          <p:cNvPr id="712777" name="Text Box 73"/>
          <p:cNvSpPr txBox="1">
            <a:spLocks noChangeArrowheads="1"/>
          </p:cNvSpPr>
          <p:nvPr/>
        </p:nvSpPr>
        <p:spPr bwMode="auto">
          <a:xfrm>
            <a:off x="8339138" y="2606675"/>
            <a:ext cx="346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2778" name="Text Box 74"/>
          <p:cNvSpPr txBox="1">
            <a:spLocks noChangeArrowheads="1"/>
          </p:cNvSpPr>
          <p:nvPr/>
        </p:nvSpPr>
        <p:spPr bwMode="auto">
          <a:xfrm>
            <a:off x="8339138" y="3078163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2779" name="Text Box 75"/>
          <p:cNvSpPr txBox="1">
            <a:spLocks noChangeArrowheads="1"/>
          </p:cNvSpPr>
          <p:nvPr/>
        </p:nvSpPr>
        <p:spPr bwMode="auto">
          <a:xfrm>
            <a:off x="8337550" y="3978275"/>
            <a:ext cx="346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2780" name="Text Box 76"/>
          <p:cNvSpPr txBox="1">
            <a:spLocks noChangeArrowheads="1"/>
          </p:cNvSpPr>
          <p:nvPr/>
        </p:nvSpPr>
        <p:spPr bwMode="auto">
          <a:xfrm>
            <a:off x="8339138" y="4449763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2781" name="Rectangle 77"/>
          <p:cNvSpPr>
            <a:spLocks noChangeArrowheads="1"/>
          </p:cNvSpPr>
          <p:nvPr/>
        </p:nvSpPr>
        <p:spPr bwMode="auto">
          <a:xfrm>
            <a:off x="152400" y="5181600"/>
            <a:ext cx="9067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/>
              <a:t>Strangeness is conserved but the total isospin is not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Selection rules are: |</a:t>
            </a:r>
            <a:r>
              <a:rPr lang="en-US" altLang="en-US" sz="2400">
                <a:latin typeface="Symbol" charset="2"/>
              </a:rPr>
              <a:t>D</a:t>
            </a:r>
            <a:r>
              <a:rPr lang="en-US" altLang="en-US" sz="2400"/>
              <a:t>S|=0, |</a:t>
            </a:r>
            <a:r>
              <a:rPr lang="en-US" altLang="en-US" sz="2400">
                <a:latin typeface="Symbol" charset="2"/>
              </a:rPr>
              <a:t>D</a:t>
            </a:r>
            <a:r>
              <a:rPr lang="en-US" altLang="en-US" sz="2400">
                <a:latin typeface="Monotype Corsiva" charset="0"/>
              </a:rPr>
              <a:t>I</a:t>
            </a:r>
            <a:r>
              <a:rPr lang="en-US" altLang="en-US" sz="2400" baseline="-25000"/>
              <a:t>3</a:t>
            </a:r>
            <a:r>
              <a:rPr lang="en-US" altLang="en-US" sz="2400"/>
              <a:t>|=0 and </a:t>
            </a:r>
            <a:r>
              <a:rPr lang="en-US" altLang="en-US" sz="2400">
                <a:latin typeface="Symbol" charset="2"/>
              </a:rPr>
              <a:t>D</a:t>
            </a:r>
            <a:r>
              <a:rPr lang="en-US" altLang="en-US" sz="2400">
                <a:latin typeface="Monotype Corsiva" charset="0"/>
              </a:rPr>
              <a:t>I</a:t>
            </a:r>
            <a:r>
              <a:rPr lang="en-US" altLang="en-US" sz="2400"/>
              <a:t>= 1or 0</a:t>
            </a:r>
          </a:p>
        </p:txBody>
      </p:sp>
    </p:spTree>
    <p:extLst>
      <p:ext uri="{BB962C8B-B14F-4D97-AF65-F5344CB8AC3E}">
        <p14:creationId xmlns:p14="http://schemas.microsoft.com/office/powerpoint/2010/main" val="41398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2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2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2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2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2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2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1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300"/>
                                        <p:tgtEl>
                                          <p:spTgt spid="71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"/>
                                        <p:tgtEl>
                                          <p:spTgt spid="712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74" grpId="0"/>
      <p:bldP spid="712775" grpId="0"/>
      <p:bldP spid="712776" grpId="0"/>
      <p:bldP spid="712777" grpId="0"/>
      <p:bldP spid="712778" grpId="0"/>
      <p:bldP spid="712779" grpId="0"/>
      <p:bldP spid="712780" grpId="0"/>
      <p:bldP spid="71278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5754-5E19-6B46-A79C-DC764CB796F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8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7630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Baryon Number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An additive and conserved quantum number, Baryon number (B)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This number is conserved in general but not absolute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Lepton Number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Quantum number assigned to leptons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Lepton numbers by species and the total lepton numbers must be conserved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Strangeness Numbers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Conserved in strong interactions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But violated in weak interactions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Isospin Quantum Numbers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Conserved in strong interactions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But violated in weak and EM interactions</a:t>
            </a:r>
          </a:p>
        </p:txBody>
      </p:sp>
      <p:graphicFrame>
        <p:nvGraphicFramePr>
          <p:cNvPr id="7833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4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dirty="0" smtClean="0"/>
              <a:t>Summary of Quantum </a:t>
            </a:r>
            <a:r>
              <a:rPr lang="en-US" altLang="en-US" dirty="0"/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2636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83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8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8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78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8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83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783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783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783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783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783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"/>
                                        <p:tgtEl>
                                          <p:spTgt spid="783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3362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111-0532-1B48-8886-B835A11E94DA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80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638800"/>
          </a:xfrm>
        </p:spPr>
        <p:txBody>
          <a:bodyPr/>
          <a:lstStyle/>
          <a:p>
            <a:r>
              <a:rPr lang="en-US" altLang="en-US" sz="2800"/>
              <a:t>We’ve learned about various newly introduced quantum numbers as a patch work to explain experimental observations</a:t>
            </a:r>
          </a:p>
          <a:p>
            <a:pPr lvl="1"/>
            <a:r>
              <a:rPr lang="en-US" altLang="en-US" sz="2400"/>
              <a:t>Lepton numbers</a:t>
            </a:r>
          </a:p>
          <a:p>
            <a:pPr lvl="1"/>
            <a:r>
              <a:rPr lang="en-US" altLang="en-US" sz="2400"/>
              <a:t>Baryon numbers</a:t>
            </a:r>
          </a:p>
          <a:p>
            <a:pPr lvl="1"/>
            <a:r>
              <a:rPr lang="en-US" altLang="en-US" sz="2400"/>
              <a:t>Isospin</a:t>
            </a:r>
          </a:p>
          <a:p>
            <a:pPr lvl="1"/>
            <a:r>
              <a:rPr lang="en-US" altLang="en-US" sz="2400"/>
              <a:t>Strangeness</a:t>
            </a:r>
          </a:p>
          <a:p>
            <a:r>
              <a:rPr lang="en-US" altLang="en-US" sz="2800"/>
              <a:t>Some of these numbers are conserved in certain situation but not in others</a:t>
            </a:r>
          </a:p>
          <a:p>
            <a:pPr lvl="1"/>
            <a:r>
              <a:rPr lang="en-US" altLang="en-US" sz="2400"/>
              <a:t>Very frustrating indeed….</a:t>
            </a:r>
          </a:p>
          <a:p>
            <a:r>
              <a:rPr lang="en-US" altLang="en-US" sz="2800"/>
              <a:t>These are due to lack of quantitative description by an elegant theory</a:t>
            </a:r>
          </a:p>
        </p:txBody>
      </p:sp>
      <p:graphicFrame>
        <p:nvGraphicFramePr>
          <p:cNvPr id="8017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48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17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Quantum Numbers</a:t>
            </a:r>
          </a:p>
        </p:txBody>
      </p:sp>
    </p:spTree>
    <p:extLst>
      <p:ext uri="{BB962C8B-B14F-4D97-AF65-F5344CB8AC3E}">
        <p14:creationId xmlns:p14="http://schemas.microsoft.com/office/powerpoint/2010/main" val="1232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80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80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801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801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801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801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801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801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79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71E-229C-FD43-B1C6-1B9F8F3224F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8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From cosmic ray shower observations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K-mesons and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dirty="0"/>
              <a:t> &amp;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Symbol" charset="2"/>
              </a:rPr>
              <a:t>L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baryons are produced strongly w/ </a:t>
            </a:r>
            <a:r>
              <a:rPr lang="en-US" altLang="en-US" sz="2400" dirty="0" smtClean="0"/>
              <a:t>large x-sec’s</a:t>
            </a:r>
            <a:endParaRPr lang="en-US" altLang="en-US" sz="24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But their </a:t>
            </a:r>
            <a:r>
              <a:rPr lang="en-US" altLang="en-US" sz="2000" dirty="0" smtClean="0"/>
              <a:t>lifetimes are </a:t>
            </a:r>
            <a:r>
              <a:rPr lang="en-US" altLang="en-US" sz="2000" dirty="0"/>
              <a:t>typical of weak interactions (~10</a:t>
            </a:r>
            <a:r>
              <a:rPr lang="en-US" altLang="en-US" sz="2000" baseline="30000" dirty="0"/>
              <a:t>-10</a:t>
            </a:r>
            <a:r>
              <a:rPr lang="en-US" altLang="en-US" sz="2000" dirty="0"/>
              <a:t> sec)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/>
              <a:t>They are </a:t>
            </a:r>
            <a:r>
              <a:rPr lang="en-US" altLang="en-US" sz="2000" dirty="0"/>
              <a:t>produced in pairs – a K </a:t>
            </a:r>
            <a:r>
              <a:rPr lang="en-US" altLang="en-US" sz="2000" dirty="0" smtClean="0"/>
              <a:t>with </a:t>
            </a: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S </a:t>
            </a:r>
            <a:r>
              <a:rPr lang="en-US" altLang="en-US" sz="2000" dirty="0"/>
              <a:t>or a K </a:t>
            </a:r>
            <a:r>
              <a:rPr lang="en-US" altLang="en-US" sz="2000" dirty="0" smtClean="0"/>
              <a:t>with </a:t>
            </a: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L</a:t>
            </a:r>
            <a:r>
              <a:rPr lang="en-US" altLang="en-US" sz="20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Gave an indication of a new quantum number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Consider the reaction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Symbol" charset="2"/>
              </a:rPr>
              <a:t>L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subsequently decay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                           and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Observations on </a:t>
            </a:r>
            <a:r>
              <a:rPr lang="en-US" altLang="en-US" sz="2800" dirty="0">
                <a:latin typeface="Symbol" charset="2"/>
              </a:rPr>
              <a:t>L</a:t>
            </a:r>
            <a:r>
              <a:rPr lang="en-US" altLang="en-US" sz="28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Always produced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never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just a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Produced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but not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-</a:t>
            </a:r>
          </a:p>
        </p:txBody>
      </p:sp>
      <p:graphicFrame>
        <p:nvGraphicFramePr>
          <p:cNvPr id="7813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3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Strangeness</a:t>
            </a:r>
          </a:p>
        </p:txBody>
      </p:sp>
      <p:graphicFrame>
        <p:nvGraphicFramePr>
          <p:cNvPr id="781317" name="Object 5"/>
          <p:cNvGraphicFramePr>
            <a:graphicFrameLocks noChangeAspect="1"/>
          </p:cNvGraphicFramePr>
          <p:nvPr/>
        </p:nvGraphicFramePr>
        <p:xfrm>
          <a:off x="3429000" y="2481263"/>
          <a:ext cx="144303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38" name="Equation" r:id="rId6" imgW="583920" imgH="228600" progId="Equation.DSMT4">
                  <p:embed/>
                </p:oleObj>
              </mc:Choice>
              <mc:Fallback>
                <p:oleObj name="Equation" r:id="rId6" imgW="583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81263"/>
                        <a:ext cx="144303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18" name="Object 6"/>
          <p:cNvGraphicFramePr>
            <a:graphicFrameLocks noChangeAspect="1"/>
          </p:cNvGraphicFramePr>
          <p:nvPr/>
        </p:nvGraphicFramePr>
        <p:xfrm>
          <a:off x="838200" y="3371850"/>
          <a:ext cx="8858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39" name="Equation" r:id="rId8" imgW="368280" imgH="203040" progId="Equation.DSMT4">
                  <p:embed/>
                </p:oleObj>
              </mc:Choice>
              <mc:Fallback>
                <p:oleObj name="Equation" r:id="rId8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71850"/>
                        <a:ext cx="8858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19" name="Object 7"/>
          <p:cNvGraphicFramePr>
            <a:graphicFrameLocks noChangeAspect="1"/>
          </p:cNvGraphicFramePr>
          <p:nvPr/>
        </p:nvGraphicFramePr>
        <p:xfrm>
          <a:off x="990600" y="5105400"/>
          <a:ext cx="30622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40" name="Equation" r:id="rId10" imgW="1371600" imgH="228600" progId="Equation.DSMT4">
                  <p:embed/>
                </p:oleObj>
              </mc:Choice>
              <mc:Fallback>
                <p:oleObj name="Equation" r:id="rId10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05400"/>
                        <a:ext cx="306228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0" name="Object 8"/>
          <p:cNvGraphicFramePr>
            <a:graphicFrameLocks noChangeAspect="1"/>
          </p:cNvGraphicFramePr>
          <p:nvPr/>
        </p:nvGraphicFramePr>
        <p:xfrm>
          <a:off x="990600" y="5638800"/>
          <a:ext cx="30337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41" name="Equation" r:id="rId12" imgW="1358640" imgH="228600" progId="Equation.DSMT4">
                  <p:embed/>
                </p:oleObj>
              </mc:Choice>
              <mc:Fallback>
                <p:oleObj name="Equation" r:id="rId12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638800"/>
                        <a:ext cx="30337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1" name="Object 9"/>
          <p:cNvGraphicFramePr>
            <a:graphicFrameLocks noChangeAspect="1"/>
          </p:cNvGraphicFramePr>
          <p:nvPr/>
        </p:nvGraphicFramePr>
        <p:xfrm>
          <a:off x="4495800" y="5638800"/>
          <a:ext cx="29765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42" name="Equation" r:id="rId14" imgW="1333440" imgH="228600" progId="Equation.DSMT4">
                  <p:embed/>
                </p:oleObj>
              </mc:Choice>
              <mc:Fallback>
                <p:oleObj name="Equation" r:id="rId14" imgW="1333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638800"/>
                        <a:ext cx="29765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2" name="Object 10"/>
          <p:cNvGraphicFramePr>
            <a:graphicFrameLocks noChangeAspect="1"/>
          </p:cNvGraphicFramePr>
          <p:nvPr/>
        </p:nvGraphicFramePr>
        <p:xfrm>
          <a:off x="4795838" y="2514600"/>
          <a:ext cx="122396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43" name="Equation" r:id="rId16" imgW="495000" imgH="190440" progId="Equation.DSMT4">
                  <p:embed/>
                </p:oleObj>
              </mc:Choice>
              <mc:Fallback>
                <p:oleObj name="Equation" r:id="rId16" imgW="4950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5838" y="2514600"/>
                        <a:ext cx="1223962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3" name="Object 11"/>
          <p:cNvGraphicFramePr>
            <a:graphicFrameLocks noChangeAspect="1"/>
          </p:cNvGraphicFramePr>
          <p:nvPr/>
        </p:nvGraphicFramePr>
        <p:xfrm>
          <a:off x="3352800" y="3352800"/>
          <a:ext cx="9175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44" name="Equation" r:id="rId18" imgW="380880" imgH="203040" progId="Equation.DSMT4">
                  <p:embed/>
                </p:oleObj>
              </mc:Choice>
              <mc:Fallback>
                <p:oleObj name="Equation" r:id="rId18" imgW="380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352800"/>
                        <a:ext cx="91757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4" name="Object 12"/>
          <p:cNvGraphicFramePr>
            <a:graphicFrameLocks noChangeAspect="1"/>
          </p:cNvGraphicFramePr>
          <p:nvPr/>
        </p:nvGraphicFramePr>
        <p:xfrm>
          <a:off x="1752600" y="3341688"/>
          <a:ext cx="100806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45" name="Equation" r:id="rId20" imgW="419040" imgH="228600" progId="Equation.DSMT4">
                  <p:embed/>
                </p:oleObj>
              </mc:Choice>
              <mc:Fallback>
                <p:oleObj name="Equation" r:id="rId20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41688"/>
                        <a:ext cx="1008063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5" name="Object 13"/>
          <p:cNvGraphicFramePr>
            <a:graphicFrameLocks noChangeAspect="1"/>
          </p:cNvGraphicFramePr>
          <p:nvPr/>
        </p:nvGraphicFramePr>
        <p:xfrm>
          <a:off x="4324350" y="3352800"/>
          <a:ext cx="11620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46" name="Equation" r:id="rId22" imgW="482400" imgH="203040" progId="Equation.DSMT4">
                  <p:embed/>
                </p:oleObj>
              </mc:Choice>
              <mc:Fallback>
                <p:oleObj name="Equation" r:id="rId22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3352800"/>
                        <a:ext cx="116205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26" name="Line 14"/>
          <p:cNvSpPr>
            <a:spLocks noChangeShapeType="1"/>
          </p:cNvSpPr>
          <p:nvPr/>
        </p:nvSpPr>
        <p:spPr bwMode="auto">
          <a:xfrm flipV="1">
            <a:off x="1905000" y="5715000"/>
            <a:ext cx="304800" cy="4572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1327" name="Line 15"/>
          <p:cNvSpPr>
            <a:spLocks noChangeShapeType="1"/>
          </p:cNvSpPr>
          <p:nvPr/>
        </p:nvSpPr>
        <p:spPr bwMode="auto">
          <a:xfrm flipV="1">
            <a:off x="5410200" y="5715000"/>
            <a:ext cx="304800" cy="4572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0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8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8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8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78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8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81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8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8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"/>
                                        <p:tgtEl>
                                          <p:spTgt spid="781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8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81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8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8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8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300"/>
                                        <p:tgtEl>
                                          <p:spTgt spid="781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"/>
                                        <p:tgtEl>
                                          <p:spTgt spid="781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300"/>
                                        <p:tgtEl>
                                          <p:spTgt spid="781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8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8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8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78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78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314" grpId="0" build="p" autoUpdateAnimBg="0"/>
      <p:bldP spid="781326" grpId="0" animBg="1"/>
      <p:bldP spid="7813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58DA-2E4D-4846-BCD1-6C001F4D39F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257800"/>
          </a:xfrm>
        </p:spPr>
        <p:txBody>
          <a:bodyPr/>
          <a:lstStyle/>
          <a:p>
            <a:r>
              <a:rPr lang="en-US" altLang="en-US" sz="2800" dirty="0"/>
              <a:t>Consider reactions                             and</a:t>
            </a:r>
          </a:p>
          <a:p>
            <a:pPr lvl="1"/>
            <a:r>
              <a:rPr lang="en-US" altLang="en-US" sz="2400" dirty="0"/>
              <a:t>With the subsequent decays                               and </a:t>
            </a:r>
          </a:p>
          <a:p>
            <a:r>
              <a:rPr lang="en-US" altLang="en-US" sz="2800" dirty="0"/>
              <a:t>Observations from </a:t>
            </a:r>
            <a:r>
              <a:rPr lang="en-US" altLang="en-US" sz="2800" dirty="0">
                <a:latin typeface="Symbol" charset="2"/>
              </a:rPr>
              <a:t>S</a:t>
            </a:r>
            <a:r>
              <a:rPr lang="en-US" altLang="en-US" sz="2800" baseline="30000" dirty="0"/>
              <a:t>+</a:t>
            </a:r>
          </a:p>
          <a:p>
            <a:pPr lvl="1"/>
            <a:r>
              <a:rPr lang="en-US" altLang="en-US" sz="2400" dirty="0"/>
              <a:t>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is always produced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a K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never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just a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+</a:t>
            </a:r>
          </a:p>
          <a:p>
            <a:pPr lvl="1"/>
            <a:r>
              <a:rPr lang="en-US" altLang="en-US" sz="2400" dirty="0"/>
              <a:t>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is also produced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a 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but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an additional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for charge conservation</a:t>
            </a:r>
          </a:p>
          <a:p>
            <a:r>
              <a:rPr lang="en-US" altLang="en-US" sz="2800" dirty="0"/>
              <a:t>Observations from </a:t>
            </a:r>
            <a:r>
              <a:rPr lang="en-US" altLang="en-US" sz="2800" dirty="0">
                <a:latin typeface="Symbol" charset="2"/>
              </a:rPr>
              <a:t>S</a:t>
            </a:r>
            <a:r>
              <a:rPr lang="en-US" altLang="en-US" sz="2800" baseline="30000" dirty="0">
                <a:latin typeface="Symbol" charset="2"/>
              </a:rPr>
              <a:t>-</a:t>
            </a:r>
          </a:p>
          <a:p>
            <a:pPr lvl="1"/>
            <a:r>
              <a:rPr lang="en-US" altLang="en-US" sz="2400" dirty="0"/>
              <a:t>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baseline="30000" dirty="0">
                <a:latin typeface="Symbol" charset="2"/>
              </a:rPr>
              <a:t>-</a:t>
            </a:r>
            <a:r>
              <a:rPr lang="en-US" altLang="en-US" sz="2400" dirty="0"/>
              <a:t> is always produced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a K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never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-</a:t>
            </a:r>
            <a:r>
              <a:rPr lang="en-US" altLang="en-US" sz="2400" dirty="0"/>
              <a:t> </a:t>
            </a:r>
          </a:p>
          <a:p>
            <a:r>
              <a:rPr lang="en-US" altLang="en-US" sz="2800" dirty="0"/>
              <a:t>Thus,</a:t>
            </a:r>
          </a:p>
          <a:p>
            <a:pPr lvl="1"/>
            <a:r>
              <a:rPr lang="en-US" altLang="en-US" sz="2400" dirty="0"/>
              <a:t>Observed:</a:t>
            </a:r>
          </a:p>
          <a:p>
            <a:pPr lvl="1"/>
            <a:r>
              <a:rPr lang="en-US" altLang="en-US" sz="2400" dirty="0"/>
              <a:t>Not observed:</a:t>
            </a:r>
          </a:p>
        </p:txBody>
      </p:sp>
      <p:graphicFrame>
        <p:nvGraphicFramePr>
          <p:cNvPr id="6993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0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93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Strangeness</a:t>
            </a:r>
          </a:p>
        </p:txBody>
      </p:sp>
      <p:graphicFrame>
        <p:nvGraphicFramePr>
          <p:cNvPr id="699397" name="Object 5"/>
          <p:cNvGraphicFramePr>
            <a:graphicFrameLocks noChangeAspect="1"/>
          </p:cNvGraphicFramePr>
          <p:nvPr/>
        </p:nvGraphicFramePr>
        <p:xfrm>
          <a:off x="3148013" y="654050"/>
          <a:ext cx="20335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04" name="Equation" r:id="rId6" imgW="1054080" imgH="228600" progId="Equation.DSMT4">
                  <p:embed/>
                </p:oleObj>
              </mc:Choice>
              <mc:Fallback>
                <p:oleObj name="Equation" r:id="rId6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654050"/>
                        <a:ext cx="20335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348536"/>
              </p:ext>
            </p:extLst>
          </p:nvPr>
        </p:nvGraphicFramePr>
        <p:xfrm>
          <a:off x="2606675" y="4752975"/>
          <a:ext cx="30321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05" name="Equation" r:id="rId8" imgW="1358640" imgH="228600" progId="Equation.DSMT4">
                  <p:embed/>
                </p:oleObj>
              </mc:Choice>
              <mc:Fallback>
                <p:oleObj name="Equation" r:id="rId8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4752975"/>
                        <a:ext cx="3032125" cy="504825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3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141948"/>
              </p:ext>
            </p:extLst>
          </p:nvPr>
        </p:nvGraphicFramePr>
        <p:xfrm>
          <a:off x="2590800" y="5257800"/>
          <a:ext cx="23526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06" name="Equation" r:id="rId10" imgW="1054080" imgH="228600" progId="Equation.DSMT4">
                  <p:embed/>
                </p:oleObj>
              </mc:Choice>
              <mc:Fallback>
                <p:oleObj name="Equation" r:id="rId10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257800"/>
                        <a:ext cx="23526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738719"/>
              </p:ext>
            </p:extLst>
          </p:nvPr>
        </p:nvGraphicFramePr>
        <p:xfrm>
          <a:off x="6010275" y="5257800"/>
          <a:ext cx="22955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07" name="Equation" r:id="rId12" imgW="1028520" imgH="228600" progId="Equation.DSMT4">
                  <p:embed/>
                </p:oleObj>
              </mc:Choice>
              <mc:Fallback>
                <p:oleObj name="Equation" r:id="rId12" imgW="1028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275" y="5257800"/>
                        <a:ext cx="22955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1" name="Object 9"/>
          <p:cNvGraphicFramePr>
            <a:graphicFrameLocks noChangeAspect="1"/>
          </p:cNvGraphicFramePr>
          <p:nvPr/>
        </p:nvGraphicFramePr>
        <p:xfrm>
          <a:off x="4111625" y="1093788"/>
          <a:ext cx="10699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08" name="Equation" r:id="rId14" imgW="495000" imgH="203040" progId="Equation.DSMT4">
                  <p:embed/>
                </p:oleObj>
              </mc:Choice>
              <mc:Fallback>
                <p:oleObj name="Equation" r:id="rId14" imgW="495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25" y="1093788"/>
                        <a:ext cx="106997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961162"/>
              </p:ext>
            </p:extLst>
          </p:nvPr>
        </p:nvGraphicFramePr>
        <p:xfrm>
          <a:off x="6049962" y="4724400"/>
          <a:ext cx="24082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09" name="Equation" r:id="rId16" imgW="1079280" imgH="228600" progId="Equation.DSMT4">
                  <p:embed/>
                </p:oleObj>
              </mc:Choice>
              <mc:Fallback>
                <p:oleObj name="Equation" r:id="rId16" imgW="1079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962" y="4724400"/>
                        <a:ext cx="240823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3" name="Object 11"/>
          <p:cNvGraphicFramePr>
            <a:graphicFrameLocks noChangeAspect="1"/>
          </p:cNvGraphicFramePr>
          <p:nvPr/>
        </p:nvGraphicFramePr>
        <p:xfrm>
          <a:off x="5845175" y="654050"/>
          <a:ext cx="21558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10" name="Equation" r:id="rId18" imgW="1117440" imgH="228600" progId="Equation.DSMT4">
                  <p:embed/>
                </p:oleObj>
              </mc:Choice>
              <mc:Fallback>
                <p:oleObj name="Equation" r:id="rId18" imgW="1117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5" y="654050"/>
                        <a:ext cx="215582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4" name="Object 12"/>
          <p:cNvGraphicFramePr>
            <a:graphicFrameLocks noChangeAspect="1"/>
          </p:cNvGraphicFramePr>
          <p:nvPr/>
        </p:nvGraphicFramePr>
        <p:xfrm>
          <a:off x="6750050" y="1066800"/>
          <a:ext cx="8699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11" name="Equation" r:id="rId20" imgW="393480" imgH="203040" progId="Equation.DSMT4">
                  <p:embed/>
                </p:oleObj>
              </mc:Choice>
              <mc:Fallback>
                <p:oleObj name="Equation" r:id="rId20" imgW="393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050" y="1066800"/>
                        <a:ext cx="86995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5" name="Object 13"/>
          <p:cNvGraphicFramePr>
            <a:graphicFrameLocks noChangeAspect="1"/>
          </p:cNvGraphicFramePr>
          <p:nvPr/>
        </p:nvGraphicFramePr>
        <p:xfrm>
          <a:off x="5124450" y="1093788"/>
          <a:ext cx="11239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12" name="Equation" r:id="rId22" imgW="520560" imgH="203040" progId="Equation.DSMT4">
                  <p:embed/>
                </p:oleObj>
              </mc:Choice>
              <mc:Fallback>
                <p:oleObj name="Equation" r:id="rId22" imgW="520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50" y="1093788"/>
                        <a:ext cx="1123950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6" name="Object 14"/>
          <p:cNvGraphicFramePr>
            <a:graphicFrameLocks noChangeAspect="1"/>
          </p:cNvGraphicFramePr>
          <p:nvPr/>
        </p:nvGraphicFramePr>
        <p:xfrm>
          <a:off x="7570788" y="1066800"/>
          <a:ext cx="103981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13" name="Equation" r:id="rId24" imgW="469800" imgH="203040" progId="Equation.DSMT4">
                  <p:embed/>
                </p:oleObj>
              </mc:Choice>
              <mc:Fallback>
                <p:oleObj name="Equation" r:id="rId24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0788" y="1066800"/>
                        <a:ext cx="1039812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90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9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9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69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9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9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9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9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"/>
                                        <p:tgtEl>
                                          <p:spTgt spid="69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"/>
                                        <p:tgtEl>
                                          <p:spTgt spid="69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9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9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9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9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9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9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9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9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9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9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9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171C-31C2-2E4D-8A1A-D8619BEC64FD}" type="slidenum">
              <a:rPr lang="en-US" altLang="en-US"/>
              <a:pPr/>
              <a:t>6</a:t>
            </a:fld>
            <a:endParaRPr lang="en-US" altLang="en-US"/>
          </a:p>
        </p:txBody>
      </p:sp>
      <p:pic>
        <p:nvPicPr>
          <p:cNvPr id="700418" name="Picture 2" descr="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3886200" cy="378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04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686800" cy="2667000"/>
          </a:xfrm>
        </p:spPr>
        <p:txBody>
          <a:bodyPr/>
          <a:lstStyle/>
          <a:p>
            <a:r>
              <a:rPr lang="en-US" altLang="en-US" dirty="0"/>
              <a:t>Further observation </a:t>
            </a:r>
            <a:r>
              <a:rPr lang="en-US" altLang="en-US" dirty="0" smtClean="0"/>
              <a:t>from </a:t>
            </a:r>
            <a:r>
              <a:rPr lang="en-US" altLang="en-US" dirty="0"/>
              <a:t>cross section measurements</a:t>
            </a:r>
          </a:p>
          <a:p>
            <a:pPr lvl="1"/>
            <a:r>
              <a:rPr lang="en-US" altLang="en-US" dirty="0"/>
              <a:t>The cross section for reactions                                       and                                                                			      </a:t>
            </a:r>
            <a:r>
              <a:rPr lang="en-US" altLang="en-US" dirty="0" smtClean="0"/>
              <a:t> with </a:t>
            </a:r>
            <a:r>
              <a:rPr lang="en-US" altLang="en-US" dirty="0"/>
              <a:t>1GeV/c pion momenta are ~ 1mb</a:t>
            </a:r>
          </a:p>
          <a:p>
            <a:pPr lvl="2"/>
            <a:r>
              <a:rPr lang="en-US" altLang="en-US" dirty="0"/>
              <a:t>Whereas the total pion-proton scattering cross section is ~ 30mb</a:t>
            </a:r>
          </a:p>
          <a:p>
            <a:pPr lvl="2"/>
            <a:r>
              <a:rPr lang="en-US" altLang="en-US" dirty="0"/>
              <a:t>The interactions are strong interactions</a:t>
            </a:r>
          </a:p>
        </p:txBody>
      </p:sp>
      <p:graphicFrame>
        <p:nvGraphicFramePr>
          <p:cNvPr id="7004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37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0422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Strangeness</a:t>
            </a:r>
          </a:p>
        </p:txBody>
      </p:sp>
      <p:graphicFrame>
        <p:nvGraphicFramePr>
          <p:cNvPr id="7004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474378"/>
              </p:ext>
            </p:extLst>
          </p:nvPr>
        </p:nvGraphicFramePr>
        <p:xfrm>
          <a:off x="1012825" y="4035425"/>
          <a:ext cx="37115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38" name="Equation" r:id="rId7" imgW="1663560" imgH="380880" progId="Equation.DSMT4">
                  <p:embed/>
                </p:oleObj>
              </mc:Choice>
              <mc:Fallback>
                <p:oleObj name="Equation" r:id="rId7" imgW="16635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4035425"/>
                        <a:ext cx="37115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0424" name="Object 8"/>
          <p:cNvGraphicFramePr>
            <a:graphicFrameLocks noChangeAspect="1"/>
          </p:cNvGraphicFramePr>
          <p:nvPr/>
        </p:nvGraphicFramePr>
        <p:xfrm>
          <a:off x="990600" y="1598613"/>
          <a:ext cx="24384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39" name="Equation" r:id="rId9" imgW="1066680" imgH="228600" progId="Equation.DSMT4">
                  <p:embed/>
                </p:oleObj>
              </mc:Choice>
              <mc:Fallback>
                <p:oleObj name="Equation" r:id="rId9" imgW="1066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98613"/>
                        <a:ext cx="243840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0426" name="Object 10"/>
          <p:cNvGraphicFramePr>
            <a:graphicFrameLocks noChangeAspect="1"/>
          </p:cNvGraphicFramePr>
          <p:nvPr/>
        </p:nvGraphicFramePr>
        <p:xfrm>
          <a:off x="5029200" y="1219200"/>
          <a:ext cx="27432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40" name="Equation" r:id="rId11" imgW="1371600" imgH="228600" progId="Equation.DSMT4">
                  <p:embed/>
                </p:oleObj>
              </mc:Choice>
              <mc:Fallback>
                <p:oleObj name="Equation" r:id="rId11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19200"/>
                        <a:ext cx="27432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0" y="3048000"/>
            <a:ext cx="5562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CC00C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rgbClr val="FF00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en-US" dirty="0" smtClean="0">
                <a:latin typeface="Symbol" charset="2"/>
              </a:rPr>
              <a:t>L</a:t>
            </a:r>
            <a:r>
              <a:rPr lang="en-US" altLang="en-US" baseline="30000" dirty="0" smtClean="0"/>
              <a:t>0</a:t>
            </a:r>
            <a:r>
              <a:rPr lang="en-US" altLang="en-US" dirty="0" smtClean="0"/>
              <a:t> at v~0.1c decays in about 0.3cm</a:t>
            </a:r>
          </a:p>
          <a:p>
            <a:pPr lvl="2"/>
            <a:r>
              <a:rPr lang="en-US" altLang="en-US" dirty="0" smtClean="0"/>
              <a:t>Lifetime of </a:t>
            </a:r>
            <a:r>
              <a:rPr lang="en-US" altLang="en-US" dirty="0" smtClean="0">
                <a:latin typeface="Symbol" charset="2"/>
              </a:rPr>
              <a:t>L</a:t>
            </a:r>
            <a:r>
              <a:rPr lang="en-US" altLang="en-US" baseline="30000" dirty="0" smtClean="0"/>
              <a:t>0</a:t>
            </a:r>
            <a:r>
              <a:rPr lang="en-US" altLang="en-US" dirty="0" smtClean="0"/>
              <a:t> baryon is</a:t>
            </a:r>
          </a:p>
          <a:p>
            <a:pPr lvl="2"/>
            <a:endParaRPr lang="en-US" altLang="en-US" dirty="0" smtClean="0"/>
          </a:p>
          <a:p>
            <a:pPr lvl="2"/>
            <a:endParaRPr lang="en-US" altLang="en-US" dirty="0" smtClean="0"/>
          </a:p>
          <a:p>
            <a:pPr lvl="2"/>
            <a:r>
              <a:rPr lang="en-US" altLang="en-US" dirty="0" smtClean="0"/>
              <a:t>The short lifetime of these strange particles indicate weak decay</a:t>
            </a:r>
            <a:endParaRPr lang="en-US" alt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239000" y="5181600"/>
            <a:ext cx="76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8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0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0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0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0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0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0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20" grpId="0" uiExpand="1" build="p"/>
      <p:bldP spid="1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321-61CF-EB4D-A27F-68EA0F3056C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715000"/>
          </a:xfrm>
        </p:spPr>
        <p:txBody>
          <a:bodyPr/>
          <a:lstStyle/>
          <a:p>
            <a:r>
              <a:rPr lang="en-US" altLang="en-US" dirty="0"/>
              <a:t>Strangeness quantum number</a:t>
            </a:r>
          </a:p>
          <a:p>
            <a:pPr lvl="1"/>
            <a:r>
              <a:rPr lang="en-US" altLang="en-US" dirty="0"/>
              <a:t>Murray Gell-Mann and Abraham </a:t>
            </a:r>
            <a:r>
              <a:rPr lang="en-US" altLang="en-US" dirty="0" err="1"/>
              <a:t>Pais</a:t>
            </a:r>
            <a:r>
              <a:rPr lang="en-US" altLang="en-US" dirty="0"/>
              <a:t> proposed a new additive quantum number that are carried by these </a:t>
            </a:r>
            <a:r>
              <a:rPr lang="en-US" altLang="en-US" dirty="0" smtClean="0"/>
              <a:t>particles in 1950’s</a:t>
            </a:r>
            <a:endParaRPr lang="en-US" altLang="en-US" dirty="0"/>
          </a:p>
          <a:p>
            <a:pPr lvl="1"/>
            <a:r>
              <a:rPr lang="en-US" altLang="en-US" b="1" u="sng" dirty="0">
                <a:solidFill>
                  <a:srgbClr val="FF0000"/>
                </a:solidFill>
              </a:rPr>
              <a:t>Conserved in strong </a:t>
            </a:r>
            <a:r>
              <a:rPr lang="en-US" altLang="en-US" b="1" u="sng" dirty="0" smtClean="0">
                <a:solidFill>
                  <a:srgbClr val="FF0000"/>
                </a:solidFill>
              </a:rPr>
              <a:t>and EM interactions</a:t>
            </a:r>
            <a:endParaRPr lang="en-US" altLang="en-US" b="1" u="sng" dirty="0">
              <a:solidFill>
                <a:srgbClr val="FF0000"/>
              </a:solidFill>
            </a:endParaRPr>
          </a:p>
          <a:p>
            <a:pPr lvl="1"/>
            <a:r>
              <a:rPr lang="en-US" altLang="en-US" dirty="0"/>
              <a:t>Violated in weak decays</a:t>
            </a:r>
          </a:p>
          <a:p>
            <a:pPr lvl="1"/>
            <a:r>
              <a:rPr lang="en-US" altLang="en-US" dirty="0"/>
              <a:t>S=0 for all ordinary mesons and baryons as well as photons and leptons</a:t>
            </a:r>
          </a:p>
          <a:p>
            <a:pPr lvl="1"/>
            <a:r>
              <a:rPr lang="en-US" altLang="en-US" dirty="0"/>
              <a:t>For any strong associated-production reaction </a:t>
            </a:r>
            <a:r>
              <a:rPr lang="en-US" altLang="en-US" dirty="0" smtClean="0"/>
              <a:t>with </a:t>
            </a:r>
            <a:r>
              <a:rPr lang="en-US" altLang="en-US" dirty="0"/>
              <a:t>the initial state S=0, the total strangeness of particles in the final state should </a:t>
            </a:r>
            <a:r>
              <a:rPr lang="en-US" altLang="en-US" dirty="0" smtClean="0"/>
              <a:t>also add </a:t>
            </a:r>
            <a:r>
              <a:rPr lang="en-US" altLang="en-US" dirty="0"/>
              <a:t>up to 0.</a:t>
            </a:r>
          </a:p>
        </p:txBody>
      </p:sp>
      <p:graphicFrame>
        <p:nvGraphicFramePr>
          <p:cNvPr id="7505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77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05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/>
              <a:t>Strangeness</a:t>
            </a:r>
          </a:p>
        </p:txBody>
      </p:sp>
    </p:spTree>
    <p:extLst>
      <p:ext uri="{BB962C8B-B14F-4D97-AF65-F5344CB8AC3E}">
        <p14:creationId xmlns:p14="http://schemas.microsoft.com/office/powerpoint/2010/main" val="167208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5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5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5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75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5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5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5087-19A5-EE46-A420-3976DAED84D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715000"/>
          </a:xfrm>
        </p:spPr>
        <p:txBody>
          <a:bodyPr/>
          <a:lstStyle/>
          <a:p>
            <a:r>
              <a:rPr lang="en-US" altLang="en-US" dirty="0"/>
              <a:t>Based on experimental observations of reactions and </a:t>
            </a:r>
            <a:r>
              <a:rPr lang="en-US" altLang="en-US" dirty="0" smtClean="0"/>
              <a:t>with </a:t>
            </a:r>
            <a:r>
              <a:rPr lang="en-US" altLang="en-US" dirty="0"/>
              <a:t>an arbitrary choice of S(K</a:t>
            </a:r>
            <a:r>
              <a:rPr lang="en-US" altLang="en-US" baseline="30000" dirty="0"/>
              <a:t>0</a:t>
            </a:r>
            <a:r>
              <a:rPr lang="en-US" altLang="en-US" dirty="0"/>
              <a:t>)=1, we obtain </a:t>
            </a:r>
          </a:p>
          <a:p>
            <a:pPr lvl="1"/>
            <a:r>
              <a:rPr lang="en-US" altLang="en-US" dirty="0"/>
              <a:t>S(K</a:t>
            </a:r>
            <a:r>
              <a:rPr lang="en-US" altLang="en-US" baseline="30000" dirty="0" smtClean="0"/>
              <a:t>+</a:t>
            </a:r>
            <a:r>
              <a:rPr lang="en-US" altLang="en-US" dirty="0" smtClean="0"/>
              <a:t>)= S(K</a:t>
            </a:r>
            <a:r>
              <a:rPr lang="en-US" altLang="en-US" baseline="30000" dirty="0" smtClean="0"/>
              <a:t>0</a:t>
            </a:r>
            <a:r>
              <a:rPr lang="en-US" altLang="en-US" dirty="0"/>
              <a:t>)=1 and </a:t>
            </a:r>
            <a:r>
              <a:rPr lang="en-US" altLang="en-US" dirty="0">
                <a:latin typeface="+mj-lt"/>
              </a:rPr>
              <a:t>S(K</a:t>
            </a:r>
            <a:r>
              <a:rPr lang="en-US" altLang="en-US" baseline="30000" dirty="0">
                <a:latin typeface="+mj-lt"/>
              </a:rPr>
              <a:t>-</a:t>
            </a:r>
            <a:r>
              <a:rPr lang="en-US" altLang="en-US" dirty="0" smtClean="0"/>
              <a:t>)= </a:t>
            </a:r>
            <a:r>
              <a:rPr lang="en-US" altLang="en-US" dirty="0" smtClean="0">
                <a:latin typeface="+mj-lt"/>
              </a:rPr>
              <a:t>S</a:t>
            </a:r>
            <a:r>
              <a:rPr lang="en-US" altLang="en-US" dirty="0" smtClean="0">
                <a:latin typeface="Symbol" charset="2"/>
              </a:rPr>
              <a:t>(`</a:t>
            </a:r>
            <a:r>
              <a:rPr lang="en-US" altLang="en-US" dirty="0">
                <a:latin typeface="Symbol" charset="2"/>
              </a:rPr>
              <a:t>K</a:t>
            </a:r>
            <a:r>
              <a:rPr lang="en-US" altLang="en-US" baseline="30000" dirty="0">
                <a:latin typeface="Symbol" charset="2"/>
              </a:rPr>
              <a:t>0</a:t>
            </a:r>
            <a:r>
              <a:rPr lang="en-US" altLang="en-US" dirty="0" smtClean="0"/>
              <a:t>)= -</a:t>
            </a:r>
            <a:r>
              <a:rPr lang="en-US" altLang="en-US" dirty="0"/>
              <a:t>1</a:t>
            </a:r>
          </a:p>
          <a:p>
            <a:pPr lvl="1"/>
            <a:r>
              <a:rPr lang="en-US" altLang="en-US" dirty="0"/>
              <a:t>S(</a:t>
            </a:r>
            <a:r>
              <a:rPr lang="en-US" altLang="en-US" dirty="0">
                <a:latin typeface="Symbol" charset="2"/>
              </a:rPr>
              <a:t>L</a:t>
            </a:r>
            <a:r>
              <a:rPr lang="en-US" altLang="en-US" baseline="30000" dirty="0"/>
              <a:t>0</a:t>
            </a:r>
            <a:r>
              <a:rPr lang="en-US" altLang="en-US" dirty="0" smtClean="0"/>
              <a:t>)= S</a:t>
            </a:r>
            <a:r>
              <a:rPr lang="en-US" altLang="en-US" dirty="0" smtClean="0">
                <a:latin typeface="Symbol" charset="2"/>
              </a:rPr>
              <a:t>(S</a:t>
            </a:r>
            <a:r>
              <a:rPr lang="en-US" altLang="en-US" baseline="30000" dirty="0" smtClean="0">
                <a:latin typeface="Symbol" charset="2"/>
              </a:rPr>
              <a:t>+</a:t>
            </a:r>
            <a:r>
              <a:rPr lang="en-US" altLang="en-US" dirty="0" smtClean="0">
                <a:latin typeface="Symbol" charset="2"/>
              </a:rPr>
              <a:t>)= </a:t>
            </a:r>
            <a:r>
              <a:rPr lang="en-US" altLang="en-US" dirty="0" smtClean="0"/>
              <a:t>S(</a:t>
            </a:r>
            <a:r>
              <a:rPr lang="en-US" altLang="en-US" dirty="0" smtClean="0">
                <a:latin typeface="Symbol" charset="2"/>
              </a:rPr>
              <a:t>S</a:t>
            </a:r>
            <a:r>
              <a:rPr lang="en-US" altLang="en-US" baseline="30000" dirty="0" smtClean="0"/>
              <a:t>0</a:t>
            </a:r>
            <a:r>
              <a:rPr lang="en-US" altLang="en-US" dirty="0" smtClean="0"/>
              <a:t>)= S(</a:t>
            </a:r>
            <a:r>
              <a:rPr lang="en-US" altLang="en-US" dirty="0" smtClean="0">
                <a:latin typeface="Symbol" charset="2"/>
              </a:rPr>
              <a:t>S</a:t>
            </a:r>
            <a:r>
              <a:rPr lang="en-US" altLang="en-US" baseline="30000" dirty="0" smtClean="0"/>
              <a:t>-</a:t>
            </a:r>
            <a:r>
              <a:rPr lang="en-US" altLang="en-US" dirty="0" smtClean="0"/>
              <a:t>)= -</a:t>
            </a:r>
            <a:r>
              <a:rPr lang="en-US" altLang="en-US" dirty="0"/>
              <a:t>1</a:t>
            </a:r>
          </a:p>
          <a:p>
            <a:pPr lvl="1"/>
            <a:r>
              <a:rPr lang="en-US" altLang="en-US" dirty="0"/>
              <a:t>Does this work for the following reactions?</a:t>
            </a:r>
          </a:p>
          <a:p>
            <a:pPr lvl="1"/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 </a:t>
            </a:r>
          </a:p>
          <a:p>
            <a:r>
              <a:rPr lang="en-US" altLang="en-US" dirty="0"/>
              <a:t>For strong production reactions                               and</a:t>
            </a:r>
          </a:p>
          <a:p>
            <a:pPr>
              <a:buFontTx/>
              <a:buNone/>
            </a:pPr>
            <a:r>
              <a:rPr lang="en-US" altLang="en-US" dirty="0" smtClean="0"/>
              <a:t>                                 we can determine that</a:t>
            </a:r>
            <a:endParaRPr lang="en-US" altLang="en-US" dirty="0"/>
          </a:p>
          <a:p>
            <a:pPr lvl="1"/>
            <a:r>
              <a:rPr lang="en-US" altLang="en-US" dirty="0"/>
              <a:t> cascade particles                                  if </a:t>
            </a:r>
          </a:p>
        </p:txBody>
      </p:sp>
      <p:graphicFrame>
        <p:nvGraphicFramePr>
          <p:cNvPr id="7014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3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14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800" b="1"/>
              <a:t>Strangeness</a:t>
            </a:r>
          </a:p>
        </p:txBody>
      </p:sp>
      <p:graphicFrame>
        <p:nvGraphicFramePr>
          <p:cNvPr id="701445" name="Object 5"/>
          <p:cNvGraphicFramePr>
            <a:graphicFrameLocks noChangeAspect="1"/>
          </p:cNvGraphicFramePr>
          <p:nvPr/>
        </p:nvGraphicFramePr>
        <p:xfrm>
          <a:off x="5410200" y="4202113"/>
          <a:ext cx="2362200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36" name="Equation" r:id="rId6" imgW="1079280" imgH="228600" progId="Equation.DSMT4">
                  <p:embed/>
                </p:oleObj>
              </mc:Choice>
              <mc:Fallback>
                <p:oleObj name="Equation" r:id="rId6" imgW="1079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202113"/>
                        <a:ext cx="2362200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46" name="Object 6"/>
          <p:cNvGraphicFramePr>
            <a:graphicFrameLocks noChangeAspect="1"/>
          </p:cNvGraphicFramePr>
          <p:nvPr/>
        </p:nvGraphicFramePr>
        <p:xfrm>
          <a:off x="3429000" y="5381625"/>
          <a:ext cx="24384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37" name="Equation" r:id="rId8" imgW="1193760" imgH="279360" progId="Equation.DSMT4">
                  <p:embed/>
                </p:oleObj>
              </mc:Choice>
              <mc:Fallback>
                <p:oleObj name="Equation" r:id="rId8" imgW="11937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381625"/>
                        <a:ext cx="243840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47" name="Object 7"/>
          <p:cNvGraphicFramePr>
            <a:graphicFrameLocks noChangeAspect="1"/>
          </p:cNvGraphicFramePr>
          <p:nvPr/>
        </p:nvGraphicFramePr>
        <p:xfrm>
          <a:off x="6400800" y="5408613"/>
          <a:ext cx="23622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38" name="Equation" r:id="rId10" imgW="1206360" imgH="279360" progId="Equation.DSMT4">
                  <p:embed/>
                </p:oleObj>
              </mc:Choice>
              <mc:Fallback>
                <p:oleObj name="Equation" r:id="rId10" imgW="1206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408613"/>
                        <a:ext cx="236220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28362"/>
              </p:ext>
            </p:extLst>
          </p:nvPr>
        </p:nvGraphicFramePr>
        <p:xfrm>
          <a:off x="533400" y="4724400"/>
          <a:ext cx="2743200" cy="664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39" name="Equation" r:id="rId12" imgW="1130040" imgH="228600" progId="Equation.DSMT4">
                  <p:embed/>
                </p:oleObj>
              </mc:Choice>
              <mc:Fallback>
                <p:oleObj name="Equation" r:id="rId12" imgW="1130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24400"/>
                        <a:ext cx="2743200" cy="6640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49" name="Object 9"/>
          <p:cNvGraphicFramePr>
            <a:graphicFrameLocks noChangeAspect="1"/>
          </p:cNvGraphicFramePr>
          <p:nvPr/>
        </p:nvGraphicFramePr>
        <p:xfrm>
          <a:off x="990600" y="3205163"/>
          <a:ext cx="29718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40" name="Equation" r:id="rId14" imgW="1371600" imgH="228600" progId="Equation.DSMT4">
                  <p:embed/>
                </p:oleObj>
              </mc:Choice>
              <mc:Fallback>
                <p:oleObj name="Equation" r:id="rId14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5163"/>
                        <a:ext cx="2971800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50" name="Object 10"/>
          <p:cNvGraphicFramePr>
            <a:graphicFrameLocks noChangeAspect="1"/>
          </p:cNvGraphicFramePr>
          <p:nvPr/>
        </p:nvGraphicFramePr>
        <p:xfrm>
          <a:off x="990600" y="3729038"/>
          <a:ext cx="24384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41" name="Equation" r:id="rId16" imgW="1066680" imgH="228600" progId="Equation.DSMT4">
                  <p:embed/>
                </p:oleObj>
              </mc:Choice>
              <mc:Fallback>
                <p:oleObj name="Equation" r:id="rId16" imgW="1066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729038"/>
                        <a:ext cx="243840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23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0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0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0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70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0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0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"/>
                                        <p:tgtEl>
                                          <p:spTgt spid="70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"/>
                                        <p:tgtEl>
                                          <p:spTgt spid="70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"/>
                                        <p:tgtEl>
                                          <p:spTgt spid="70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0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0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"/>
                                        <p:tgtEl>
                                          <p:spTgt spid="7014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0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0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44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B8894-4E1A-AB41-A72E-01331DE1468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Let’s look at the reactions again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This is a strong interaction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Strangeness must be conserved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S: 0 + 0 </a:t>
            </a:r>
            <a:r>
              <a:rPr lang="en-US" altLang="en-US" sz="2000" dirty="0">
                <a:sym typeface="Wingdings" charset="2"/>
              </a:rPr>
              <a:t> +1 -1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How about the decays of the final state particles?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                           and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These decays are weak interactions so S is not conserved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S: -1 </a:t>
            </a:r>
            <a:r>
              <a:rPr lang="en-US" altLang="en-US" sz="2400" dirty="0">
                <a:sym typeface="Wingdings" charset="2"/>
              </a:rPr>
              <a:t> 0 + 0     and    +1  0 + 0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Wingdings" charset="2"/>
              </a:rPr>
              <a:t>A not-really-elegant solution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ym typeface="Wingdings" charset="2"/>
              </a:rPr>
              <a:t>S </a:t>
            </a:r>
            <a:r>
              <a:rPr lang="en-US" altLang="en-US" sz="2400" dirty="0" smtClean="0">
                <a:sym typeface="Wingdings" charset="2"/>
              </a:rPr>
              <a:t>is only </a:t>
            </a:r>
            <a:r>
              <a:rPr lang="en-US" altLang="en-US" sz="2400" dirty="0">
                <a:sym typeface="Wingdings" charset="2"/>
              </a:rPr>
              <a:t>conserved in Strong and EM interactions  Unique strangeness quantum numbers cannot be assigned to leptons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Wingdings" charset="2"/>
              </a:rPr>
              <a:t>Leads into the necessity of </a:t>
            </a:r>
            <a:r>
              <a:rPr lang="en-US" altLang="en-US" sz="2800" dirty="0" smtClean="0">
                <a:sym typeface="Wingdings" charset="2"/>
              </a:rPr>
              <a:t>the strange quark</a:t>
            </a:r>
            <a:endParaRPr lang="en-US" altLang="en-US" sz="2800" dirty="0">
              <a:sym typeface="Wingdings" charset="2"/>
            </a:endParaRPr>
          </a:p>
        </p:txBody>
      </p:sp>
      <p:graphicFrame>
        <p:nvGraphicFramePr>
          <p:cNvPr id="70246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2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246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More on Strangeness</a:t>
            </a:r>
          </a:p>
        </p:txBody>
      </p:sp>
      <p:graphicFrame>
        <p:nvGraphicFramePr>
          <p:cNvPr id="702469" name="Object 5"/>
          <p:cNvGraphicFramePr>
            <a:graphicFrameLocks noChangeAspect="1"/>
          </p:cNvGraphicFramePr>
          <p:nvPr/>
        </p:nvGraphicFramePr>
        <p:xfrm>
          <a:off x="1743075" y="990600"/>
          <a:ext cx="16097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28" name="Equation" r:id="rId6" imgW="583920" imgH="228600" progId="Equation.DSMT4">
                  <p:embed/>
                </p:oleObj>
              </mc:Choice>
              <mc:Fallback>
                <p:oleObj name="Equation" r:id="rId6" imgW="583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990600"/>
                        <a:ext cx="1609725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2470" name="Object 6"/>
          <p:cNvGraphicFramePr>
            <a:graphicFrameLocks noChangeAspect="1"/>
          </p:cNvGraphicFramePr>
          <p:nvPr/>
        </p:nvGraphicFramePr>
        <p:xfrm>
          <a:off x="914400" y="3036888"/>
          <a:ext cx="186531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29" name="Equation" r:id="rId8" imgW="774360" imgH="228600" progId="Equation.DSMT4">
                  <p:embed/>
                </p:oleObj>
              </mc:Choice>
              <mc:Fallback>
                <p:oleObj name="Equation" r:id="rId8" imgW="774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36888"/>
                        <a:ext cx="1865313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2471" name="Object 7"/>
          <p:cNvGraphicFramePr>
            <a:graphicFrameLocks noChangeAspect="1"/>
          </p:cNvGraphicFramePr>
          <p:nvPr/>
        </p:nvGraphicFramePr>
        <p:xfrm>
          <a:off x="3276600" y="1066800"/>
          <a:ext cx="13620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30" name="Equation" r:id="rId10" imgW="495000" imgH="190440" progId="Equation.DSMT4">
                  <p:embed/>
                </p:oleObj>
              </mc:Choice>
              <mc:Fallback>
                <p:oleObj name="Equation" r:id="rId10" imgW="4950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066800"/>
                        <a:ext cx="136207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2472" name="Object 8"/>
          <p:cNvGraphicFramePr>
            <a:graphicFrameLocks noChangeAspect="1"/>
          </p:cNvGraphicFramePr>
          <p:nvPr/>
        </p:nvGraphicFramePr>
        <p:xfrm>
          <a:off x="3514725" y="3036888"/>
          <a:ext cx="20478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31" name="Equation" r:id="rId12" imgW="850680" imgH="203040" progId="Equation.DSMT4">
                  <p:embed/>
                </p:oleObj>
              </mc:Choice>
              <mc:Fallback>
                <p:oleObj name="Equation" r:id="rId12" imgW="850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3036888"/>
                        <a:ext cx="204787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18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0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0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0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"/>
                                        <p:tgtEl>
                                          <p:spTgt spid="70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"/>
                                        <p:tgtEl>
                                          <p:spTgt spid="70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70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"/>
                                        <p:tgtEl>
                                          <p:spTgt spid="702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"/>
                                        <p:tgtEl>
                                          <p:spTgt spid="702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0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0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702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702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7024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"/>
                                        <p:tgtEl>
                                          <p:spTgt spid="7024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"/>
                                        <p:tgtEl>
                                          <p:spTgt spid="7024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6" grpId="0" build="p" autoUpdateAnimBg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56416</TotalTime>
  <Words>1787</Words>
  <Application>Microsoft Macintosh PowerPoint</Application>
  <PresentationFormat>On-screen Show (4:3)</PresentationFormat>
  <Paragraphs>408</Paragraphs>
  <Slides>23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#21</vt:lpstr>
      <vt:lpstr>Announcements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Iso-spin Assignments of some hadrons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1694</cp:revision>
  <cp:lastPrinted>2016-11-16T20:13:21Z</cp:lastPrinted>
  <dcterms:created xsi:type="dcterms:W3CDTF">2002-01-14T15:59:50Z</dcterms:created>
  <dcterms:modified xsi:type="dcterms:W3CDTF">2016-11-17T18:07:55Z</dcterms:modified>
</cp:coreProperties>
</file>