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49" r:id="rId2"/>
    <p:sldId id="809" r:id="rId3"/>
    <p:sldId id="900" r:id="rId4"/>
    <p:sldId id="897" r:id="rId5"/>
    <p:sldId id="902" r:id="rId6"/>
    <p:sldId id="901" r:id="rId7"/>
    <p:sldId id="903" r:id="rId8"/>
    <p:sldId id="899" r:id="rId9"/>
    <p:sldId id="865" r:id="rId10"/>
    <p:sldId id="866" r:id="rId11"/>
    <p:sldId id="867" r:id="rId12"/>
    <p:sldId id="868" r:id="rId13"/>
    <p:sldId id="869" r:id="rId14"/>
    <p:sldId id="870" r:id="rId15"/>
    <p:sldId id="871" r:id="rId16"/>
    <p:sldId id="872" r:id="rId17"/>
    <p:sldId id="873" r:id="rId18"/>
    <p:sldId id="874" r:id="rId19"/>
    <p:sldId id="875" r:id="rId20"/>
    <p:sldId id="876" r:id="rId21"/>
    <p:sldId id="877" r:id="rId22"/>
    <p:sldId id="878" r:id="rId23"/>
    <p:sldId id="879" r:id="rId24"/>
    <p:sldId id="880" r:id="rId25"/>
    <p:sldId id="881" r:id="rId26"/>
    <p:sldId id="882" r:id="rId2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CC00CC"/>
    <a:srgbClr val="99FFCC"/>
    <a:srgbClr val="FFFFCC"/>
    <a:srgbClr val="CC6600"/>
    <a:srgbClr val="FF0066"/>
    <a:srgbClr val="00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6087" autoAdjust="0"/>
  </p:normalViewPr>
  <p:slideViewPr>
    <p:cSldViewPr>
      <p:cViewPr varScale="1">
        <p:scale>
          <a:sx n="120" d="100"/>
          <a:sy n="120" d="100"/>
        </p:scale>
        <p:origin x="200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6" Type="http://schemas.openxmlformats.org/officeDocument/2006/relationships/image" Target="../media/image44.wmf"/><Relationship Id="rId1" Type="http://schemas.openxmlformats.org/officeDocument/2006/relationships/image" Target="../media/image1.wmf"/><Relationship Id="rId2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1" Type="http://schemas.openxmlformats.org/officeDocument/2006/relationships/image" Target="../media/image1.wmf"/><Relationship Id="rId2" Type="http://schemas.openxmlformats.org/officeDocument/2006/relationships/image" Target="../media/image4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wmf"/><Relationship Id="rId5" Type="http://schemas.openxmlformats.org/officeDocument/2006/relationships/image" Target="../media/image52.wmf"/><Relationship Id="rId1" Type="http://schemas.openxmlformats.org/officeDocument/2006/relationships/image" Target="../media/image1.wmf"/><Relationship Id="rId2" Type="http://schemas.openxmlformats.org/officeDocument/2006/relationships/image" Target="../media/image4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wmf"/><Relationship Id="rId5" Type="http://schemas.openxmlformats.org/officeDocument/2006/relationships/image" Target="../media/image56.wmf"/><Relationship Id="rId6" Type="http://schemas.openxmlformats.org/officeDocument/2006/relationships/image" Target="../media/image57.wmf"/><Relationship Id="rId7" Type="http://schemas.openxmlformats.org/officeDocument/2006/relationships/image" Target="../media/image58.wmf"/><Relationship Id="rId8" Type="http://schemas.openxmlformats.org/officeDocument/2006/relationships/image" Target="../media/image59.wmf"/><Relationship Id="rId1" Type="http://schemas.openxmlformats.org/officeDocument/2006/relationships/image" Target="../media/image1.wmf"/><Relationship Id="rId2" Type="http://schemas.openxmlformats.org/officeDocument/2006/relationships/image" Target="../media/image5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wmf"/><Relationship Id="rId1" Type="http://schemas.openxmlformats.org/officeDocument/2006/relationships/image" Target="../media/image1.wmf"/><Relationship Id="rId2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7D62B9B-2C43-B34F-A767-63AD89581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09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90658E6-8E13-374D-B54E-34163DBF1E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92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C41896-4BD9-6349-B1DC-53EC8D67DAF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25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6FA1E-5051-0845-9835-212F4468387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36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D12460-E9C9-1443-AF43-178104CFB2A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60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AE787-A50D-3D40-8F37-227494FE21B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674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58EFFF-C4BC-E941-A683-3907F4AB29D7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588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93905-0310-8746-99D4-2F8F08974960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48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4D139-673B-6A44-B928-B0FCF9EE2F6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845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9D69A-B07B-2446-AE24-9C40D197B0E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890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2AFBA-8A7D-6F45-B8D0-6854B0EAFDD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66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C6424-881F-424B-BDF3-E0566186DD95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684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0B5D7-229F-4241-9EFA-BE0AEF7E5EB1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3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9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FC0E7-ADD0-6742-B260-F627983C031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73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350D5-1AC6-034A-8E8C-36DC7CF42960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70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1A4AEA-4B42-4C41-ABDA-EC29F97EC214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072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B910C-B2F4-E640-B6AD-C55C27ED9AE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9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92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B43AC-D76B-614E-90A2-839693BB6374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25984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17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7A5D6-4DE7-F243-BF67-EBA94F25513D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9008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7E929-0273-E84D-B12C-97D017AAF12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963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5DE81-C543-0549-A95B-74B62C69FF0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647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C7B87-10B9-1F4A-9EB2-483C5EC81109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168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85805-1AF7-0D4E-AE03-9734350338C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00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B853-DCA8-564B-A8BA-5A5DCF79D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5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D83D-9E98-814A-8B9A-9DC5A9034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2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8322-88C7-8947-AFEB-CED3DE143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4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274E5-4909-6D45-8A8E-64F09394C4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21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D8ED2-62B5-DE41-847E-F676E85D6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7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6D99A-3C5B-7246-9CCB-0B7583133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AA009-1B35-A244-A493-D8273650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0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21850-FEE6-4142-AAA6-75D01ED8B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05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98EF2-B61C-3347-975E-3266668C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CED9A-0346-444E-8A81-41F004468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38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DD513-3674-FE43-A67D-4743D576D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9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FF0066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A50021"/>
                </a:solidFill>
              </a:defRPr>
            </a:lvl1pPr>
          </a:lstStyle>
          <a:p>
            <a:pPr>
              <a:defRPr/>
            </a:pPr>
            <a:fld id="{5A90F936-D30C-AB48-920A-9527AC07C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0033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CC00C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FF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image" Target="../media/image9.emf"/><Relationship Id="rId13" Type="http://schemas.openxmlformats.org/officeDocument/2006/relationships/image" Target="../media/image10.emf"/><Relationship Id="rId14" Type="http://schemas.openxmlformats.org/officeDocument/2006/relationships/image" Target="../media/image11.emf"/><Relationship Id="rId15" Type="http://schemas.openxmlformats.org/officeDocument/2006/relationships/image" Target="../media/image1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w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8" Type="http://schemas.openxmlformats.org/officeDocument/2006/relationships/image" Target="../media/image5.emf"/><Relationship Id="rId9" Type="http://schemas.openxmlformats.org/officeDocument/2006/relationships/image" Target="../media/image6.emf"/><Relationship Id="rId10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.w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image" Target="../media/image2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2.w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8.wmf"/><Relationship Id="rId8" Type="http://schemas.openxmlformats.org/officeDocument/2006/relationships/image" Target="../media/image29.emf"/><Relationship Id="rId9" Type="http://schemas.openxmlformats.org/officeDocument/2006/relationships/image" Target="../media/image3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emf"/><Relationship Id="rId13" Type="http://schemas.openxmlformats.org/officeDocument/2006/relationships/image" Target="../media/image37.emf"/><Relationship Id="rId14" Type="http://schemas.openxmlformats.org/officeDocument/2006/relationships/image" Target="../media/image38.emf"/><Relationship Id="rId15" Type="http://schemas.openxmlformats.org/officeDocument/2006/relationships/image" Target="../media/image3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1.w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.wmf"/><Relationship Id="rId6" Type="http://schemas.openxmlformats.org/officeDocument/2006/relationships/image" Target="../media/image3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w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43.wm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44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40.w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41.wmf"/><Relationship Id="rId10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w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48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45.w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46.wmf"/><Relationship Id="rId10" Type="http://schemas.openxmlformats.org/officeDocument/2006/relationships/oleObject" Target="../embeddings/oleObject27.bin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wmf"/><Relationship Id="rId12" Type="http://schemas.openxmlformats.org/officeDocument/2006/relationships/oleObject" Target="../embeddings/oleObject33.bin"/><Relationship Id="rId13" Type="http://schemas.openxmlformats.org/officeDocument/2006/relationships/image" Target="../media/image52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49.w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50.wmf"/><Relationship Id="rId10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w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56.wmf"/><Relationship Id="rId14" Type="http://schemas.openxmlformats.org/officeDocument/2006/relationships/oleObject" Target="../embeddings/oleObject39.bin"/><Relationship Id="rId15" Type="http://schemas.openxmlformats.org/officeDocument/2006/relationships/image" Target="../media/image57.wmf"/><Relationship Id="rId16" Type="http://schemas.openxmlformats.org/officeDocument/2006/relationships/oleObject" Target="../embeddings/oleObject40.bin"/><Relationship Id="rId17" Type="http://schemas.openxmlformats.org/officeDocument/2006/relationships/image" Target="../media/image58.wmf"/><Relationship Id="rId18" Type="http://schemas.openxmlformats.org/officeDocument/2006/relationships/oleObject" Target="../embeddings/oleObject41.bin"/><Relationship Id="rId19" Type="http://schemas.openxmlformats.org/officeDocument/2006/relationships/image" Target="../media/image59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53.wmf"/><Relationship Id="rId8" Type="http://schemas.openxmlformats.org/officeDocument/2006/relationships/oleObject" Target="../embeddings/oleObject36.bin"/><Relationship Id="rId9" Type="http://schemas.openxmlformats.org/officeDocument/2006/relationships/image" Target="../media/image54.wmf"/><Relationship Id="rId10" Type="http://schemas.openxmlformats.org/officeDocument/2006/relationships/oleObject" Target="../embeddings/oleObject37.bin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wmf"/><Relationship Id="rId12" Type="http://schemas.openxmlformats.org/officeDocument/2006/relationships/oleObject" Target="../embeddings/oleObject46.bin"/><Relationship Id="rId13" Type="http://schemas.openxmlformats.org/officeDocument/2006/relationships/image" Target="../media/image63.wmf"/><Relationship Id="rId14" Type="http://schemas.openxmlformats.org/officeDocument/2006/relationships/oleObject" Target="../embeddings/oleObject47.bin"/><Relationship Id="rId15" Type="http://schemas.openxmlformats.org/officeDocument/2006/relationships/image" Target="../media/image64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42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43.bin"/><Relationship Id="rId7" Type="http://schemas.openxmlformats.org/officeDocument/2006/relationships/image" Target="../media/image60.wmf"/><Relationship Id="rId8" Type="http://schemas.openxmlformats.org/officeDocument/2006/relationships/oleObject" Target="../embeddings/oleObject44.bin"/><Relationship Id="rId9" Type="http://schemas.openxmlformats.org/officeDocument/2006/relationships/image" Target="../media/image61.wmf"/><Relationship Id="rId10" Type="http://schemas.openxmlformats.org/officeDocument/2006/relationships/oleObject" Target="../embeddings/oleObject4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48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A38AD-5A4C-D541-A15F-1F788FAD079A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450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90563" y="4572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PHYS 3446 – Lecture #22</a:t>
            </a:r>
          </a:p>
        </p:txBody>
      </p:sp>
      <p:sp>
        <p:nvSpPr>
          <p:cNvPr id="345091" name="Text Box 1027"/>
          <p:cNvSpPr txBox="1">
            <a:spLocks noChangeArrowheads="1"/>
          </p:cNvSpPr>
          <p:nvPr/>
        </p:nvSpPr>
        <p:spPr bwMode="auto">
          <a:xfrm>
            <a:off x="3188388" y="1371600"/>
            <a:ext cx="27799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Monday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, </a:t>
            </a: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Nov. 21, 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2016</a:t>
            </a:r>
          </a:p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Dr. </a:t>
            </a:r>
            <a:r>
              <a:rPr lang="en-US" altLang="en-US" sz="2400" b="1" dirty="0" smtClean="0">
                <a:solidFill>
                  <a:srgbClr val="FF0066"/>
                </a:solidFill>
                <a:latin typeface="Monotype Corsiva" charset="0"/>
              </a:rPr>
              <a:t>Jaehoon Yu</a:t>
            </a:r>
            <a:endParaRPr lang="en-US" altLang="en-US" sz="2400" dirty="0">
              <a:solidFill>
                <a:srgbClr val="FF0066"/>
              </a:solidFill>
              <a:latin typeface="Monotype Corsiva" charset="0"/>
            </a:endParaRPr>
          </a:p>
        </p:txBody>
      </p:sp>
      <p:sp>
        <p:nvSpPr>
          <p:cNvPr id="345092" name="Text Box 1028"/>
          <p:cNvSpPr txBox="1">
            <a:spLocks noChangeArrowheads="1"/>
          </p:cNvSpPr>
          <p:nvPr/>
        </p:nvSpPr>
        <p:spPr bwMode="auto">
          <a:xfrm>
            <a:off x="1295400" y="2057400"/>
            <a:ext cx="700563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en-US" sz="3200" dirty="0" smtClean="0">
                <a:solidFill>
                  <a:schemeClr val="hlink"/>
                </a:solidFill>
                <a:latin typeface="Arial Narrow" charset="0"/>
              </a:rPr>
              <a:t>Symmetries</a:t>
            </a:r>
            <a:endParaRPr lang="en-US" altLang="en-US" sz="3200" dirty="0">
              <a:solidFill>
                <a:srgbClr val="FF00FF"/>
              </a:solidFill>
              <a:latin typeface="Arial Narrow" charset="0"/>
            </a:endParaRPr>
          </a:p>
          <a:p>
            <a:pPr lvl="1"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Why do we care about the symmetry</a:t>
            </a: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?</a:t>
            </a:r>
          </a:p>
          <a:p>
            <a:pPr lvl="1"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Symmetry in </a:t>
            </a:r>
            <a:r>
              <a:rPr lang="en-US" altLang="en-US" sz="2800" dirty="0" err="1">
                <a:solidFill>
                  <a:srgbClr val="FF00FF"/>
                </a:solidFill>
                <a:latin typeface="Arial Narrow" charset="0"/>
              </a:rPr>
              <a:t>Lagrangian</a:t>
            </a: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 formalism</a:t>
            </a:r>
          </a:p>
          <a:p>
            <a:pPr lvl="1"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Symmetries in quantum mechanical </a:t>
            </a: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system</a:t>
            </a:r>
          </a:p>
          <a:p>
            <a:pPr lvl="1">
              <a:buFontTx/>
              <a:buChar char="•"/>
            </a:pP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Types of Symmetry</a:t>
            </a:r>
            <a:endParaRPr lang="en-US" altLang="en-US" sz="2800" dirty="0">
              <a:solidFill>
                <a:srgbClr val="FF00FF"/>
              </a:solidFill>
              <a:latin typeface="Arial Narrow" charset="0"/>
            </a:endParaRPr>
          </a:p>
          <a:p>
            <a:pPr lvl="1">
              <a:buFontTx/>
              <a:buChar char="•"/>
            </a:pPr>
            <a:endParaRPr lang="en-US" altLang="en-US" sz="2800" dirty="0">
              <a:solidFill>
                <a:srgbClr val="FF00FF"/>
              </a:solidFill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F39-99F5-F44F-97D3-B8C5B4FA5BE0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93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82000" cy="5029200"/>
          </a:xfrm>
        </p:spPr>
        <p:txBody>
          <a:bodyPr/>
          <a:lstStyle/>
          <a:p>
            <a:r>
              <a:rPr lang="en-US" altLang="en-US" sz="3600"/>
              <a:t>Some quantum numbers are conserved in strong interactions but not in electromagnetic and weak interactions</a:t>
            </a:r>
          </a:p>
          <a:p>
            <a:pPr lvl="1"/>
            <a:r>
              <a:rPr lang="en-US" altLang="en-US" sz="3200"/>
              <a:t>Inherent reflection of underlying forces</a:t>
            </a:r>
          </a:p>
          <a:p>
            <a:r>
              <a:rPr lang="en-US" altLang="en-US" sz="3600"/>
              <a:t>Understanding conservation or violation of quantum numbers in certain situations is important for formulating quantitative theoretical framework</a:t>
            </a:r>
          </a:p>
        </p:txBody>
      </p:sp>
      <p:graphicFrame>
        <p:nvGraphicFramePr>
          <p:cNvPr id="79360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18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3604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b="1"/>
              <a:t>Why symmetry?</a:t>
            </a:r>
          </a:p>
        </p:txBody>
      </p:sp>
    </p:spTree>
    <p:extLst>
      <p:ext uri="{BB962C8B-B14F-4D97-AF65-F5344CB8AC3E}">
        <p14:creationId xmlns:p14="http://schemas.microsoft.com/office/powerpoint/2010/main" val="20025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F29-359B-7B40-AED8-F3ACD25DA45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638800"/>
          </a:xfrm>
        </p:spPr>
        <p:txBody>
          <a:bodyPr/>
          <a:lstStyle/>
          <a:p>
            <a:r>
              <a:rPr lang="en-US" altLang="en-US" dirty="0"/>
              <a:t>When is a quantum number conserved?</a:t>
            </a:r>
          </a:p>
          <a:p>
            <a:pPr lvl="1"/>
            <a:r>
              <a:rPr lang="en-US" altLang="en-US" dirty="0"/>
              <a:t>When there is an underlying symmetry in the system</a:t>
            </a:r>
          </a:p>
          <a:p>
            <a:pPr lvl="1"/>
            <a:r>
              <a:rPr lang="en-US" altLang="en-US" dirty="0"/>
              <a:t>When a</a:t>
            </a:r>
            <a:r>
              <a:rPr lang="en-US" altLang="en-US" dirty="0" smtClean="0"/>
              <a:t> </a:t>
            </a:r>
            <a:r>
              <a:rPr lang="en-US" altLang="en-US" dirty="0"/>
              <a:t>quantum number is not affected (or is conserved) by (under) the changes in a</a:t>
            </a:r>
            <a:r>
              <a:rPr lang="en-US" altLang="en-US" dirty="0" smtClean="0"/>
              <a:t> </a:t>
            </a:r>
            <a:r>
              <a:rPr lang="en-US" altLang="en-US" dirty="0"/>
              <a:t>physical system</a:t>
            </a:r>
          </a:p>
          <a:p>
            <a:r>
              <a:rPr lang="en-US" altLang="en-US" b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Noether’s</a:t>
            </a:r>
            <a:r>
              <a:rPr lang="en-US" altLang="en-US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theorem</a:t>
            </a:r>
            <a:r>
              <a:rPr lang="en-US" altLang="en-US" dirty="0"/>
              <a:t>: If there is a </a:t>
            </a:r>
            <a:r>
              <a:rPr lang="en-US" altLang="en-US" dirty="0">
                <a:solidFill>
                  <a:srgbClr val="990033"/>
                </a:solidFill>
              </a:rPr>
              <a:t>conserved quantity</a:t>
            </a:r>
            <a:r>
              <a:rPr lang="en-US" altLang="en-US" dirty="0"/>
              <a:t> associated with a physical system, there exists an </a:t>
            </a:r>
            <a:r>
              <a:rPr lang="en-US" altLang="en-US" dirty="0">
                <a:solidFill>
                  <a:srgbClr val="990033"/>
                </a:solidFill>
              </a:rPr>
              <a:t>underlying invariance or symmetry principle responsible for this conservation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Symmetries provide critical restrictions in formulating theories</a:t>
            </a:r>
          </a:p>
        </p:txBody>
      </p:sp>
      <p:graphicFrame>
        <p:nvGraphicFramePr>
          <p:cNvPr id="79565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6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5652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b="1"/>
              <a:t>Why symmetry?</a:t>
            </a:r>
          </a:p>
        </p:txBody>
      </p:sp>
    </p:spTree>
    <p:extLst>
      <p:ext uri="{BB962C8B-B14F-4D97-AF65-F5344CB8AC3E}">
        <p14:creationId xmlns:p14="http://schemas.microsoft.com/office/powerpoint/2010/main" val="18049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B3CC-2658-0840-9218-B2B264DE181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5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Symmetry of a system is defined by any set of transformations that keep the equation of motion unchanged or invariant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Equations of motion can be obtained through </a:t>
            </a:r>
          </a:p>
          <a:p>
            <a:pPr lvl="1">
              <a:lnSpc>
                <a:spcPct val="90000"/>
              </a:lnSpc>
            </a:pPr>
            <a:r>
              <a:rPr lang="en-US" altLang="en-US" dirty="0" err="1"/>
              <a:t>Lagrangian</a:t>
            </a:r>
            <a:r>
              <a:rPr lang="en-US" altLang="en-US" dirty="0"/>
              <a:t> formalism: </a:t>
            </a:r>
            <a:r>
              <a:rPr lang="en-US" altLang="en-US" dirty="0">
                <a:latin typeface="Monotype Corsiva" charset="0"/>
              </a:rPr>
              <a:t>L</a:t>
            </a:r>
            <a:r>
              <a:rPr lang="en-US" altLang="en-US" dirty="0"/>
              <a:t>=T-V where the Equation of motion is what minimizes the </a:t>
            </a:r>
            <a:r>
              <a:rPr lang="en-US" altLang="en-US" dirty="0" err="1"/>
              <a:t>Lagrangian</a:t>
            </a:r>
            <a:r>
              <a:rPr lang="en-US" altLang="en-US" dirty="0"/>
              <a:t> </a:t>
            </a:r>
            <a:r>
              <a:rPr lang="en-US" altLang="en-US" dirty="0">
                <a:latin typeface="Monotype Corsiva" charset="0"/>
              </a:rPr>
              <a:t>L</a:t>
            </a:r>
            <a:r>
              <a:rPr lang="en-US" altLang="en-US" dirty="0"/>
              <a:t> under changes of coordinates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Hamiltonian formalism: </a:t>
            </a:r>
            <a:r>
              <a:rPr lang="en-US" altLang="en-US" dirty="0">
                <a:latin typeface="Monotype Corsiva" charset="0"/>
              </a:rPr>
              <a:t>H</a:t>
            </a:r>
            <a:r>
              <a:rPr lang="en-US" altLang="en-US" dirty="0"/>
              <a:t>=T+V with the equation of motion that minimizes the Hamiltonian under changes of coordinates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Both these formalisms can be used to discuss symmetries in non-relativistic (or classical cases) or relativistic cases and quantum mechanical systems</a:t>
            </a:r>
          </a:p>
        </p:txBody>
      </p:sp>
      <p:graphicFrame>
        <p:nvGraphicFramePr>
          <p:cNvPr id="7567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1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6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</p:spTree>
    <p:extLst>
      <p:ext uri="{BB962C8B-B14F-4D97-AF65-F5344CB8AC3E}">
        <p14:creationId xmlns:p14="http://schemas.microsoft.com/office/powerpoint/2010/main" val="173103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3B49-2FD8-4747-B8BC-34FCE8CEDDF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5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839200" cy="5105400"/>
          </a:xfrm>
        </p:spPr>
        <p:txBody>
          <a:bodyPr/>
          <a:lstStyle/>
          <a:p>
            <a:r>
              <a:rPr lang="en-US" altLang="en-US" dirty="0"/>
              <a:t>Consider an isolated non-relativistic physical system of two particles interacting through a potential that only depends on the relative distance between them</a:t>
            </a:r>
          </a:p>
          <a:p>
            <a:pPr lvl="1"/>
            <a:r>
              <a:rPr lang="en-US" altLang="en-US" dirty="0"/>
              <a:t>EM and gravitational force</a:t>
            </a:r>
          </a:p>
          <a:p>
            <a:r>
              <a:rPr lang="en-US" altLang="en-US" dirty="0"/>
              <a:t>The total kinetic and potential energies of the system are:                                 and </a:t>
            </a:r>
          </a:p>
          <a:p>
            <a:r>
              <a:rPr lang="en-US" altLang="en-US" dirty="0"/>
              <a:t>The equations of motion are then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75878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79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8788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656" y="3352800"/>
            <a:ext cx="2851944" cy="730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338" y="3400330"/>
            <a:ext cx="2151062" cy="669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13" y="4635881"/>
            <a:ext cx="992087" cy="621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4639056"/>
            <a:ext cx="2035175" cy="69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3460" y="4572000"/>
            <a:ext cx="1912940" cy="88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5483225"/>
            <a:ext cx="1066800" cy="612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5365" y="5463347"/>
            <a:ext cx="2079835" cy="708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400" y="5400714"/>
            <a:ext cx="1870076" cy="923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8061" y="4559240"/>
            <a:ext cx="2370139" cy="774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5388601"/>
            <a:ext cx="2573340" cy="70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DC81-DDC0-DA4D-81DA-B3498D3494C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60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05800" cy="4876800"/>
          </a:xfrm>
        </p:spPr>
        <p:txBody>
          <a:bodyPr/>
          <a:lstStyle/>
          <a:p>
            <a:r>
              <a:rPr lang="en-US" altLang="en-US" dirty="0"/>
              <a:t>If we perform a linear translation of the origin of coordinate system by a constant vector</a:t>
            </a:r>
          </a:p>
          <a:p>
            <a:pPr lvl="1"/>
            <a:r>
              <a:rPr lang="en-US" altLang="en-US" dirty="0"/>
              <a:t>The </a:t>
            </a:r>
            <a:r>
              <a:rPr lang="en-US" altLang="en-US" dirty="0" smtClean="0"/>
              <a:t>displacement </a:t>
            </a:r>
            <a:r>
              <a:rPr lang="en-US" altLang="en-US" dirty="0"/>
              <a:t>vectors of the two particles become 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But the equations of motion do not change since        is a constant vector</a:t>
            </a:r>
          </a:p>
          <a:p>
            <a:pPr lvl="1"/>
            <a:r>
              <a:rPr lang="en-US" altLang="en-US" dirty="0"/>
              <a:t>This is due to the invariance of the potential V under the translation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76083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9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0836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1600200"/>
            <a:ext cx="685800" cy="440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666037"/>
            <a:ext cx="834943" cy="534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2658656"/>
            <a:ext cx="1004970" cy="574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2150" y="2667000"/>
            <a:ext cx="90805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932" y="2666037"/>
            <a:ext cx="1022350" cy="5640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667" y="3200400"/>
            <a:ext cx="580291" cy="372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154860"/>
            <a:ext cx="990600" cy="515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0" y="5143755"/>
            <a:ext cx="2030413" cy="723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0" y="5105400"/>
            <a:ext cx="3124200" cy="767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4200" y="5181600"/>
            <a:ext cx="1832978" cy="7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16B7-A817-6C48-8156-57A2642B74E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62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839200" cy="5715000"/>
          </a:xfrm>
        </p:spPr>
        <p:txBody>
          <a:bodyPr/>
          <a:lstStyle/>
          <a:p>
            <a:r>
              <a:rPr lang="en-US" altLang="en-US" dirty="0"/>
              <a:t>This means that the translation of the coordinate system for an isolated two particle system defines a symmetry of the system (remember </a:t>
            </a:r>
            <a:r>
              <a:rPr lang="en-US" altLang="en-US" dirty="0" err="1"/>
              <a:t>Noether’s</a:t>
            </a:r>
            <a:r>
              <a:rPr lang="en-US" altLang="en-US" dirty="0"/>
              <a:t> theorem?)</a:t>
            </a:r>
          </a:p>
          <a:p>
            <a:r>
              <a:rPr lang="en-US" altLang="en-US" dirty="0"/>
              <a:t>This particular physical system is invariant under spatial translation</a:t>
            </a:r>
          </a:p>
          <a:p>
            <a:r>
              <a:rPr lang="en-US" altLang="en-US" dirty="0"/>
              <a:t>What is the consequence of this invariance?</a:t>
            </a:r>
          </a:p>
          <a:p>
            <a:pPr lvl="1"/>
            <a:r>
              <a:rPr lang="en-US" altLang="en-US" dirty="0"/>
              <a:t>From the form of the potential, the total force is 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Since                          </a:t>
            </a:r>
          </a:p>
        </p:txBody>
      </p:sp>
      <p:graphicFrame>
        <p:nvGraphicFramePr>
          <p:cNvPr id="76288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52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288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Formalism?</a:t>
            </a:r>
          </a:p>
        </p:txBody>
      </p:sp>
      <p:graphicFrame>
        <p:nvGraphicFramePr>
          <p:cNvPr id="762890" name="Object 10"/>
          <p:cNvGraphicFramePr>
            <a:graphicFrameLocks noChangeAspect="1"/>
          </p:cNvGraphicFramePr>
          <p:nvPr/>
        </p:nvGraphicFramePr>
        <p:xfrm>
          <a:off x="8426450" y="4619625"/>
          <a:ext cx="3365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53" name="Equation" r:id="rId6" imgW="114120" imgH="164880" progId="Equation.DSMT4">
                  <p:embed/>
                </p:oleObj>
              </mc:Choice>
              <mc:Fallback>
                <p:oleObj name="Equation" r:id="rId6" imgW="114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6450" y="4619625"/>
                        <a:ext cx="3365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4495800"/>
            <a:ext cx="961697" cy="618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3697" y="4543743"/>
            <a:ext cx="1564016" cy="625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5661" y="4495800"/>
            <a:ext cx="2263139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800" y="4495800"/>
            <a:ext cx="2740975" cy="702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2240" y="5289325"/>
            <a:ext cx="172536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3A36-3125-C14C-8B97-8D7669BD449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87469" name="Rectangle 13"/>
          <p:cNvSpPr>
            <a:spLocks noChangeArrowheads="1"/>
          </p:cNvSpPr>
          <p:nvPr/>
        </p:nvSpPr>
        <p:spPr bwMode="auto">
          <a:xfrm>
            <a:off x="2971800" y="3733800"/>
            <a:ext cx="5562600" cy="381000"/>
          </a:xfrm>
          <a:prstGeom prst="rect">
            <a:avLst/>
          </a:prstGeom>
          <a:solidFill>
            <a:srgbClr val="CCFFCC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0" name="Rectangle 14"/>
          <p:cNvSpPr>
            <a:spLocks noChangeArrowheads="1"/>
          </p:cNvSpPr>
          <p:nvPr/>
        </p:nvSpPr>
        <p:spPr bwMode="auto">
          <a:xfrm>
            <a:off x="685800" y="4191000"/>
            <a:ext cx="5410200" cy="381000"/>
          </a:xfrm>
          <a:prstGeom prst="rect">
            <a:avLst/>
          </a:prstGeom>
          <a:solidFill>
            <a:srgbClr val="CCFFCC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8745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5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746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Formalism?</a:t>
            </a:r>
          </a:p>
        </p:txBody>
      </p:sp>
      <p:graphicFrame>
        <p:nvGraphicFramePr>
          <p:cNvPr id="7874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188518"/>
              </p:ext>
            </p:extLst>
          </p:nvPr>
        </p:nvGraphicFramePr>
        <p:xfrm>
          <a:off x="6078538" y="2700338"/>
          <a:ext cx="39846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6" name="Equation" r:id="rId6" imgW="114120" imgH="164880" progId="Equation.DSMT4">
                  <p:embed/>
                </p:oleObj>
              </mc:Choice>
              <mc:Fallback>
                <p:oleObj name="Equation" r:id="rId6" imgW="114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538" y="2700338"/>
                        <a:ext cx="398462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382000" cy="5334000"/>
          </a:xfrm>
        </p:spPr>
        <p:txBody>
          <a:bodyPr/>
          <a:lstStyle/>
          <a:p>
            <a:r>
              <a:rPr lang="en-US" altLang="en-US" dirty="0"/>
              <a:t>What does this mean?</a:t>
            </a:r>
          </a:p>
          <a:p>
            <a:pPr lvl="1"/>
            <a:r>
              <a:rPr lang="en-US" altLang="en-US" dirty="0"/>
              <a:t>Total momentum of the system is invariant under spatial translation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In other words, </a:t>
            </a:r>
            <a:r>
              <a:rPr lang="en-US" altLang="en-US" b="1" u="sng" dirty="0">
                <a:solidFill>
                  <a:srgbClr val="990033"/>
                </a:solidFill>
              </a:rPr>
              <a:t>the translational symmetry results in linear momentum conservation</a:t>
            </a:r>
          </a:p>
          <a:p>
            <a:r>
              <a:rPr lang="en-US" altLang="en-US" dirty="0"/>
              <a:t>This holds for </a:t>
            </a:r>
            <a:r>
              <a:rPr lang="en-US" altLang="en-US" dirty="0" smtClean="0"/>
              <a:t>a multi-particle </a:t>
            </a:r>
            <a:r>
              <a:rPr lang="en-US" altLang="en-US" dirty="0"/>
              <a:t>system as well</a:t>
            </a:r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7967" y="2514600"/>
            <a:ext cx="1613033" cy="838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0" y="2120901"/>
            <a:ext cx="1759526" cy="16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D1E7-8D54-1947-B4DA-4BDD141AFCF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6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839200" cy="5257800"/>
          </a:xfrm>
        </p:spPr>
        <p:txBody>
          <a:bodyPr/>
          <a:lstStyle/>
          <a:p>
            <a:r>
              <a:rPr lang="en-US" altLang="en-US" dirty="0"/>
              <a:t>For multi-particle system, using </a:t>
            </a:r>
            <a:r>
              <a:rPr lang="en-US" altLang="en-US" dirty="0" err="1"/>
              <a:t>Lagrangian</a:t>
            </a:r>
            <a:r>
              <a:rPr lang="en-US" altLang="en-US" dirty="0"/>
              <a:t> </a:t>
            </a:r>
            <a:r>
              <a:rPr lang="en-US" altLang="en-US" dirty="0">
                <a:latin typeface="Monotype Corsiva" charset="0"/>
              </a:rPr>
              <a:t>L</a:t>
            </a:r>
            <a:r>
              <a:rPr lang="en-US" altLang="en-US" dirty="0"/>
              <a:t>=T-V, the equations of motion can be generalized</a:t>
            </a:r>
          </a:p>
          <a:p>
            <a:endParaRPr lang="en-US" altLang="en-US" dirty="0"/>
          </a:p>
          <a:p>
            <a:r>
              <a:rPr lang="en-US" altLang="en-US" dirty="0"/>
              <a:t>By construction,</a:t>
            </a:r>
          </a:p>
          <a:p>
            <a:endParaRPr lang="en-US" altLang="en-US" dirty="0"/>
          </a:p>
          <a:p>
            <a:r>
              <a:rPr lang="en-US" altLang="en-US" dirty="0"/>
              <a:t>As previously discussed, for the system with a potential that depends on the relative distance between particles, The </a:t>
            </a:r>
            <a:r>
              <a:rPr lang="en-US" altLang="en-US" dirty="0" err="1"/>
              <a:t>Lagrangian</a:t>
            </a:r>
            <a:r>
              <a:rPr lang="en-US" altLang="en-US" dirty="0"/>
              <a:t> is independent of particulars of the individual coordinate                and thus</a:t>
            </a:r>
          </a:p>
        </p:txBody>
      </p:sp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2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  <p:graphicFrame>
        <p:nvGraphicFramePr>
          <p:cNvPr id="764935" name="Object 7"/>
          <p:cNvGraphicFramePr>
            <a:graphicFrameLocks noChangeAspect="1"/>
          </p:cNvGraphicFramePr>
          <p:nvPr/>
        </p:nvGraphicFramePr>
        <p:xfrm>
          <a:off x="3730625" y="5181600"/>
          <a:ext cx="11112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25" name="Equation" r:id="rId6" imgW="469800" imgH="406080" progId="Equation.DSMT4">
                  <p:embed/>
                </p:oleObj>
              </mc:Choice>
              <mc:Fallback>
                <p:oleObj name="Equation" r:id="rId6" imgW="4698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25" y="5181600"/>
                        <a:ext cx="111125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305" y="1981200"/>
            <a:ext cx="2280495" cy="827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935" y="2209800"/>
            <a:ext cx="355865" cy="427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3828" y="3176588"/>
            <a:ext cx="966172" cy="717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6350" y="3176587"/>
            <a:ext cx="831850" cy="76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4550" y="3179393"/>
            <a:ext cx="1923078" cy="783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153" y="3366401"/>
            <a:ext cx="422337" cy="5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5312961"/>
            <a:ext cx="1828800" cy="783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4583" y="3314700"/>
            <a:ext cx="853017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2133600" cy="457200"/>
          </a:xfrm>
        </p:spPr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</p:spPr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8EA-9FEE-8D4F-AC36-1B3C9D270C6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66982" name="Rectangle 6"/>
          <p:cNvSpPr>
            <a:spLocks noChangeArrowheads="1"/>
          </p:cNvSpPr>
          <p:nvPr/>
        </p:nvSpPr>
        <p:spPr bwMode="auto">
          <a:xfrm>
            <a:off x="533400" y="4191000"/>
            <a:ext cx="8305800" cy="3810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3" name="Rectangle 7"/>
          <p:cNvSpPr>
            <a:spLocks noChangeArrowheads="1"/>
          </p:cNvSpPr>
          <p:nvPr/>
        </p:nvSpPr>
        <p:spPr bwMode="auto">
          <a:xfrm>
            <a:off x="533400" y="4648200"/>
            <a:ext cx="7772400" cy="3810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4" name="Rectangle 8"/>
          <p:cNvSpPr>
            <a:spLocks noChangeArrowheads="1"/>
          </p:cNvSpPr>
          <p:nvPr/>
        </p:nvSpPr>
        <p:spPr bwMode="auto">
          <a:xfrm>
            <a:off x="5562600" y="3657600"/>
            <a:ext cx="3276600" cy="457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8392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Momentum p</a:t>
            </a:r>
            <a:r>
              <a:rPr lang="en-US" altLang="en-US" baseline="-25000" dirty="0"/>
              <a:t>i</a:t>
            </a:r>
            <a:r>
              <a:rPr lang="en-US" altLang="en-US" dirty="0"/>
              <a:t> can </a:t>
            </a:r>
            <a:r>
              <a:rPr lang="en-US" altLang="en-US" dirty="0" smtClean="0"/>
              <a:t>be expanded </a:t>
            </a:r>
            <a:r>
              <a:rPr lang="en-US" altLang="en-US" dirty="0"/>
              <a:t>to other kind of momenta for the given spatial translation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Spatial translation: Linear momentum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Rotational </a:t>
            </a:r>
            <a:r>
              <a:rPr lang="en-US" altLang="en-US" dirty="0"/>
              <a:t>translation: Angular momentum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Time translation: Energy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Rotation in isospin space: Isospin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equation                   says that if the </a:t>
            </a:r>
            <a:r>
              <a:rPr lang="en-US" altLang="en-US" dirty="0" err="1"/>
              <a:t>Lagrangian</a:t>
            </a:r>
            <a:r>
              <a:rPr lang="en-US" altLang="en-US" dirty="0"/>
              <a:t> of a physical system does not depend on specifics of a given coordinate, the conjugate momentum is conserved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One can turn this around and state that </a:t>
            </a:r>
            <a:r>
              <a:rPr lang="en-US" altLang="en-US" u="sng" dirty="0">
                <a:solidFill>
                  <a:srgbClr val="990033"/>
                </a:solidFill>
              </a:rPr>
              <a:t>if a </a:t>
            </a:r>
            <a:r>
              <a:rPr lang="en-US" altLang="en-US" u="sng" dirty="0" err="1">
                <a:solidFill>
                  <a:srgbClr val="990033"/>
                </a:solidFill>
              </a:rPr>
              <a:t>Lagrangian</a:t>
            </a:r>
            <a:r>
              <a:rPr lang="en-US" altLang="en-US" u="sng" dirty="0">
                <a:solidFill>
                  <a:srgbClr val="990033"/>
                </a:solidFill>
              </a:rPr>
              <a:t> does not depend on some particular coordinate, it must be invariant under </a:t>
            </a:r>
            <a:r>
              <a:rPr lang="en-US" altLang="en-US" u="sng" dirty="0" smtClean="0">
                <a:solidFill>
                  <a:srgbClr val="990033"/>
                </a:solidFill>
              </a:rPr>
              <a:t>the translations </a:t>
            </a:r>
            <a:r>
              <a:rPr lang="en-US" altLang="en-US" u="sng" dirty="0">
                <a:solidFill>
                  <a:srgbClr val="990033"/>
                </a:solidFill>
              </a:rPr>
              <a:t>of this coordinate</a:t>
            </a:r>
            <a:r>
              <a:rPr lang="en-US" altLang="en-US" dirty="0"/>
              <a:t>.</a:t>
            </a:r>
          </a:p>
        </p:txBody>
      </p:sp>
      <p:graphicFrame>
        <p:nvGraphicFramePr>
          <p:cNvPr id="76697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28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6981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3657600"/>
            <a:ext cx="1463040" cy="6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D395-ED11-9145-966F-1ACB9026D61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69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4876800"/>
          </a:xfrm>
        </p:spPr>
        <p:txBody>
          <a:bodyPr/>
          <a:lstStyle/>
          <a:p>
            <a:r>
              <a:rPr lang="en-US" altLang="en-US" dirty="0"/>
              <a:t>The translational symmetries of a physical system give invariance in the corresponding physical quantities</a:t>
            </a:r>
          </a:p>
          <a:p>
            <a:pPr lvl="1"/>
            <a:r>
              <a:rPr lang="en-US" altLang="en-US" dirty="0"/>
              <a:t>Symmetry under </a:t>
            </a:r>
            <a:r>
              <a:rPr lang="en-US" altLang="en-US" dirty="0" smtClean="0"/>
              <a:t>spatial </a:t>
            </a:r>
            <a:r>
              <a:rPr lang="en-US" altLang="en-US" dirty="0"/>
              <a:t>translation</a:t>
            </a:r>
          </a:p>
          <a:p>
            <a:pPr lvl="2"/>
            <a:r>
              <a:rPr lang="en-US" altLang="en-US" dirty="0"/>
              <a:t>Linear momentum conservation</a:t>
            </a:r>
          </a:p>
          <a:p>
            <a:pPr lvl="1"/>
            <a:r>
              <a:rPr lang="en-US" altLang="en-US" dirty="0"/>
              <a:t>Symmetry under spatial rotation </a:t>
            </a:r>
          </a:p>
          <a:p>
            <a:pPr lvl="2"/>
            <a:r>
              <a:rPr lang="en-US" altLang="en-US" dirty="0"/>
              <a:t>Angular momentum conservation</a:t>
            </a:r>
          </a:p>
          <a:p>
            <a:pPr lvl="1"/>
            <a:r>
              <a:rPr lang="en-US" altLang="en-US" dirty="0"/>
              <a:t>Symmetry under time translation</a:t>
            </a:r>
          </a:p>
          <a:p>
            <a:pPr lvl="2"/>
            <a:r>
              <a:rPr lang="en-US" altLang="en-US" dirty="0"/>
              <a:t>Energy conservation</a:t>
            </a:r>
          </a:p>
          <a:p>
            <a:pPr lvl="1"/>
            <a:r>
              <a:rPr lang="en-US" altLang="en-US" dirty="0"/>
              <a:t>Symmetry under isospin space rotation</a:t>
            </a:r>
          </a:p>
          <a:p>
            <a:pPr lvl="2"/>
            <a:r>
              <a:rPr lang="en-US" altLang="en-US" dirty="0"/>
              <a:t>Isospin conservation</a:t>
            </a:r>
          </a:p>
        </p:txBody>
      </p:sp>
      <p:graphicFrame>
        <p:nvGraphicFramePr>
          <p:cNvPr id="76902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5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9028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3600"/>
              <a:t>Translational Symmetries &amp; Conserved Quantities</a:t>
            </a:r>
          </a:p>
        </p:txBody>
      </p:sp>
    </p:spTree>
    <p:extLst>
      <p:ext uri="{BB962C8B-B14F-4D97-AF65-F5344CB8AC3E}">
        <p14:creationId xmlns:p14="http://schemas.microsoft.com/office/powerpoint/2010/main" val="3620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75A7-0D6E-6B45-A3E8-38F3E0A0BD5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685800"/>
          </a:xfrm>
        </p:spPr>
        <p:txBody>
          <a:bodyPr/>
          <a:lstStyle/>
          <a:p>
            <a:r>
              <a:rPr lang="en-US" altLang="en-US" sz="4800" b="1" dirty="0" smtClean="0"/>
              <a:t>Announcements</a:t>
            </a:r>
            <a:endParaRPr lang="en-US" altLang="en-US" sz="4800" b="1" dirty="0"/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58200" cy="53340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Quiz #4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Monday, Nov. 28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Covers up to what we learn coming Monday, Nov. 21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BYOF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Term Exam #2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Monday, Dec. 5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Comprehensive: CH1.1 through what we cover Nov. 28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BYOF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Quiz 3 results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Class Average: 41.2/90</a:t>
            </a:r>
          </a:p>
          <a:p>
            <a:pPr marL="1409700" lvl="2" indent="-609600">
              <a:lnSpc>
                <a:spcPct val="80000"/>
              </a:lnSpc>
            </a:pPr>
            <a:r>
              <a:rPr lang="en-US" altLang="en-US" sz="2000" dirty="0" smtClean="0"/>
              <a:t>Equivalent to 45.8/100</a:t>
            </a:r>
          </a:p>
          <a:p>
            <a:pPr marL="1409700" lvl="2" indent="-609600">
              <a:lnSpc>
                <a:spcPct val="80000"/>
              </a:lnSpc>
            </a:pPr>
            <a:r>
              <a:rPr lang="en-US" altLang="en-US" sz="2000" dirty="0" smtClean="0"/>
              <a:t>Previous quizzes: 47.1/100 &amp; 43.5/100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Class top score: 69/90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No class this Wednesday!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Happy and safe Thanksgiving!</a:t>
            </a:r>
          </a:p>
        </p:txBody>
      </p:sp>
    </p:spTree>
    <p:extLst>
      <p:ext uri="{BB962C8B-B14F-4D97-AF65-F5344CB8AC3E}">
        <p14:creationId xmlns:p14="http://schemas.microsoft.com/office/powerpoint/2010/main" val="1279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426C-E202-F64A-8203-0566BF9C3696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771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153400" cy="5486400"/>
          </a:xfrm>
        </p:spPr>
        <p:txBody>
          <a:bodyPr/>
          <a:lstStyle/>
          <a:p>
            <a:r>
              <a:rPr lang="en-US" altLang="en-US" dirty="0"/>
              <a:t>In quantum mechanics, an observable physical quantity corresponds to the expectation value of the Hermitian operator in a given quantum state</a:t>
            </a:r>
          </a:p>
          <a:p>
            <a:pPr lvl="1"/>
            <a:r>
              <a:rPr lang="en-US" altLang="en-US" dirty="0"/>
              <a:t>The expectation value is given as a product of wave function vectors about the physical quantity (operator)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Wave function (      </a:t>
            </a:r>
            <a:r>
              <a:rPr lang="en-US" altLang="en-US" dirty="0" smtClean="0"/>
              <a:t>) is </a:t>
            </a:r>
            <a:r>
              <a:rPr lang="en-US" altLang="en-US" dirty="0"/>
              <a:t>the probability distribution function of a quantum state at any given space-time coordinates</a:t>
            </a:r>
          </a:p>
          <a:p>
            <a:pPr lvl="1"/>
            <a:r>
              <a:rPr lang="en-US" altLang="en-US" dirty="0"/>
              <a:t>The observable is invariant or conserved if the operator Q commutes with Hamiltonian</a:t>
            </a:r>
          </a:p>
        </p:txBody>
      </p:sp>
      <p:graphicFrame>
        <p:nvGraphicFramePr>
          <p:cNvPr id="7710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1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1076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Quantum Mechanics</a:t>
            </a:r>
          </a:p>
        </p:txBody>
      </p:sp>
      <p:graphicFrame>
        <p:nvGraphicFramePr>
          <p:cNvPr id="771077" name="Object 5"/>
          <p:cNvGraphicFramePr>
            <a:graphicFrameLocks noChangeAspect="1"/>
          </p:cNvGraphicFramePr>
          <p:nvPr/>
        </p:nvGraphicFramePr>
        <p:xfrm>
          <a:off x="3057525" y="3255963"/>
          <a:ext cx="98107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20"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7525" y="3255963"/>
                        <a:ext cx="981075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665871"/>
              </p:ext>
            </p:extLst>
          </p:nvPr>
        </p:nvGraphicFramePr>
        <p:xfrm>
          <a:off x="3276600" y="3810000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21" name="Equation" r:id="rId8" imgW="228600" imgH="228600" progId="Equation.DSMT4">
                  <p:embed/>
                </p:oleObj>
              </mc:Choice>
              <mc:Fallback>
                <p:oleObj name="Equation" r:id="rId8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10000"/>
                        <a:ext cx="533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9" name="Object 7"/>
          <p:cNvGraphicFramePr>
            <a:graphicFrameLocks noChangeAspect="1"/>
          </p:cNvGraphicFramePr>
          <p:nvPr/>
        </p:nvGraphicFramePr>
        <p:xfrm>
          <a:off x="4017963" y="3255963"/>
          <a:ext cx="630237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22" name="Equation" r:id="rId10" imgW="228600" imgH="228600" progId="Equation.DSMT4">
                  <p:embed/>
                </p:oleObj>
              </mc:Choice>
              <mc:Fallback>
                <p:oleObj name="Equation" r:id="rId10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963" y="3255963"/>
                        <a:ext cx="630237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80" name="Object 8"/>
          <p:cNvGraphicFramePr>
            <a:graphicFrameLocks noChangeAspect="1"/>
          </p:cNvGraphicFramePr>
          <p:nvPr/>
        </p:nvGraphicFramePr>
        <p:xfrm>
          <a:off x="4608513" y="3352800"/>
          <a:ext cx="4206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23" name="Equation" r:id="rId12" imgW="152280" imgH="190440" progId="Equation.DSMT4">
                  <p:embed/>
                </p:oleObj>
              </mc:Choice>
              <mc:Fallback>
                <p:oleObj name="Equation" r:id="rId12" imgW="1522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3352800"/>
                        <a:ext cx="420687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81" name="Object 9"/>
          <p:cNvGraphicFramePr>
            <a:graphicFrameLocks noChangeAspect="1"/>
          </p:cNvGraphicFramePr>
          <p:nvPr/>
        </p:nvGraphicFramePr>
        <p:xfrm>
          <a:off x="5008563" y="3276600"/>
          <a:ext cx="630237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24" name="Equation" r:id="rId14" imgW="228600" imgH="228600" progId="Equation.DSMT4">
                  <p:embed/>
                </p:oleObj>
              </mc:Choice>
              <mc:Fallback>
                <p:oleObj name="Equation" r:id="rId14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63" y="3276600"/>
                        <a:ext cx="630237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96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D194C-6810-D643-9711-CCB6B6F4C6C2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773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848600" cy="5105400"/>
          </a:xfrm>
        </p:spPr>
        <p:txBody>
          <a:bodyPr/>
          <a:lstStyle/>
          <a:p>
            <a:r>
              <a:rPr lang="en-US" altLang="en-US" dirty="0"/>
              <a:t>All symmetry transformations of the theory can be categorized in</a:t>
            </a:r>
          </a:p>
          <a:p>
            <a:pPr lvl="1"/>
            <a:r>
              <a:rPr lang="en-US" altLang="en-US" dirty="0"/>
              <a:t>Continuous symmetry: Symmetry under continuous transformation</a:t>
            </a:r>
          </a:p>
          <a:p>
            <a:pPr lvl="2"/>
            <a:r>
              <a:rPr lang="en-US" altLang="en-US" dirty="0"/>
              <a:t>Spatial translation</a:t>
            </a:r>
          </a:p>
          <a:p>
            <a:pPr lvl="2"/>
            <a:r>
              <a:rPr lang="en-US" altLang="en-US" dirty="0"/>
              <a:t>Time translation</a:t>
            </a:r>
          </a:p>
          <a:p>
            <a:pPr lvl="2"/>
            <a:r>
              <a:rPr lang="en-US" altLang="en-US" dirty="0"/>
              <a:t>Rotation</a:t>
            </a:r>
          </a:p>
          <a:p>
            <a:pPr lvl="1"/>
            <a:r>
              <a:rPr lang="en-US" altLang="en-US" dirty="0"/>
              <a:t>Discrete symmetry: Symmetry under discrete transformation</a:t>
            </a:r>
          </a:p>
          <a:p>
            <a:pPr lvl="2"/>
            <a:r>
              <a:rPr lang="en-US" altLang="en-US" dirty="0"/>
              <a:t>Transformation in discrete quantum mechanical system</a:t>
            </a:r>
          </a:p>
        </p:txBody>
      </p:sp>
      <p:graphicFrame>
        <p:nvGraphicFramePr>
          <p:cNvPr id="77312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4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3124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Types of Symmetry</a:t>
            </a:r>
          </a:p>
        </p:txBody>
      </p:sp>
    </p:spTree>
    <p:extLst>
      <p:ext uri="{BB962C8B-B14F-4D97-AF65-F5344CB8AC3E}">
        <p14:creationId xmlns:p14="http://schemas.microsoft.com/office/powerpoint/2010/main" val="19547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6F30-74C4-8C43-9674-B947515B06C0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7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7848600" cy="5029200"/>
          </a:xfrm>
        </p:spPr>
        <p:txBody>
          <a:bodyPr/>
          <a:lstStyle/>
          <a:p>
            <a:r>
              <a:rPr lang="en-US" altLang="en-US"/>
              <a:t>If there is isospin symmetry, proton (isospin up,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 ½) and neutron (isospin down,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 -½) are indistinguishable</a:t>
            </a:r>
          </a:p>
          <a:p>
            <a:r>
              <a:rPr lang="en-US" altLang="en-US"/>
              <a:t>Let’s define new neutron and proton states as some linear combination of the proton,       , and neutron,     , wave functions </a:t>
            </a:r>
          </a:p>
          <a:p>
            <a:r>
              <a:rPr lang="en-US" altLang="en-US"/>
              <a:t>Then the finite rotation of the vectors in isospin space by an arbitrary angle </a:t>
            </a:r>
            <a:r>
              <a:rPr lang="en-US" altLang="en-US">
                <a:latin typeface="Symbol" charset="2"/>
              </a:rPr>
              <a:t>q/2</a:t>
            </a:r>
            <a:r>
              <a:rPr lang="en-US" altLang="en-US"/>
              <a:t> about an isospin axis leads to a new set of transformed vectors</a:t>
            </a:r>
          </a:p>
        </p:txBody>
      </p:sp>
      <p:graphicFrame>
        <p:nvGraphicFramePr>
          <p:cNvPr id="77517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</a:t>
            </a:r>
          </a:p>
        </p:txBody>
      </p:sp>
      <p:graphicFrame>
        <p:nvGraphicFramePr>
          <p:cNvPr id="775173" name="Object 5"/>
          <p:cNvGraphicFramePr>
            <a:graphicFrameLocks noChangeAspect="1"/>
          </p:cNvGraphicFramePr>
          <p:nvPr/>
        </p:nvGraphicFramePr>
        <p:xfrm>
          <a:off x="6735763" y="2743200"/>
          <a:ext cx="5032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5" name="Equation" r:id="rId6" imgW="215640" imgH="228600" progId="Equation.DSMT4">
                  <p:embed/>
                </p:oleObj>
              </mc:Choice>
              <mc:Fallback>
                <p:oleObj name="Equation" r:id="rId6" imgW="215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763" y="2743200"/>
                        <a:ext cx="5032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781156"/>
              </p:ext>
            </p:extLst>
          </p:nvPr>
        </p:nvGraphicFramePr>
        <p:xfrm>
          <a:off x="2133600" y="3276600"/>
          <a:ext cx="4714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" name="Equation" r:id="rId8" imgW="203040" imgH="228600" progId="Equation.DSMT4">
                  <p:embed/>
                </p:oleObj>
              </mc:Choice>
              <mc:Fallback>
                <p:oleObj name="Equation" r:id="rId8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276600"/>
                        <a:ext cx="4714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75" name="Object 7"/>
          <p:cNvGraphicFramePr>
            <a:graphicFrameLocks noChangeAspect="1"/>
          </p:cNvGraphicFramePr>
          <p:nvPr/>
        </p:nvGraphicFramePr>
        <p:xfrm>
          <a:off x="838200" y="5235575"/>
          <a:ext cx="338931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" name="Equation" r:id="rId10" imgW="1460160" imgH="368280" progId="Equation.DSMT4">
                  <p:embed/>
                </p:oleObj>
              </mc:Choice>
              <mc:Fallback>
                <p:oleObj name="Equation" r:id="rId10" imgW="1460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235575"/>
                        <a:ext cx="3389313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76" name="Object 8"/>
          <p:cNvGraphicFramePr>
            <a:graphicFrameLocks noChangeAspect="1"/>
          </p:cNvGraphicFramePr>
          <p:nvPr/>
        </p:nvGraphicFramePr>
        <p:xfrm>
          <a:off x="4648200" y="5235575"/>
          <a:ext cx="336073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" name="Equation" r:id="rId12" imgW="1447560" imgH="368280" progId="Equation.DSMT4">
                  <p:embed/>
                </p:oleObj>
              </mc:Choice>
              <mc:Fallback>
                <p:oleObj name="Equation" r:id="rId12" imgW="14475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235575"/>
                        <a:ext cx="3360738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2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E6534-B26E-AD47-83F7-954DCD9A3028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7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077200" cy="4267200"/>
          </a:xfrm>
        </p:spPr>
        <p:txBody>
          <a:bodyPr/>
          <a:lstStyle/>
          <a:p>
            <a:r>
              <a:rPr lang="en-US" altLang="en-US"/>
              <a:t>What does the isospin invariance mean to nucleon-nucleon interaction?</a:t>
            </a:r>
          </a:p>
          <a:p>
            <a:r>
              <a:rPr lang="en-US" altLang="en-US"/>
              <a:t>Two nucleon quantum states can be written in the following four combinations of quantum states</a:t>
            </a:r>
          </a:p>
          <a:p>
            <a:pPr lvl="1"/>
            <a:r>
              <a:rPr lang="en-US" altLang="en-US"/>
              <a:t>Proton on proton (I</a:t>
            </a:r>
            <a:r>
              <a:rPr lang="en-US" altLang="en-US" baseline="-25000"/>
              <a:t>3</a:t>
            </a:r>
            <a:r>
              <a:rPr lang="en-US" altLang="en-US"/>
              <a:t>=+1)</a:t>
            </a:r>
          </a:p>
          <a:p>
            <a:pPr lvl="1"/>
            <a:r>
              <a:rPr lang="en-US" altLang="en-US"/>
              <a:t>Neutron on neutron (I</a:t>
            </a:r>
            <a:r>
              <a:rPr lang="en-US" altLang="en-US" baseline="-25000"/>
              <a:t>3</a:t>
            </a:r>
            <a:r>
              <a:rPr lang="en-US" altLang="en-US"/>
              <a:t>=-1)</a:t>
            </a:r>
          </a:p>
          <a:p>
            <a:pPr lvl="1"/>
            <a:r>
              <a:rPr lang="en-US" altLang="en-US"/>
              <a:t>Proton on neutron or neutron on proton for both symmetric or anti-symmetiric (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=0)</a:t>
            </a:r>
          </a:p>
        </p:txBody>
      </p:sp>
      <p:graphicFrame>
        <p:nvGraphicFramePr>
          <p:cNvPr id="77721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5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7220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</a:t>
            </a:r>
          </a:p>
        </p:txBody>
      </p:sp>
      <p:graphicFrame>
        <p:nvGraphicFramePr>
          <p:cNvPr id="777221" name="Object 5"/>
          <p:cNvGraphicFramePr>
            <a:graphicFrameLocks noChangeAspect="1"/>
          </p:cNvGraphicFramePr>
          <p:nvPr/>
        </p:nvGraphicFramePr>
        <p:xfrm>
          <a:off x="4800600" y="3124200"/>
          <a:ext cx="1503363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51" name="Equation" r:id="rId6" imgW="647640" imgH="228600" progId="Equation.DSMT4">
                  <p:embed/>
                </p:oleObj>
              </mc:Choice>
              <mc:Fallback>
                <p:oleObj name="Equation" r:id="rId6" imgW="64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124200"/>
                        <a:ext cx="1503363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2" name="Object 6"/>
          <p:cNvGraphicFramePr>
            <a:graphicFrameLocks noChangeAspect="1"/>
          </p:cNvGraphicFramePr>
          <p:nvPr/>
        </p:nvGraphicFramePr>
        <p:xfrm>
          <a:off x="4953000" y="3657600"/>
          <a:ext cx="15017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52" name="Equation" r:id="rId8" imgW="647640" imgH="228600" progId="Equation.DSMT4">
                  <p:embed/>
                </p:oleObj>
              </mc:Choice>
              <mc:Fallback>
                <p:oleObj name="Equation" r:id="rId8" imgW="64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657600"/>
                        <a:ext cx="15017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3" name="Object 7"/>
          <p:cNvGraphicFramePr>
            <a:graphicFrameLocks noChangeAspect="1"/>
          </p:cNvGraphicFramePr>
          <p:nvPr/>
        </p:nvGraphicFramePr>
        <p:xfrm>
          <a:off x="1233488" y="5178425"/>
          <a:ext cx="309403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53" name="Equation" r:id="rId10" imgW="1333440" imgH="393480" progId="Equation.DSMT4">
                  <p:embed/>
                </p:oleObj>
              </mc:Choice>
              <mc:Fallback>
                <p:oleObj name="Equation" r:id="rId10" imgW="13334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8" y="5178425"/>
                        <a:ext cx="3094037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4" name="Object 8"/>
          <p:cNvGraphicFramePr>
            <a:graphicFrameLocks noChangeAspect="1"/>
          </p:cNvGraphicFramePr>
          <p:nvPr/>
        </p:nvGraphicFramePr>
        <p:xfrm>
          <a:off x="4495800" y="5178425"/>
          <a:ext cx="30940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54" name="Equation" r:id="rId12" imgW="1333440" imgH="393480" progId="Equation.DSMT4">
                  <p:embed/>
                </p:oleObj>
              </mc:Choice>
              <mc:Fallback>
                <p:oleObj name="Equation" r:id="rId12" imgW="13334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178425"/>
                        <a:ext cx="3094038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48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C02B-5AE1-3549-9CE3-D2BDE344270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79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altLang="en-US"/>
              <a:t>For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=+1 wave function w/ isospin transformation:</a:t>
            </a:r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graphicFrame>
        <p:nvGraphicFramePr>
          <p:cNvPr id="7792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7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268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Impact of Isospin Transformation</a:t>
            </a:r>
          </a:p>
        </p:txBody>
      </p:sp>
      <p:graphicFrame>
        <p:nvGraphicFramePr>
          <p:cNvPr id="779269" name="Object 5"/>
          <p:cNvGraphicFramePr>
            <a:graphicFrameLocks noChangeAspect="1"/>
          </p:cNvGraphicFramePr>
          <p:nvPr/>
        </p:nvGraphicFramePr>
        <p:xfrm>
          <a:off x="533400" y="1676400"/>
          <a:ext cx="744220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8" name="Equation" r:id="rId6" imgW="2755800" imgH="431640" progId="Equation.DSMT4">
                  <p:embed/>
                </p:oleObj>
              </mc:Choice>
              <mc:Fallback>
                <p:oleObj name="Equation" r:id="rId6" imgW="2755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76400"/>
                        <a:ext cx="7442200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1" name="Object 7"/>
          <p:cNvGraphicFramePr>
            <a:graphicFrameLocks noChangeAspect="1"/>
          </p:cNvGraphicFramePr>
          <p:nvPr/>
        </p:nvGraphicFramePr>
        <p:xfrm>
          <a:off x="914400" y="3276600"/>
          <a:ext cx="2087563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9" name="Equation" r:id="rId8" imgW="774360" imgH="368280" progId="Equation.DSMT4">
                  <p:embed/>
                </p:oleObj>
              </mc:Choice>
              <mc:Fallback>
                <p:oleObj name="Equation" r:id="rId8" imgW="774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276600"/>
                        <a:ext cx="2087563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2" name="Object 8"/>
          <p:cNvGraphicFramePr>
            <a:graphicFrameLocks noChangeAspect="1"/>
          </p:cNvGraphicFramePr>
          <p:nvPr/>
        </p:nvGraphicFramePr>
        <p:xfrm>
          <a:off x="1143000" y="4724400"/>
          <a:ext cx="20224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20" name="Equation" r:id="rId10" imgW="749160" imgH="368280" progId="Equation.DSMT4">
                  <p:embed/>
                </p:oleObj>
              </mc:Choice>
              <mc:Fallback>
                <p:oleObj name="Equation" r:id="rId10" imgW="749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724400"/>
                        <a:ext cx="202247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4" name="Object 10"/>
          <p:cNvGraphicFramePr>
            <a:graphicFrameLocks noChangeAspect="1"/>
          </p:cNvGraphicFramePr>
          <p:nvPr/>
        </p:nvGraphicFramePr>
        <p:xfrm>
          <a:off x="2998788" y="3276600"/>
          <a:ext cx="3935412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21" name="Equation" r:id="rId12" imgW="1460160" imgH="368280" progId="Equation.DSMT4">
                  <p:embed/>
                </p:oleObj>
              </mc:Choice>
              <mc:Fallback>
                <p:oleObj name="Equation" r:id="rId12" imgW="1460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788" y="3276600"/>
                        <a:ext cx="3935412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5" name="Object 11"/>
          <p:cNvGraphicFramePr>
            <a:graphicFrameLocks noChangeAspect="1"/>
          </p:cNvGraphicFramePr>
          <p:nvPr/>
        </p:nvGraphicFramePr>
        <p:xfrm>
          <a:off x="6858000" y="3276600"/>
          <a:ext cx="1951038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22" name="Equation" r:id="rId14" imgW="723600" imgH="368280" progId="Equation.DSMT4">
                  <p:embed/>
                </p:oleObj>
              </mc:Choice>
              <mc:Fallback>
                <p:oleObj name="Equation" r:id="rId14" imgW="7236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276600"/>
                        <a:ext cx="1951038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6" name="Object 12"/>
          <p:cNvGraphicFramePr>
            <a:graphicFrameLocks noChangeAspect="1"/>
          </p:cNvGraphicFramePr>
          <p:nvPr/>
        </p:nvGraphicFramePr>
        <p:xfrm>
          <a:off x="3171825" y="4724400"/>
          <a:ext cx="31527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23" name="Equation" r:id="rId16" imgW="1168200" imgH="368280" progId="Equation.DSMT4">
                  <p:embed/>
                </p:oleObj>
              </mc:Choice>
              <mc:Fallback>
                <p:oleObj name="Equation" r:id="rId16" imgW="11682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825" y="4724400"/>
                        <a:ext cx="315277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7" name="Object 13"/>
          <p:cNvGraphicFramePr>
            <a:graphicFrameLocks noChangeAspect="1"/>
          </p:cNvGraphicFramePr>
          <p:nvPr/>
        </p:nvGraphicFramePr>
        <p:xfrm>
          <a:off x="6318250" y="4724400"/>
          <a:ext cx="198755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24" name="Equation" r:id="rId18" imgW="736560" imgH="368280" progId="Equation.DSMT4">
                  <p:embed/>
                </p:oleObj>
              </mc:Choice>
              <mc:Fallback>
                <p:oleObj name="Equation" r:id="rId18" imgW="7365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4724400"/>
                        <a:ext cx="198755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278" name="Text Box 14"/>
          <p:cNvSpPr txBox="1">
            <a:spLocks noChangeArrowheads="1"/>
          </p:cNvSpPr>
          <p:nvPr/>
        </p:nvSpPr>
        <p:spPr bwMode="auto">
          <a:xfrm>
            <a:off x="914400" y="5791200"/>
            <a:ext cx="75216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Can you do the same for the other two wave functions of </a:t>
            </a:r>
            <a:r>
              <a:rPr lang="en-US" altLang="en-US" sz="2400" dirty="0" smtClean="0">
                <a:latin typeface="Monotype Corsiva" charset="0"/>
              </a:rPr>
              <a:t>I</a:t>
            </a:r>
            <a:r>
              <a:rPr lang="en-US" altLang="en-US" sz="2400" dirty="0" smtClean="0"/>
              <a:t>=1&amp;0?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3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D5AB-15B6-1548-8716-23108B754707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91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334000"/>
          </a:xfrm>
        </p:spPr>
        <p:txBody>
          <a:bodyPr/>
          <a:lstStyle/>
          <a:p>
            <a:r>
              <a:rPr lang="en-US" altLang="en-US"/>
              <a:t>For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=0 anti-symmetric wave function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r>
              <a:rPr lang="en-US" altLang="en-US"/>
              <a:t>This state is totally insensitive to isospin rotation</a:t>
            </a:r>
            <a:r>
              <a:rPr lang="en-US" altLang="en-US">
                <a:sym typeface="Wingdings" charset="2"/>
              </a:rPr>
              <a:t> singlet combination of isospins (total isospin 0 state)</a:t>
            </a:r>
          </a:p>
        </p:txBody>
      </p:sp>
      <p:graphicFrame>
        <p:nvGraphicFramePr>
          <p:cNvPr id="79155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3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 Tranformation</a:t>
            </a:r>
          </a:p>
        </p:txBody>
      </p:sp>
      <p:graphicFrame>
        <p:nvGraphicFramePr>
          <p:cNvPr id="791558" name="Object 6"/>
          <p:cNvGraphicFramePr>
            <a:graphicFrameLocks noChangeAspect="1"/>
          </p:cNvGraphicFramePr>
          <p:nvPr/>
        </p:nvGraphicFramePr>
        <p:xfrm>
          <a:off x="685800" y="1704975"/>
          <a:ext cx="10334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4" name="Equation" r:id="rId6" imgW="419040" imgH="228600" progId="Equation.DSMT4">
                  <p:embed/>
                </p:oleObj>
              </mc:Choice>
              <mc:Fallback>
                <p:oleObj name="Equation" r:id="rId6" imgW="419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04975"/>
                        <a:ext cx="1033463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1" name="Object 9"/>
          <p:cNvGraphicFramePr>
            <a:graphicFrameLocks noChangeAspect="1"/>
          </p:cNvGraphicFramePr>
          <p:nvPr/>
        </p:nvGraphicFramePr>
        <p:xfrm>
          <a:off x="2044700" y="4038600"/>
          <a:ext cx="4965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5" name="Equation" r:id="rId8" imgW="2158920" imgH="406080" progId="Equation.DSMT4">
                  <p:embed/>
                </p:oleObj>
              </mc:Choice>
              <mc:Fallback>
                <p:oleObj name="Equation" r:id="rId8" imgW="215892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4038600"/>
                        <a:ext cx="4965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2" name="Object 10"/>
          <p:cNvGraphicFramePr>
            <a:graphicFrameLocks noChangeAspect="1"/>
          </p:cNvGraphicFramePr>
          <p:nvPr/>
        </p:nvGraphicFramePr>
        <p:xfrm>
          <a:off x="2209800" y="2743200"/>
          <a:ext cx="59436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6" name="Equation" r:id="rId10" imgW="2412720" imgH="457200" progId="Equation.DSMT4">
                  <p:embed/>
                </p:oleObj>
              </mc:Choice>
              <mc:Fallback>
                <p:oleObj name="Equation" r:id="rId10" imgW="24127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743200"/>
                        <a:ext cx="5943600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3" name="Object 11"/>
          <p:cNvGraphicFramePr>
            <a:graphicFrameLocks noChangeAspect="1"/>
          </p:cNvGraphicFramePr>
          <p:nvPr/>
        </p:nvGraphicFramePr>
        <p:xfrm>
          <a:off x="7053263" y="4267200"/>
          <a:ext cx="6429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7" name="Equation" r:id="rId12" imgW="279360" imgH="228600" progId="Equation.DSMT4">
                  <p:embed/>
                </p:oleObj>
              </mc:Choice>
              <mc:Fallback>
                <p:oleObj name="Equation" r:id="rId12" imgW="279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263" y="4267200"/>
                        <a:ext cx="6429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4" name="Object 12"/>
          <p:cNvGraphicFramePr>
            <a:graphicFrameLocks noChangeAspect="1"/>
          </p:cNvGraphicFramePr>
          <p:nvPr/>
        </p:nvGraphicFramePr>
        <p:xfrm>
          <a:off x="1752600" y="1371600"/>
          <a:ext cx="6256338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8" name="Equation" r:id="rId14" imgW="2539800" imgH="457200" progId="Equation.DSMT4">
                  <p:embed/>
                </p:oleObj>
              </mc:Choice>
              <mc:Fallback>
                <p:oleObj name="Equation" r:id="rId14" imgW="2539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71600"/>
                        <a:ext cx="6256338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59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0614A-8681-AB44-BCF9-451E1D1F650F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8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82000" cy="5486400"/>
          </a:xfrm>
        </p:spPr>
        <p:txBody>
          <a:bodyPr/>
          <a:lstStyle/>
          <a:p>
            <a:r>
              <a:rPr lang="en-US" altLang="en-US" dirty="0"/>
              <a:t>The other three states corresponds to three possible projection state of the total isospin =1 state (triplet state)</a:t>
            </a:r>
          </a:p>
          <a:p>
            <a:pPr lvl="1"/>
            <a:r>
              <a:rPr lang="en-US" altLang="en-US" dirty="0"/>
              <a:t>If there is an isospin symmetry in strong </a:t>
            </a:r>
            <a:r>
              <a:rPr lang="en-US" altLang="en-US" dirty="0" smtClean="0"/>
              <a:t>interactions </a:t>
            </a:r>
            <a:r>
              <a:rPr lang="en-US" altLang="en-US" dirty="0"/>
              <a:t>all these three </a:t>
            </a:r>
            <a:r>
              <a:rPr lang="en-US" altLang="en-US" dirty="0" smtClean="0"/>
              <a:t>sub-states </a:t>
            </a:r>
            <a:r>
              <a:rPr lang="en-US" altLang="en-US" dirty="0"/>
              <a:t>are equivalent and indistinguishable </a:t>
            </a:r>
          </a:p>
          <a:p>
            <a:r>
              <a:rPr lang="en-US" altLang="en-US" dirty="0"/>
              <a:t>Based on this, we learn that any two nucleon system can be in an independent singlet or triplet state </a:t>
            </a:r>
          </a:p>
          <a:p>
            <a:pPr lvl="1"/>
            <a:r>
              <a:rPr lang="en-US" altLang="en-US" dirty="0"/>
              <a:t>Singlet state is anti-symmetric under n-p exchange</a:t>
            </a:r>
          </a:p>
          <a:p>
            <a:pPr lvl="1"/>
            <a:r>
              <a:rPr lang="en-US" altLang="en-US" dirty="0"/>
              <a:t>Triplet state is symmetric under n-p exchange</a:t>
            </a:r>
          </a:p>
        </p:txBody>
      </p:sp>
      <p:graphicFrame>
        <p:nvGraphicFramePr>
          <p:cNvPr id="78950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5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 Tranformation</a:t>
            </a:r>
          </a:p>
        </p:txBody>
      </p:sp>
    </p:spTree>
    <p:extLst>
      <p:ext uri="{BB962C8B-B14F-4D97-AF65-F5344CB8AC3E}">
        <p14:creationId xmlns:p14="http://schemas.microsoft.com/office/powerpoint/2010/main" val="924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Nov. 21,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PHYS 3446, Fall 2016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Reminder: Research Project Report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382000" cy="5562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Must contain the following at the minimum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Motivation, including the justification for it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Current status and some background behind them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Improvements and bases for such improvements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Conclusions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The reference to the original paper must be included!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Bibliography referring to web site must be minimized (&lt;20%)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Each member of the group writes a 10 (max) page report, including figures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0%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Can share the theme and facts but you must write your own!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Text of the report must be your original!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Due Wed., Dec. </a:t>
            </a:r>
            <a:r>
              <a:rPr lang="en-US" sz="2400" b="1" i="1" u="sng" dirty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7</a:t>
            </a: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5467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x-none" smtClean="0"/>
              <a:t>Monday, Nov. 21, 2016</a:t>
            </a:r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x-none" smtClean="0"/>
              <a:t>PHYS 3446, Fall 2016</a:t>
            </a:r>
            <a:endParaRPr lang="en-US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E7D8-43F7-1941-A349-E1FE6BF72A81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887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4102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x-none" sz="2000" dirty="0"/>
              <a:t>Due date: Prior to class on Wednesday, Dec. </a:t>
            </a:r>
            <a:r>
              <a:rPr lang="en-US" altLang="x-none" sz="2000" dirty="0" smtClean="0"/>
              <a:t>7</a:t>
            </a:r>
            <a:endParaRPr lang="en-US" altLang="x-none" sz="2000" dirty="0"/>
          </a:p>
          <a:p>
            <a:pPr marL="609600" indent="-609600">
              <a:lnSpc>
                <a:spcPct val="80000"/>
              </a:lnSpc>
            </a:pPr>
            <a:r>
              <a:rPr lang="en-US" altLang="x-none" sz="2000" dirty="0"/>
              <a:t>Requirements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Need to put the name(s) of the person(s) who wrote the given sections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Professionally prepared in MS words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altLang="x-none" sz="1600" dirty="0"/>
              <a:t>No spelling or grammar mistakes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altLang="x-none" sz="1600" dirty="0"/>
              <a:t>The style of the write up should be unified so that it looks like written by one person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All contents on the template and more should be contained in the write up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Pictures, diagrams and photos should be added </a:t>
            </a:r>
            <a:r>
              <a:rPr lang="en-US" altLang="x-none" sz="1800" dirty="0" smtClean="0"/>
              <a:t>with </a:t>
            </a:r>
            <a:r>
              <a:rPr lang="en-US" altLang="x-none" sz="1800" dirty="0"/>
              <a:t>appropriate figure </a:t>
            </a:r>
            <a:r>
              <a:rPr lang="en-US" altLang="x-none" sz="1800" dirty="0" smtClean="0"/>
              <a:t>captions and </a:t>
            </a:r>
            <a:r>
              <a:rPr lang="en-US" altLang="x-none" sz="1800" dirty="0"/>
              <a:t>numbered in order of appearance.  The captions should go at the bottom of the figure.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References must be indicated throughout the text in order of appearance.  They must be properly matched in the list of bibliography at the end of the document.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Tables must be added and numbered in order of appearance.  The caption should go on top of the table.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x-none" sz="2000" dirty="0"/>
              <a:t>Key evaluation points 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Quality of the document – 30%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Content and organization of the document – 20 %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Satisfaction of the above requirements – 25%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Thoughtfulness, usefulness and relevance of contents of the document – 25%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altLang="x-none" sz="1600" dirty="0"/>
              <a:t>E.g. The contact information of vendors must be usable for the construction </a:t>
            </a:r>
          </a:p>
        </p:txBody>
      </p:sp>
      <p:graphicFrame>
        <p:nvGraphicFramePr>
          <p:cNvPr id="88781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9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78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x-none" sz="4000"/>
              <a:t>Write Up Requirements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29680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r>
              <a:rPr lang="en-US" altLang="en-US" b="1" dirty="0" smtClean="0"/>
              <a:t>Project Report Template</a:t>
            </a:r>
            <a:endParaRPr lang="en-US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048"/>
            <a:ext cx="9220200" cy="6324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274E5-4909-6D45-8A8E-64F09394C4E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0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Nov. 21,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PHYS 3446, Fall 2016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Research Presentations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57150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Each of the 5 research groups makes a 10+3min presentation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10min presentation + 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min Q&amp;A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All presentations must be in power point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 must receive all final presentation files by 8pm, Monday, Dec. 5, 2016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600" dirty="0" smtClean="0">
                <a:ea typeface="ＭＳ Ｐゴシック" pitchFamily="-84" charset="-128"/>
                <a:cs typeface="ＭＳ Ｐゴシック" pitchFamily="-84" charset="-128"/>
              </a:rPr>
              <a:t>No changes are allowed afterward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The representative of the group makes the presentation followed by all group members’ participation in the Q&amp;A session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Date and time: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In class Wednesday, Dec. 7, 2016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Important metrics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Contents of the presentation: 60%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Inclusion of all important points as mentioned in the report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The quality of the research and making the right points</a:t>
            </a:r>
            <a:endParaRPr lang="en-US" sz="20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Quality of the presentation itself: 15%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Presentation manner: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Q&amp;A handling: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Staying in the allotted presentation time: 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Judging participation and sincerity: 5%</a:t>
            </a:r>
          </a:p>
          <a:p>
            <a:pPr marL="914400" lvl="1" indent="-514350" eaLnBrk="1" hangingPunct="1">
              <a:spcBef>
                <a:spcPts val="0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04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x-none" smtClean="0"/>
              <a:t>Monday, Nov. 21, 2016</a:t>
            </a:r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x-none" smtClean="0"/>
              <a:t>PHYS 3446, Fall 2016</a:t>
            </a:r>
            <a:endParaRPr lang="en-US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1836-8B10-934A-8EC1-0FF269E5D6AB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5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4800600" cy="5105400"/>
          </a:xfrm>
        </p:spPr>
        <p:txBody>
          <a:bodyPr/>
          <a:lstStyle/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4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3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1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2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5</a:t>
            </a:r>
            <a:endParaRPr lang="en-US" altLang="x-none" sz="5400" dirty="0"/>
          </a:p>
        </p:txBody>
      </p:sp>
      <p:graphicFrame>
        <p:nvGraphicFramePr>
          <p:cNvPr id="8857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5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57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x-none" sz="4000"/>
              <a:t>Presentation </a:t>
            </a:r>
            <a:r>
              <a:rPr lang="en-US" altLang="x-none" sz="4000" smtClean="0"/>
              <a:t>Sequence</a:t>
            </a:r>
            <a:endParaRPr lang="en-US" altLang="x-none" sz="4000"/>
          </a:p>
        </p:txBody>
      </p:sp>
    </p:spTree>
    <p:extLst>
      <p:ext uri="{BB962C8B-B14F-4D97-AF65-F5344CB8AC3E}">
        <p14:creationId xmlns:p14="http://schemas.microsoft.com/office/powerpoint/2010/main" val="18816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608FD-8FA6-B642-9152-64999AEB8C04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Evaluation Policy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82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Two Term Exams: 15 % each </a:t>
            </a:r>
            <a:r>
              <a:rPr lang="en-US" altLang="en-US" dirty="0" smtClean="0">
                <a:sym typeface="Wingdings" charset="2"/>
              </a:rPr>
              <a:t> 30%</a:t>
            </a:r>
            <a:r>
              <a:rPr lang="en-US" altLang="en-US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Lab Score: 15%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Final Semester project paper: 20%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10+2 minute Project oral presentation: 10%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Homework: 15%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Quizzes: 10%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Extra Credit: 10%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 smtClean="0"/>
              <a:t>Consists of random attendances, colloquium (4pm Wednesdays) attendances, special projects, planetarium show and other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5495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2111-0532-1B48-8886-B835A11E94D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01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638800"/>
          </a:xfrm>
        </p:spPr>
        <p:txBody>
          <a:bodyPr/>
          <a:lstStyle/>
          <a:p>
            <a:r>
              <a:rPr lang="en-US" altLang="en-US" sz="2800"/>
              <a:t>We’ve learned about various newly introduced quantum numbers as a patch work to explain experimental observations</a:t>
            </a:r>
          </a:p>
          <a:p>
            <a:pPr lvl="1"/>
            <a:r>
              <a:rPr lang="en-US" altLang="en-US" sz="2400"/>
              <a:t>Lepton numbers</a:t>
            </a:r>
          </a:p>
          <a:p>
            <a:pPr lvl="1"/>
            <a:r>
              <a:rPr lang="en-US" altLang="en-US" sz="2400"/>
              <a:t>Baryon numbers</a:t>
            </a:r>
          </a:p>
          <a:p>
            <a:pPr lvl="1"/>
            <a:r>
              <a:rPr lang="en-US" altLang="en-US" sz="2400"/>
              <a:t>Isospin</a:t>
            </a:r>
          </a:p>
          <a:p>
            <a:pPr lvl="1"/>
            <a:r>
              <a:rPr lang="en-US" altLang="en-US" sz="2400"/>
              <a:t>Strangeness</a:t>
            </a:r>
          </a:p>
          <a:p>
            <a:r>
              <a:rPr lang="en-US" altLang="en-US" sz="2800"/>
              <a:t>Some of these numbers are conserved in certain situation but not in others</a:t>
            </a:r>
          </a:p>
          <a:p>
            <a:pPr lvl="1"/>
            <a:r>
              <a:rPr lang="en-US" altLang="en-US" sz="2400"/>
              <a:t>Very frustrating indeed….</a:t>
            </a:r>
          </a:p>
          <a:p>
            <a:r>
              <a:rPr lang="en-US" altLang="en-US" sz="2800"/>
              <a:t>These are due to lack of quantitative description by an elegant theory</a:t>
            </a:r>
          </a:p>
        </p:txBody>
      </p:sp>
      <p:graphicFrame>
        <p:nvGraphicFramePr>
          <p:cNvPr id="80179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7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17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Quantum Numbers</a:t>
            </a:r>
          </a:p>
        </p:txBody>
      </p:sp>
    </p:spTree>
    <p:extLst>
      <p:ext uri="{BB962C8B-B14F-4D97-AF65-F5344CB8AC3E}">
        <p14:creationId xmlns:p14="http://schemas.microsoft.com/office/powerpoint/2010/main" val="123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57428</TotalTime>
  <Words>2038</Words>
  <Application>Microsoft Macintosh PowerPoint</Application>
  <PresentationFormat>On-screen Show (4:3)</PresentationFormat>
  <Paragraphs>308</Paragraphs>
  <Slides>26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Arial Narrow</vt:lpstr>
      <vt:lpstr>Monotype Corsiva</vt:lpstr>
      <vt:lpstr>Symbol</vt:lpstr>
      <vt:lpstr>Times New Roman</vt:lpstr>
      <vt:lpstr>Wingdings</vt:lpstr>
      <vt:lpstr>phys1443-spring02</vt:lpstr>
      <vt:lpstr>Equation</vt:lpstr>
      <vt:lpstr>PHYS 3446 – Lecture #22</vt:lpstr>
      <vt:lpstr>Announcements</vt:lpstr>
      <vt:lpstr>Reminder: Research Project Report</vt:lpstr>
      <vt:lpstr>PowerPoint Presentation</vt:lpstr>
      <vt:lpstr>Project Report Template</vt:lpstr>
      <vt:lpstr>Research Presentations</vt:lpstr>
      <vt:lpstr>PowerPoint Presentation</vt:lpstr>
      <vt:lpstr>Evaluation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1749</cp:revision>
  <cp:lastPrinted>2016-11-16T20:13:21Z</cp:lastPrinted>
  <dcterms:created xsi:type="dcterms:W3CDTF">2002-01-14T15:59:50Z</dcterms:created>
  <dcterms:modified xsi:type="dcterms:W3CDTF">2016-11-21T22:57:18Z</dcterms:modified>
</cp:coreProperties>
</file>