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49" r:id="rId2"/>
    <p:sldId id="809" r:id="rId3"/>
    <p:sldId id="897" r:id="rId4"/>
    <p:sldId id="898" r:id="rId5"/>
    <p:sldId id="899" r:id="rId6"/>
    <p:sldId id="988" r:id="rId7"/>
    <p:sldId id="989" r:id="rId8"/>
    <p:sldId id="900" r:id="rId9"/>
    <p:sldId id="901" r:id="rId10"/>
    <p:sldId id="990" r:id="rId11"/>
    <p:sldId id="902" r:id="rId12"/>
    <p:sldId id="903" r:id="rId13"/>
    <p:sldId id="904" r:id="rId14"/>
    <p:sldId id="905" r:id="rId15"/>
    <p:sldId id="906" r:id="rId16"/>
    <p:sldId id="907" r:id="rId17"/>
    <p:sldId id="986" r:id="rId18"/>
    <p:sldId id="987" r:id="rId19"/>
    <p:sldId id="908" r:id="rId20"/>
    <p:sldId id="909" r:id="rId21"/>
    <p:sldId id="910" r:id="rId22"/>
    <p:sldId id="911" r:id="rId23"/>
    <p:sldId id="912" r:id="rId24"/>
    <p:sldId id="913" r:id="rId25"/>
    <p:sldId id="914" r:id="rId26"/>
    <p:sldId id="915" r:id="rId27"/>
    <p:sldId id="916" r:id="rId28"/>
    <p:sldId id="917" r:id="rId29"/>
    <p:sldId id="918" r:id="rId30"/>
    <p:sldId id="919" r:id="rId31"/>
    <p:sldId id="920" r:id="rId32"/>
    <p:sldId id="921" r:id="rId33"/>
    <p:sldId id="922" r:id="rId34"/>
    <p:sldId id="923" r:id="rId35"/>
    <p:sldId id="924" r:id="rId36"/>
    <p:sldId id="925" r:id="rId37"/>
    <p:sldId id="926" r:id="rId38"/>
    <p:sldId id="927" r:id="rId39"/>
    <p:sldId id="928" r:id="rId40"/>
    <p:sldId id="950" r:id="rId41"/>
    <p:sldId id="951" r:id="rId42"/>
    <p:sldId id="952" r:id="rId43"/>
    <p:sldId id="991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35" autoAdjust="0"/>
    <p:restoredTop sz="96087" autoAdjust="0"/>
  </p:normalViewPr>
  <p:slideViewPr>
    <p:cSldViewPr>
      <p:cViewPr varScale="1">
        <p:scale>
          <a:sx n="110" d="100"/>
          <a:sy n="110" d="100"/>
        </p:scale>
        <p:origin x="9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4.xml"/><Relationship Id="rId20" Type="http://schemas.openxmlformats.org/officeDocument/2006/relationships/slide" Target="slides/slide38.xml"/><Relationship Id="rId21" Type="http://schemas.openxmlformats.org/officeDocument/2006/relationships/slide" Target="slides/slide39.xml"/><Relationship Id="rId10" Type="http://schemas.openxmlformats.org/officeDocument/2006/relationships/slide" Target="slides/slide15.xml"/><Relationship Id="rId11" Type="http://schemas.openxmlformats.org/officeDocument/2006/relationships/slide" Target="slides/slide16.xml"/><Relationship Id="rId12" Type="http://schemas.openxmlformats.org/officeDocument/2006/relationships/slide" Target="slides/slide19.xml"/><Relationship Id="rId13" Type="http://schemas.openxmlformats.org/officeDocument/2006/relationships/slide" Target="slides/slide21.xml"/><Relationship Id="rId14" Type="http://schemas.openxmlformats.org/officeDocument/2006/relationships/slide" Target="slides/slide22.xml"/><Relationship Id="rId15" Type="http://schemas.openxmlformats.org/officeDocument/2006/relationships/slide" Target="slides/slide23.xml"/><Relationship Id="rId16" Type="http://schemas.openxmlformats.org/officeDocument/2006/relationships/slide" Target="slides/slide34.xml"/><Relationship Id="rId17" Type="http://schemas.openxmlformats.org/officeDocument/2006/relationships/slide" Target="slides/slide35.xml"/><Relationship Id="rId18" Type="http://schemas.openxmlformats.org/officeDocument/2006/relationships/slide" Target="slides/slide36.xml"/><Relationship Id="rId19" Type="http://schemas.openxmlformats.org/officeDocument/2006/relationships/slide" Target="slides/slide37.xml"/><Relationship Id="rId1" Type="http://schemas.openxmlformats.org/officeDocument/2006/relationships/slide" Target="slides/slide3.xml"/><Relationship Id="rId2" Type="http://schemas.openxmlformats.org/officeDocument/2006/relationships/slide" Target="slides/slide4.xml"/><Relationship Id="rId3" Type="http://schemas.openxmlformats.org/officeDocument/2006/relationships/slide" Target="slides/slide5.xml"/><Relationship Id="rId4" Type="http://schemas.openxmlformats.org/officeDocument/2006/relationships/slide" Target="slides/slide7.xml"/><Relationship Id="rId5" Type="http://schemas.openxmlformats.org/officeDocument/2006/relationships/slide" Target="slides/slide8.xml"/><Relationship Id="rId6" Type="http://schemas.openxmlformats.org/officeDocument/2006/relationships/slide" Target="slides/slide9.xml"/><Relationship Id="rId7" Type="http://schemas.openxmlformats.org/officeDocument/2006/relationships/slide" Target="slides/slide12.xml"/><Relationship Id="rId8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wmf"/><Relationship Id="rId12" Type="http://schemas.openxmlformats.org/officeDocument/2006/relationships/image" Target="../media/image23.wmf"/><Relationship Id="rId13" Type="http://schemas.openxmlformats.org/officeDocument/2006/relationships/image" Target="../media/image24.wmf"/><Relationship Id="rId14" Type="http://schemas.openxmlformats.org/officeDocument/2006/relationships/image" Target="../media/image25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0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wmf"/><Relationship Id="rId12" Type="http://schemas.openxmlformats.org/officeDocument/2006/relationships/image" Target="../media/image37.wmf"/><Relationship Id="rId13" Type="http://schemas.openxmlformats.org/officeDocument/2006/relationships/image" Target="../media/image38.wmf"/><Relationship Id="rId14" Type="http://schemas.openxmlformats.org/officeDocument/2006/relationships/image" Target="../media/image39.wmf"/><Relationship Id="rId15" Type="http://schemas.openxmlformats.org/officeDocument/2006/relationships/image" Target="../media/image40.wmf"/><Relationship Id="rId16" Type="http://schemas.openxmlformats.org/officeDocument/2006/relationships/image" Target="../media/image41.wmf"/><Relationship Id="rId17" Type="http://schemas.openxmlformats.org/officeDocument/2006/relationships/image" Target="../media/image42.wmf"/><Relationship Id="rId18" Type="http://schemas.openxmlformats.org/officeDocument/2006/relationships/image" Target="../media/image43.wmf"/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wmf"/><Relationship Id="rId10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6" Type="http://schemas.openxmlformats.org/officeDocument/2006/relationships/image" Target="../media/image66.wmf"/><Relationship Id="rId7" Type="http://schemas.openxmlformats.org/officeDocument/2006/relationships/image" Target="../media/image67.wmf"/><Relationship Id="rId8" Type="http://schemas.openxmlformats.org/officeDocument/2006/relationships/image" Target="../media/image68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71.wmf"/><Relationship Id="rId3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73872-6176-D140-9BE1-5AA89F03BDB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179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897C9-5D1F-974B-891F-42FBBAE89E8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757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16978-52B4-DD43-954A-CD9596E7AFDE}" type="slidenum">
              <a:rPr lang="en-US" altLang="x-none"/>
              <a:pPr/>
              <a:t>27</a:t>
            </a:fld>
            <a:endParaRPr lang="en-US" altLang="x-none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27416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04295-AC3B-C848-A043-0181234DF084}" type="slidenum">
              <a:rPr lang="en-US" altLang="x-none"/>
              <a:pPr/>
              <a:t>28</a:t>
            </a:fld>
            <a:endParaRPr lang="en-US" altLang="x-none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0872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4AD51-E5B7-2B4A-A2C7-98F1517A2CB3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527050"/>
            <a:ext cx="4800600" cy="3600450"/>
          </a:xfrm>
          <a:ln/>
        </p:spPr>
      </p:sp>
      <p:sp>
        <p:nvSpPr>
          <p:cNvPr id="958467" name="Rectangle 3"/>
          <p:cNvSpPr>
            <a:spLocks noChangeArrowheads="1"/>
          </p:cNvSpPr>
          <p:nvPr/>
        </p:nvSpPr>
        <p:spPr bwMode="auto">
          <a:xfrm>
            <a:off x="301625" y="4316413"/>
            <a:ext cx="6664325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3" rIns="96808" bIns="48403"/>
          <a:lstStyle>
            <a:lvl1pPr defTabSz="9413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93688" indent="-176213" defTabSz="9413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41388" defTabSz="9413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411288" defTabSz="9413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84363" defTabSz="9413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341563" defTabSz="9413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98763" defTabSz="9413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255963" defTabSz="9413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713163" defTabSz="9413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hangingPunct="0"/>
            <a:r>
              <a:rPr lang="en-US" altLang="x-none" sz="2500"/>
              <a:t>RECO [Slide 1]</a:t>
            </a:r>
          </a:p>
          <a:p>
            <a:pPr lvl="1" eaLnBrk="0" hangingPunct="0"/>
            <a:r>
              <a:rPr lang="en-US" altLang="x-none" sz="2500"/>
              <a:t>Very briefly mention RECO version used.</a:t>
            </a:r>
          </a:p>
          <a:p>
            <a:pPr lvl="1" eaLnBrk="0" hangingPunct="0"/>
            <a:r>
              <a:rPr lang="en-US" altLang="x-none" sz="2500"/>
              <a:t>Mention that these are fixed-cone jets of R=0.7 found by iterative algorithm, Et is the scalar Et sum of the towers.</a:t>
            </a:r>
          </a:p>
          <a:p>
            <a:pPr lvl="1" eaLnBrk="0" hangingPunct="0"/>
            <a:r>
              <a:rPr lang="en-US" altLang="x-none" sz="2500"/>
              <a:t>List corrections we apply (basically) to RECO. No more is needed for AIDA restoration or Ht-revertexing at this point, but following three slides will be about eta bias -- so just briefly prepare listeners for this!</a:t>
            </a:r>
          </a:p>
        </p:txBody>
      </p:sp>
    </p:spTree>
    <p:extLst>
      <p:ext uri="{BB962C8B-B14F-4D97-AF65-F5344CB8AC3E}">
        <p14:creationId xmlns:p14="http://schemas.microsoft.com/office/powerpoint/2010/main" val="100941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9D88A-BEEE-BD46-98A5-05ABA3BC969E}" type="slidenum">
              <a:rPr lang="en-US" altLang="x-none"/>
              <a:pPr/>
              <a:t>34</a:t>
            </a:fld>
            <a:endParaRPr lang="en-US" altLang="x-none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 lIns="91426" tIns="45713" rIns="91426" bIns="45713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4260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7615E-D1AE-5C4B-A608-21866BD334C1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70999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34D01-1F98-5347-BF16-1C6854543DC2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5100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D0C91-7E17-D543-86FD-3A1DED250267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0980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D0C91-7E17-D543-86FD-3A1DED250267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54895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9AFE1-FCF2-6247-9C19-6C8C15F3A857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1566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0832B-C626-274E-8453-DBD5170095C9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3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B34D8-72FB-ED43-962E-2F95B88546C4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6492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087A2A-D801-AC43-B964-AE9EE105E9F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49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20" Type="http://schemas.openxmlformats.org/officeDocument/2006/relationships/oleObject" Target="../embeddings/oleObject15.bin"/><Relationship Id="rId21" Type="http://schemas.openxmlformats.org/officeDocument/2006/relationships/image" Target="../media/image20.wmf"/><Relationship Id="rId22" Type="http://schemas.openxmlformats.org/officeDocument/2006/relationships/oleObject" Target="../embeddings/oleObject16.bin"/><Relationship Id="rId23" Type="http://schemas.openxmlformats.org/officeDocument/2006/relationships/image" Target="../media/image21.wmf"/><Relationship Id="rId24" Type="http://schemas.openxmlformats.org/officeDocument/2006/relationships/oleObject" Target="../embeddings/oleObject17.bin"/><Relationship Id="rId25" Type="http://schemas.openxmlformats.org/officeDocument/2006/relationships/image" Target="../media/image22.wmf"/><Relationship Id="rId26" Type="http://schemas.openxmlformats.org/officeDocument/2006/relationships/oleObject" Target="../embeddings/oleObject18.bin"/><Relationship Id="rId27" Type="http://schemas.openxmlformats.org/officeDocument/2006/relationships/image" Target="../media/image23.wmf"/><Relationship Id="rId28" Type="http://schemas.openxmlformats.org/officeDocument/2006/relationships/oleObject" Target="../embeddings/oleObject19.bin"/><Relationship Id="rId29" Type="http://schemas.openxmlformats.org/officeDocument/2006/relationships/image" Target="../media/image24.wmf"/><Relationship Id="rId30" Type="http://schemas.openxmlformats.org/officeDocument/2006/relationships/oleObject" Target="../embeddings/oleObject20.bin"/><Relationship Id="rId31" Type="http://schemas.openxmlformats.org/officeDocument/2006/relationships/image" Target="../media/image25.wmf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6.w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17.wmf"/><Relationship Id="rId16" Type="http://schemas.openxmlformats.org/officeDocument/2006/relationships/oleObject" Target="../embeddings/oleObject13.bin"/><Relationship Id="rId17" Type="http://schemas.openxmlformats.org/officeDocument/2006/relationships/image" Target="../media/image18.wmf"/><Relationship Id="rId18" Type="http://schemas.openxmlformats.org/officeDocument/2006/relationships/oleObject" Target="../embeddings/oleObject14.bin"/><Relationship Id="rId19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4.wmf"/><Relationship Id="rId21" Type="http://schemas.openxmlformats.org/officeDocument/2006/relationships/oleObject" Target="../embeddings/oleObject30.bin"/><Relationship Id="rId22" Type="http://schemas.openxmlformats.org/officeDocument/2006/relationships/image" Target="../media/image35.wmf"/><Relationship Id="rId23" Type="http://schemas.openxmlformats.org/officeDocument/2006/relationships/oleObject" Target="../embeddings/oleObject31.bin"/><Relationship Id="rId24" Type="http://schemas.openxmlformats.org/officeDocument/2006/relationships/image" Target="../media/image36.wmf"/><Relationship Id="rId25" Type="http://schemas.openxmlformats.org/officeDocument/2006/relationships/oleObject" Target="../embeddings/oleObject32.bin"/><Relationship Id="rId26" Type="http://schemas.openxmlformats.org/officeDocument/2006/relationships/image" Target="../media/image37.wmf"/><Relationship Id="rId27" Type="http://schemas.openxmlformats.org/officeDocument/2006/relationships/oleObject" Target="../embeddings/oleObject33.bin"/><Relationship Id="rId28" Type="http://schemas.openxmlformats.org/officeDocument/2006/relationships/image" Target="../media/image38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30" Type="http://schemas.openxmlformats.org/officeDocument/2006/relationships/image" Target="../media/image39.wmf"/><Relationship Id="rId31" Type="http://schemas.openxmlformats.org/officeDocument/2006/relationships/oleObject" Target="../embeddings/oleObject35.bin"/><Relationship Id="rId32" Type="http://schemas.openxmlformats.org/officeDocument/2006/relationships/image" Target="../media/image40.wmf"/><Relationship Id="rId9" Type="http://schemas.openxmlformats.org/officeDocument/2006/relationships/oleObject" Target="../embeddings/oleObject24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8.wmf"/><Relationship Id="rId33" Type="http://schemas.openxmlformats.org/officeDocument/2006/relationships/oleObject" Target="../embeddings/oleObject36.bin"/><Relationship Id="rId34" Type="http://schemas.openxmlformats.org/officeDocument/2006/relationships/image" Target="../media/image41.wmf"/><Relationship Id="rId35" Type="http://schemas.openxmlformats.org/officeDocument/2006/relationships/oleObject" Target="../embeddings/oleObject37.bin"/><Relationship Id="rId36" Type="http://schemas.openxmlformats.org/officeDocument/2006/relationships/image" Target="../media/image42.wmf"/><Relationship Id="rId10" Type="http://schemas.openxmlformats.org/officeDocument/2006/relationships/image" Target="../media/image29.wmf"/><Relationship Id="rId11" Type="http://schemas.openxmlformats.org/officeDocument/2006/relationships/oleObject" Target="../embeddings/oleObject25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31.w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29.bin"/><Relationship Id="rId37" Type="http://schemas.openxmlformats.org/officeDocument/2006/relationships/oleObject" Target="../embeddings/oleObject38.bin"/><Relationship Id="rId38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7.w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wmf"/><Relationship Id="rId20" Type="http://schemas.openxmlformats.org/officeDocument/2006/relationships/oleObject" Target="../embeddings/oleObject53.bin"/><Relationship Id="rId21" Type="http://schemas.openxmlformats.org/officeDocument/2006/relationships/image" Target="../media/image68.wmf"/><Relationship Id="rId10" Type="http://schemas.openxmlformats.org/officeDocument/2006/relationships/oleObject" Target="../embeddings/oleObject49.bin"/><Relationship Id="rId11" Type="http://schemas.openxmlformats.org/officeDocument/2006/relationships/image" Target="../media/image64.wmf"/><Relationship Id="rId12" Type="http://schemas.openxmlformats.org/officeDocument/2006/relationships/oleObject" Target="../embeddings/oleObject50.bin"/><Relationship Id="rId13" Type="http://schemas.openxmlformats.org/officeDocument/2006/relationships/image" Target="../media/image65.wmf"/><Relationship Id="rId14" Type="http://schemas.openxmlformats.org/officeDocument/2006/relationships/oleObject" Target="../embeddings/oleObject51.bin"/><Relationship Id="rId15" Type="http://schemas.openxmlformats.org/officeDocument/2006/relationships/image" Target="../media/image66.wmf"/><Relationship Id="rId16" Type="http://schemas.openxmlformats.org/officeDocument/2006/relationships/oleObject" Target="../embeddings/oleObject52.bin"/><Relationship Id="rId17" Type="http://schemas.openxmlformats.org/officeDocument/2006/relationships/image" Target="../media/image67.wmf"/><Relationship Id="rId18" Type="http://schemas.openxmlformats.org/officeDocument/2006/relationships/hyperlink" Target="http://www-d0online.fnal.gov/www/shift/event_pix.html" TargetMode="External"/><Relationship Id="rId19" Type="http://schemas.openxmlformats.org/officeDocument/2006/relationships/image" Target="../media/image6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61.w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62.wmf"/><Relationship Id="rId8" Type="http://schemas.openxmlformats.org/officeDocument/2006/relationships/oleObject" Target="../embeddings/oleObject4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44.wmf"/><Relationship Id="rId5" Type="http://schemas.openxmlformats.org/officeDocument/2006/relationships/image" Target="../media/image70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oleObject" Target="../embeddings/oleObject55.bin"/><Relationship Id="rId5" Type="http://schemas.openxmlformats.org/officeDocument/2006/relationships/image" Target="../media/image44.w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71.w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7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44.wmf"/><Relationship Id="rId5" Type="http://schemas.openxmlformats.org/officeDocument/2006/relationships/image" Target="../media/image74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oleObject" Target="../embeddings/oleObject59.bin"/><Relationship Id="rId5" Type="http://schemas.openxmlformats.org/officeDocument/2006/relationships/image" Target="../media/image8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#23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188388" y="1371600"/>
            <a:ext cx="27799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Nov. 28,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 smtClean="0">
                <a:solidFill>
                  <a:srgbClr val="FF0066"/>
                </a:solidFill>
                <a:latin typeface="Monotype Corsiva" charset="0"/>
              </a:rPr>
              <a:t>Jaehoon Yu</a:t>
            </a:r>
            <a:endParaRPr lang="en-US" altLang="en-US" sz="2400" dirty="0">
              <a:solidFill>
                <a:srgbClr val="FF0066"/>
              </a:solidFill>
              <a:latin typeface="Monotype Corsiva" charset="0"/>
            </a:endParaRP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209800"/>
            <a:ext cx="7467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/>
            <a:r>
              <a:rPr lang="en-US" altLang="x-none" sz="4000" dirty="0" smtClean="0">
                <a:solidFill>
                  <a:schemeClr val="hlink"/>
                </a:solidFill>
                <a:latin typeface="Arial Narrow" charset="0"/>
              </a:rPr>
              <a:t>The </a:t>
            </a:r>
            <a:r>
              <a:rPr lang="en-US" altLang="x-none" sz="4000" dirty="0">
                <a:solidFill>
                  <a:schemeClr val="hlink"/>
                </a:solidFill>
                <a:latin typeface="Arial Narrow" charset="0"/>
              </a:rPr>
              <a:t>Standard Model </a:t>
            </a:r>
            <a:endParaRPr lang="en-US" altLang="x-none" sz="4000" dirty="0">
              <a:solidFill>
                <a:srgbClr val="FF00FF"/>
              </a:solidFill>
              <a:latin typeface="Arial Narrow" charset="0"/>
            </a:endParaRPr>
          </a:p>
          <a:p>
            <a:pPr lvl="1"/>
            <a:r>
              <a:rPr lang="en-US" altLang="x-none" sz="3600" dirty="0">
                <a:solidFill>
                  <a:srgbClr val="FF00FF"/>
                </a:solidFill>
                <a:latin typeface="Arial Narrow" charset="0"/>
              </a:rPr>
              <a:t>	Quarks and Leptons</a:t>
            </a:r>
          </a:p>
          <a:p>
            <a:pPr lvl="1"/>
            <a:r>
              <a:rPr lang="en-US" altLang="x-none" sz="3600" dirty="0">
                <a:solidFill>
                  <a:srgbClr val="FF00FF"/>
                </a:solidFill>
                <a:latin typeface="Arial Narrow" charset="0"/>
              </a:rPr>
              <a:t>	Gauge Bosons</a:t>
            </a:r>
          </a:p>
          <a:p>
            <a:pPr lvl="1"/>
            <a:r>
              <a:rPr lang="en-US" altLang="x-none" sz="3600" dirty="0">
                <a:solidFill>
                  <a:srgbClr val="FF00FF"/>
                </a:solidFill>
                <a:latin typeface="Arial Narrow" charset="0"/>
              </a:rPr>
              <a:t>	Symmetry Breaking and the Higgs particle</a:t>
            </a:r>
          </a:p>
          <a:p>
            <a:pPr lvl="2"/>
            <a:r>
              <a:rPr lang="en-US" altLang="x-none" sz="3600" dirty="0" smtClean="0">
                <a:solidFill>
                  <a:srgbClr val="FF00FF"/>
                </a:solidFill>
                <a:latin typeface="Arial Narrow" charset="0"/>
              </a:rPr>
              <a:t>Issues </a:t>
            </a:r>
            <a:r>
              <a:rPr lang="en-US" altLang="x-none" sz="3600" dirty="0">
                <a:solidFill>
                  <a:srgbClr val="FF00FF"/>
                </a:solidFill>
                <a:latin typeface="Arial Narrow" charset="0"/>
              </a:rPr>
              <a:t>in the Standard </a:t>
            </a:r>
            <a:r>
              <a:rPr lang="en-US" altLang="x-none" sz="3600" dirty="0" smtClean="0">
                <a:solidFill>
                  <a:srgbClr val="FF00FF"/>
                </a:solidFill>
                <a:latin typeface="Arial Narrow" charset="0"/>
              </a:rPr>
              <a:t>Model</a:t>
            </a:r>
            <a:endParaRPr lang="en-US" altLang="x-none" sz="3600" dirty="0">
              <a:solidFill>
                <a:srgbClr val="FF00FF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36258" name="Picture 2" descr="ttp://i.stack.imgur.com/BlIJ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9067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 smtClean="0"/>
              <a:t>Further Experiments on Quarks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4800600"/>
            <a:ext cx="438911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7135-8996-4244-B78A-423FC25AE4F4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914400"/>
          </a:xfrm>
        </p:spPr>
        <p:txBody>
          <a:bodyPr/>
          <a:lstStyle/>
          <a:p>
            <a:r>
              <a:rPr lang="en-US" altLang="x-none" sz="4000"/>
              <a:t>Standard Model Elementary Particle Table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153400" cy="6096000"/>
          </a:xfrm>
        </p:spPr>
        <p:txBody>
          <a:bodyPr/>
          <a:lstStyle/>
          <a:p>
            <a:r>
              <a:rPr lang="en-US" altLang="x-none" dirty="0"/>
              <a:t>Assumes the following fundamental structure:</a:t>
            </a:r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/>
              <a:t>Total of 6 quarks, 6 leptons and 12 force mediators form the entire </a:t>
            </a:r>
            <a:r>
              <a:rPr lang="en-US" altLang="x-none" dirty="0" smtClean="0"/>
              <a:t>universe</a:t>
            </a:r>
          </a:p>
        </p:txBody>
      </p:sp>
      <p:pic>
        <p:nvPicPr>
          <p:cNvPr id="877572" name="Picture 4" descr="particlechar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44600"/>
            <a:ext cx="74676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F3C0-3B3F-9F4C-A601-8400C861421E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609600"/>
          </a:xfrm>
        </p:spPr>
        <p:txBody>
          <a:bodyPr/>
          <a:lstStyle/>
          <a:p>
            <a:r>
              <a:rPr lang="en-US" altLang="x-none"/>
              <a:t>Quark Content of Mesons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/>
            <a:r>
              <a:rPr lang="en-US" altLang="x-none"/>
              <a:t>Meson spins are measured to be integer. </a:t>
            </a:r>
          </a:p>
          <a:p>
            <a:pPr marL="990600" lvl="1" indent="-533400"/>
            <a:r>
              <a:rPr lang="en-US" altLang="x-none"/>
              <a:t>They must consist of an even number of quarks </a:t>
            </a:r>
          </a:p>
          <a:p>
            <a:pPr marL="990600" lvl="1" indent="-533400"/>
            <a:r>
              <a:rPr lang="en-US" altLang="x-none"/>
              <a:t>They can be described as bound states of quarks</a:t>
            </a:r>
          </a:p>
          <a:p>
            <a:pPr marL="609600" indent="-609600"/>
            <a:r>
              <a:rPr lang="en-US" altLang="x-none"/>
              <a:t>Quark compositions of some mesons</a:t>
            </a:r>
          </a:p>
          <a:p>
            <a:pPr marL="990600" lvl="1" indent="-533400"/>
            <a:r>
              <a:rPr lang="en-US" altLang="x-none"/>
              <a:t>Pions                                     Strange mesons</a:t>
            </a:r>
          </a:p>
        </p:txBody>
      </p:sp>
      <p:graphicFrame>
        <p:nvGraphicFramePr>
          <p:cNvPr id="879620" name="Object 4"/>
          <p:cNvGraphicFramePr>
            <a:graphicFrameLocks noChangeAspect="1"/>
          </p:cNvGraphicFramePr>
          <p:nvPr/>
        </p:nvGraphicFramePr>
        <p:xfrm>
          <a:off x="1066800" y="3692525"/>
          <a:ext cx="7651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84" name="Equation" r:id="rId4" imgW="317160" imgH="203040" progId="Equation.DSMT4">
                  <p:embed/>
                </p:oleObj>
              </mc:Choice>
              <mc:Fallback>
                <p:oleObj name="Equation" r:id="rId4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92525"/>
                        <a:ext cx="7651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1" name="Object 5"/>
          <p:cNvGraphicFramePr>
            <a:graphicFrameLocks noChangeAspect="1"/>
          </p:cNvGraphicFramePr>
          <p:nvPr/>
        </p:nvGraphicFramePr>
        <p:xfrm>
          <a:off x="1066800" y="4257675"/>
          <a:ext cx="7651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85"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57675"/>
                        <a:ext cx="7651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2" name="Object 6"/>
          <p:cNvGraphicFramePr>
            <a:graphicFrameLocks noChangeAspect="1"/>
          </p:cNvGraphicFramePr>
          <p:nvPr/>
        </p:nvGraphicFramePr>
        <p:xfrm>
          <a:off x="1066800" y="5011738"/>
          <a:ext cx="7350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86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11738"/>
                        <a:ext cx="73501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3" name="Object 7"/>
          <p:cNvGraphicFramePr>
            <a:graphicFrameLocks noChangeAspect="1"/>
          </p:cNvGraphicFramePr>
          <p:nvPr/>
        </p:nvGraphicFramePr>
        <p:xfrm>
          <a:off x="1981200" y="3716338"/>
          <a:ext cx="4905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87" name="Equation" r:id="rId10" imgW="203040" imgH="190440" progId="Equation.DSMT4">
                  <p:embed/>
                </p:oleObj>
              </mc:Choice>
              <mc:Fallback>
                <p:oleObj name="Equation" r:id="rId10" imgW="203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16338"/>
                        <a:ext cx="4905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4" name="Object 8"/>
          <p:cNvGraphicFramePr>
            <a:graphicFrameLocks noChangeAspect="1"/>
          </p:cNvGraphicFramePr>
          <p:nvPr/>
        </p:nvGraphicFramePr>
        <p:xfrm>
          <a:off x="2025650" y="4325938"/>
          <a:ext cx="4889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88" name="Equation" r:id="rId12" imgW="203040" imgH="164880" progId="Equation.DSMT4">
                  <p:embed/>
                </p:oleObj>
              </mc:Choice>
              <mc:Fallback>
                <p:oleObj name="Equation" r:id="rId12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4325938"/>
                        <a:ext cx="4889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5" name="Object 9"/>
          <p:cNvGraphicFramePr>
            <a:graphicFrameLocks noChangeAspect="1"/>
          </p:cNvGraphicFramePr>
          <p:nvPr/>
        </p:nvGraphicFramePr>
        <p:xfrm>
          <a:off x="1774825" y="4859338"/>
          <a:ext cx="19589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89" name="Equation" r:id="rId14" imgW="812520" imgH="393480" progId="Equation.DSMT4">
                  <p:embed/>
                </p:oleObj>
              </mc:Choice>
              <mc:Fallback>
                <p:oleObj name="Equation" r:id="rId14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859338"/>
                        <a:ext cx="195897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6" name="Object 10"/>
          <p:cNvGraphicFramePr>
            <a:graphicFrameLocks noChangeAspect="1"/>
          </p:cNvGraphicFramePr>
          <p:nvPr/>
        </p:nvGraphicFramePr>
        <p:xfrm>
          <a:off x="5029200" y="3511550"/>
          <a:ext cx="8270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90" name="Equation" r:id="rId16" imgW="342720" imgH="190440" progId="Equation.DSMT4">
                  <p:embed/>
                </p:oleObj>
              </mc:Choice>
              <mc:Fallback>
                <p:oleObj name="Equation" r:id="rId16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11550"/>
                        <a:ext cx="8270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7" name="Object 11"/>
          <p:cNvGraphicFramePr>
            <a:graphicFrameLocks noChangeAspect="1"/>
          </p:cNvGraphicFramePr>
          <p:nvPr/>
        </p:nvGraphicFramePr>
        <p:xfrm>
          <a:off x="5029200" y="4144963"/>
          <a:ext cx="8286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91" name="Equation" r:id="rId18" imgW="342720" imgH="190440" progId="Equation.DSMT4">
                  <p:embed/>
                </p:oleObj>
              </mc:Choice>
              <mc:Fallback>
                <p:oleObj name="Equation" r:id="rId18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44963"/>
                        <a:ext cx="8286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8" name="Object 12"/>
          <p:cNvGraphicFramePr>
            <a:graphicFrameLocks noChangeAspect="1"/>
          </p:cNvGraphicFramePr>
          <p:nvPr/>
        </p:nvGraphicFramePr>
        <p:xfrm>
          <a:off x="5029200" y="4772025"/>
          <a:ext cx="796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92" name="Equation" r:id="rId20" imgW="330120" imgH="190440" progId="Equation.DSMT4">
                  <p:embed/>
                </p:oleObj>
              </mc:Choice>
              <mc:Fallback>
                <p:oleObj name="Equation" r:id="rId20" imgW="3301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72025"/>
                        <a:ext cx="7969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29" name="Object 13"/>
          <p:cNvGraphicFramePr>
            <a:graphicFrameLocks noChangeAspect="1"/>
          </p:cNvGraphicFramePr>
          <p:nvPr/>
        </p:nvGraphicFramePr>
        <p:xfrm>
          <a:off x="5029200" y="5399088"/>
          <a:ext cx="7953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93" name="Equation" r:id="rId22" imgW="330120" imgH="190440" progId="Equation.DSMT4">
                  <p:embed/>
                </p:oleObj>
              </mc:Choice>
              <mc:Fallback>
                <p:oleObj name="Equation" r:id="rId22" imgW="3301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99088"/>
                        <a:ext cx="7953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30" name="Object 14"/>
          <p:cNvGraphicFramePr>
            <a:graphicFrameLocks noChangeAspect="1"/>
          </p:cNvGraphicFramePr>
          <p:nvPr/>
        </p:nvGraphicFramePr>
        <p:xfrm>
          <a:off x="5864225" y="3571875"/>
          <a:ext cx="4603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94" name="Equation" r:id="rId24" imgW="190440" imgH="164880" progId="Equation.DSMT4">
                  <p:embed/>
                </p:oleObj>
              </mc:Choice>
              <mc:Fallback>
                <p:oleObj name="Equation" r:id="rId24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3571875"/>
                        <a:ext cx="4603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31" name="Object 15"/>
          <p:cNvGraphicFramePr>
            <a:graphicFrameLocks noChangeAspect="1"/>
          </p:cNvGraphicFramePr>
          <p:nvPr/>
        </p:nvGraphicFramePr>
        <p:xfrm>
          <a:off x="5895975" y="4191000"/>
          <a:ext cx="428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95" name="Equation" r:id="rId26" imgW="177480" imgH="164880" progId="Equation.DSMT4">
                  <p:embed/>
                </p:oleObj>
              </mc:Choice>
              <mc:Fallback>
                <p:oleObj name="Equation" r:id="rId26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4191000"/>
                        <a:ext cx="4286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32" name="Object 16"/>
          <p:cNvGraphicFramePr>
            <a:graphicFrameLocks noChangeAspect="1"/>
          </p:cNvGraphicFramePr>
          <p:nvPr/>
        </p:nvGraphicFramePr>
        <p:xfrm>
          <a:off x="5864225" y="4867275"/>
          <a:ext cx="4603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96" name="Equation" r:id="rId28" imgW="190440" imgH="164880" progId="Equation.DSMT4">
                  <p:embed/>
                </p:oleObj>
              </mc:Choice>
              <mc:Fallback>
                <p:oleObj name="Equation" r:id="rId28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4867275"/>
                        <a:ext cx="4603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33" name="Object 17"/>
          <p:cNvGraphicFramePr>
            <a:graphicFrameLocks noChangeAspect="1"/>
          </p:cNvGraphicFramePr>
          <p:nvPr/>
        </p:nvGraphicFramePr>
        <p:xfrm>
          <a:off x="5895975" y="5410200"/>
          <a:ext cx="4286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97" name="Equation" r:id="rId30" imgW="177480" imgH="190440" progId="Equation.DSMT4">
                  <p:embed/>
                </p:oleObj>
              </mc:Choice>
              <mc:Fallback>
                <p:oleObj name="Equation" r:id="rId30" imgW="177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5410200"/>
                        <a:ext cx="4286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3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D3B6-2D63-B542-87E2-DAD97676F479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Quark Content of Baryons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>
              <a:lnSpc>
                <a:spcPct val="85000"/>
              </a:lnSpc>
            </a:pPr>
            <a:r>
              <a:rPr lang="en-US" altLang="x-none" sz="2800" dirty="0"/>
              <a:t>Baryon spins are measured to be ½ integer. </a:t>
            </a:r>
          </a:p>
          <a:p>
            <a:pPr marL="990600" lvl="1" indent="-533400">
              <a:lnSpc>
                <a:spcPct val="85000"/>
              </a:lnSpc>
            </a:pPr>
            <a:r>
              <a:rPr lang="en-US" altLang="x-none" sz="2400" dirty="0"/>
              <a:t>They must consist of an odd number of quarks </a:t>
            </a:r>
          </a:p>
          <a:p>
            <a:pPr marL="990600" lvl="1" indent="-533400">
              <a:lnSpc>
                <a:spcPct val="85000"/>
              </a:lnSpc>
            </a:pPr>
            <a:r>
              <a:rPr lang="en-US" altLang="x-none" sz="2400" dirty="0"/>
              <a:t>They can be described as a</a:t>
            </a:r>
            <a:r>
              <a:rPr lang="en-US" altLang="x-none" sz="2400" dirty="0" smtClean="0"/>
              <a:t> bound </a:t>
            </a:r>
            <a:r>
              <a:rPr lang="en-US" altLang="x-none" sz="2400" dirty="0"/>
              <a:t>states of three quarks based on the studies of their properties</a:t>
            </a:r>
          </a:p>
          <a:p>
            <a:pPr marL="609600" indent="-609600">
              <a:lnSpc>
                <a:spcPct val="85000"/>
              </a:lnSpc>
            </a:pPr>
            <a:r>
              <a:rPr lang="en-US" altLang="x-none" sz="2800" dirty="0"/>
              <a:t>Quark compositions of some baryons</a:t>
            </a:r>
          </a:p>
          <a:p>
            <a:pPr marL="990600" lvl="1" indent="-533400">
              <a:lnSpc>
                <a:spcPct val="85000"/>
              </a:lnSpc>
            </a:pPr>
            <a:r>
              <a:rPr lang="en-US" altLang="x-none" sz="2400" dirty="0"/>
              <a:t>Nucleons              Strange baryons               Other Baryons</a:t>
            </a:r>
          </a:p>
          <a:p>
            <a:pPr marL="990600" lvl="1" indent="-533400">
              <a:lnSpc>
                <a:spcPct val="85000"/>
              </a:lnSpc>
            </a:pPr>
            <a:r>
              <a:rPr lang="en-US" altLang="x-none" sz="2400" dirty="0"/>
              <a:t>                             s=1               s=2</a:t>
            </a:r>
          </a:p>
          <a:p>
            <a:pPr marL="990600" lvl="1" indent="-533400">
              <a:lnSpc>
                <a:spcPct val="85000"/>
              </a:lnSpc>
            </a:pPr>
            <a:endParaRPr lang="en-US" altLang="x-none" sz="2400" dirty="0"/>
          </a:p>
          <a:p>
            <a:pPr marL="990600" lvl="1" indent="-533400">
              <a:lnSpc>
                <a:spcPct val="85000"/>
              </a:lnSpc>
            </a:pPr>
            <a:endParaRPr lang="en-US" altLang="x-none" sz="2400" dirty="0"/>
          </a:p>
          <a:p>
            <a:pPr marL="990600" lvl="1" indent="-533400">
              <a:lnSpc>
                <a:spcPct val="85000"/>
              </a:lnSpc>
            </a:pPr>
            <a:endParaRPr lang="en-US" altLang="x-none" sz="2400" dirty="0"/>
          </a:p>
          <a:p>
            <a:pPr marL="990600" lvl="1" indent="-533400">
              <a:lnSpc>
                <a:spcPct val="85000"/>
              </a:lnSpc>
            </a:pPr>
            <a:endParaRPr lang="en-US" altLang="x-none" sz="2400" dirty="0"/>
          </a:p>
          <a:p>
            <a:pPr marL="609600" indent="-609600">
              <a:lnSpc>
                <a:spcPct val="85000"/>
              </a:lnSpc>
            </a:pPr>
            <a:r>
              <a:rPr lang="en-US" altLang="x-none" sz="2800" dirty="0"/>
              <a:t>Since baryons have B=1, the quarks must have baryon number 1/3</a:t>
            </a:r>
          </a:p>
        </p:txBody>
      </p:sp>
      <p:graphicFrame>
        <p:nvGraphicFramePr>
          <p:cNvPr id="890884" name="Object 4"/>
          <p:cNvGraphicFramePr>
            <a:graphicFrameLocks noChangeAspect="1"/>
          </p:cNvGraphicFramePr>
          <p:nvPr/>
        </p:nvGraphicFramePr>
        <p:xfrm>
          <a:off x="1123950" y="3663950"/>
          <a:ext cx="5810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60" name="Equation" r:id="rId3" imgW="241200" imgH="152280" progId="Equation.DSMT4">
                  <p:embed/>
                </p:oleObj>
              </mc:Choice>
              <mc:Fallback>
                <p:oleObj name="Equation" r:id="rId3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663950"/>
                        <a:ext cx="5810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85" name="Object 5"/>
          <p:cNvGraphicFramePr>
            <a:graphicFrameLocks noChangeAspect="1"/>
          </p:cNvGraphicFramePr>
          <p:nvPr/>
        </p:nvGraphicFramePr>
        <p:xfrm>
          <a:off x="1138238" y="4257675"/>
          <a:ext cx="5508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61" name="Equation" r:id="rId5" imgW="228600" imgH="126720" progId="Equation.DSMT4">
                  <p:embed/>
                </p:oleObj>
              </mc:Choice>
              <mc:Fallback>
                <p:oleObj name="Equation" r:id="rId5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257675"/>
                        <a:ext cx="550862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86" name="Object 6"/>
          <p:cNvGraphicFramePr>
            <a:graphicFrameLocks noChangeAspect="1"/>
          </p:cNvGraphicFramePr>
          <p:nvPr/>
        </p:nvGraphicFramePr>
        <p:xfrm>
          <a:off x="1752600" y="3581400"/>
          <a:ext cx="644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62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81400"/>
                        <a:ext cx="6445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87" name="Object 7"/>
          <p:cNvGraphicFramePr>
            <a:graphicFrameLocks noChangeAspect="1"/>
          </p:cNvGraphicFramePr>
          <p:nvPr/>
        </p:nvGraphicFramePr>
        <p:xfrm>
          <a:off x="1720850" y="4181475"/>
          <a:ext cx="6413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63" name="Equation" r:id="rId9" imgW="266400" imgH="164880" progId="Equation.DSMT4">
                  <p:embed/>
                </p:oleObj>
              </mc:Choice>
              <mc:Fallback>
                <p:oleObj name="Equation" r:id="rId9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4181475"/>
                        <a:ext cx="6413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88" name="Object 8"/>
          <p:cNvGraphicFramePr>
            <a:graphicFrameLocks noChangeAspect="1"/>
          </p:cNvGraphicFramePr>
          <p:nvPr/>
        </p:nvGraphicFramePr>
        <p:xfrm>
          <a:off x="2895600" y="3429000"/>
          <a:ext cx="7667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64" name="Equation" r:id="rId11" imgW="317160" imgH="190440" progId="Equation.DSMT4">
                  <p:embed/>
                </p:oleObj>
              </mc:Choice>
              <mc:Fallback>
                <p:oleObj name="Equation" r:id="rId11" imgW="317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429000"/>
                        <a:ext cx="7667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89" name="Object 9"/>
          <p:cNvGraphicFramePr>
            <a:graphicFrameLocks noChangeAspect="1"/>
          </p:cNvGraphicFramePr>
          <p:nvPr/>
        </p:nvGraphicFramePr>
        <p:xfrm>
          <a:off x="2911475" y="3803650"/>
          <a:ext cx="736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65" name="Equation" r:id="rId13" imgW="304560" imgH="190440" progId="Equation.DSMT4">
                  <p:embed/>
                </p:oleObj>
              </mc:Choice>
              <mc:Fallback>
                <p:oleObj name="Equation" r:id="rId13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3803650"/>
                        <a:ext cx="736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0" name="Object 10"/>
          <p:cNvGraphicFramePr>
            <a:graphicFrameLocks noChangeAspect="1"/>
          </p:cNvGraphicFramePr>
          <p:nvPr/>
        </p:nvGraphicFramePr>
        <p:xfrm>
          <a:off x="2895600" y="4232275"/>
          <a:ext cx="736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66" name="Equation" r:id="rId15" imgW="304560" imgH="190440" progId="Equation.DSMT4">
                  <p:embed/>
                </p:oleObj>
              </mc:Choice>
              <mc:Fallback>
                <p:oleObj name="Equation" r:id="rId15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232275"/>
                        <a:ext cx="736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1" name="Object 11"/>
          <p:cNvGraphicFramePr>
            <a:graphicFrameLocks noChangeAspect="1"/>
          </p:cNvGraphicFramePr>
          <p:nvPr/>
        </p:nvGraphicFramePr>
        <p:xfrm>
          <a:off x="2895600" y="4646613"/>
          <a:ext cx="7350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67" name="Equation" r:id="rId17" imgW="304560" imgH="190440" progId="Equation.DSMT4">
                  <p:embed/>
                </p:oleObj>
              </mc:Choice>
              <mc:Fallback>
                <p:oleObj name="Equation" r:id="rId17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46613"/>
                        <a:ext cx="7350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2" name="Object 12"/>
          <p:cNvGraphicFramePr>
            <a:graphicFrameLocks noChangeAspect="1"/>
          </p:cNvGraphicFramePr>
          <p:nvPr/>
        </p:nvGraphicFramePr>
        <p:xfrm>
          <a:off x="3640138" y="3494088"/>
          <a:ext cx="5826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68" name="Equation" r:id="rId19" imgW="241200" imgH="164880" progId="Equation.DSMT4">
                  <p:embed/>
                </p:oleObj>
              </mc:Choice>
              <mc:Fallback>
                <p:oleObj name="Equation" r:id="rId19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3494088"/>
                        <a:ext cx="5826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3" name="Object 13"/>
          <p:cNvGraphicFramePr>
            <a:graphicFrameLocks noChangeAspect="1"/>
          </p:cNvGraphicFramePr>
          <p:nvPr/>
        </p:nvGraphicFramePr>
        <p:xfrm>
          <a:off x="3656013" y="3960813"/>
          <a:ext cx="5826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69" name="Equation" r:id="rId21" imgW="241200" imgH="126720" progId="Equation.DSMT4">
                  <p:embed/>
                </p:oleObj>
              </mc:Choice>
              <mc:Fallback>
                <p:oleObj name="Equation" r:id="rId21" imgW="2412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3960813"/>
                        <a:ext cx="58261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4" name="Object 14"/>
          <p:cNvGraphicFramePr>
            <a:graphicFrameLocks noChangeAspect="1"/>
          </p:cNvGraphicFramePr>
          <p:nvPr/>
        </p:nvGraphicFramePr>
        <p:xfrm>
          <a:off x="3640138" y="4327525"/>
          <a:ext cx="5826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0" name="Equation" r:id="rId23" imgW="241200" imgH="164880" progId="Equation.DSMT4">
                  <p:embed/>
                </p:oleObj>
              </mc:Choice>
              <mc:Fallback>
                <p:oleObj name="Equation" r:id="rId23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4327525"/>
                        <a:ext cx="5826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5" name="Object 15"/>
          <p:cNvGraphicFramePr>
            <a:graphicFrameLocks noChangeAspect="1"/>
          </p:cNvGraphicFramePr>
          <p:nvPr/>
        </p:nvGraphicFramePr>
        <p:xfrm>
          <a:off x="3656013" y="4687888"/>
          <a:ext cx="5826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1" name="Equation" r:id="rId25" imgW="241200" imgH="164880" progId="Equation.DSMT4">
                  <p:embed/>
                </p:oleObj>
              </mc:Choice>
              <mc:Fallback>
                <p:oleObj name="Equation" r:id="rId2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4687888"/>
                        <a:ext cx="582612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6" name="Object 16"/>
          <p:cNvGraphicFramePr>
            <a:graphicFrameLocks noChangeAspect="1"/>
          </p:cNvGraphicFramePr>
          <p:nvPr/>
        </p:nvGraphicFramePr>
        <p:xfrm>
          <a:off x="4616450" y="3498850"/>
          <a:ext cx="736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2" name="Equation" r:id="rId27" imgW="304560" imgH="190440" progId="Equation.DSMT4">
                  <p:embed/>
                </p:oleObj>
              </mc:Choice>
              <mc:Fallback>
                <p:oleObj name="Equation" r:id="rId27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3498850"/>
                        <a:ext cx="736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7" name="Object 17"/>
          <p:cNvGraphicFramePr>
            <a:graphicFrameLocks noChangeAspect="1"/>
          </p:cNvGraphicFramePr>
          <p:nvPr/>
        </p:nvGraphicFramePr>
        <p:xfrm>
          <a:off x="4602163" y="3913188"/>
          <a:ext cx="7651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3" name="Equation" r:id="rId29" imgW="317160" imgH="190440" progId="Equation.DSMT4">
                  <p:embed/>
                </p:oleObj>
              </mc:Choice>
              <mc:Fallback>
                <p:oleObj name="Equation" r:id="rId29" imgW="317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3913188"/>
                        <a:ext cx="7651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8" name="Object 18"/>
          <p:cNvGraphicFramePr>
            <a:graphicFrameLocks noChangeAspect="1"/>
          </p:cNvGraphicFramePr>
          <p:nvPr/>
        </p:nvGraphicFramePr>
        <p:xfrm>
          <a:off x="5376863" y="3638550"/>
          <a:ext cx="55086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4" name="Equation" r:id="rId31" imgW="228600" imgH="126720" progId="Equation.DSMT4">
                  <p:embed/>
                </p:oleObj>
              </mc:Choice>
              <mc:Fallback>
                <p:oleObj name="Equation" r:id="rId31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3638550"/>
                        <a:ext cx="55086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899" name="Object 19"/>
          <p:cNvGraphicFramePr>
            <a:graphicFrameLocks noChangeAspect="1"/>
          </p:cNvGraphicFramePr>
          <p:nvPr/>
        </p:nvGraphicFramePr>
        <p:xfrm>
          <a:off x="5391150" y="3954463"/>
          <a:ext cx="5524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5" name="Equation" r:id="rId33" imgW="228600" imgH="164880" progId="Equation.DSMT4">
                  <p:embed/>
                </p:oleObj>
              </mc:Choice>
              <mc:Fallback>
                <p:oleObj name="Equation" r:id="rId33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954463"/>
                        <a:ext cx="55245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00" name="Object 20"/>
          <p:cNvGraphicFramePr>
            <a:graphicFrameLocks noChangeAspect="1"/>
          </p:cNvGraphicFramePr>
          <p:nvPr/>
        </p:nvGraphicFramePr>
        <p:xfrm>
          <a:off x="6248400" y="3429000"/>
          <a:ext cx="8874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6" name="Equation" r:id="rId35" imgW="368280" imgH="190440" progId="Equation.DSMT4">
                  <p:embed/>
                </p:oleObj>
              </mc:Choice>
              <mc:Fallback>
                <p:oleObj name="Equation" r:id="rId35" imgW="368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429000"/>
                        <a:ext cx="8874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01" name="Object 21"/>
          <p:cNvGraphicFramePr>
            <a:graphicFrameLocks noChangeAspect="1"/>
          </p:cNvGraphicFramePr>
          <p:nvPr/>
        </p:nvGraphicFramePr>
        <p:xfrm>
          <a:off x="7162800" y="3584575"/>
          <a:ext cx="6143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77" name="Equation" r:id="rId37" imgW="253800" imgH="126720" progId="Equation.DSMT4">
                  <p:embed/>
                </p:oleObj>
              </mc:Choice>
              <mc:Fallback>
                <p:oleObj name="Equation" r:id="rId37" imgW="2538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584575"/>
                        <a:ext cx="61436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5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7BA-4B16-3446-B060-DC4CFF413B1B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Need for Color Quantum Number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/>
            <a:r>
              <a:rPr lang="en-US" altLang="x-none"/>
              <a:t>The baryon </a:t>
            </a:r>
            <a:r>
              <a:rPr lang="en-US" altLang="x-none">
                <a:latin typeface="Symbol" charset="2"/>
              </a:rPr>
              <a:t>D</a:t>
            </a:r>
            <a:r>
              <a:rPr lang="en-US" altLang="x-none" baseline="30000"/>
              <a:t>++</a:t>
            </a:r>
            <a:r>
              <a:rPr lang="en-US" altLang="x-none"/>
              <a:t> has an interesting characteristics</a:t>
            </a:r>
          </a:p>
          <a:p>
            <a:pPr marL="990600" lvl="1" indent="-533400"/>
            <a:r>
              <a:rPr lang="en-US" altLang="x-none"/>
              <a:t>Its charge is +2, and spin is 3/2</a:t>
            </a:r>
          </a:p>
          <a:p>
            <a:pPr marL="990600" lvl="1" indent="-533400"/>
            <a:r>
              <a:rPr lang="en-US" altLang="x-none"/>
              <a:t>Can consists of three u quarks </a:t>
            </a:r>
            <a:r>
              <a:rPr lang="en-US" altLang="x-none">
                <a:sym typeface="Wingdings" charset="2"/>
              </a:rPr>
              <a:t> These quarks in the ground state can have parallel spins to give </a:t>
            </a:r>
            <a:r>
              <a:rPr lang="en-US" altLang="x-none">
                <a:latin typeface="Symbol" charset="2"/>
                <a:sym typeface="Wingdings" charset="2"/>
              </a:rPr>
              <a:t>D</a:t>
            </a:r>
            <a:r>
              <a:rPr lang="en-US" altLang="x-none" baseline="30000">
                <a:sym typeface="Wingdings" charset="2"/>
              </a:rPr>
              <a:t>++</a:t>
            </a:r>
            <a:r>
              <a:rPr lang="en-US" altLang="x-none">
                <a:sym typeface="Wingdings" charset="2"/>
              </a:rPr>
              <a:t> 3/2 spin</a:t>
            </a:r>
          </a:p>
          <a:p>
            <a:pPr marL="990600" lvl="1" indent="-533400"/>
            <a:r>
              <a:rPr lang="en-US" altLang="x-none">
                <a:sym typeface="Wingdings" charset="2"/>
              </a:rPr>
              <a:t>A trouble!!  What is the trouble?</a:t>
            </a:r>
          </a:p>
          <a:p>
            <a:pPr marL="1371600" lvl="2" indent="-457200"/>
            <a:r>
              <a:rPr lang="en-US" altLang="x-none"/>
              <a:t>The three u-quarks are identical fermions and would be symmetric under exchange of any two of them</a:t>
            </a:r>
          </a:p>
          <a:p>
            <a:pPr marL="1371600" lvl="2" indent="-457200"/>
            <a:r>
              <a:rPr lang="en-US" altLang="x-none"/>
              <a:t>This is incompatible to Pauli’s exclusion principle</a:t>
            </a:r>
          </a:p>
          <a:p>
            <a:pPr marL="990600" lvl="1" indent="-533400"/>
            <a:r>
              <a:rPr lang="en-US" altLang="x-none"/>
              <a:t>What does this mean?</a:t>
            </a:r>
          </a:p>
          <a:p>
            <a:pPr marL="1371600" lvl="2" indent="-457200"/>
            <a:r>
              <a:rPr lang="en-US" altLang="x-none"/>
              <a:t>Quark-parton model cannot describe the </a:t>
            </a:r>
            <a:r>
              <a:rPr lang="en-US" altLang="x-none">
                <a:latin typeface="Symbol" charset="2"/>
              </a:rPr>
              <a:t>D</a:t>
            </a:r>
            <a:r>
              <a:rPr lang="en-US" altLang="x-none" baseline="30000"/>
              <a:t>++</a:t>
            </a:r>
            <a:r>
              <a:rPr lang="en-US" altLang="x-none"/>
              <a:t> state</a:t>
            </a:r>
          </a:p>
          <a:p>
            <a:pPr marL="1371600" lvl="2" indent="-457200"/>
            <a:r>
              <a:rPr lang="en-US" altLang="x-none"/>
              <a:t>So should we give up? </a:t>
            </a:r>
          </a:p>
        </p:txBody>
      </p:sp>
    </p:spTree>
    <p:extLst>
      <p:ext uri="{BB962C8B-B14F-4D97-AF65-F5344CB8AC3E}">
        <p14:creationId xmlns:p14="http://schemas.microsoft.com/office/powerpoint/2010/main" val="3489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586-2ED9-3C46-9419-B5A4F33EDA4F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Need for Color Quantum Number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Since the quark-</a:t>
            </a:r>
            <a:r>
              <a:rPr lang="en-US" altLang="x-none" sz="2400" dirty="0" err="1"/>
              <a:t>parton</a:t>
            </a:r>
            <a:r>
              <a:rPr lang="en-US" altLang="x-none" sz="2400" dirty="0"/>
              <a:t> model works so well with other baryons and mesons it is imprudent to give the model up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Give an additional internal quantum number that will allow the identical fermions in different states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A color quantum number can be assigned to the quark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 dirty="0"/>
              <a:t>Red, </a:t>
            </a:r>
            <a:r>
              <a:rPr lang="en-US" altLang="x-none" sz="2000" dirty="0" smtClean="0"/>
              <a:t>Green or Blue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 dirty="0" smtClean="0"/>
              <a:t>Baryons </a:t>
            </a:r>
            <a:r>
              <a:rPr lang="en-US" altLang="x-none" sz="2000" dirty="0"/>
              <a:t>and Mesons (the observed particles) are color charge neutral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It turns out that the color quantum number works to the strong forces as the electrical charge to EM force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The dynamics is described by the theoretical framework, Quantum Chromodynamics (QCD)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 dirty="0" err="1"/>
              <a:t>Wilcek</a:t>
            </a:r>
            <a:r>
              <a:rPr lang="en-US" altLang="x-none" sz="2000" dirty="0"/>
              <a:t> and Gross </a:t>
            </a:r>
            <a:r>
              <a:rPr lang="en-US" altLang="x-none" sz="2000" dirty="0">
                <a:sym typeface="Wingdings" charset="2"/>
              </a:rPr>
              <a:t> The winners of 2004 physics Nobel prize</a:t>
            </a:r>
            <a:endParaRPr lang="en-US" altLang="x-none" sz="2000" dirty="0"/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Gluons are very different from photons since they have non-zero color charges</a:t>
            </a:r>
          </a:p>
        </p:txBody>
      </p:sp>
    </p:spTree>
    <p:extLst>
      <p:ext uri="{BB962C8B-B14F-4D97-AF65-F5344CB8AC3E}">
        <p14:creationId xmlns:p14="http://schemas.microsoft.com/office/powerpoint/2010/main" val="5509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BD63-753C-F24D-AE66-298D20692502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Formation of the Standard Model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Presence of </a:t>
            </a:r>
            <a:r>
              <a:rPr lang="en-US" altLang="x-none" sz="2400" dirty="0" smtClean="0"/>
              <a:t>the global </a:t>
            </a:r>
            <a:r>
              <a:rPr lang="en-US" altLang="x-none" sz="2400" dirty="0"/>
              <a:t>symmetry can be used to classify particle states according to some quantum numbers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Presence of local gauge symmetry requires an introduction of new vector particles as the force mediators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The work of Glashow, Weinberg and Salam through the 1960’s provided the theory of unification of electromagnetic and weak forces (GSW model), incorporating Quantum Electro-Dynamics (QED)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zh-CN" sz="2000" dirty="0">
                <a:ea typeface="宋体" charset="-122"/>
              </a:rPr>
              <a:t>References: 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zh-CN" sz="1800" dirty="0">
                <a:ea typeface="宋体" charset="-122"/>
              </a:rPr>
              <a:t>L. Glashow, </a:t>
            </a:r>
            <a:r>
              <a:rPr lang="en-US" altLang="zh-CN" sz="1800" dirty="0" err="1">
                <a:ea typeface="宋体" charset="-122"/>
              </a:rPr>
              <a:t>Nucl</a:t>
            </a:r>
            <a:r>
              <a:rPr lang="en-US" altLang="zh-CN" sz="1800" dirty="0">
                <a:ea typeface="宋体" charset="-122"/>
              </a:rPr>
              <a:t>. Phys. </a:t>
            </a:r>
            <a:r>
              <a:rPr lang="en-US" altLang="zh-CN" sz="1800" b="1" dirty="0">
                <a:ea typeface="宋体" charset="-122"/>
              </a:rPr>
              <a:t>22</a:t>
            </a:r>
            <a:r>
              <a:rPr lang="en-US" altLang="zh-CN" sz="1800" dirty="0">
                <a:ea typeface="宋体" charset="-122"/>
              </a:rPr>
              <a:t>, 579 (1961).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zh-CN" sz="1800" dirty="0">
                <a:ea typeface="宋体" charset="-122"/>
              </a:rPr>
              <a:t>S. Weinberg, Phys. Rev. Lett. </a:t>
            </a:r>
            <a:r>
              <a:rPr lang="en-US" altLang="zh-CN" sz="1800" b="1" dirty="0">
                <a:ea typeface="宋体" charset="-122"/>
              </a:rPr>
              <a:t>19</a:t>
            </a:r>
            <a:r>
              <a:rPr lang="en-US" altLang="zh-CN" sz="1800" dirty="0">
                <a:ea typeface="宋体" charset="-122"/>
              </a:rPr>
              <a:t>, 1264 (1967).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zh-CN" sz="1800" dirty="0">
                <a:ea typeface="宋体" charset="-122"/>
              </a:rPr>
              <a:t>A. Salam, Proceedings of the 8th Nobel Symposium, Editor: N. </a:t>
            </a:r>
            <a:r>
              <a:rPr lang="en-US" altLang="zh-CN" sz="1800" dirty="0" err="1">
                <a:ea typeface="宋体" charset="-122"/>
              </a:rPr>
              <a:t>Svartholm</a:t>
            </a:r>
            <a:r>
              <a:rPr lang="en-US" altLang="zh-CN" sz="1800" dirty="0">
                <a:ea typeface="宋体" charset="-122"/>
              </a:rPr>
              <a:t>, Almqvist and </a:t>
            </a:r>
            <a:r>
              <a:rPr lang="en-US" altLang="zh-CN" sz="1800" dirty="0" err="1">
                <a:ea typeface="宋体" charset="-122"/>
              </a:rPr>
              <a:t>Wiksells</a:t>
            </a:r>
            <a:r>
              <a:rPr lang="en-US" altLang="zh-CN" sz="1800" dirty="0">
                <a:ea typeface="宋体" charset="-122"/>
              </a:rPr>
              <a:t>, Stockholm, 367 (1968)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The addition of Quantum Chromodynamics (QCD) for strong forces (</a:t>
            </a:r>
            <a:r>
              <a:rPr lang="en-US" altLang="x-none" sz="2400" dirty="0" err="1"/>
              <a:t>Wilcek</a:t>
            </a:r>
            <a:r>
              <a:rPr lang="en-US" altLang="x-none" sz="2400" dirty="0"/>
              <a:t> &amp; Gross) to GSW theory formed the Standard Model in late 70’s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/>
              <a:t>Current SM is </a:t>
            </a:r>
            <a:r>
              <a:rPr lang="en-US" altLang="x-none" sz="2400" b="1" u="sng" dirty="0">
                <a:solidFill>
                  <a:srgbClr val="990033"/>
                </a:solidFill>
              </a:rPr>
              <a:t>U(1)</a:t>
            </a:r>
            <a:r>
              <a:rPr lang="en-US" altLang="x-none" sz="2400" b="1" u="sng" dirty="0" err="1">
                <a:solidFill>
                  <a:srgbClr val="990033"/>
                </a:solidFill>
              </a:rPr>
              <a:t>xSU</a:t>
            </a:r>
            <a:r>
              <a:rPr lang="en-US" altLang="x-none" sz="2400" b="1" u="sng" dirty="0">
                <a:solidFill>
                  <a:srgbClr val="990033"/>
                </a:solidFill>
              </a:rPr>
              <a:t>(2)</a:t>
            </a:r>
            <a:r>
              <a:rPr lang="en-US" altLang="x-none" sz="2400" b="1" u="sng" dirty="0" err="1">
                <a:solidFill>
                  <a:srgbClr val="990033"/>
                </a:solidFill>
              </a:rPr>
              <a:t>xSU</a:t>
            </a:r>
            <a:r>
              <a:rPr lang="en-US" altLang="x-none" sz="2400" b="1" u="sng" dirty="0">
                <a:solidFill>
                  <a:srgbClr val="990033"/>
                </a:solidFill>
              </a:rPr>
              <a:t>(3) gauge</a:t>
            </a:r>
            <a:r>
              <a:rPr lang="en-US" altLang="x-none" sz="2400" dirty="0"/>
              <a:t> theory</a:t>
            </a:r>
          </a:p>
        </p:txBody>
      </p:sp>
    </p:spTree>
    <p:extLst>
      <p:ext uri="{BB962C8B-B14F-4D97-AF65-F5344CB8AC3E}">
        <p14:creationId xmlns:p14="http://schemas.microsoft.com/office/powerpoint/2010/main" val="12206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BEC2-52EE-B749-99C2-E80FD4A12C9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5638800"/>
          </a:xfrm>
        </p:spPr>
        <p:txBody>
          <a:bodyPr/>
          <a:lstStyle/>
          <a:p>
            <a:r>
              <a:rPr lang="en-US" altLang="en-US" sz="2800" dirty="0"/>
              <a:t>To maintain a local symmetry, additional </a:t>
            </a:r>
            <a:r>
              <a:rPr lang="en-US" altLang="en-US" sz="2800" dirty="0" smtClean="0"/>
              <a:t>fields had to </a:t>
            </a:r>
            <a:r>
              <a:rPr lang="en-US" altLang="en-US" sz="2800" dirty="0"/>
              <a:t>be introduced</a:t>
            </a:r>
          </a:p>
          <a:p>
            <a:pPr lvl="1"/>
            <a:r>
              <a:rPr lang="en-US" altLang="en-US" sz="2400" dirty="0"/>
              <a:t>This is in general true even for more complicated symmetries</a:t>
            </a:r>
          </a:p>
          <a:p>
            <a:pPr lvl="1"/>
            <a:r>
              <a:rPr lang="en-US" altLang="en-US" sz="2400" dirty="0"/>
              <a:t>A crucial information for modern physics theories</a:t>
            </a:r>
          </a:p>
          <a:p>
            <a:r>
              <a:rPr lang="en-US" altLang="en-US" sz="2800" dirty="0"/>
              <a:t>A  distinct fundamental </a:t>
            </a:r>
            <a:r>
              <a:rPr lang="en-US" altLang="en-US" sz="2800" dirty="0" smtClean="0"/>
              <a:t>force </a:t>
            </a:r>
            <a:r>
              <a:rPr lang="en-US" altLang="en-US" sz="2800" dirty="0"/>
              <a:t>in nature arises </a:t>
            </a:r>
            <a:r>
              <a:rPr lang="en-US" altLang="en-US" sz="2800" dirty="0" smtClean="0"/>
              <a:t>from the </a:t>
            </a:r>
            <a:r>
              <a:rPr lang="en-US" altLang="en-US" sz="2800" dirty="0"/>
              <a:t>local invariance of physical theories</a:t>
            </a:r>
          </a:p>
          <a:p>
            <a:r>
              <a:rPr lang="en-US" altLang="en-US" sz="2800" dirty="0">
                <a:solidFill>
                  <a:srgbClr val="990033"/>
                </a:solidFill>
              </a:rPr>
              <a:t>The associated gauge fields generate these forces</a:t>
            </a:r>
          </a:p>
          <a:p>
            <a:pPr lvl="1"/>
            <a:r>
              <a:rPr lang="en-US" altLang="en-US" sz="2400" dirty="0">
                <a:solidFill>
                  <a:srgbClr val="990033"/>
                </a:solidFill>
              </a:rPr>
              <a:t>These gauge fields are the mediators of the given force</a:t>
            </a:r>
          </a:p>
          <a:p>
            <a:r>
              <a:rPr lang="en-US" altLang="en-US" sz="2800" dirty="0"/>
              <a:t>This is referred as </a:t>
            </a:r>
            <a:r>
              <a:rPr lang="en-US" altLang="en-US" sz="2800" dirty="0" smtClean="0"/>
              <a:t>the gauge </a:t>
            </a:r>
            <a:r>
              <a:rPr lang="en-US" altLang="en-US" sz="2800" dirty="0"/>
              <a:t>principle, and such theories are gauge theories</a:t>
            </a:r>
          </a:p>
          <a:p>
            <a:pPr lvl="1"/>
            <a:r>
              <a:rPr lang="en-US" altLang="en-US" sz="2400" dirty="0"/>
              <a:t>Fundamental interactions are understood through this theoretical framework</a:t>
            </a:r>
          </a:p>
        </p:txBody>
      </p:sp>
      <p:graphicFrame>
        <p:nvGraphicFramePr>
          <p:cNvPr id="83661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661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dirty="0" smtClean="0"/>
              <a:t>Introduction of Gauge Fields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2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CC61-6AD6-7D4A-8C8E-E77822DF677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5638800"/>
          </a:xfrm>
        </p:spPr>
        <p:txBody>
          <a:bodyPr/>
          <a:lstStyle/>
          <a:p>
            <a:r>
              <a:rPr lang="en-US" altLang="en-US" sz="2800" dirty="0"/>
              <a:t>To keep local gauge invariance, new particles had to be introduced in gauge theories</a:t>
            </a:r>
          </a:p>
          <a:p>
            <a:pPr lvl="1"/>
            <a:r>
              <a:rPr lang="en-US" altLang="en-US" sz="2400" b="1" u="sng" dirty="0">
                <a:solidFill>
                  <a:srgbClr val="990033"/>
                </a:solidFill>
              </a:rPr>
              <a:t>U(1) gauge</a:t>
            </a:r>
            <a:r>
              <a:rPr lang="en-US" altLang="en-US" sz="2400" dirty="0"/>
              <a:t> introduced a new field (particle) that mediates the electromagnetic force: </a:t>
            </a:r>
            <a:r>
              <a:rPr lang="en-US" altLang="en-US" sz="2400" b="1" u="sng" dirty="0">
                <a:solidFill>
                  <a:srgbClr val="990033"/>
                </a:solidFill>
              </a:rPr>
              <a:t>Photon</a:t>
            </a:r>
          </a:p>
          <a:p>
            <a:pPr lvl="1"/>
            <a:r>
              <a:rPr lang="en-US" altLang="en-US" sz="2400" b="1" u="sng" dirty="0">
                <a:solidFill>
                  <a:srgbClr val="990033"/>
                </a:solidFill>
              </a:rPr>
              <a:t>SU(2) gauge</a:t>
            </a:r>
            <a:r>
              <a:rPr lang="en-US" altLang="en-US" sz="2400" dirty="0"/>
              <a:t> introduces three new fields that mediates weak force</a:t>
            </a:r>
          </a:p>
          <a:p>
            <a:pPr lvl="2"/>
            <a:r>
              <a:rPr lang="en-US" altLang="en-US" sz="2000" dirty="0"/>
              <a:t>Charged current mediator: </a:t>
            </a:r>
            <a:r>
              <a:rPr lang="en-US" altLang="en-US" sz="2000" b="1" u="sng" dirty="0">
                <a:solidFill>
                  <a:srgbClr val="990033"/>
                </a:solidFill>
              </a:rPr>
              <a:t>W</a:t>
            </a:r>
            <a:r>
              <a:rPr lang="en-US" altLang="en-US" sz="2000" b="1" u="sng" baseline="30000" dirty="0">
                <a:solidFill>
                  <a:srgbClr val="990033"/>
                </a:solidFill>
              </a:rPr>
              <a:t>+</a:t>
            </a:r>
            <a:r>
              <a:rPr lang="en-US" altLang="en-US" sz="2000" dirty="0"/>
              <a:t> and </a:t>
            </a:r>
            <a:r>
              <a:rPr lang="en-US" altLang="en-US" sz="2000" b="1" u="sng" dirty="0">
                <a:solidFill>
                  <a:srgbClr val="990033"/>
                </a:solidFill>
              </a:rPr>
              <a:t>W</a:t>
            </a:r>
            <a:r>
              <a:rPr lang="en-US" altLang="en-US" sz="2000" b="1" u="sng" baseline="30000" dirty="0">
                <a:solidFill>
                  <a:srgbClr val="990033"/>
                </a:solidFill>
              </a:rPr>
              <a:t>-</a:t>
            </a:r>
            <a:r>
              <a:rPr lang="en-US" altLang="en-US" sz="2000" b="1" u="sng" dirty="0">
                <a:solidFill>
                  <a:srgbClr val="990033"/>
                </a:solidFill>
              </a:rPr>
              <a:t> </a:t>
            </a:r>
          </a:p>
          <a:p>
            <a:pPr lvl="2"/>
            <a:r>
              <a:rPr lang="en-US" altLang="en-US" sz="2000" dirty="0"/>
              <a:t>Neutral current: </a:t>
            </a:r>
            <a:r>
              <a:rPr lang="en-US" altLang="en-US" sz="2000" b="1" u="sng" dirty="0">
                <a:solidFill>
                  <a:srgbClr val="990033"/>
                </a:solidFill>
              </a:rPr>
              <a:t>Z</a:t>
            </a:r>
            <a:r>
              <a:rPr lang="en-US" altLang="en-US" sz="2000" b="1" u="sng" baseline="30000" dirty="0">
                <a:solidFill>
                  <a:srgbClr val="990033"/>
                </a:solidFill>
              </a:rPr>
              <a:t>0</a:t>
            </a:r>
          </a:p>
          <a:p>
            <a:pPr lvl="1"/>
            <a:r>
              <a:rPr lang="en-US" altLang="en-US" sz="2400" b="1" u="sng" dirty="0">
                <a:solidFill>
                  <a:srgbClr val="990033"/>
                </a:solidFill>
              </a:rPr>
              <a:t>SU(3) gauge</a:t>
            </a:r>
            <a:r>
              <a:rPr lang="en-US" altLang="en-US" sz="2400" dirty="0"/>
              <a:t> introduces </a:t>
            </a:r>
            <a:r>
              <a:rPr lang="en-US" altLang="en-US" sz="2400" b="1" u="sng" dirty="0">
                <a:solidFill>
                  <a:srgbClr val="990033"/>
                </a:solidFill>
              </a:rPr>
              <a:t>8 mediators (gluons)</a:t>
            </a:r>
            <a:r>
              <a:rPr lang="en-US" altLang="en-US" sz="2400" dirty="0"/>
              <a:t> for the strong force</a:t>
            </a:r>
          </a:p>
          <a:p>
            <a:r>
              <a:rPr lang="en-US" altLang="en-US" sz="2800" dirty="0"/>
              <a:t>Unification of electromagnetic and weak force SU(2)</a:t>
            </a:r>
            <a:r>
              <a:rPr lang="en-US" altLang="en-US" sz="2800" dirty="0" err="1"/>
              <a:t>xU</a:t>
            </a:r>
            <a:r>
              <a:rPr lang="en-US" altLang="en-US" sz="2800" dirty="0"/>
              <a:t>(1)  gauge introduces a total of four mediators</a:t>
            </a:r>
          </a:p>
          <a:p>
            <a:pPr lvl="1"/>
            <a:r>
              <a:rPr lang="en-US" altLang="en-US" sz="2400" dirty="0"/>
              <a:t>Neutral current: Photon, Z</a:t>
            </a:r>
            <a:r>
              <a:rPr lang="en-US" altLang="en-US" sz="2400" baseline="30000" dirty="0"/>
              <a:t>0</a:t>
            </a:r>
          </a:p>
          <a:p>
            <a:pPr lvl="1"/>
            <a:r>
              <a:rPr lang="en-US" altLang="en-US" sz="2400" dirty="0"/>
              <a:t>Charged current: W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 and W</a:t>
            </a:r>
            <a:r>
              <a:rPr lang="en-US" altLang="en-US" sz="2400" baseline="30000" dirty="0"/>
              <a:t>-</a:t>
            </a:r>
            <a:r>
              <a:rPr lang="en-US" altLang="en-US" sz="2400" dirty="0"/>
              <a:t> </a:t>
            </a:r>
          </a:p>
        </p:txBody>
      </p:sp>
      <p:graphicFrame>
        <p:nvGraphicFramePr>
          <p:cNvPr id="83865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8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6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Gauge Fields and Mediators</a:t>
            </a:r>
          </a:p>
        </p:txBody>
      </p:sp>
    </p:spTree>
    <p:extLst>
      <p:ext uri="{BB962C8B-B14F-4D97-AF65-F5344CB8AC3E}">
        <p14:creationId xmlns:p14="http://schemas.microsoft.com/office/powerpoint/2010/main" val="9720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F389-68E0-9C45-B61E-6E50313BDB00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Gauge Bosons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/>
              <a:t>Through the local gauge symmetry, the Standard Model employs the following vector bosons as force mediators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dirty="0"/>
              <a:t>Electro-weak: photon, Z</a:t>
            </a:r>
            <a:r>
              <a:rPr lang="en-US" altLang="x-none" baseline="30000" dirty="0"/>
              <a:t>0</a:t>
            </a:r>
            <a:r>
              <a:rPr lang="en-US" altLang="x-none" dirty="0"/>
              <a:t>, W</a:t>
            </a:r>
            <a:r>
              <a:rPr lang="en-US" altLang="x-none" baseline="30000" dirty="0"/>
              <a:t>+</a:t>
            </a:r>
            <a:r>
              <a:rPr lang="en-US" altLang="x-none" dirty="0"/>
              <a:t> and W</a:t>
            </a:r>
            <a:r>
              <a:rPr lang="en-US" altLang="x-none" baseline="30000" dirty="0"/>
              <a:t>-</a:t>
            </a:r>
            <a:r>
              <a:rPr lang="en-US" altLang="x-none" dirty="0"/>
              <a:t> bosons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dirty="0"/>
              <a:t>Strong force: 8 colored gluons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dirty="0"/>
              <a:t>If the theory were to be validated, these additional force carriers must be observed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dirty="0"/>
              <a:t>The electro-weak vector bosons were found at the CERN proton-anti proton collider in 1983 independently by C. Rubbia &amp; collaborators and P. </a:t>
            </a:r>
            <a:r>
              <a:rPr lang="en-US" altLang="x-none" dirty="0" err="1"/>
              <a:t>Darriulat</a:t>
            </a:r>
            <a:r>
              <a:rPr lang="en-US" altLang="x-none" dirty="0"/>
              <a:t> &amp; collaborators</a:t>
            </a:r>
          </a:p>
        </p:txBody>
      </p:sp>
    </p:spTree>
    <p:extLst>
      <p:ext uri="{BB962C8B-B14F-4D97-AF65-F5344CB8AC3E}">
        <p14:creationId xmlns:p14="http://schemas.microsoft.com/office/powerpoint/2010/main" val="2958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Announcements</a:t>
            </a:r>
            <a:endParaRPr lang="en-US" altLang="en-US" sz="4800" b="1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638800"/>
          </a:xfrm>
        </p:spPr>
        <p:txBody>
          <a:bodyPr/>
          <a:lstStyle/>
          <a:p>
            <a:pPr marL="609600" lvl="2" indent="-609600">
              <a:lnSpc>
                <a:spcPct val="80000"/>
              </a:lnSpc>
            </a:pPr>
            <a:r>
              <a:rPr lang="en-US" altLang="en-US" sz="3200" dirty="0" smtClean="0">
                <a:solidFill>
                  <a:schemeClr val="accent2"/>
                </a:solidFill>
              </a:rPr>
              <a:t>Reading Assignments: CH11 and 12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 smtClean="0"/>
              <a:t>Term Exam #2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Next Monday, Dec. 5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Comprehensive: CH1.1 through what we cover today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BYOF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 smtClean="0"/>
              <a:t>Please fill out class feedback surveys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Only 1 has done as of last Saturday!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 smtClean="0"/>
              <a:t>Remember to submit your report by Wed. Dec. 7!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 smtClean="0"/>
              <a:t>Reminder the double extra credit opportunities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Colloquium this Wednesday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altLang="en-US" dirty="0" smtClean="0"/>
              <a:t>Dr. Steven Sands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dirty="0" smtClean="0"/>
              <a:t>Colloquium next Wednesday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altLang="en-US" dirty="0" smtClean="0"/>
              <a:t>Dr. </a:t>
            </a:r>
            <a:r>
              <a:rPr lang="en-US" altLang="en-US" dirty="0" err="1" smtClean="0"/>
              <a:t>K.C.Kong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9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B32B-5C1B-1745-8575-138786E166B6}" type="slidenum">
              <a:rPr lang="en-US" altLang="x-none"/>
              <a:pPr/>
              <a:t>20</a:t>
            </a:fld>
            <a:endParaRPr lang="en-US" altLang="x-none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r>
              <a:rPr lang="en-US" altLang="x-none" sz="4000"/>
              <a:t>Standard Model Elementary Particle Table</a:t>
            </a:r>
          </a:p>
        </p:txBody>
      </p:sp>
      <p:pic>
        <p:nvPicPr>
          <p:cNvPr id="894980" name="Picture 4" descr="particlechar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086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4981" name="Oval 5"/>
          <p:cNvSpPr>
            <a:spLocks noChangeArrowheads="1"/>
          </p:cNvSpPr>
          <p:nvPr/>
        </p:nvSpPr>
        <p:spPr bwMode="auto">
          <a:xfrm>
            <a:off x="5867400" y="1981200"/>
            <a:ext cx="2057400" cy="4419600"/>
          </a:xfrm>
          <a:prstGeom prst="ellips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24DF-479E-774C-99DA-012A73722AF4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Z and W Boson Decays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800"/>
              <a:t>The weak vector bosons couples quarks and leptons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Thus they decay to a pair of leptons or a pair of quarks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800"/>
              <a:t>Since they are heavy, they decay instantly to the following channels and their branching ratios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Z bosons: M</a:t>
            </a:r>
            <a:r>
              <a:rPr lang="en-US" altLang="x-none" sz="2400" baseline="-25000"/>
              <a:t>Z</a:t>
            </a:r>
            <a:r>
              <a:rPr lang="en-US" altLang="x-none" sz="2400"/>
              <a:t>=91GeV/c</a:t>
            </a:r>
            <a:r>
              <a:rPr lang="en-US" altLang="x-none" sz="2400" baseline="30000"/>
              <a:t>2</a:t>
            </a:r>
            <a:r>
              <a:rPr lang="en-US" altLang="x-none" sz="2400"/>
              <a:t>  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W bosons: M</a:t>
            </a:r>
            <a:r>
              <a:rPr lang="en-US" altLang="x-none" sz="2400" baseline="-25000"/>
              <a:t>W</a:t>
            </a:r>
            <a:r>
              <a:rPr lang="en-US" altLang="x-none" sz="2400"/>
              <a:t>=80GeV/c</a:t>
            </a:r>
            <a:r>
              <a:rPr lang="en-US" altLang="x-none" sz="2400" baseline="30000"/>
              <a:t>2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/>
              <a:t> </a:t>
            </a:r>
          </a:p>
        </p:txBody>
      </p:sp>
      <p:graphicFrame>
        <p:nvGraphicFramePr>
          <p:cNvPr id="901124" name="Object 4"/>
          <p:cNvGraphicFramePr>
            <a:graphicFrameLocks noChangeAspect="1"/>
          </p:cNvGraphicFramePr>
          <p:nvPr/>
        </p:nvGraphicFramePr>
        <p:xfrm>
          <a:off x="1066800" y="2819400"/>
          <a:ext cx="2286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84" name="Equation" r:id="rId3" imgW="1117440" imgH="241200" progId="Equation.DSMT4">
                  <p:embed/>
                </p:oleObj>
              </mc:Choice>
              <mc:Fallback>
                <p:oleObj name="Equation" r:id="rId3" imgW="111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22860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5" name="Object 5"/>
          <p:cNvGraphicFramePr>
            <a:graphicFrameLocks noChangeAspect="1"/>
          </p:cNvGraphicFramePr>
          <p:nvPr/>
        </p:nvGraphicFramePr>
        <p:xfrm>
          <a:off x="1071563" y="3686175"/>
          <a:ext cx="20526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85" name="Equation" r:id="rId5" imgW="1002960" imgH="228600" progId="Equation.DSMT4">
                  <p:embed/>
                </p:oleObj>
              </mc:Choice>
              <mc:Fallback>
                <p:oleObj name="Equation" r:id="rId5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686175"/>
                        <a:ext cx="20526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6" name="Object 6"/>
          <p:cNvGraphicFramePr>
            <a:graphicFrameLocks noChangeAspect="1"/>
          </p:cNvGraphicFramePr>
          <p:nvPr/>
        </p:nvGraphicFramePr>
        <p:xfrm>
          <a:off x="1011238" y="3257550"/>
          <a:ext cx="59229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86" name="Equation" r:id="rId7" imgW="2895480" imgH="228600" progId="Equation.DSMT4">
                  <p:embed/>
                </p:oleObj>
              </mc:Choice>
              <mc:Fallback>
                <p:oleObj name="Equation" r:id="rId7" imgW="289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3257550"/>
                        <a:ext cx="59229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7" name="Object 7"/>
          <p:cNvGraphicFramePr>
            <a:graphicFrameLocks noChangeAspect="1"/>
          </p:cNvGraphicFramePr>
          <p:nvPr/>
        </p:nvGraphicFramePr>
        <p:xfrm>
          <a:off x="1042988" y="4572000"/>
          <a:ext cx="21812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87" name="Equation" r:id="rId9" imgW="1066680" imgH="241200" progId="Equation.DSMT4">
                  <p:embed/>
                </p:oleObj>
              </mc:Choice>
              <mc:Fallback>
                <p:oleObj name="Equation" r:id="rId9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572000"/>
                        <a:ext cx="21812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8" name="Object 8"/>
          <p:cNvGraphicFramePr>
            <a:graphicFrameLocks noChangeAspect="1"/>
          </p:cNvGraphicFramePr>
          <p:nvPr/>
        </p:nvGraphicFramePr>
        <p:xfrm>
          <a:off x="990600" y="5057775"/>
          <a:ext cx="6130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88" name="Equation" r:id="rId11" imgW="2997000" imgH="228600" progId="Equation.DSMT4">
                  <p:embed/>
                </p:oleObj>
              </mc:Choice>
              <mc:Fallback>
                <p:oleObj name="Equation" r:id="rId11" imgW="299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57775"/>
                        <a:ext cx="61309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EDF0-A0BC-E346-9BF9-B555B7ECF5F0}" type="slidenum">
              <a:rPr lang="en-US" altLang="x-none"/>
              <a:pPr/>
              <a:t>22</a:t>
            </a:fld>
            <a:endParaRPr lang="en-US" altLang="x-none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09600"/>
          </a:xfrm>
        </p:spPr>
        <p:txBody>
          <a:bodyPr/>
          <a:lstStyle/>
          <a:p>
            <a:r>
              <a:rPr lang="en-US" altLang="x-none"/>
              <a:t>Z and W Boson Search Strategy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49530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400"/>
              <a:t>The weak vector bosons have masses of 91 GeV/c</a:t>
            </a:r>
            <a:r>
              <a:rPr lang="en-US" altLang="x-none" sz="2400" baseline="30000"/>
              <a:t>2</a:t>
            </a:r>
            <a:r>
              <a:rPr lang="en-US" altLang="x-none" sz="2400"/>
              <a:t> for Z and 80 GeV/c</a:t>
            </a:r>
            <a:r>
              <a:rPr lang="en-US" altLang="x-none" sz="2400" baseline="30000"/>
              <a:t>2</a:t>
            </a:r>
            <a:r>
              <a:rPr lang="en-US" altLang="x-none" sz="2400"/>
              <a:t>  for W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/>
              <a:t>While the most abundant decay final state is qqbar (2 jets of particles), the multi-jet final states are also the most abundant in collisions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/>
              <a:t>Background is too large to be able to carry out a meaningful search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/>
              <a:t>The best channels are using leptonic decay channels of the bosons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/>
              <a:t>Especially the final states containing electrons and muons are the cleanest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/>
              <a:t>So what do we look for as signature of the bosons?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/>
              <a:t>For Z-bosons: Two isolated electrons or muons with large transverse momenta (P</a:t>
            </a:r>
            <a:r>
              <a:rPr lang="en-US" altLang="x-none" sz="2000" baseline="-25000"/>
              <a:t>T</a:t>
            </a:r>
            <a:r>
              <a:rPr lang="en-US" altLang="x-none" sz="2000"/>
              <a:t>)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000"/>
              <a:t>For W bosons: One isolated electron or muon with a large transverse momentum along with a signature of high P</a:t>
            </a:r>
            <a:r>
              <a:rPr lang="en-US" altLang="x-none" sz="2000" baseline="-25000"/>
              <a:t>T</a:t>
            </a:r>
            <a:r>
              <a:rPr lang="en-US" altLang="x-none" sz="2000"/>
              <a:t> neutrino (Large missing ET). </a:t>
            </a:r>
          </a:p>
        </p:txBody>
      </p:sp>
    </p:spTree>
    <p:extLst>
      <p:ext uri="{BB962C8B-B14F-4D97-AF65-F5344CB8AC3E}">
        <p14:creationId xmlns:p14="http://schemas.microsoft.com/office/powerpoint/2010/main" val="19963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6C07-DE1C-E64C-B4FF-6FB0FC2809F0}" type="slidenum">
              <a:rPr lang="en-US" altLang="x-none"/>
              <a:pPr/>
              <a:t>23</a:t>
            </a:fld>
            <a:endParaRPr lang="en-US" altLang="x-none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/>
          <a:lstStyle/>
          <a:p>
            <a:r>
              <a:rPr lang="en-US" altLang="x-none"/>
              <a:t>What do we need for the experiment to search for vector bosons?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3340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/>
              <a:t>We need to be able to identify isolated leptons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/>
              <a:t>Good electron and muon identification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/>
              <a:t>Charged particle tracking 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/>
              <a:t>We need to be able to measure transverse momentum well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/>
              <a:t>Good momentum and energy measurement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/>
              <a:t>We need to be able to measure missing transverse energy well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/>
              <a:t>Good coverage of the energy measurement (hermeticity) to measure transverse momentum imbalance well</a:t>
            </a:r>
          </a:p>
        </p:txBody>
      </p:sp>
    </p:spTree>
    <p:extLst>
      <p:ext uri="{BB962C8B-B14F-4D97-AF65-F5344CB8AC3E}">
        <p14:creationId xmlns:p14="http://schemas.microsoft.com/office/powerpoint/2010/main" val="8989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FB6-4D3C-064C-A961-998124BEABFF}" type="slidenum">
              <a:rPr lang="en-US" altLang="x-none"/>
              <a:pPr/>
              <a:t>24</a:t>
            </a:fld>
            <a:endParaRPr lang="en-US" altLang="x-none"/>
          </a:p>
        </p:txBody>
      </p:sp>
      <p:pic>
        <p:nvPicPr>
          <p:cNvPr id="948226" name="Picture 2" descr="atlas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5663"/>
            <a:ext cx="3886200" cy="295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8227" name="Rectangle 3"/>
          <p:cNvSpPr>
            <a:spLocks noChangeArrowheads="1"/>
          </p:cNvSpPr>
          <p:nvPr/>
        </p:nvSpPr>
        <p:spPr bwMode="auto">
          <a:xfrm>
            <a:off x="533400" y="0"/>
            <a:ext cx="358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x-none" sz="4000">
                <a:solidFill>
                  <a:srgbClr val="CC0000"/>
                </a:solidFill>
              </a:rPr>
              <a:t>DØ Detector</a:t>
            </a:r>
          </a:p>
        </p:txBody>
      </p:sp>
      <p:sp>
        <p:nvSpPr>
          <p:cNvPr id="948228" name="Rectangle 4"/>
          <p:cNvSpPr>
            <a:spLocks noChangeArrowheads="1"/>
          </p:cNvSpPr>
          <p:nvPr/>
        </p:nvSpPr>
        <p:spPr bwMode="auto">
          <a:xfrm>
            <a:off x="457200" y="4267200"/>
            <a:ext cx="4114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r>
              <a:rPr lang="en-US" altLang="x-none" sz="1600"/>
              <a:t>Weighs 5000 tons</a:t>
            </a:r>
          </a:p>
          <a:p>
            <a:r>
              <a:rPr lang="en-US" altLang="x-none" sz="1600"/>
              <a:t>Can inspect 3,000,000 collisions/second</a:t>
            </a:r>
          </a:p>
          <a:p>
            <a:r>
              <a:rPr lang="en-US" altLang="x-none" sz="1600"/>
              <a:t>Recordd 50 - 75 collisions/second</a:t>
            </a:r>
          </a:p>
          <a:p>
            <a:r>
              <a:rPr lang="en-US" altLang="x-none" sz="1600"/>
              <a:t>Records approximately 10,000,000 bytes/second</a:t>
            </a:r>
          </a:p>
          <a:p>
            <a:r>
              <a:rPr lang="en-US" altLang="x-none" sz="1600"/>
              <a:t>Records 0.5x10</a:t>
            </a:r>
            <a:r>
              <a:rPr lang="en-US" altLang="x-none" sz="1600" baseline="30000"/>
              <a:t>15</a:t>
            </a:r>
            <a:r>
              <a:rPr lang="en-US" altLang="x-none" sz="1600"/>
              <a:t>  (500,000,000,000,000) bytes per year (0.5 PetaBytes).</a:t>
            </a:r>
          </a:p>
        </p:txBody>
      </p:sp>
      <p:grpSp>
        <p:nvGrpSpPr>
          <p:cNvPr id="948229" name="Group 5"/>
          <p:cNvGrpSpPr>
            <a:grpSpLocks/>
          </p:cNvGrpSpPr>
          <p:nvPr/>
        </p:nvGrpSpPr>
        <p:grpSpPr bwMode="auto">
          <a:xfrm>
            <a:off x="304800" y="762000"/>
            <a:ext cx="4267200" cy="3524250"/>
            <a:chOff x="0" y="960"/>
            <a:chExt cx="3600" cy="3089"/>
          </a:xfrm>
        </p:grpSpPr>
        <p:pic>
          <p:nvPicPr>
            <p:cNvPr id="948230" name="Picture 6" descr="D0 isometr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0"/>
              <a:ext cx="3024" cy="2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8231" name="Line 7"/>
            <p:cNvSpPr>
              <a:spLocks noChangeShapeType="1"/>
            </p:cNvSpPr>
            <p:nvPr/>
          </p:nvSpPr>
          <p:spPr bwMode="auto">
            <a:xfrm>
              <a:off x="432" y="3264"/>
              <a:ext cx="110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232" name="Line 8"/>
            <p:cNvSpPr>
              <a:spLocks noChangeShapeType="1"/>
            </p:cNvSpPr>
            <p:nvPr/>
          </p:nvSpPr>
          <p:spPr bwMode="auto">
            <a:xfrm rot="3600000">
              <a:off x="-223" y="2054"/>
              <a:ext cx="124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233" name="Text Box 9"/>
            <p:cNvSpPr txBox="1">
              <a:spLocks noChangeArrowheads="1"/>
            </p:cNvSpPr>
            <p:nvPr/>
          </p:nvSpPr>
          <p:spPr bwMode="auto">
            <a:xfrm rot="1813753">
              <a:off x="549" y="3590"/>
              <a:ext cx="563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x-none" sz="2400">
                  <a:latin typeface="Times New Roman" charset="0"/>
                </a:rPr>
                <a:t>30’ </a:t>
              </a:r>
            </a:p>
          </p:txBody>
        </p:sp>
        <p:sp>
          <p:nvSpPr>
            <p:cNvPr id="948234" name="Text Box 10"/>
            <p:cNvSpPr txBox="1">
              <a:spLocks noChangeArrowheads="1"/>
            </p:cNvSpPr>
            <p:nvPr/>
          </p:nvSpPr>
          <p:spPr bwMode="auto">
            <a:xfrm>
              <a:off x="0" y="2159"/>
              <a:ext cx="563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x-none" sz="2400">
                  <a:latin typeface="Times New Roman" charset="0"/>
                </a:rPr>
                <a:t>30’ </a:t>
              </a:r>
            </a:p>
          </p:txBody>
        </p:sp>
        <p:sp>
          <p:nvSpPr>
            <p:cNvPr id="948235" name="Line 11"/>
            <p:cNvSpPr>
              <a:spLocks noChangeShapeType="1"/>
            </p:cNvSpPr>
            <p:nvPr/>
          </p:nvSpPr>
          <p:spPr bwMode="auto">
            <a:xfrm flipV="1">
              <a:off x="1872" y="3216"/>
              <a:ext cx="1248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236" name="Text Box 12"/>
            <p:cNvSpPr txBox="1">
              <a:spLocks noChangeArrowheads="1"/>
            </p:cNvSpPr>
            <p:nvPr/>
          </p:nvSpPr>
          <p:spPr bwMode="auto">
            <a:xfrm>
              <a:off x="2592" y="3648"/>
              <a:ext cx="562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x-none" sz="2400">
                  <a:latin typeface="Times New Roman" charset="0"/>
                </a:rPr>
                <a:t>50’ </a:t>
              </a:r>
            </a:p>
          </p:txBody>
        </p:sp>
      </p:grpSp>
      <p:sp>
        <p:nvSpPr>
          <p:cNvPr id="948237" name="Rectangle 13"/>
          <p:cNvSpPr>
            <a:spLocks noChangeArrowheads="1"/>
          </p:cNvSpPr>
          <p:nvPr/>
        </p:nvSpPr>
        <p:spPr bwMode="auto">
          <a:xfrm>
            <a:off x="4724400" y="76200"/>
            <a:ext cx="426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x-none" sz="4000">
                <a:solidFill>
                  <a:srgbClr val="CC0000"/>
                </a:solidFill>
              </a:rPr>
              <a:t>ATLAS Detector</a:t>
            </a:r>
          </a:p>
        </p:txBody>
      </p:sp>
      <p:sp>
        <p:nvSpPr>
          <p:cNvPr id="948238" name="Rectangle 14"/>
          <p:cNvSpPr>
            <a:spLocks noChangeArrowheads="1"/>
          </p:cNvSpPr>
          <p:nvPr/>
        </p:nvSpPr>
        <p:spPr bwMode="auto">
          <a:xfrm>
            <a:off x="4800600" y="4191000"/>
            <a:ext cx="4114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r>
              <a:rPr lang="en-US" altLang="x-none" sz="1600"/>
              <a:t>Weighs 10,000 tons</a:t>
            </a:r>
          </a:p>
          <a:p>
            <a:r>
              <a:rPr lang="en-US" altLang="x-none" sz="1600"/>
              <a:t>Can inspect 1,000,000,000 collisions/second</a:t>
            </a:r>
          </a:p>
          <a:p>
            <a:r>
              <a:rPr lang="en-US" altLang="x-none" sz="1600"/>
              <a:t>Will record 100 collisions/second</a:t>
            </a:r>
          </a:p>
          <a:p>
            <a:r>
              <a:rPr lang="en-US" altLang="x-none" sz="1600"/>
              <a:t>Records approximately 300,000,000 bytes/second</a:t>
            </a:r>
          </a:p>
          <a:p>
            <a:r>
              <a:rPr lang="en-US" altLang="x-none" sz="1600"/>
              <a:t>Will record 1.5x10</a:t>
            </a:r>
            <a:r>
              <a:rPr lang="en-US" altLang="x-none" sz="1600" baseline="30000"/>
              <a:t>15</a:t>
            </a:r>
            <a:r>
              <a:rPr lang="en-US" altLang="x-none" sz="1600"/>
              <a:t>  (1,500,000,000,000,000) bytes each year (1.5 PetaByte).</a:t>
            </a:r>
          </a:p>
        </p:txBody>
      </p:sp>
    </p:spTree>
    <p:extLst>
      <p:ext uri="{BB962C8B-B14F-4D97-AF65-F5344CB8AC3E}">
        <p14:creationId xmlns:p14="http://schemas.microsoft.com/office/powerpoint/2010/main" val="1663370632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C347-478D-C649-8155-0BE1C84CD51F}" type="slidenum">
              <a:rPr lang="en-US" altLang="x-none"/>
              <a:pPr/>
              <a:t>25</a:t>
            </a:fld>
            <a:endParaRPr lang="en-US" altLang="x-none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x-none" sz="4000" b="1">
                <a:solidFill>
                  <a:srgbClr val="CC0000"/>
                </a:solidFill>
              </a:rPr>
              <a:t>Run II DØ Detector </a:t>
            </a:r>
            <a:r>
              <a:rPr lang="en-US" altLang="x-none"/>
              <a:t> </a:t>
            </a:r>
          </a:p>
        </p:txBody>
      </p:sp>
      <p:pic>
        <p:nvPicPr>
          <p:cNvPr id="949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4688"/>
            <a:ext cx="762000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E7B47-7CB8-F444-82E6-8D07D1AF23BE}" type="slidenum">
              <a:rPr lang="en-US" altLang="x-none"/>
              <a:pPr/>
              <a:t>26</a:t>
            </a:fld>
            <a:endParaRPr lang="en-US" altLang="x-none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x-none" sz="3600" b="1">
                <a:solidFill>
                  <a:srgbClr val="CC0000"/>
                </a:solidFill>
              </a:rPr>
              <a:t>The DØ Upgrade Tracking System</a:t>
            </a:r>
          </a:p>
        </p:txBody>
      </p:sp>
      <p:pic>
        <p:nvPicPr>
          <p:cNvPr id="950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63246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6781800" y="914400"/>
            <a:ext cx="2209800" cy="1503363"/>
          </a:xfrm>
          <a:prstGeom prst="rect">
            <a:avLst/>
          </a:prstGeom>
          <a:solidFill>
            <a:srgbClr val="FF99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x-none" sz="1800" b="1">
                <a:solidFill>
                  <a:srgbClr val="114FFB"/>
                </a:solidFill>
                <a:latin typeface="Book Antiqua" charset="0"/>
              </a:rPr>
              <a:t>Charged Particle </a:t>
            </a:r>
          </a:p>
          <a:p>
            <a:pPr eaLnBrk="0" hangingPunct="0"/>
            <a:r>
              <a:rPr lang="en-US" altLang="x-none" sz="1800" b="1">
                <a:solidFill>
                  <a:srgbClr val="114FFB"/>
                </a:solidFill>
                <a:latin typeface="Book Antiqua" charset="0"/>
              </a:rPr>
              <a:t>Momentum Resolution</a:t>
            </a:r>
          </a:p>
          <a:p>
            <a:pPr eaLnBrk="0" hangingPunct="0"/>
            <a:r>
              <a:rPr lang="en-US" altLang="x-none" sz="1800" b="1">
                <a:solidFill>
                  <a:srgbClr val="114FFB"/>
                </a:solidFill>
                <a:latin typeface="Book Antiqua" charset="0"/>
                <a:sym typeface="Symbol" charset="2"/>
              </a:rPr>
              <a:t>p</a:t>
            </a:r>
            <a:r>
              <a:rPr lang="en-US" altLang="x-none" sz="1800" b="1" baseline="-25000">
                <a:solidFill>
                  <a:srgbClr val="114FFB"/>
                </a:solidFill>
                <a:latin typeface="Book Antiqua" charset="0"/>
                <a:sym typeface="Symbol" charset="2"/>
              </a:rPr>
              <a:t>T</a:t>
            </a:r>
            <a:r>
              <a:rPr lang="en-US" altLang="x-none" sz="1800" b="1">
                <a:solidFill>
                  <a:srgbClr val="114FFB"/>
                </a:solidFill>
                <a:latin typeface="Book Antiqua" charset="0"/>
                <a:sym typeface="Symbol" charset="2"/>
              </a:rPr>
              <a:t>/p</a:t>
            </a:r>
            <a:r>
              <a:rPr lang="en-US" altLang="x-none" sz="1800" b="1" baseline="-25000">
                <a:solidFill>
                  <a:srgbClr val="114FFB"/>
                </a:solidFill>
                <a:latin typeface="Book Antiqua" charset="0"/>
                <a:sym typeface="Symbol" charset="2"/>
              </a:rPr>
              <a:t>T</a:t>
            </a:r>
            <a:r>
              <a:rPr lang="en-US" altLang="x-none" sz="1800" b="1">
                <a:solidFill>
                  <a:srgbClr val="114FFB"/>
                </a:solidFill>
                <a:latin typeface="Book Antiqua" charset="0"/>
                <a:sym typeface="Symbol" charset="2"/>
              </a:rPr>
              <a:t> ~ 5% @ p</a:t>
            </a:r>
            <a:r>
              <a:rPr lang="en-US" altLang="x-none" sz="1800" b="1" baseline="-25000">
                <a:solidFill>
                  <a:srgbClr val="114FFB"/>
                </a:solidFill>
                <a:latin typeface="Book Antiqua" charset="0"/>
                <a:sym typeface="Symbol" charset="2"/>
              </a:rPr>
              <a:t>T</a:t>
            </a:r>
            <a:r>
              <a:rPr lang="en-US" altLang="x-none" sz="1800" b="1">
                <a:solidFill>
                  <a:srgbClr val="114FFB"/>
                </a:solidFill>
                <a:latin typeface="Book Antiqua" charset="0"/>
                <a:sym typeface="Symbol" charset="2"/>
              </a:rPr>
              <a:t> = 10 GeV/c</a:t>
            </a:r>
          </a:p>
        </p:txBody>
      </p:sp>
    </p:spTree>
    <p:extLst>
      <p:ext uri="{BB962C8B-B14F-4D97-AF65-F5344CB8AC3E}">
        <p14:creationId xmlns:p14="http://schemas.microsoft.com/office/powerpoint/2010/main" val="17084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E73E-3E18-B54F-ADAF-92EC5DFC5864}" type="slidenum">
              <a:rPr lang="en-US" altLang="x-none"/>
              <a:pPr/>
              <a:t>27</a:t>
            </a:fld>
            <a:endParaRPr lang="en-US" altLang="x-none"/>
          </a:p>
        </p:txBody>
      </p:sp>
      <p:pic>
        <p:nvPicPr>
          <p:cNvPr id="951298" name="Picture 2" descr="detector_wideview_in_hall_jan_01_professional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>
            <a:fillRect/>
          </a:stretch>
        </p:blipFill>
        <p:spPr bwMode="auto">
          <a:xfrm>
            <a:off x="838200" y="9906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x-none"/>
              <a:t>DØ Detector</a:t>
            </a:r>
          </a:p>
        </p:txBody>
      </p:sp>
      <p:sp>
        <p:nvSpPr>
          <p:cNvPr id="951300" name="Text Box 4"/>
          <p:cNvSpPr txBox="1">
            <a:spLocks noChangeArrowheads="1"/>
          </p:cNvSpPr>
          <p:nvPr/>
        </p:nvSpPr>
        <p:spPr bwMode="auto">
          <a:xfrm>
            <a:off x="6248400" y="990600"/>
            <a:ext cx="2514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muon system</a:t>
            </a:r>
          </a:p>
        </p:txBody>
      </p:sp>
      <p:sp>
        <p:nvSpPr>
          <p:cNvPr id="951301" name="Text Box 5"/>
          <p:cNvSpPr txBox="1">
            <a:spLocks noChangeArrowheads="1"/>
          </p:cNvSpPr>
          <p:nvPr/>
        </p:nvSpPr>
        <p:spPr bwMode="auto">
          <a:xfrm>
            <a:off x="609600" y="5334000"/>
            <a:ext cx="16002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shielding</a:t>
            </a:r>
          </a:p>
        </p:txBody>
      </p:sp>
      <p:sp>
        <p:nvSpPr>
          <p:cNvPr id="951302" name="Line 6"/>
          <p:cNvSpPr>
            <a:spLocks noChangeShapeType="1"/>
          </p:cNvSpPr>
          <p:nvPr/>
        </p:nvSpPr>
        <p:spPr bwMode="auto">
          <a:xfrm flipV="1">
            <a:off x="1676400" y="3962400"/>
            <a:ext cx="762000" cy="1371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03" name="Line 7"/>
          <p:cNvSpPr>
            <a:spLocks noChangeShapeType="1"/>
          </p:cNvSpPr>
          <p:nvPr/>
        </p:nvSpPr>
        <p:spPr bwMode="auto">
          <a:xfrm flipH="1">
            <a:off x="7086600" y="1447800"/>
            <a:ext cx="228600" cy="129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04" name="Line 8"/>
          <p:cNvSpPr>
            <a:spLocks noChangeShapeType="1"/>
          </p:cNvSpPr>
          <p:nvPr/>
        </p:nvSpPr>
        <p:spPr bwMode="auto">
          <a:xfrm flipH="1">
            <a:off x="5791200" y="1447800"/>
            <a:ext cx="129540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05" name="Text Box 9"/>
          <p:cNvSpPr txBox="1">
            <a:spLocks noChangeArrowheads="1"/>
          </p:cNvSpPr>
          <p:nvPr/>
        </p:nvSpPr>
        <p:spPr bwMode="auto">
          <a:xfrm>
            <a:off x="6324600" y="5410200"/>
            <a:ext cx="19812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electronics</a:t>
            </a:r>
          </a:p>
        </p:txBody>
      </p:sp>
      <p:sp>
        <p:nvSpPr>
          <p:cNvPr id="951306" name="Line 10"/>
          <p:cNvSpPr>
            <a:spLocks noChangeShapeType="1"/>
          </p:cNvSpPr>
          <p:nvPr/>
        </p:nvSpPr>
        <p:spPr bwMode="auto">
          <a:xfrm flipH="1" flipV="1">
            <a:off x="4953000" y="5410200"/>
            <a:ext cx="13716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3FF0-E029-2E4D-9313-1771C64C8103}" type="slidenum">
              <a:rPr lang="en-US" altLang="x-none"/>
              <a:pPr/>
              <a:t>28</a:t>
            </a:fld>
            <a:endParaRPr lang="en-US" altLang="x-none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/>
          <a:lstStyle/>
          <a:p>
            <a:r>
              <a:rPr lang="en-US" altLang="x-none"/>
              <a:t>DØ Detector</a:t>
            </a:r>
          </a:p>
        </p:txBody>
      </p:sp>
      <p:pic>
        <p:nvPicPr>
          <p:cNvPr id="953347" name="Picture 3" descr="00-730_Inserting_CFT_D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570413" cy="3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348" name="Picture 4" descr="Tracker Comple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800"/>
            <a:ext cx="3581400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3349" name="Picture 5" descr="DCP006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3350" name="Line 6"/>
          <p:cNvSpPr>
            <a:spLocks noChangeShapeType="1"/>
          </p:cNvSpPr>
          <p:nvPr/>
        </p:nvSpPr>
        <p:spPr bwMode="auto">
          <a:xfrm flipV="1">
            <a:off x="457200" y="4038600"/>
            <a:ext cx="762000" cy="1371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51" name="Text Box 7"/>
          <p:cNvSpPr txBox="1">
            <a:spLocks noChangeArrowheads="1"/>
          </p:cNvSpPr>
          <p:nvPr/>
        </p:nvSpPr>
        <p:spPr bwMode="auto">
          <a:xfrm>
            <a:off x="0" y="5410200"/>
            <a:ext cx="2133600" cy="831850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Central Calorimeter</a:t>
            </a:r>
          </a:p>
        </p:txBody>
      </p:sp>
      <p:sp>
        <p:nvSpPr>
          <p:cNvPr id="953352" name="Text Box 8"/>
          <p:cNvSpPr txBox="1">
            <a:spLocks noChangeArrowheads="1"/>
          </p:cNvSpPr>
          <p:nvPr/>
        </p:nvSpPr>
        <p:spPr bwMode="auto">
          <a:xfrm>
            <a:off x="0" y="1600200"/>
            <a:ext cx="15240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Solenoid</a:t>
            </a:r>
          </a:p>
        </p:txBody>
      </p:sp>
      <p:sp>
        <p:nvSpPr>
          <p:cNvPr id="953353" name="Line 9"/>
          <p:cNvSpPr>
            <a:spLocks noChangeShapeType="1"/>
          </p:cNvSpPr>
          <p:nvPr/>
        </p:nvSpPr>
        <p:spPr bwMode="auto">
          <a:xfrm>
            <a:off x="914400" y="2057400"/>
            <a:ext cx="12192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54" name="Text Box 10"/>
          <p:cNvSpPr txBox="1">
            <a:spLocks noChangeArrowheads="1"/>
          </p:cNvSpPr>
          <p:nvPr/>
        </p:nvSpPr>
        <p:spPr bwMode="auto">
          <a:xfrm>
            <a:off x="1981200" y="1143000"/>
            <a:ext cx="23622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Fiber Tracker</a:t>
            </a:r>
          </a:p>
        </p:txBody>
      </p:sp>
      <p:sp>
        <p:nvSpPr>
          <p:cNvPr id="953355" name="Line 11"/>
          <p:cNvSpPr>
            <a:spLocks noChangeShapeType="1"/>
          </p:cNvSpPr>
          <p:nvPr/>
        </p:nvSpPr>
        <p:spPr bwMode="auto">
          <a:xfrm flipH="1">
            <a:off x="2895600" y="1600200"/>
            <a:ext cx="685800" cy="2057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56" name="Line 12"/>
          <p:cNvSpPr>
            <a:spLocks noChangeShapeType="1"/>
          </p:cNvSpPr>
          <p:nvPr/>
        </p:nvSpPr>
        <p:spPr bwMode="auto">
          <a:xfrm>
            <a:off x="4343400" y="1447800"/>
            <a:ext cx="7620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357" name="Text Box 13"/>
          <p:cNvSpPr txBox="1">
            <a:spLocks noChangeArrowheads="1"/>
          </p:cNvSpPr>
          <p:nvPr/>
        </p:nvSpPr>
        <p:spPr bwMode="auto">
          <a:xfrm>
            <a:off x="3505200" y="5410200"/>
            <a:ext cx="12954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400" b="1">
                <a:solidFill>
                  <a:srgbClr val="FF3300"/>
                </a:solidFill>
                <a:latin typeface="Tahoma" charset="0"/>
              </a:rPr>
              <a:t>Silicon</a:t>
            </a:r>
          </a:p>
        </p:txBody>
      </p:sp>
      <p:sp>
        <p:nvSpPr>
          <p:cNvPr id="953358" name="Line 14"/>
          <p:cNvSpPr>
            <a:spLocks noChangeShapeType="1"/>
          </p:cNvSpPr>
          <p:nvPr/>
        </p:nvSpPr>
        <p:spPr bwMode="auto">
          <a:xfrm flipV="1">
            <a:off x="4800600" y="5562600"/>
            <a:ext cx="9144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31DE-54AB-3F4C-B2CA-44A902D3564D}" type="slidenum">
              <a:rPr lang="en-US" altLang="x-none"/>
              <a:pPr/>
              <a:t>29</a:t>
            </a:fld>
            <a:endParaRPr lang="en-US" altLang="x-none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r>
              <a:rPr lang="en-US" altLang="x-none" sz="4000"/>
              <a:t>How are computers used in HEP?</a:t>
            </a:r>
          </a:p>
        </p:txBody>
      </p:sp>
      <p:pic>
        <p:nvPicPr>
          <p:cNvPr id="956419" name="Picture 3" descr="d0-farms-pic-09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505200"/>
            <a:ext cx="3733800" cy="2890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56420" name="Picture 4" descr="robot-arr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781050"/>
            <a:ext cx="3733800" cy="280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56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6422" name="AutoShape 6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 sz="2400" b="1">
                <a:solidFill>
                  <a:srgbClr val="FF0000"/>
                </a:solidFill>
              </a:rPr>
              <a:t>Digital Data</a:t>
            </a:r>
          </a:p>
        </p:txBody>
      </p:sp>
      <p:grpSp>
        <p:nvGrpSpPr>
          <p:cNvPr id="956423" name="Group 7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956424" name="AutoShape 8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G0" fmla="+- 9257 0 0"/>
                <a:gd name="G1" fmla="+- 18514 0 0"/>
                <a:gd name="G2" fmla="+- 6171 0 0"/>
                <a:gd name="G3" fmla="*/ 9257 1 2"/>
                <a:gd name="G4" fmla="+- G3 10800 0"/>
                <a:gd name="G5" fmla="+- 21600 9257 18514"/>
                <a:gd name="G6" fmla="+- 18514 6171 0"/>
                <a:gd name="G7" fmla="*/ G6 1 2"/>
                <a:gd name="G8" fmla="*/ 18514 2 1"/>
                <a:gd name="G9" fmla="+- G8 0 21600"/>
                <a:gd name="G10" fmla="+- G5 0 G4"/>
                <a:gd name="G11" fmla="+- 9257 0 G4"/>
                <a:gd name="G12" fmla="*/ G2 G10 G11"/>
                <a:gd name="T0" fmla="*/ 15429 w 21600"/>
                <a:gd name="T1" fmla="*/ 0 h 21600"/>
                <a:gd name="T2" fmla="*/ 9257 w 21600"/>
                <a:gd name="T3" fmla="*/ 6171 h 21600"/>
                <a:gd name="T4" fmla="*/ 6171 w 21600"/>
                <a:gd name="T5" fmla="*/ 9257 h 21600"/>
                <a:gd name="T6" fmla="*/ 0 w 21600"/>
                <a:gd name="T7" fmla="*/ 15429 h 21600"/>
                <a:gd name="T8" fmla="*/ 6171 w 21600"/>
                <a:gd name="T9" fmla="*/ 21600 h 21600"/>
                <a:gd name="T10" fmla="*/ 12343 w 21600"/>
                <a:gd name="T11" fmla="*/ 18514 h 21600"/>
                <a:gd name="T12" fmla="*/ 18514 w 21600"/>
                <a:gd name="T13" fmla="*/ 12343 h 21600"/>
                <a:gd name="T14" fmla="*/ 21600 w 21600"/>
                <a:gd name="T15" fmla="*/ 6171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G12 w 21600"/>
                <a:gd name="T25" fmla="*/ G5 h 21600"/>
                <a:gd name="T26" fmla="*/ G1 w 21600"/>
                <a:gd name="T27" fmla="*/ G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x-none" sz="2400" b="1">
                <a:solidFill>
                  <a:srgbClr val="FF0000"/>
                </a:solidFill>
                <a:latin typeface="Times New Roman" charset="0"/>
              </a:endParaRPr>
            </a:p>
            <a:p>
              <a:pPr algn="ctr"/>
              <a:endParaRPr lang="en-US" altLang="x-none" sz="2400">
                <a:latin typeface="Times New Roman" charset="0"/>
              </a:endParaRPr>
            </a:p>
          </p:txBody>
        </p:sp>
        <p:sp>
          <p:nvSpPr>
            <p:cNvPr id="956425" name="Text Box 9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000" b="1">
                  <a:solidFill>
                    <a:srgbClr val="FF0000"/>
                  </a:solidFill>
                </a:rPr>
                <a:t>Data Reconstruction</a:t>
              </a:r>
              <a:endParaRPr lang="en-US" altLang="x-none" sz="2000"/>
            </a:p>
          </p:txBody>
        </p:sp>
      </p:grpSp>
      <p:grpSp>
        <p:nvGrpSpPr>
          <p:cNvPr id="956426" name="Group 10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956427" name="Line 11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428" name="Rectangle 12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000" b="1">
                  <a:solidFill>
                    <a:srgbClr val="FF0000"/>
                  </a:solidFill>
                  <a:latin typeface="Symbol" charset="2"/>
                  <a:sym typeface="Symbol" charset="2"/>
                </a:rPr>
                <a:t>`</a:t>
              </a:r>
              <a:r>
                <a:rPr lang="en-US" altLang="x-none" sz="2000" b="1">
                  <a:solidFill>
                    <a:srgbClr val="FF0000"/>
                  </a:solidFill>
                  <a:sym typeface="Symbol" charset="2"/>
                </a:rPr>
                <a:t>p</a:t>
              </a:r>
            </a:p>
          </p:txBody>
        </p:sp>
      </p:grpSp>
      <p:grpSp>
        <p:nvGrpSpPr>
          <p:cNvPr id="956429" name="Group 13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956430" name="Line 14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431" name="Text Box 15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000" b="1">
                  <a:solidFill>
                    <a:srgbClr val="FF0000"/>
                  </a:solidFill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C365-1538-2742-AB44-E6D67D624DCE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609600"/>
          </a:xfrm>
        </p:spPr>
        <p:txBody>
          <a:bodyPr/>
          <a:lstStyle/>
          <a:p>
            <a:r>
              <a:rPr lang="en-US" altLang="x-none"/>
              <a:t>The Standard Model of Particle Physics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334000"/>
          </a:xfrm>
          <a:noFill/>
          <a:ln/>
        </p:spPr>
        <p:txBody>
          <a:bodyPr/>
          <a:lstStyle/>
          <a:p>
            <a:pPr marL="609600" indent="-609600"/>
            <a:r>
              <a:rPr lang="en-US" altLang="x-none" sz="2800" dirty="0"/>
              <a:t>Prior to 70’s, low mass hadrons are thought to be the fundamental constituents of matter, despite some new particles that seemed to have new flavors</a:t>
            </a:r>
          </a:p>
          <a:p>
            <a:pPr marL="990600" lvl="1" indent="-533400"/>
            <a:r>
              <a:rPr lang="en-US" altLang="x-none" sz="2400" dirty="0"/>
              <a:t>Even </a:t>
            </a:r>
            <a:r>
              <a:rPr lang="en-US" altLang="x-none" sz="2400" dirty="0" smtClean="0"/>
              <a:t>the lightest </a:t>
            </a:r>
            <a:r>
              <a:rPr lang="en-US" altLang="x-none" sz="2400" dirty="0"/>
              <a:t>hadrons, protons and neutrons, show some indication of substructure</a:t>
            </a:r>
          </a:p>
          <a:p>
            <a:pPr marL="1371600" lvl="2" indent="-457200"/>
            <a:r>
              <a:rPr lang="en-US" altLang="x-none" sz="2000" dirty="0"/>
              <a:t>Such as magnetic moment of the neutron </a:t>
            </a:r>
          </a:p>
          <a:p>
            <a:pPr marL="990600" lvl="1" indent="-533400"/>
            <a:r>
              <a:rPr lang="en-US" altLang="x-none" sz="2400" dirty="0"/>
              <a:t>Raised questions whether they really are fundamental particles</a:t>
            </a:r>
          </a:p>
          <a:p>
            <a:pPr marL="609600" indent="-609600"/>
            <a:r>
              <a:rPr lang="en-US" altLang="x-none" sz="2800" dirty="0"/>
              <a:t>In 1964 Gell-Mann and Zweig suggested independently that hadrons can be understood as composite of quark constituents</a:t>
            </a:r>
          </a:p>
          <a:p>
            <a:pPr marL="990600" lvl="1" indent="-533400"/>
            <a:r>
              <a:rPr lang="en-US" altLang="x-none" sz="2400" dirty="0"/>
              <a:t>Recall that the quantum number assignments, such as strangeness, were only theoretical tools rather than real particle properties</a:t>
            </a:r>
          </a:p>
        </p:txBody>
      </p:sp>
    </p:spTree>
    <p:extLst>
      <p:ext uri="{BB962C8B-B14F-4D97-AF65-F5344CB8AC3E}">
        <p14:creationId xmlns:p14="http://schemas.microsoft.com/office/powerpoint/2010/main" val="7039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58C3-B3A4-9945-9EC3-B5B574E3CBC9}" type="slidenum">
              <a:rPr lang="en-US" altLang="x-none"/>
              <a:pPr/>
              <a:t>30</a:t>
            </a:fld>
            <a:endParaRPr lang="en-US" altLang="x-none"/>
          </a:p>
        </p:txBody>
      </p:sp>
      <p:grpSp>
        <p:nvGrpSpPr>
          <p:cNvPr id="957442" name="Group 2"/>
          <p:cNvGrpSpPr>
            <a:grpSpLocks/>
          </p:cNvGrpSpPr>
          <p:nvPr/>
        </p:nvGrpSpPr>
        <p:grpSpPr bwMode="auto">
          <a:xfrm>
            <a:off x="-77788" y="676275"/>
            <a:ext cx="3344863" cy="5956300"/>
            <a:chOff x="-41" y="426"/>
            <a:chExt cx="2107" cy="3752"/>
          </a:xfrm>
        </p:grpSpPr>
        <p:graphicFrame>
          <p:nvGraphicFramePr>
            <p:cNvPr id="957443" name="Object 3"/>
            <p:cNvGraphicFramePr>
              <a:graphicFrameLocks noChangeAspect="1"/>
            </p:cNvGraphicFramePr>
            <p:nvPr/>
          </p:nvGraphicFramePr>
          <p:xfrm>
            <a:off x="1388" y="3958"/>
            <a:ext cx="162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796" name="Equation" r:id="rId4" imgW="139680" imgH="190440" progId="Equation.3">
                    <p:embed/>
                  </p:oleObj>
                </mc:Choice>
                <mc:Fallback>
                  <p:oleObj name="Equation" r:id="rId4" imgW="1396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" y="3958"/>
                          <a:ext cx="162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7444" name="Freeform 4"/>
            <p:cNvSpPr>
              <a:spLocks noChangeAspect="1"/>
            </p:cNvSpPr>
            <p:nvPr/>
          </p:nvSpPr>
          <p:spPr bwMode="auto">
            <a:xfrm>
              <a:off x="1850" y="1217"/>
              <a:ext cx="1" cy="1974"/>
            </a:xfrm>
            <a:custGeom>
              <a:avLst/>
              <a:gdLst>
                <a:gd name="T0" fmla="*/ 0 w 1"/>
                <a:gd name="T1" fmla="*/ 0 h 1974"/>
                <a:gd name="T2" fmla="*/ 1 w 1"/>
                <a:gd name="T3" fmla="*/ 1974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974">
                  <a:moveTo>
                    <a:pt x="0" y="0"/>
                  </a:moveTo>
                  <a:lnTo>
                    <a:pt x="1" y="1974"/>
                  </a:lnTo>
                </a:path>
              </a:pathLst>
            </a:custGeom>
            <a:noFill/>
            <a:ln w="12700" cap="sq">
              <a:solidFill>
                <a:srgbClr val="FF6600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45" name="Text Box 5"/>
            <p:cNvSpPr txBox="1">
              <a:spLocks noChangeAspect="1" noChangeArrowheads="1"/>
            </p:cNvSpPr>
            <p:nvPr/>
          </p:nvSpPr>
          <p:spPr bwMode="auto">
            <a:xfrm rot="5400000" flipH="1">
              <a:off x="1741" y="2149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FF66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1800" b="1" i="1">
                  <a:solidFill>
                    <a:srgbClr val="FF6600"/>
                  </a:solidFill>
                  <a:latin typeface="Times New Roman" charset="0"/>
                </a:rPr>
                <a:t>Time</a:t>
              </a:r>
              <a:endParaRPr lang="en-US" altLang="x-none" sz="1800">
                <a:latin typeface="Times New Roman" charset="0"/>
              </a:endParaRPr>
            </a:p>
          </p:txBody>
        </p:sp>
        <p:sp>
          <p:nvSpPr>
            <p:cNvPr id="957446" name="Line 6"/>
            <p:cNvSpPr>
              <a:spLocks noChangeAspect="1" noChangeShapeType="1"/>
            </p:cNvSpPr>
            <p:nvPr/>
          </p:nvSpPr>
          <p:spPr bwMode="auto">
            <a:xfrm>
              <a:off x="153" y="2665"/>
              <a:ext cx="161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47" name="Line 7"/>
            <p:cNvSpPr>
              <a:spLocks noChangeAspect="1" noChangeShapeType="1"/>
            </p:cNvSpPr>
            <p:nvPr/>
          </p:nvSpPr>
          <p:spPr bwMode="auto">
            <a:xfrm rot="-584934" flipH="1" flipV="1">
              <a:off x="676" y="1942"/>
              <a:ext cx="93" cy="684"/>
            </a:xfrm>
            <a:prstGeom prst="line">
              <a:avLst/>
            </a:prstGeom>
            <a:noFill/>
            <a:ln w="9525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48" name="Line 8"/>
            <p:cNvSpPr>
              <a:spLocks noChangeAspect="1" noChangeShapeType="1"/>
            </p:cNvSpPr>
            <p:nvPr/>
          </p:nvSpPr>
          <p:spPr bwMode="auto">
            <a:xfrm rot="21015066" flipV="1">
              <a:off x="812" y="1801"/>
              <a:ext cx="61" cy="776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49" name="Line 9"/>
            <p:cNvSpPr>
              <a:spLocks noChangeAspect="1" noChangeShapeType="1"/>
            </p:cNvSpPr>
            <p:nvPr/>
          </p:nvSpPr>
          <p:spPr bwMode="auto">
            <a:xfrm rot="21015066" flipV="1">
              <a:off x="892" y="1720"/>
              <a:ext cx="212" cy="861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50" name="Line 10"/>
            <p:cNvSpPr>
              <a:spLocks noChangeAspect="1" noChangeShapeType="1"/>
            </p:cNvSpPr>
            <p:nvPr/>
          </p:nvSpPr>
          <p:spPr bwMode="auto">
            <a:xfrm rot="21015066" flipV="1">
              <a:off x="975" y="1821"/>
              <a:ext cx="492" cy="730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51" name="Line 11"/>
            <p:cNvSpPr>
              <a:spLocks noChangeAspect="1" noChangeShapeType="1"/>
            </p:cNvSpPr>
            <p:nvPr/>
          </p:nvSpPr>
          <p:spPr bwMode="auto">
            <a:xfrm rot="21015066" flipV="1">
              <a:off x="836" y="1592"/>
              <a:ext cx="192" cy="1004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52" name="Line 12"/>
            <p:cNvSpPr>
              <a:spLocks noChangeAspect="1" noChangeShapeType="1"/>
            </p:cNvSpPr>
            <p:nvPr/>
          </p:nvSpPr>
          <p:spPr bwMode="auto">
            <a:xfrm rot="-584934" flipH="1" flipV="1">
              <a:off x="773" y="1716"/>
              <a:ext cx="4" cy="907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53" name="Line 13"/>
            <p:cNvSpPr>
              <a:spLocks noChangeAspect="1" noChangeShapeType="1"/>
            </p:cNvSpPr>
            <p:nvPr/>
          </p:nvSpPr>
          <p:spPr bwMode="auto">
            <a:xfrm rot="21015066" flipV="1">
              <a:off x="940" y="1738"/>
              <a:ext cx="407" cy="818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54" name="AutoShape 14"/>
            <p:cNvSpPr>
              <a:spLocks noChangeAspect="1" noChangeArrowheads="1"/>
            </p:cNvSpPr>
            <p:nvPr/>
          </p:nvSpPr>
          <p:spPr bwMode="auto">
            <a:xfrm>
              <a:off x="286" y="2956"/>
              <a:ext cx="1284" cy="1079"/>
            </a:xfrm>
            <a:prstGeom prst="irregularSeal1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57455" name="Object 15"/>
            <p:cNvGraphicFramePr>
              <a:graphicFrameLocks noChangeAspect="1"/>
            </p:cNvGraphicFramePr>
            <p:nvPr/>
          </p:nvGraphicFramePr>
          <p:xfrm>
            <a:off x="-41" y="3593"/>
            <a:ext cx="247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797" name="Equation" r:id="rId6" imgW="152280" imgH="164880" progId="Equation.3">
                    <p:embed/>
                  </p:oleObj>
                </mc:Choice>
                <mc:Fallback>
                  <p:oleObj name="Equation" r:id="rId6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1" y="3593"/>
                          <a:ext cx="247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7456" name="AutoShape 16"/>
            <p:cNvSpPr>
              <a:spLocks noChangeAspect="1" noChangeArrowheads="1"/>
            </p:cNvSpPr>
            <p:nvPr/>
          </p:nvSpPr>
          <p:spPr bwMode="auto">
            <a:xfrm>
              <a:off x="23" y="3465"/>
              <a:ext cx="738" cy="167"/>
            </a:xfrm>
            <a:prstGeom prst="rightArrow">
              <a:avLst>
                <a:gd name="adj1" fmla="val 50000"/>
                <a:gd name="adj2" fmla="val 110479"/>
              </a:avLst>
            </a:prstGeom>
            <a:solidFill>
              <a:srgbClr val="CC3300"/>
            </a:solidFill>
            <a:ln w="9525" cap="sq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57457" name="Object 17"/>
            <p:cNvGraphicFramePr>
              <a:graphicFrameLocks noChangeAspect="1"/>
            </p:cNvGraphicFramePr>
            <p:nvPr/>
          </p:nvGraphicFramePr>
          <p:xfrm flipH="1">
            <a:off x="1525" y="3568"/>
            <a:ext cx="224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798" name="Equation" r:id="rId8" imgW="152280" imgH="190440" progId="Equation.3">
                    <p:embed/>
                  </p:oleObj>
                </mc:Choice>
                <mc:Fallback>
                  <p:oleObj name="Equation" r:id="rId8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1525" y="3568"/>
                          <a:ext cx="224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7458" name="AutoShape 18"/>
            <p:cNvSpPr>
              <a:spLocks noChangeAspect="1" noChangeArrowheads="1"/>
            </p:cNvSpPr>
            <p:nvPr/>
          </p:nvSpPr>
          <p:spPr bwMode="auto">
            <a:xfrm flipH="1">
              <a:off x="1014" y="3463"/>
              <a:ext cx="671" cy="152"/>
            </a:xfrm>
            <a:prstGeom prst="rightArrow">
              <a:avLst>
                <a:gd name="adj1" fmla="val 50000"/>
                <a:gd name="adj2" fmla="val 110362"/>
              </a:avLst>
            </a:prstGeom>
            <a:solidFill>
              <a:srgbClr val="D60093"/>
            </a:solidFill>
            <a:ln w="9525" cap="sq">
              <a:solidFill>
                <a:srgbClr val="99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59" name="Line 19"/>
            <p:cNvSpPr>
              <a:spLocks noChangeAspect="1" noChangeShapeType="1"/>
            </p:cNvSpPr>
            <p:nvPr/>
          </p:nvSpPr>
          <p:spPr bwMode="auto">
            <a:xfrm flipV="1">
              <a:off x="841" y="2723"/>
              <a:ext cx="50" cy="75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0" name="Line 20"/>
            <p:cNvSpPr>
              <a:spLocks noChangeAspect="1" noChangeShapeType="1"/>
            </p:cNvSpPr>
            <p:nvPr/>
          </p:nvSpPr>
          <p:spPr bwMode="auto">
            <a:xfrm>
              <a:off x="891" y="3657"/>
              <a:ext cx="468" cy="39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1" name="Freeform 21"/>
            <p:cNvSpPr>
              <a:spLocks noChangeAspect="1"/>
            </p:cNvSpPr>
            <p:nvPr/>
          </p:nvSpPr>
          <p:spPr bwMode="auto">
            <a:xfrm rot="17089772" flipH="1" flipV="1">
              <a:off x="899" y="30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2" name="Freeform 22"/>
            <p:cNvSpPr>
              <a:spLocks noChangeAspect="1"/>
            </p:cNvSpPr>
            <p:nvPr/>
          </p:nvSpPr>
          <p:spPr bwMode="auto">
            <a:xfrm rot="17089772" flipH="1" flipV="1">
              <a:off x="874" y="3116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3" name="Freeform 23"/>
            <p:cNvSpPr>
              <a:spLocks noChangeAspect="1"/>
            </p:cNvSpPr>
            <p:nvPr/>
          </p:nvSpPr>
          <p:spPr bwMode="auto">
            <a:xfrm rot="17089772" flipH="1" flipV="1">
              <a:off x="849" y="3218"/>
              <a:ext cx="106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4" name="Freeform 24"/>
            <p:cNvSpPr>
              <a:spLocks noChangeAspect="1"/>
            </p:cNvSpPr>
            <p:nvPr/>
          </p:nvSpPr>
          <p:spPr bwMode="auto">
            <a:xfrm rot="17089772" flipH="1" flipV="1">
              <a:off x="971" y="2705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5" name="Freeform 25"/>
            <p:cNvSpPr>
              <a:spLocks noChangeAspect="1"/>
            </p:cNvSpPr>
            <p:nvPr/>
          </p:nvSpPr>
          <p:spPr bwMode="auto">
            <a:xfrm rot="17089772" flipH="1" flipV="1">
              <a:off x="946" y="2809"/>
              <a:ext cx="108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66" name="Freeform 26"/>
            <p:cNvSpPr>
              <a:spLocks noChangeAspect="1"/>
            </p:cNvSpPr>
            <p:nvPr/>
          </p:nvSpPr>
          <p:spPr bwMode="auto">
            <a:xfrm rot="17089772" flipH="1" flipV="1">
              <a:off x="920" y="29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57467" name="Object 27"/>
            <p:cNvGraphicFramePr>
              <a:graphicFrameLocks noChangeAspect="1"/>
            </p:cNvGraphicFramePr>
            <p:nvPr/>
          </p:nvGraphicFramePr>
          <p:xfrm>
            <a:off x="689" y="2802"/>
            <a:ext cx="145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799" name="Equation" r:id="rId10" imgW="126720" imgH="164880" progId="Equation.3">
                    <p:embed/>
                  </p:oleObj>
                </mc:Choice>
                <mc:Fallback>
                  <p:oleObj name="Equation" r:id="rId10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" y="2802"/>
                          <a:ext cx="145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7468" name="Object 28"/>
            <p:cNvGraphicFramePr>
              <a:graphicFrameLocks noChangeAspect="1"/>
            </p:cNvGraphicFramePr>
            <p:nvPr/>
          </p:nvGraphicFramePr>
          <p:xfrm>
            <a:off x="1071" y="2768"/>
            <a:ext cx="161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800" name="Equation" r:id="rId12" imgW="139680" imgH="164880" progId="Equation.3">
                    <p:embed/>
                  </p:oleObj>
                </mc:Choice>
                <mc:Fallback>
                  <p:oleObj name="Equation" r:id="rId12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" y="2768"/>
                          <a:ext cx="161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7469" name="Object 29"/>
            <p:cNvGraphicFramePr>
              <a:graphicFrameLocks noChangeAspect="1"/>
            </p:cNvGraphicFramePr>
            <p:nvPr/>
          </p:nvGraphicFramePr>
          <p:xfrm>
            <a:off x="703" y="1661"/>
            <a:ext cx="174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801" name="Equation" r:id="rId14" imgW="152280" imgH="139680" progId="Equation.3">
                    <p:embed/>
                  </p:oleObj>
                </mc:Choice>
                <mc:Fallback>
                  <p:oleObj name="Equation" r:id="rId14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1661"/>
                          <a:ext cx="174" cy="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7470" name="Object 30"/>
            <p:cNvGraphicFramePr>
              <a:graphicFrameLocks noChangeAspect="1"/>
            </p:cNvGraphicFramePr>
            <p:nvPr/>
          </p:nvGraphicFramePr>
          <p:xfrm>
            <a:off x="1058" y="1721"/>
            <a:ext cx="203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802" name="Equation" r:id="rId16" imgW="177480" imgH="164880" progId="Equation.3">
                    <p:embed/>
                  </p:oleObj>
                </mc:Choice>
                <mc:Fallback>
                  <p:oleObj name="Equation" r:id="rId16" imgW="1774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8" y="1721"/>
                          <a:ext cx="203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7471" name="Text Box 31"/>
            <p:cNvSpPr txBox="1">
              <a:spLocks noChangeAspect="1" noChangeArrowheads="1"/>
            </p:cNvSpPr>
            <p:nvPr/>
          </p:nvSpPr>
          <p:spPr bwMode="auto">
            <a:xfrm rot="-5400000">
              <a:off x="-293" y="2968"/>
              <a:ext cx="9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2000" b="1" i="1">
                  <a:solidFill>
                    <a:schemeClr val="accent2"/>
                  </a:solidFill>
                  <a:latin typeface="Times New Roman" charset="0"/>
                </a:rPr>
                <a:t>“parton jet”</a:t>
              </a:r>
              <a:endParaRPr lang="en-US" altLang="x-none" sz="2000">
                <a:latin typeface="Times New Roman" charset="0"/>
              </a:endParaRPr>
            </a:p>
          </p:txBody>
        </p:sp>
        <p:sp>
          <p:nvSpPr>
            <p:cNvPr id="957472" name="Text Box 32"/>
            <p:cNvSpPr txBox="1">
              <a:spLocks noChangeAspect="1" noChangeArrowheads="1"/>
            </p:cNvSpPr>
            <p:nvPr/>
          </p:nvSpPr>
          <p:spPr bwMode="auto">
            <a:xfrm rot="-5400000">
              <a:off x="-324" y="2041"/>
              <a:ext cx="9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2000" b="1" i="1">
                  <a:solidFill>
                    <a:srgbClr val="993366"/>
                  </a:solidFill>
                  <a:latin typeface="Times New Roman" charset="0"/>
                </a:rPr>
                <a:t>“particle jet”</a:t>
              </a:r>
              <a:endParaRPr lang="en-US" altLang="x-none" sz="2000">
                <a:latin typeface="Times New Roman" charset="0"/>
              </a:endParaRPr>
            </a:p>
          </p:txBody>
        </p:sp>
        <p:sp>
          <p:nvSpPr>
            <p:cNvPr id="957473" name="Text Box 33"/>
            <p:cNvSpPr txBox="1">
              <a:spLocks noChangeAspect="1" noChangeArrowheads="1"/>
            </p:cNvSpPr>
            <p:nvPr/>
          </p:nvSpPr>
          <p:spPr bwMode="auto">
            <a:xfrm rot="-5400000">
              <a:off x="-452" y="915"/>
              <a:ext cx="1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2000" b="1" i="1">
                  <a:solidFill>
                    <a:schemeClr val="bg2"/>
                  </a:solidFill>
                  <a:latin typeface="Times New Roman" charset="0"/>
                </a:rPr>
                <a:t>“calorimeter jet”</a:t>
              </a:r>
              <a:endParaRPr lang="en-US" altLang="x-none" sz="2000" i="1">
                <a:latin typeface="Times New Roman" charset="0"/>
              </a:endParaRPr>
            </a:p>
          </p:txBody>
        </p:sp>
        <p:sp>
          <p:nvSpPr>
            <p:cNvPr id="957474" name="Rectangle 34"/>
            <p:cNvSpPr>
              <a:spLocks noChangeAspect="1" noChangeArrowheads="1"/>
            </p:cNvSpPr>
            <p:nvPr/>
          </p:nvSpPr>
          <p:spPr bwMode="auto">
            <a:xfrm>
              <a:off x="434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75" name="Rectangle 35"/>
            <p:cNvSpPr>
              <a:spLocks noChangeAspect="1" noChangeArrowheads="1"/>
            </p:cNvSpPr>
            <p:nvPr/>
          </p:nvSpPr>
          <p:spPr bwMode="auto">
            <a:xfrm>
              <a:off x="669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76" name="Rectangle 36"/>
            <p:cNvSpPr>
              <a:spLocks noChangeAspect="1" noChangeArrowheads="1"/>
            </p:cNvSpPr>
            <p:nvPr/>
          </p:nvSpPr>
          <p:spPr bwMode="auto">
            <a:xfrm>
              <a:off x="903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77" name="Rectangle 37"/>
            <p:cNvSpPr>
              <a:spLocks noChangeAspect="1" noChangeArrowheads="1"/>
            </p:cNvSpPr>
            <p:nvPr/>
          </p:nvSpPr>
          <p:spPr bwMode="auto">
            <a:xfrm>
              <a:off x="1137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78" name="Rectangle 38"/>
            <p:cNvSpPr>
              <a:spLocks noChangeAspect="1" noChangeArrowheads="1"/>
            </p:cNvSpPr>
            <p:nvPr/>
          </p:nvSpPr>
          <p:spPr bwMode="auto">
            <a:xfrm>
              <a:off x="1372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79" name="Rectangle 39"/>
            <p:cNvSpPr>
              <a:spLocks noChangeAspect="1" noChangeArrowheads="1"/>
            </p:cNvSpPr>
            <p:nvPr/>
          </p:nvSpPr>
          <p:spPr bwMode="auto">
            <a:xfrm>
              <a:off x="1606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0" name="Rectangle 40"/>
            <p:cNvSpPr>
              <a:spLocks noChangeAspect="1" noChangeArrowheads="1"/>
            </p:cNvSpPr>
            <p:nvPr/>
          </p:nvSpPr>
          <p:spPr bwMode="auto">
            <a:xfrm>
              <a:off x="434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1" name="Rectangle 41"/>
            <p:cNvSpPr>
              <a:spLocks noChangeAspect="1" noChangeArrowheads="1"/>
            </p:cNvSpPr>
            <p:nvPr/>
          </p:nvSpPr>
          <p:spPr bwMode="auto">
            <a:xfrm>
              <a:off x="653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2" name="Rectangle 42"/>
            <p:cNvSpPr>
              <a:spLocks noChangeAspect="1" noChangeArrowheads="1"/>
            </p:cNvSpPr>
            <p:nvPr/>
          </p:nvSpPr>
          <p:spPr bwMode="auto">
            <a:xfrm>
              <a:off x="872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3" name="Rectangle 43"/>
            <p:cNvSpPr>
              <a:spLocks noChangeAspect="1" noChangeArrowheads="1"/>
            </p:cNvSpPr>
            <p:nvPr/>
          </p:nvSpPr>
          <p:spPr bwMode="auto">
            <a:xfrm>
              <a:off x="1091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4" name="Rectangle 44"/>
            <p:cNvSpPr>
              <a:spLocks noChangeAspect="1" noChangeArrowheads="1"/>
            </p:cNvSpPr>
            <p:nvPr/>
          </p:nvSpPr>
          <p:spPr bwMode="auto">
            <a:xfrm>
              <a:off x="1310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5" name="Rectangle 45"/>
            <p:cNvSpPr>
              <a:spLocks noChangeAspect="1" noChangeArrowheads="1"/>
            </p:cNvSpPr>
            <p:nvPr/>
          </p:nvSpPr>
          <p:spPr bwMode="auto">
            <a:xfrm>
              <a:off x="1529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6" name="Rectangle 46"/>
            <p:cNvSpPr>
              <a:spLocks noChangeAspect="1" noChangeArrowheads="1"/>
            </p:cNvSpPr>
            <p:nvPr/>
          </p:nvSpPr>
          <p:spPr bwMode="auto">
            <a:xfrm>
              <a:off x="434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7" name="Rectangle 47"/>
            <p:cNvSpPr>
              <a:spLocks noChangeAspect="1" noChangeArrowheads="1"/>
            </p:cNvSpPr>
            <p:nvPr/>
          </p:nvSpPr>
          <p:spPr bwMode="auto">
            <a:xfrm>
              <a:off x="644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8" name="Rectangle 48"/>
            <p:cNvSpPr>
              <a:spLocks noChangeAspect="1" noChangeArrowheads="1"/>
            </p:cNvSpPr>
            <p:nvPr/>
          </p:nvSpPr>
          <p:spPr bwMode="auto">
            <a:xfrm>
              <a:off x="853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89" name="Rectangle 49"/>
            <p:cNvSpPr>
              <a:spLocks noChangeAspect="1" noChangeArrowheads="1"/>
            </p:cNvSpPr>
            <p:nvPr/>
          </p:nvSpPr>
          <p:spPr bwMode="auto">
            <a:xfrm>
              <a:off x="1062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0" name="Rectangle 50"/>
            <p:cNvSpPr>
              <a:spLocks noChangeAspect="1" noChangeArrowheads="1"/>
            </p:cNvSpPr>
            <p:nvPr/>
          </p:nvSpPr>
          <p:spPr bwMode="auto">
            <a:xfrm>
              <a:off x="1272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1" name="Rectangle 51"/>
            <p:cNvSpPr>
              <a:spLocks noChangeAspect="1" noChangeArrowheads="1"/>
            </p:cNvSpPr>
            <p:nvPr/>
          </p:nvSpPr>
          <p:spPr bwMode="auto">
            <a:xfrm>
              <a:off x="1481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2" name="Rectangle 52"/>
            <p:cNvSpPr>
              <a:spLocks noChangeAspect="1" noChangeArrowheads="1"/>
            </p:cNvSpPr>
            <p:nvPr/>
          </p:nvSpPr>
          <p:spPr bwMode="auto">
            <a:xfrm>
              <a:off x="434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3" name="Rectangle 53"/>
            <p:cNvSpPr>
              <a:spLocks noChangeAspect="1" noChangeArrowheads="1"/>
            </p:cNvSpPr>
            <p:nvPr/>
          </p:nvSpPr>
          <p:spPr bwMode="auto">
            <a:xfrm>
              <a:off x="635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4" name="Rectangle 54"/>
            <p:cNvSpPr>
              <a:spLocks noChangeAspect="1" noChangeArrowheads="1"/>
            </p:cNvSpPr>
            <p:nvPr/>
          </p:nvSpPr>
          <p:spPr bwMode="auto">
            <a:xfrm>
              <a:off x="833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5" name="Rectangle 55"/>
            <p:cNvSpPr>
              <a:spLocks noChangeAspect="1" noChangeArrowheads="1"/>
            </p:cNvSpPr>
            <p:nvPr/>
          </p:nvSpPr>
          <p:spPr bwMode="auto">
            <a:xfrm>
              <a:off x="1032" y="1243"/>
              <a:ext cx="198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6" name="Rectangle 56"/>
            <p:cNvSpPr>
              <a:spLocks noChangeAspect="1" noChangeArrowheads="1"/>
            </p:cNvSpPr>
            <p:nvPr/>
          </p:nvSpPr>
          <p:spPr bwMode="auto">
            <a:xfrm>
              <a:off x="1231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7" name="Rectangle 57"/>
            <p:cNvSpPr>
              <a:spLocks noChangeAspect="1" noChangeArrowheads="1"/>
            </p:cNvSpPr>
            <p:nvPr/>
          </p:nvSpPr>
          <p:spPr bwMode="auto">
            <a:xfrm>
              <a:off x="1428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8" name="Rectangle 58"/>
            <p:cNvSpPr>
              <a:spLocks noChangeAspect="1" noChangeArrowheads="1"/>
            </p:cNvSpPr>
            <p:nvPr/>
          </p:nvSpPr>
          <p:spPr bwMode="auto">
            <a:xfrm>
              <a:off x="434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99" name="Rectangle 59"/>
            <p:cNvSpPr>
              <a:spLocks noChangeAspect="1" noChangeArrowheads="1"/>
            </p:cNvSpPr>
            <p:nvPr/>
          </p:nvSpPr>
          <p:spPr bwMode="auto">
            <a:xfrm>
              <a:off x="621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0" name="Rectangle 60"/>
            <p:cNvSpPr>
              <a:spLocks noChangeAspect="1" noChangeArrowheads="1"/>
            </p:cNvSpPr>
            <p:nvPr/>
          </p:nvSpPr>
          <p:spPr bwMode="auto">
            <a:xfrm>
              <a:off x="807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1" name="Rectangle 61"/>
            <p:cNvSpPr>
              <a:spLocks noChangeAspect="1" noChangeArrowheads="1"/>
            </p:cNvSpPr>
            <p:nvPr/>
          </p:nvSpPr>
          <p:spPr bwMode="auto">
            <a:xfrm>
              <a:off x="993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2" name="Rectangle 62"/>
            <p:cNvSpPr>
              <a:spLocks noChangeAspect="1" noChangeArrowheads="1"/>
            </p:cNvSpPr>
            <p:nvPr/>
          </p:nvSpPr>
          <p:spPr bwMode="auto">
            <a:xfrm>
              <a:off x="1180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3" name="Rectangle 63"/>
            <p:cNvSpPr>
              <a:spLocks noChangeAspect="1" noChangeArrowheads="1"/>
            </p:cNvSpPr>
            <p:nvPr/>
          </p:nvSpPr>
          <p:spPr bwMode="auto">
            <a:xfrm>
              <a:off x="1366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4" name="Rectangle 64"/>
            <p:cNvSpPr>
              <a:spLocks noChangeAspect="1" noChangeArrowheads="1"/>
            </p:cNvSpPr>
            <p:nvPr/>
          </p:nvSpPr>
          <p:spPr bwMode="auto">
            <a:xfrm>
              <a:off x="434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5" name="Line 65"/>
            <p:cNvSpPr>
              <a:spLocks noChangeAspect="1" noChangeShapeType="1"/>
            </p:cNvSpPr>
            <p:nvPr/>
          </p:nvSpPr>
          <p:spPr bwMode="auto">
            <a:xfrm>
              <a:off x="522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6" name="Rectangle 66"/>
            <p:cNvSpPr>
              <a:spLocks noChangeAspect="1" noChangeArrowheads="1"/>
            </p:cNvSpPr>
            <p:nvPr/>
          </p:nvSpPr>
          <p:spPr bwMode="auto">
            <a:xfrm>
              <a:off x="608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7" name="Line 67"/>
            <p:cNvSpPr>
              <a:spLocks noChangeAspect="1" noChangeShapeType="1"/>
            </p:cNvSpPr>
            <p:nvPr/>
          </p:nvSpPr>
          <p:spPr bwMode="auto">
            <a:xfrm>
              <a:off x="696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8" name="Rectangle 68"/>
            <p:cNvSpPr>
              <a:spLocks noChangeAspect="1" noChangeArrowheads="1"/>
            </p:cNvSpPr>
            <p:nvPr/>
          </p:nvSpPr>
          <p:spPr bwMode="auto">
            <a:xfrm>
              <a:off x="782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09" name="Line 69"/>
            <p:cNvSpPr>
              <a:spLocks noChangeAspect="1" noChangeShapeType="1"/>
            </p:cNvSpPr>
            <p:nvPr/>
          </p:nvSpPr>
          <p:spPr bwMode="auto">
            <a:xfrm>
              <a:off x="869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10" name="Rectangle 70"/>
            <p:cNvSpPr>
              <a:spLocks noChangeAspect="1" noChangeArrowheads="1"/>
            </p:cNvSpPr>
            <p:nvPr/>
          </p:nvSpPr>
          <p:spPr bwMode="auto">
            <a:xfrm>
              <a:off x="956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11" name="Line 71"/>
            <p:cNvSpPr>
              <a:spLocks noChangeAspect="1" noChangeShapeType="1"/>
            </p:cNvSpPr>
            <p:nvPr/>
          </p:nvSpPr>
          <p:spPr bwMode="auto">
            <a:xfrm>
              <a:off x="1043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12" name="Rectangle 72"/>
            <p:cNvSpPr>
              <a:spLocks noChangeAspect="1" noChangeArrowheads="1"/>
            </p:cNvSpPr>
            <p:nvPr/>
          </p:nvSpPr>
          <p:spPr bwMode="auto">
            <a:xfrm>
              <a:off x="1130" y="1465"/>
              <a:ext cx="173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13" name="Line 73"/>
            <p:cNvSpPr>
              <a:spLocks noChangeAspect="1" noChangeShapeType="1"/>
            </p:cNvSpPr>
            <p:nvPr/>
          </p:nvSpPr>
          <p:spPr bwMode="auto">
            <a:xfrm>
              <a:off x="1217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14" name="Rectangle 74"/>
            <p:cNvSpPr>
              <a:spLocks noChangeAspect="1" noChangeArrowheads="1"/>
            </p:cNvSpPr>
            <p:nvPr/>
          </p:nvSpPr>
          <p:spPr bwMode="auto">
            <a:xfrm>
              <a:off x="1303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15" name="Line 75"/>
            <p:cNvSpPr>
              <a:spLocks noChangeAspect="1" noChangeShapeType="1"/>
            </p:cNvSpPr>
            <p:nvPr/>
          </p:nvSpPr>
          <p:spPr bwMode="auto">
            <a:xfrm>
              <a:off x="1391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7516" name="Group 76"/>
            <p:cNvGrpSpPr>
              <a:grpSpLocks noChangeAspect="1"/>
            </p:cNvGrpSpPr>
            <p:nvPr/>
          </p:nvGrpSpPr>
          <p:grpSpPr bwMode="auto">
            <a:xfrm>
              <a:off x="434" y="1522"/>
              <a:ext cx="990" cy="54"/>
              <a:chOff x="936" y="1537"/>
              <a:chExt cx="1030" cy="56"/>
            </a:xfrm>
          </p:grpSpPr>
          <p:sp>
            <p:nvSpPr>
              <p:cNvPr id="957517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936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18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1108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19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280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0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1452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1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62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2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179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7523" name="Group 83"/>
            <p:cNvGrpSpPr>
              <a:grpSpLocks noChangeAspect="1"/>
            </p:cNvGrpSpPr>
            <p:nvPr/>
          </p:nvGrpSpPr>
          <p:grpSpPr bwMode="auto">
            <a:xfrm>
              <a:off x="434" y="1573"/>
              <a:ext cx="957" cy="54"/>
              <a:chOff x="936" y="1590"/>
              <a:chExt cx="996" cy="56"/>
            </a:xfrm>
          </p:grpSpPr>
          <p:sp>
            <p:nvSpPr>
              <p:cNvPr id="957524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93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5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102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6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1268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7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1434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8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600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29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176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7530" name="Freeform 90"/>
            <p:cNvSpPr>
              <a:spLocks noChangeAspect="1"/>
            </p:cNvSpPr>
            <p:nvPr/>
          </p:nvSpPr>
          <p:spPr bwMode="auto">
            <a:xfrm>
              <a:off x="1073" y="1399"/>
              <a:ext cx="209" cy="219"/>
            </a:xfrm>
            <a:custGeom>
              <a:avLst/>
              <a:gdLst>
                <a:gd name="T0" fmla="*/ 0 w 218"/>
                <a:gd name="T1" fmla="*/ 264 h 264"/>
                <a:gd name="T2" fmla="*/ 6 w 218"/>
                <a:gd name="T3" fmla="*/ 196 h 264"/>
                <a:gd name="T4" fmla="*/ 16 w 218"/>
                <a:gd name="T5" fmla="*/ 134 h 264"/>
                <a:gd name="T6" fmla="*/ 50 w 218"/>
                <a:gd name="T7" fmla="*/ 58 h 264"/>
                <a:gd name="T8" fmla="*/ 76 w 218"/>
                <a:gd name="T9" fmla="*/ 44 h 264"/>
                <a:gd name="T10" fmla="*/ 108 w 218"/>
                <a:gd name="T11" fmla="*/ 28 h 264"/>
                <a:gd name="T12" fmla="*/ 178 w 218"/>
                <a:gd name="T13" fmla="*/ 4 h 264"/>
                <a:gd name="T14" fmla="*/ 204 w 218"/>
                <a:gd name="T15" fmla="*/ 2 h 264"/>
                <a:gd name="T16" fmla="*/ 214 w 218"/>
                <a:gd name="T17" fmla="*/ 38 h 264"/>
                <a:gd name="T18" fmla="*/ 218 w 218"/>
                <a:gd name="T19" fmla="*/ 62 h 264"/>
                <a:gd name="T20" fmla="*/ 216 w 218"/>
                <a:gd name="T21" fmla="*/ 106 h 264"/>
                <a:gd name="T22" fmla="*/ 198 w 218"/>
                <a:gd name="T23" fmla="*/ 136 h 264"/>
                <a:gd name="T24" fmla="*/ 146 w 218"/>
                <a:gd name="T25" fmla="*/ 188 h 264"/>
                <a:gd name="T26" fmla="*/ 120 w 218"/>
                <a:gd name="T27" fmla="*/ 200 h 264"/>
                <a:gd name="T28" fmla="*/ 64 w 218"/>
                <a:gd name="T29" fmla="*/ 222 h 264"/>
                <a:gd name="T30" fmla="*/ 34 w 218"/>
                <a:gd name="T31" fmla="*/ 238 h 264"/>
                <a:gd name="T32" fmla="*/ 16 w 218"/>
                <a:gd name="T33" fmla="*/ 244 h 264"/>
                <a:gd name="T34" fmla="*/ 6 w 218"/>
                <a:gd name="T35" fmla="*/ 262 h 264"/>
                <a:gd name="T36" fmla="*/ 0 w 218"/>
                <a:gd name="T3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" h="264">
                  <a:moveTo>
                    <a:pt x="0" y="264"/>
                  </a:moveTo>
                  <a:cubicBezTo>
                    <a:pt x="10" y="233"/>
                    <a:pt x="2" y="262"/>
                    <a:pt x="6" y="196"/>
                  </a:cubicBezTo>
                  <a:cubicBezTo>
                    <a:pt x="7" y="176"/>
                    <a:pt x="13" y="154"/>
                    <a:pt x="16" y="134"/>
                  </a:cubicBezTo>
                  <a:cubicBezTo>
                    <a:pt x="10" y="104"/>
                    <a:pt x="15" y="67"/>
                    <a:pt x="50" y="58"/>
                  </a:cubicBezTo>
                  <a:cubicBezTo>
                    <a:pt x="60" y="51"/>
                    <a:pt x="65" y="47"/>
                    <a:pt x="76" y="44"/>
                  </a:cubicBezTo>
                  <a:cubicBezTo>
                    <a:pt x="85" y="38"/>
                    <a:pt x="97" y="32"/>
                    <a:pt x="108" y="28"/>
                  </a:cubicBezTo>
                  <a:cubicBezTo>
                    <a:pt x="128" y="13"/>
                    <a:pt x="153" y="6"/>
                    <a:pt x="178" y="4"/>
                  </a:cubicBezTo>
                  <a:cubicBezTo>
                    <a:pt x="189" y="2"/>
                    <a:pt x="193" y="0"/>
                    <a:pt x="204" y="2"/>
                  </a:cubicBezTo>
                  <a:cubicBezTo>
                    <a:pt x="207" y="15"/>
                    <a:pt x="211" y="24"/>
                    <a:pt x="214" y="38"/>
                  </a:cubicBezTo>
                  <a:cubicBezTo>
                    <a:pt x="216" y="46"/>
                    <a:pt x="218" y="62"/>
                    <a:pt x="218" y="62"/>
                  </a:cubicBezTo>
                  <a:cubicBezTo>
                    <a:pt x="217" y="77"/>
                    <a:pt x="217" y="91"/>
                    <a:pt x="216" y="106"/>
                  </a:cubicBezTo>
                  <a:cubicBezTo>
                    <a:pt x="215" y="116"/>
                    <a:pt x="204" y="127"/>
                    <a:pt x="198" y="136"/>
                  </a:cubicBezTo>
                  <a:cubicBezTo>
                    <a:pt x="182" y="160"/>
                    <a:pt x="177" y="184"/>
                    <a:pt x="146" y="188"/>
                  </a:cubicBezTo>
                  <a:cubicBezTo>
                    <a:pt x="136" y="191"/>
                    <a:pt x="130" y="196"/>
                    <a:pt x="120" y="200"/>
                  </a:cubicBezTo>
                  <a:cubicBezTo>
                    <a:pt x="101" y="207"/>
                    <a:pt x="82" y="211"/>
                    <a:pt x="64" y="222"/>
                  </a:cubicBezTo>
                  <a:cubicBezTo>
                    <a:pt x="52" y="229"/>
                    <a:pt x="47" y="234"/>
                    <a:pt x="34" y="238"/>
                  </a:cubicBezTo>
                  <a:cubicBezTo>
                    <a:pt x="28" y="240"/>
                    <a:pt x="16" y="244"/>
                    <a:pt x="16" y="244"/>
                  </a:cubicBezTo>
                  <a:cubicBezTo>
                    <a:pt x="12" y="255"/>
                    <a:pt x="15" y="248"/>
                    <a:pt x="6" y="262"/>
                  </a:cubicBezTo>
                  <a:cubicBezTo>
                    <a:pt x="5" y="264"/>
                    <a:pt x="0" y="264"/>
                    <a:pt x="0" y="264"/>
                  </a:cubicBez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sq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31" name="Freeform 91"/>
            <p:cNvSpPr>
              <a:spLocks noChangeAspect="1"/>
            </p:cNvSpPr>
            <p:nvPr/>
          </p:nvSpPr>
          <p:spPr bwMode="auto">
            <a:xfrm>
              <a:off x="605" y="1082"/>
              <a:ext cx="437" cy="529"/>
            </a:xfrm>
            <a:custGeom>
              <a:avLst/>
              <a:gdLst>
                <a:gd name="T0" fmla="*/ 185 w 455"/>
                <a:gd name="T1" fmla="*/ 542 h 550"/>
                <a:gd name="T2" fmla="*/ 177 w 455"/>
                <a:gd name="T3" fmla="*/ 522 h 550"/>
                <a:gd name="T4" fmla="*/ 183 w 455"/>
                <a:gd name="T5" fmla="*/ 498 h 550"/>
                <a:gd name="T6" fmla="*/ 151 w 455"/>
                <a:gd name="T7" fmla="*/ 464 h 550"/>
                <a:gd name="T8" fmla="*/ 135 w 455"/>
                <a:gd name="T9" fmla="*/ 446 h 550"/>
                <a:gd name="T10" fmla="*/ 123 w 455"/>
                <a:gd name="T11" fmla="*/ 428 h 550"/>
                <a:gd name="T12" fmla="*/ 115 w 455"/>
                <a:gd name="T13" fmla="*/ 408 h 550"/>
                <a:gd name="T14" fmla="*/ 87 w 455"/>
                <a:gd name="T15" fmla="*/ 364 h 550"/>
                <a:gd name="T16" fmla="*/ 71 w 455"/>
                <a:gd name="T17" fmla="*/ 344 h 550"/>
                <a:gd name="T18" fmla="*/ 51 w 455"/>
                <a:gd name="T19" fmla="*/ 316 h 550"/>
                <a:gd name="T20" fmla="*/ 13 w 455"/>
                <a:gd name="T21" fmla="*/ 248 h 550"/>
                <a:gd name="T22" fmla="*/ 1 w 455"/>
                <a:gd name="T23" fmla="*/ 206 h 550"/>
                <a:gd name="T24" fmla="*/ 9 w 455"/>
                <a:gd name="T25" fmla="*/ 134 h 550"/>
                <a:gd name="T26" fmla="*/ 111 w 455"/>
                <a:gd name="T27" fmla="*/ 40 h 550"/>
                <a:gd name="T28" fmla="*/ 151 w 455"/>
                <a:gd name="T29" fmla="*/ 24 h 550"/>
                <a:gd name="T30" fmla="*/ 239 w 455"/>
                <a:gd name="T31" fmla="*/ 0 h 550"/>
                <a:gd name="T32" fmla="*/ 279 w 455"/>
                <a:gd name="T33" fmla="*/ 10 h 550"/>
                <a:gd name="T34" fmla="*/ 323 w 455"/>
                <a:gd name="T35" fmla="*/ 80 h 550"/>
                <a:gd name="T36" fmla="*/ 337 w 455"/>
                <a:gd name="T37" fmla="*/ 112 h 550"/>
                <a:gd name="T38" fmla="*/ 347 w 455"/>
                <a:gd name="T39" fmla="*/ 142 h 550"/>
                <a:gd name="T40" fmla="*/ 373 w 455"/>
                <a:gd name="T41" fmla="*/ 240 h 550"/>
                <a:gd name="T42" fmla="*/ 393 w 455"/>
                <a:gd name="T43" fmla="*/ 288 h 550"/>
                <a:gd name="T44" fmla="*/ 409 w 455"/>
                <a:gd name="T45" fmla="*/ 340 h 550"/>
                <a:gd name="T46" fmla="*/ 455 w 455"/>
                <a:gd name="T47" fmla="*/ 388 h 550"/>
                <a:gd name="T48" fmla="*/ 371 w 455"/>
                <a:gd name="T49" fmla="*/ 438 h 550"/>
                <a:gd name="T50" fmla="*/ 341 w 455"/>
                <a:gd name="T51" fmla="*/ 458 h 550"/>
                <a:gd name="T52" fmla="*/ 313 w 455"/>
                <a:gd name="T53" fmla="*/ 478 h 550"/>
                <a:gd name="T54" fmla="*/ 297 w 455"/>
                <a:gd name="T55" fmla="*/ 482 h 550"/>
                <a:gd name="T56" fmla="*/ 235 w 455"/>
                <a:gd name="T57" fmla="*/ 506 h 550"/>
                <a:gd name="T58" fmla="*/ 213 w 455"/>
                <a:gd name="T59" fmla="*/ 522 h 550"/>
                <a:gd name="T60" fmla="*/ 201 w 455"/>
                <a:gd name="T61" fmla="*/ 534 h 550"/>
                <a:gd name="T62" fmla="*/ 189 w 455"/>
                <a:gd name="T63" fmla="*/ 550 h 550"/>
                <a:gd name="T64" fmla="*/ 179 w 455"/>
                <a:gd name="T65" fmla="*/ 50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5" h="550">
                  <a:moveTo>
                    <a:pt x="185" y="542"/>
                  </a:moveTo>
                  <a:cubicBezTo>
                    <a:pt x="185" y="539"/>
                    <a:pt x="177" y="529"/>
                    <a:pt x="177" y="522"/>
                  </a:cubicBezTo>
                  <a:cubicBezTo>
                    <a:pt x="177" y="515"/>
                    <a:pt x="187" y="508"/>
                    <a:pt x="183" y="498"/>
                  </a:cubicBezTo>
                  <a:cubicBezTo>
                    <a:pt x="182" y="487"/>
                    <a:pt x="158" y="473"/>
                    <a:pt x="151" y="464"/>
                  </a:cubicBezTo>
                  <a:cubicBezTo>
                    <a:pt x="146" y="458"/>
                    <a:pt x="140" y="452"/>
                    <a:pt x="135" y="446"/>
                  </a:cubicBezTo>
                  <a:cubicBezTo>
                    <a:pt x="131" y="440"/>
                    <a:pt x="123" y="428"/>
                    <a:pt x="123" y="428"/>
                  </a:cubicBezTo>
                  <a:cubicBezTo>
                    <a:pt x="121" y="420"/>
                    <a:pt x="120" y="415"/>
                    <a:pt x="115" y="408"/>
                  </a:cubicBezTo>
                  <a:cubicBezTo>
                    <a:pt x="110" y="389"/>
                    <a:pt x="101" y="378"/>
                    <a:pt x="87" y="364"/>
                  </a:cubicBezTo>
                  <a:cubicBezTo>
                    <a:pt x="81" y="358"/>
                    <a:pt x="71" y="344"/>
                    <a:pt x="71" y="344"/>
                  </a:cubicBezTo>
                  <a:cubicBezTo>
                    <a:pt x="67" y="332"/>
                    <a:pt x="58" y="326"/>
                    <a:pt x="51" y="316"/>
                  </a:cubicBezTo>
                  <a:cubicBezTo>
                    <a:pt x="36" y="295"/>
                    <a:pt x="29" y="269"/>
                    <a:pt x="13" y="248"/>
                  </a:cubicBezTo>
                  <a:cubicBezTo>
                    <a:pt x="9" y="234"/>
                    <a:pt x="3" y="221"/>
                    <a:pt x="1" y="206"/>
                  </a:cubicBezTo>
                  <a:cubicBezTo>
                    <a:pt x="1" y="201"/>
                    <a:pt x="0" y="148"/>
                    <a:pt x="9" y="134"/>
                  </a:cubicBezTo>
                  <a:cubicBezTo>
                    <a:pt x="34" y="96"/>
                    <a:pt x="63" y="50"/>
                    <a:pt x="111" y="40"/>
                  </a:cubicBezTo>
                  <a:cubicBezTo>
                    <a:pt x="127" y="29"/>
                    <a:pt x="132" y="27"/>
                    <a:pt x="151" y="24"/>
                  </a:cubicBezTo>
                  <a:cubicBezTo>
                    <a:pt x="178" y="11"/>
                    <a:pt x="209" y="5"/>
                    <a:pt x="239" y="0"/>
                  </a:cubicBezTo>
                  <a:cubicBezTo>
                    <a:pt x="266" y="2"/>
                    <a:pt x="260" y="4"/>
                    <a:pt x="279" y="10"/>
                  </a:cubicBezTo>
                  <a:cubicBezTo>
                    <a:pt x="297" y="28"/>
                    <a:pt x="307" y="59"/>
                    <a:pt x="323" y="80"/>
                  </a:cubicBezTo>
                  <a:cubicBezTo>
                    <a:pt x="327" y="91"/>
                    <a:pt x="333" y="101"/>
                    <a:pt x="337" y="112"/>
                  </a:cubicBezTo>
                  <a:cubicBezTo>
                    <a:pt x="341" y="123"/>
                    <a:pt x="341" y="132"/>
                    <a:pt x="347" y="142"/>
                  </a:cubicBezTo>
                  <a:cubicBezTo>
                    <a:pt x="355" y="174"/>
                    <a:pt x="363" y="209"/>
                    <a:pt x="373" y="240"/>
                  </a:cubicBezTo>
                  <a:cubicBezTo>
                    <a:pt x="376" y="258"/>
                    <a:pt x="383" y="273"/>
                    <a:pt x="393" y="288"/>
                  </a:cubicBezTo>
                  <a:cubicBezTo>
                    <a:pt x="396" y="299"/>
                    <a:pt x="404" y="332"/>
                    <a:pt x="409" y="340"/>
                  </a:cubicBezTo>
                  <a:cubicBezTo>
                    <a:pt x="420" y="359"/>
                    <a:pt x="443" y="369"/>
                    <a:pt x="455" y="388"/>
                  </a:cubicBezTo>
                  <a:cubicBezTo>
                    <a:pt x="449" y="418"/>
                    <a:pt x="398" y="433"/>
                    <a:pt x="371" y="438"/>
                  </a:cubicBezTo>
                  <a:cubicBezTo>
                    <a:pt x="361" y="445"/>
                    <a:pt x="351" y="451"/>
                    <a:pt x="341" y="458"/>
                  </a:cubicBezTo>
                  <a:cubicBezTo>
                    <a:pt x="334" y="469"/>
                    <a:pt x="326" y="475"/>
                    <a:pt x="313" y="478"/>
                  </a:cubicBezTo>
                  <a:cubicBezTo>
                    <a:pt x="308" y="479"/>
                    <a:pt x="297" y="482"/>
                    <a:pt x="297" y="482"/>
                  </a:cubicBezTo>
                  <a:cubicBezTo>
                    <a:pt x="278" y="494"/>
                    <a:pt x="254" y="494"/>
                    <a:pt x="235" y="506"/>
                  </a:cubicBezTo>
                  <a:cubicBezTo>
                    <a:pt x="229" y="515"/>
                    <a:pt x="222" y="513"/>
                    <a:pt x="213" y="522"/>
                  </a:cubicBezTo>
                  <a:cubicBezTo>
                    <a:pt x="209" y="526"/>
                    <a:pt x="201" y="534"/>
                    <a:pt x="201" y="534"/>
                  </a:cubicBezTo>
                  <a:cubicBezTo>
                    <a:pt x="198" y="542"/>
                    <a:pt x="196" y="545"/>
                    <a:pt x="189" y="550"/>
                  </a:cubicBezTo>
                  <a:cubicBezTo>
                    <a:pt x="174" y="540"/>
                    <a:pt x="179" y="515"/>
                    <a:pt x="179" y="500"/>
                  </a:cubicBezTo>
                </a:path>
              </a:pathLst>
            </a:custGeom>
            <a:solidFill>
              <a:srgbClr val="33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sq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32" name="Freeform 92"/>
            <p:cNvSpPr>
              <a:spLocks noChangeAspect="1"/>
            </p:cNvSpPr>
            <p:nvPr/>
          </p:nvSpPr>
          <p:spPr bwMode="auto">
            <a:xfrm>
              <a:off x="723" y="898"/>
              <a:ext cx="465" cy="484"/>
            </a:xfrm>
            <a:custGeom>
              <a:avLst/>
              <a:gdLst>
                <a:gd name="T0" fmla="*/ 206 w 484"/>
                <a:gd name="T1" fmla="*/ 8 h 504"/>
                <a:gd name="T2" fmla="*/ 192 w 484"/>
                <a:gd name="T3" fmla="*/ 8 h 504"/>
                <a:gd name="T4" fmla="*/ 150 w 484"/>
                <a:gd name="T5" fmla="*/ 18 h 504"/>
                <a:gd name="T6" fmla="*/ 106 w 484"/>
                <a:gd name="T7" fmla="*/ 50 h 504"/>
                <a:gd name="T8" fmla="*/ 60 w 484"/>
                <a:gd name="T9" fmla="*/ 84 h 504"/>
                <a:gd name="T10" fmla="*/ 40 w 484"/>
                <a:gd name="T11" fmla="*/ 110 h 504"/>
                <a:gd name="T12" fmla="*/ 24 w 484"/>
                <a:gd name="T13" fmla="*/ 124 h 504"/>
                <a:gd name="T14" fmla="*/ 14 w 484"/>
                <a:gd name="T15" fmla="*/ 142 h 504"/>
                <a:gd name="T16" fmla="*/ 0 w 484"/>
                <a:gd name="T17" fmla="*/ 216 h 504"/>
                <a:gd name="T18" fmla="*/ 6 w 484"/>
                <a:gd name="T19" fmla="*/ 314 h 504"/>
                <a:gd name="T20" fmla="*/ 46 w 484"/>
                <a:gd name="T21" fmla="*/ 390 h 504"/>
                <a:gd name="T22" fmla="*/ 94 w 484"/>
                <a:gd name="T23" fmla="*/ 460 h 504"/>
                <a:gd name="T24" fmla="*/ 110 w 484"/>
                <a:gd name="T25" fmla="*/ 484 h 504"/>
                <a:gd name="T26" fmla="*/ 168 w 484"/>
                <a:gd name="T27" fmla="*/ 504 h 504"/>
                <a:gd name="T28" fmla="*/ 326 w 484"/>
                <a:gd name="T29" fmla="*/ 488 h 504"/>
                <a:gd name="T30" fmla="*/ 366 w 484"/>
                <a:gd name="T31" fmla="*/ 464 h 504"/>
                <a:gd name="T32" fmla="*/ 410 w 484"/>
                <a:gd name="T33" fmla="*/ 442 h 504"/>
                <a:gd name="T34" fmla="*/ 464 w 484"/>
                <a:gd name="T35" fmla="*/ 346 h 504"/>
                <a:gd name="T36" fmla="*/ 468 w 484"/>
                <a:gd name="T37" fmla="*/ 336 h 504"/>
                <a:gd name="T38" fmla="*/ 472 w 484"/>
                <a:gd name="T39" fmla="*/ 316 h 504"/>
                <a:gd name="T40" fmla="*/ 476 w 484"/>
                <a:gd name="T41" fmla="*/ 296 h 504"/>
                <a:gd name="T42" fmla="*/ 466 w 484"/>
                <a:gd name="T43" fmla="*/ 172 h 504"/>
                <a:gd name="T44" fmla="*/ 444 w 484"/>
                <a:gd name="T45" fmla="*/ 130 h 504"/>
                <a:gd name="T46" fmla="*/ 426 w 484"/>
                <a:gd name="T47" fmla="*/ 106 h 504"/>
                <a:gd name="T48" fmla="*/ 388 w 484"/>
                <a:gd name="T49" fmla="*/ 58 h 504"/>
                <a:gd name="T50" fmla="*/ 332 w 484"/>
                <a:gd name="T51" fmla="*/ 12 h 504"/>
                <a:gd name="T52" fmla="*/ 280 w 484"/>
                <a:gd name="T53" fmla="*/ 0 h 504"/>
                <a:gd name="T54" fmla="*/ 192 w 484"/>
                <a:gd name="T55" fmla="*/ 2 h 504"/>
                <a:gd name="T56" fmla="*/ 180 w 484"/>
                <a:gd name="T57" fmla="*/ 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4" h="504">
                  <a:moveTo>
                    <a:pt x="206" y="8"/>
                  </a:moveTo>
                  <a:cubicBezTo>
                    <a:pt x="203" y="8"/>
                    <a:pt x="201" y="6"/>
                    <a:pt x="192" y="8"/>
                  </a:cubicBezTo>
                  <a:cubicBezTo>
                    <a:pt x="183" y="10"/>
                    <a:pt x="164" y="11"/>
                    <a:pt x="150" y="18"/>
                  </a:cubicBezTo>
                  <a:cubicBezTo>
                    <a:pt x="134" y="26"/>
                    <a:pt x="124" y="45"/>
                    <a:pt x="106" y="50"/>
                  </a:cubicBezTo>
                  <a:cubicBezTo>
                    <a:pt x="89" y="61"/>
                    <a:pt x="80" y="77"/>
                    <a:pt x="60" y="84"/>
                  </a:cubicBezTo>
                  <a:cubicBezTo>
                    <a:pt x="49" y="95"/>
                    <a:pt x="46" y="103"/>
                    <a:pt x="40" y="110"/>
                  </a:cubicBezTo>
                  <a:cubicBezTo>
                    <a:pt x="34" y="117"/>
                    <a:pt x="28" y="119"/>
                    <a:pt x="24" y="124"/>
                  </a:cubicBezTo>
                  <a:cubicBezTo>
                    <a:pt x="20" y="130"/>
                    <a:pt x="18" y="136"/>
                    <a:pt x="14" y="142"/>
                  </a:cubicBezTo>
                  <a:cubicBezTo>
                    <a:pt x="8" y="167"/>
                    <a:pt x="4" y="191"/>
                    <a:pt x="0" y="216"/>
                  </a:cubicBezTo>
                  <a:cubicBezTo>
                    <a:pt x="1" y="241"/>
                    <a:pt x="2" y="282"/>
                    <a:pt x="6" y="314"/>
                  </a:cubicBezTo>
                  <a:cubicBezTo>
                    <a:pt x="18" y="346"/>
                    <a:pt x="20" y="371"/>
                    <a:pt x="46" y="390"/>
                  </a:cubicBezTo>
                  <a:cubicBezTo>
                    <a:pt x="55" y="418"/>
                    <a:pt x="75" y="438"/>
                    <a:pt x="94" y="460"/>
                  </a:cubicBezTo>
                  <a:cubicBezTo>
                    <a:pt x="101" y="468"/>
                    <a:pt x="101" y="477"/>
                    <a:pt x="110" y="484"/>
                  </a:cubicBezTo>
                  <a:cubicBezTo>
                    <a:pt x="124" y="496"/>
                    <a:pt x="150" y="502"/>
                    <a:pt x="168" y="504"/>
                  </a:cubicBezTo>
                  <a:cubicBezTo>
                    <a:pt x="226" y="501"/>
                    <a:pt x="272" y="497"/>
                    <a:pt x="326" y="488"/>
                  </a:cubicBezTo>
                  <a:cubicBezTo>
                    <a:pt x="339" y="475"/>
                    <a:pt x="353" y="474"/>
                    <a:pt x="366" y="464"/>
                  </a:cubicBezTo>
                  <a:cubicBezTo>
                    <a:pt x="397" y="439"/>
                    <a:pt x="364" y="452"/>
                    <a:pt x="410" y="442"/>
                  </a:cubicBezTo>
                  <a:cubicBezTo>
                    <a:pt x="437" y="419"/>
                    <a:pt x="454" y="379"/>
                    <a:pt x="464" y="346"/>
                  </a:cubicBezTo>
                  <a:cubicBezTo>
                    <a:pt x="465" y="343"/>
                    <a:pt x="467" y="339"/>
                    <a:pt x="468" y="336"/>
                  </a:cubicBezTo>
                  <a:cubicBezTo>
                    <a:pt x="470" y="329"/>
                    <a:pt x="471" y="323"/>
                    <a:pt x="472" y="316"/>
                  </a:cubicBezTo>
                  <a:cubicBezTo>
                    <a:pt x="473" y="309"/>
                    <a:pt x="476" y="296"/>
                    <a:pt x="476" y="296"/>
                  </a:cubicBezTo>
                  <a:cubicBezTo>
                    <a:pt x="478" y="268"/>
                    <a:pt x="484" y="199"/>
                    <a:pt x="466" y="172"/>
                  </a:cubicBezTo>
                  <a:cubicBezTo>
                    <a:pt x="457" y="159"/>
                    <a:pt x="453" y="143"/>
                    <a:pt x="444" y="130"/>
                  </a:cubicBezTo>
                  <a:cubicBezTo>
                    <a:pt x="438" y="122"/>
                    <a:pt x="426" y="106"/>
                    <a:pt x="426" y="106"/>
                  </a:cubicBezTo>
                  <a:cubicBezTo>
                    <a:pt x="418" y="82"/>
                    <a:pt x="404" y="76"/>
                    <a:pt x="388" y="58"/>
                  </a:cubicBezTo>
                  <a:cubicBezTo>
                    <a:pt x="373" y="40"/>
                    <a:pt x="356" y="19"/>
                    <a:pt x="332" y="12"/>
                  </a:cubicBezTo>
                  <a:cubicBezTo>
                    <a:pt x="315" y="7"/>
                    <a:pt x="297" y="6"/>
                    <a:pt x="280" y="0"/>
                  </a:cubicBezTo>
                  <a:cubicBezTo>
                    <a:pt x="251" y="1"/>
                    <a:pt x="221" y="0"/>
                    <a:pt x="192" y="2"/>
                  </a:cubicBezTo>
                  <a:cubicBezTo>
                    <a:pt x="188" y="2"/>
                    <a:pt x="180" y="6"/>
                    <a:pt x="180" y="6"/>
                  </a:cubicBezTo>
                </a:path>
              </a:pathLst>
            </a:cu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sq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33" name="Freeform 93"/>
            <p:cNvSpPr>
              <a:spLocks noChangeAspect="1"/>
            </p:cNvSpPr>
            <p:nvPr/>
          </p:nvSpPr>
          <p:spPr bwMode="auto">
            <a:xfrm rot="-197762">
              <a:off x="811" y="674"/>
              <a:ext cx="594" cy="926"/>
            </a:xfrm>
            <a:custGeom>
              <a:avLst/>
              <a:gdLst>
                <a:gd name="T0" fmla="*/ 61 w 685"/>
                <a:gd name="T1" fmla="*/ 1010 h 1026"/>
                <a:gd name="T2" fmla="*/ 33 w 685"/>
                <a:gd name="T3" fmla="*/ 992 h 1026"/>
                <a:gd name="T4" fmla="*/ 13 w 685"/>
                <a:gd name="T5" fmla="*/ 924 h 1026"/>
                <a:gd name="T6" fmla="*/ 1 w 685"/>
                <a:gd name="T7" fmla="*/ 790 h 1026"/>
                <a:gd name="T8" fmla="*/ 9 w 685"/>
                <a:gd name="T9" fmla="*/ 718 h 1026"/>
                <a:gd name="T10" fmla="*/ 19 w 685"/>
                <a:gd name="T11" fmla="*/ 696 h 1026"/>
                <a:gd name="T12" fmla="*/ 23 w 685"/>
                <a:gd name="T13" fmla="*/ 684 h 1026"/>
                <a:gd name="T14" fmla="*/ 27 w 685"/>
                <a:gd name="T15" fmla="*/ 676 h 1026"/>
                <a:gd name="T16" fmla="*/ 31 w 685"/>
                <a:gd name="T17" fmla="*/ 670 h 1026"/>
                <a:gd name="T18" fmla="*/ 39 w 685"/>
                <a:gd name="T19" fmla="*/ 620 h 1026"/>
                <a:gd name="T20" fmla="*/ 45 w 685"/>
                <a:gd name="T21" fmla="*/ 568 h 1026"/>
                <a:gd name="T22" fmla="*/ 73 w 685"/>
                <a:gd name="T23" fmla="*/ 530 h 1026"/>
                <a:gd name="T24" fmla="*/ 91 w 685"/>
                <a:gd name="T25" fmla="*/ 472 h 1026"/>
                <a:gd name="T26" fmla="*/ 115 w 685"/>
                <a:gd name="T27" fmla="*/ 430 h 1026"/>
                <a:gd name="T28" fmla="*/ 113 w 685"/>
                <a:gd name="T29" fmla="*/ 300 h 1026"/>
                <a:gd name="T30" fmla="*/ 75 w 685"/>
                <a:gd name="T31" fmla="*/ 166 h 1026"/>
                <a:gd name="T32" fmla="*/ 79 w 685"/>
                <a:gd name="T33" fmla="*/ 136 h 1026"/>
                <a:gd name="T34" fmla="*/ 165 w 685"/>
                <a:gd name="T35" fmla="*/ 72 h 1026"/>
                <a:gd name="T36" fmla="*/ 217 w 685"/>
                <a:gd name="T37" fmla="*/ 32 h 1026"/>
                <a:gd name="T38" fmla="*/ 319 w 685"/>
                <a:gd name="T39" fmla="*/ 20 h 1026"/>
                <a:gd name="T40" fmla="*/ 357 w 685"/>
                <a:gd name="T41" fmla="*/ 14 h 1026"/>
                <a:gd name="T42" fmla="*/ 399 w 685"/>
                <a:gd name="T43" fmla="*/ 8 h 1026"/>
                <a:gd name="T44" fmla="*/ 447 w 685"/>
                <a:gd name="T45" fmla="*/ 0 h 1026"/>
                <a:gd name="T46" fmla="*/ 523 w 685"/>
                <a:gd name="T47" fmla="*/ 8 h 1026"/>
                <a:gd name="T48" fmla="*/ 599 w 685"/>
                <a:gd name="T49" fmla="*/ 44 h 1026"/>
                <a:gd name="T50" fmla="*/ 685 w 685"/>
                <a:gd name="T51" fmla="*/ 214 h 1026"/>
                <a:gd name="T52" fmla="*/ 683 w 685"/>
                <a:gd name="T53" fmla="*/ 326 h 1026"/>
                <a:gd name="T54" fmla="*/ 643 w 685"/>
                <a:gd name="T55" fmla="*/ 442 h 1026"/>
                <a:gd name="T56" fmla="*/ 621 w 685"/>
                <a:gd name="T57" fmla="*/ 534 h 1026"/>
                <a:gd name="T58" fmla="*/ 601 w 685"/>
                <a:gd name="T59" fmla="*/ 578 h 1026"/>
                <a:gd name="T60" fmla="*/ 525 w 685"/>
                <a:gd name="T61" fmla="*/ 708 h 1026"/>
                <a:gd name="T62" fmla="*/ 467 w 685"/>
                <a:gd name="T63" fmla="*/ 750 h 1026"/>
                <a:gd name="T64" fmla="*/ 393 w 685"/>
                <a:gd name="T65" fmla="*/ 834 h 1026"/>
                <a:gd name="T66" fmla="*/ 343 w 685"/>
                <a:gd name="T67" fmla="*/ 882 h 1026"/>
                <a:gd name="T68" fmla="*/ 321 w 685"/>
                <a:gd name="T69" fmla="*/ 900 h 1026"/>
                <a:gd name="T70" fmla="*/ 291 w 685"/>
                <a:gd name="T71" fmla="*/ 946 h 1026"/>
                <a:gd name="T72" fmla="*/ 273 w 685"/>
                <a:gd name="T73" fmla="*/ 980 h 1026"/>
                <a:gd name="T74" fmla="*/ 197 w 685"/>
                <a:gd name="T75" fmla="*/ 1008 h 1026"/>
                <a:gd name="T76" fmla="*/ 149 w 685"/>
                <a:gd name="T77" fmla="*/ 1026 h 1026"/>
                <a:gd name="T78" fmla="*/ 105 w 685"/>
                <a:gd name="T79" fmla="*/ 1024 h 1026"/>
                <a:gd name="T80" fmla="*/ 47 w 685"/>
                <a:gd name="T81" fmla="*/ 1002 h 1026"/>
                <a:gd name="T82" fmla="*/ 35 w 685"/>
                <a:gd name="T83" fmla="*/ 996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5" h="1026">
                  <a:moveTo>
                    <a:pt x="61" y="1010"/>
                  </a:moveTo>
                  <a:cubicBezTo>
                    <a:pt x="48" y="1008"/>
                    <a:pt x="46" y="995"/>
                    <a:pt x="33" y="992"/>
                  </a:cubicBezTo>
                  <a:cubicBezTo>
                    <a:pt x="27" y="968"/>
                    <a:pt x="21" y="947"/>
                    <a:pt x="13" y="924"/>
                  </a:cubicBezTo>
                  <a:cubicBezTo>
                    <a:pt x="7" y="879"/>
                    <a:pt x="12" y="834"/>
                    <a:pt x="1" y="790"/>
                  </a:cubicBezTo>
                  <a:cubicBezTo>
                    <a:pt x="2" y="769"/>
                    <a:pt x="0" y="739"/>
                    <a:pt x="9" y="718"/>
                  </a:cubicBezTo>
                  <a:cubicBezTo>
                    <a:pt x="12" y="711"/>
                    <a:pt x="16" y="703"/>
                    <a:pt x="19" y="696"/>
                  </a:cubicBezTo>
                  <a:cubicBezTo>
                    <a:pt x="21" y="692"/>
                    <a:pt x="23" y="684"/>
                    <a:pt x="23" y="684"/>
                  </a:cubicBezTo>
                  <a:cubicBezTo>
                    <a:pt x="23" y="680"/>
                    <a:pt x="26" y="678"/>
                    <a:pt x="27" y="676"/>
                  </a:cubicBezTo>
                  <a:cubicBezTo>
                    <a:pt x="28" y="674"/>
                    <a:pt x="29" y="679"/>
                    <a:pt x="31" y="670"/>
                  </a:cubicBezTo>
                  <a:cubicBezTo>
                    <a:pt x="50" y="657"/>
                    <a:pt x="40" y="648"/>
                    <a:pt x="39" y="620"/>
                  </a:cubicBezTo>
                  <a:cubicBezTo>
                    <a:pt x="39" y="617"/>
                    <a:pt x="40" y="573"/>
                    <a:pt x="45" y="568"/>
                  </a:cubicBezTo>
                  <a:cubicBezTo>
                    <a:pt x="54" y="559"/>
                    <a:pt x="69" y="541"/>
                    <a:pt x="73" y="530"/>
                  </a:cubicBezTo>
                  <a:cubicBezTo>
                    <a:pt x="79" y="511"/>
                    <a:pt x="81" y="489"/>
                    <a:pt x="91" y="472"/>
                  </a:cubicBezTo>
                  <a:cubicBezTo>
                    <a:pt x="99" y="458"/>
                    <a:pt x="110" y="446"/>
                    <a:pt x="115" y="430"/>
                  </a:cubicBezTo>
                  <a:cubicBezTo>
                    <a:pt x="114" y="387"/>
                    <a:pt x="114" y="343"/>
                    <a:pt x="113" y="300"/>
                  </a:cubicBezTo>
                  <a:cubicBezTo>
                    <a:pt x="112" y="252"/>
                    <a:pt x="86" y="211"/>
                    <a:pt x="75" y="166"/>
                  </a:cubicBezTo>
                  <a:cubicBezTo>
                    <a:pt x="75" y="164"/>
                    <a:pt x="75" y="143"/>
                    <a:pt x="79" y="136"/>
                  </a:cubicBezTo>
                  <a:cubicBezTo>
                    <a:pt x="97" y="103"/>
                    <a:pt x="138" y="95"/>
                    <a:pt x="165" y="72"/>
                  </a:cubicBezTo>
                  <a:cubicBezTo>
                    <a:pt x="178" y="61"/>
                    <a:pt x="200" y="38"/>
                    <a:pt x="217" y="32"/>
                  </a:cubicBezTo>
                  <a:cubicBezTo>
                    <a:pt x="248" y="22"/>
                    <a:pt x="287" y="24"/>
                    <a:pt x="319" y="20"/>
                  </a:cubicBezTo>
                  <a:cubicBezTo>
                    <a:pt x="332" y="16"/>
                    <a:pt x="342" y="15"/>
                    <a:pt x="357" y="14"/>
                  </a:cubicBezTo>
                  <a:cubicBezTo>
                    <a:pt x="371" y="10"/>
                    <a:pt x="384" y="9"/>
                    <a:pt x="399" y="8"/>
                  </a:cubicBezTo>
                  <a:cubicBezTo>
                    <a:pt x="415" y="4"/>
                    <a:pt x="431" y="4"/>
                    <a:pt x="447" y="0"/>
                  </a:cubicBezTo>
                  <a:cubicBezTo>
                    <a:pt x="497" y="2"/>
                    <a:pt x="492" y="0"/>
                    <a:pt x="523" y="8"/>
                  </a:cubicBezTo>
                  <a:cubicBezTo>
                    <a:pt x="546" y="23"/>
                    <a:pt x="572" y="37"/>
                    <a:pt x="599" y="44"/>
                  </a:cubicBezTo>
                  <a:cubicBezTo>
                    <a:pt x="651" y="79"/>
                    <a:pt x="675" y="154"/>
                    <a:pt x="685" y="214"/>
                  </a:cubicBezTo>
                  <a:cubicBezTo>
                    <a:pt x="684" y="251"/>
                    <a:pt x="684" y="289"/>
                    <a:pt x="683" y="326"/>
                  </a:cubicBezTo>
                  <a:cubicBezTo>
                    <a:pt x="682" y="368"/>
                    <a:pt x="652" y="402"/>
                    <a:pt x="643" y="442"/>
                  </a:cubicBezTo>
                  <a:cubicBezTo>
                    <a:pt x="637" y="470"/>
                    <a:pt x="637" y="510"/>
                    <a:pt x="621" y="534"/>
                  </a:cubicBezTo>
                  <a:cubicBezTo>
                    <a:pt x="617" y="550"/>
                    <a:pt x="607" y="563"/>
                    <a:pt x="601" y="578"/>
                  </a:cubicBezTo>
                  <a:cubicBezTo>
                    <a:pt x="579" y="628"/>
                    <a:pt x="574" y="675"/>
                    <a:pt x="525" y="708"/>
                  </a:cubicBezTo>
                  <a:cubicBezTo>
                    <a:pt x="517" y="721"/>
                    <a:pt x="482" y="738"/>
                    <a:pt x="467" y="750"/>
                  </a:cubicBezTo>
                  <a:cubicBezTo>
                    <a:pt x="437" y="775"/>
                    <a:pt x="418" y="805"/>
                    <a:pt x="393" y="834"/>
                  </a:cubicBezTo>
                  <a:cubicBezTo>
                    <a:pt x="378" y="851"/>
                    <a:pt x="359" y="866"/>
                    <a:pt x="343" y="882"/>
                  </a:cubicBezTo>
                  <a:cubicBezTo>
                    <a:pt x="336" y="889"/>
                    <a:pt x="321" y="900"/>
                    <a:pt x="321" y="900"/>
                  </a:cubicBezTo>
                  <a:cubicBezTo>
                    <a:pt x="311" y="914"/>
                    <a:pt x="297" y="929"/>
                    <a:pt x="291" y="946"/>
                  </a:cubicBezTo>
                  <a:cubicBezTo>
                    <a:pt x="286" y="958"/>
                    <a:pt x="284" y="971"/>
                    <a:pt x="273" y="980"/>
                  </a:cubicBezTo>
                  <a:cubicBezTo>
                    <a:pt x="253" y="997"/>
                    <a:pt x="221" y="1000"/>
                    <a:pt x="197" y="1008"/>
                  </a:cubicBezTo>
                  <a:cubicBezTo>
                    <a:pt x="186" y="1019"/>
                    <a:pt x="165" y="1024"/>
                    <a:pt x="149" y="1026"/>
                  </a:cubicBezTo>
                  <a:cubicBezTo>
                    <a:pt x="134" y="1025"/>
                    <a:pt x="120" y="1025"/>
                    <a:pt x="105" y="1024"/>
                  </a:cubicBezTo>
                  <a:cubicBezTo>
                    <a:pt x="81" y="1022"/>
                    <a:pt x="68" y="1011"/>
                    <a:pt x="47" y="1002"/>
                  </a:cubicBezTo>
                  <a:cubicBezTo>
                    <a:pt x="34" y="996"/>
                    <a:pt x="35" y="1002"/>
                    <a:pt x="35" y="996"/>
                  </a:cubicBezTo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sq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34" name="Text Box 94"/>
            <p:cNvSpPr txBox="1">
              <a:spLocks noChangeAspect="1" noChangeArrowheads="1"/>
            </p:cNvSpPr>
            <p:nvPr/>
          </p:nvSpPr>
          <p:spPr bwMode="auto">
            <a:xfrm>
              <a:off x="733" y="981"/>
              <a:ext cx="6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x-none" sz="1800">
                  <a:solidFill>
                    <a:srgbClr val="FFFF00"/>
                  </a:solidFill>
                  <a:latin typeface="Comic Sans MS" charset="0"/>
                </a:rPr>
                <a:t>hadrons</a:t>
              </a:r>
            </a:p>
          </p:txBody>
        </p:sp>
        <p:sp>
          <p:nvSpPr>
            <p:cNvPr id="957535" name="Text Box 95"/>
            <p:cNvSpPr txBox="1">
              <a:spLocks noChangeAspect="1" noChangeArrowheads="1"/>
            </p:cNvSpPr>
            <p:nvPr/>
          </p:nvSpPr>
          <p:spPr bwMode="auto">
            <a:xfrm>
              <a:off x="1105" y="1311"/>
              <a:ext cx="1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x-none" sz="2400">
                  <a:solidFill>
                    <a:srgbClr val="CC3300"/>
                  </a:solidFill>
                  <a:latin typeface="Times New Roman" charset="0"/>
                  <a:sym typeface="Symbol" charset="2"/>
                </a:rPr>
                <a:t></a:t>
              </a:r>
              <a:endParaRPr lang="en-US" altLang="x-none" sz="2400">
                <a:solidFill>
                  <a:srgbClr val="CC3300"/>
                </a:solidFill>
                <a:latin typeface="Times New Roman" charset="0"/>
              </a:endParaRPr>
            </a:p>
          </p:txBody>
        </p:sp>
        <p:sp>
          <p:nvSpPr>
            <p:cNvPr id="957536" name="Text Box 96"/>
            <p:cNvSpPr txBox="1">
              <a:spLocks noChangeAspect="1" noChangeArrowheads="1"/>
            </p:cNvSpPr>
            <p:nvPr/>
          </p:nvSpPr>
          <p:spPr bwMode="auto">
            <a:xfrm>
              <a:off x="224" y="690"/>
              <a:ext cx="22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x-none" sz="1000">
                  <a:latin typeface="Times New Roman MT Extra Bold" charset="0"/>
                </a:rPr>
                <a:t>CH</a:t>
              </a:r>
            </a:p>
          </p:txBody>
        </p:sp>
        <p:sp>
          <p:nvSpPr>
            <p:cNvPr id="957537" name="Text Box 97"/>
            <p:cNvSpPr txBox="1">
              <a:spLocks noChangeAspect="1" noChangeArrowheads="1"/>
            </p:cNvSpPr>
            <p:nvPr/>
          </p:nvSpPr>
          <p:spPr bwMode="auto">
            <a:xfrm>
              <a:off x="230" y="1147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x-none" sz="1000">
                  <a:latin typeface="Times New Roman MT Extra Bold" charset="0"/>
                </a:rPr>
                <a:t>FH</a:t>
              </a:r>
            </a:p>
          </p:txBody>
        </p:sp>
        <p:sp>
          <p:nvSpPr>
            <p:cNvPr id="957538" name="Text Box 98"/>
            <p:cNvSpPr txBox="1">
              <a:spLocks noChangeAspect="1" noChangeArrowheads="1"/>
            </p:cNvSpPr>
            <p:nvPr/>
          </p:nvSpPr>
          <p:spPr bwMode="auto">
            <a:xfrm>
              <a:off x="214" y="1458"/>
              <a:ext cx="2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x-none" sz="1000">
                  <a:latin typeface="Times New Roman MT Extra Bold" charset="0"/>
                </a:rPr>
                <a:t>EM</a:t>
              </a:r>
            </a:p>
          </p:txBody>
        </p:sp>
        <p:sp>
          <p:nvSpPr>
            <p:cNvPr id="957539" name="Line 99"/>
            <p:cNvSpPr>
              <a:spLocks noChangeAspect="1" noChangeShapeType="1"/>
            </p:cNvSpPr>
            <p:nvPr/>
          </p:nvSpPr>
          <p:spPr bwMode="auto">
            <a:xfrm flipH="1">
              <a:off x="1098" y="581"/>
              <a:ext cx="634" cy="27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40" name="Line 100"/>
            <p:cNvSpPr>
              <a:spLocks noChangeAspect="1" noChangeShapeType="1"/>
            </p:cNvSpPr>
            <p:nvPr/>
          </p:nvSpPr>
          <p:spPr bwMode="auto">
            <a:xfrm>
              <a:off x="481" y="581"/>
              <a:ext cx="202" cy="27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41" name="Line 101"/>
            <p:cNvSpPr>
              <a:spLocks noChangeAspect="1" noChangeShapeType="1"/>
            </p:cNvSpPr>
            <p:nvPr/>
          </p:nvSpPr>
          <p:spPr bwMode="auto">
            <a:xfrm>
              <a:off x="159" y="1662"/>
              <a:ext cx="1609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42" name="Oval 102"/>
            <p:cNvSpPr>
              <a:spLocks noChangeAspect="1" noChangeArrowheads="1"/>
            </p:cNvSpPr>
            <p:nvPr/>
          </p:nvSpPr>
          <p:spPr bwMode="auto">
            <a:xfrm rot="208979">
              <a:off x="500" y="661"/>
              <a:ext cx="1172" cy="189"/>
            </a:xfrm>
            <a:prstGeom prst="ellips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7543" name="Group 103"/>
          <p:cNvGrpSpPr>
            <a:grpSpLocks/>
          </p:cNvGrpSpPr>
          <p:nvPr/>
        </p:nvGrpSpPr>
        <p:grpSpPr bwMode="auto">
          <a:xfrm>
            <a:off x="3200400" y="838200"/>
            <a:ext cx="5840413" cy="5194300"/>
            <a:chOff x="2041" y="472"/>
            <a:chExt cx="3679" cy="2125"/>
          </a:xfrm>
        </p:grpSpPr>
        <p:pic>
          <p:nvPicPr>
            <p:cNvPr id="957544" name="Picture 104" descr="pix_87288_22409_caltks_r-z_view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8"/>
            <a:stretch>
              <a:fillRect/>
            </a:stretch>
          </p:blipFill>
          <p:spPr bwMode="auto">
            <a:xfrm>
              <a:off x="2041" y="472"/>
              <a:ext cx="3679" cy="2125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57545" name="Text Box 105"/>
            <p:cNvSpPr txBox="1">
              <a:spLocks noChangeArrowheads="1"/>
            </p:cNvSpPr>
            <p:nvPr/>
          </p:nvSpPr>
          <p:spPr bwMode="auto">
            <a:xfrm>
              <a:off x="2534" y="576"/>
              <a:ext cx="2410" cy="1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x-none" sz="2000" b="1">
                  <a:solidFill>
                    <a:srgbClr val="FF0000"/>
                  </a:solidFill>
                  <a:latin typeface="Comic Sans MS" charset="0"/>
                </a:rPr>
                <a:t>Highest E</a:t>
              </a:r>
              <a:r>
                <a:rPr lang="en-US" altLang="x-none" sz="2000" b="1" baseline="-25000">
                  <a:solidFill>
                    <a:srgbClr val="FF0000"/>
                  </a:solidFill>
                  <a:latin typeface="Comic Sans MS" charset="0"/>
                </a:rPr>
                <a:t>T</a:t>
              </a:r>
              <a:r>
                <a:rPr lang="en-US" altLang="x-none" sz="2000" b="1">
                  <a:solidFill>
                    <a:srgbClr val="FF0000"/>
                  </a:solidFill>
                  <a:latin typeface="Comic Sans MS" charset="0"/>
                </a:rPr>
                <a:t> dijet event at DØ</a:t>
              </a:r>
              <a:endParaRPr lang="en-US" altLang="x-none" sz="2000">
                <a:latin typeface="Comic Sans MS" charset="0"/>
              </a:endParaRPr>
            </a:p>
          </p:txBody>
        </p:sp>
        <p:graphicFrame>
          <p:nvGraphicFramePr>
            <p:cNvPr id="957546" name="Object 106"/>
            <p:cNvGraphicFramePr>
              <a:graphicFrameLocks noChangeAspect="1"/>
            </p:cNvGraphicFramePr>
            <p:nvPr/>
          </p:nvGraphicFramePr>
          <p:xfrm>
            <a:off x="3063" y="2234"/>
            <a:ext cx="1955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803" name="Equation" r:id="rId20" imgW="1701720" imgH="482400" progId="Equation.3">
                    <p:embed/>
                  </p:oleObj>
                </mc:Choice>
                <mc:Fallback>
                  <p:oleObj name="Equation" r:id="rId20" imgW="17017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" y="2234"/>
                          <a:ext cx="1955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7547" name="Text Box 10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x-none" sz="3600" b="1" u="sng">
                <a:solidFill>
                  <a:srgbClr val="FF0000"/>
                </a:solidFill>
              </a:rPr>
              <a:t>How does an Event Look in a HEP Detector?</a:t>
            </a:r>
          </a:p>
        </p:txBody>
      </p:sp>
    </p:spTree>
    <p:extLst>
      <p:ext uri="{BB962C8B-B14F-4D97-AF65-F5344CB8AC3E}">
        <p14:creationId xmlns:p14="http://schemas.microsoft.com/office/powerpoint/2010/main" val="19150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7D75-D5CA-F143-8952-808B82909B3F}" type="slidenum">
              <a:rPr lang="en-US" altLang="x-none"/>
              <a:pPr/>
              <a:t>31</a:t>
            </a:fld>
            <a:endParaRPr lang="en-US" altLang="x-none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x-none" sz="4000"/>
              <a:t>Electron Transverse Momentum W(</a:t>
            </a:r>
            <a:r>
              <a:rPr lang="en-US" altLang="x-none" sz="4000">
                <a:sym typeface="Wingdings" charset="2"/>
              </a:rPr>
              <a:t>e</a:t>
            </a:r>
            <a:r>
              <a:rPr lang="en-US" altLang="x-none" sz="4000">
                <a:latin typeface="Symbol" charset="2"/>
                <a:sym typeface="Wingdings" charset="2"/>
              </a:rPr>
              <a:t>n</a:t>
            </a:r>
            <a:r>
              <a:rPr lang="en-US" altLang="x-none" sz="4000">
                <a:sym typeface="Wingdings" charset="2"/>
              </a:rPr>
              <a:t>) </a:t>
            </a:r>
            <a:r>
              <a:rPr lang="en-US" altLang="x-none" sz="4000"/>
              <a:t>+X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1371600"/>
            <a:ext cx="2514600" cy="3048000"/>
          </a:xfrm>
        </p:spPr>
        <p:txBody>
          <a:bodyPr/>
          <a:lstStyle/>
          <a:p>
            <a:r>
              <a:rPr lang="en-US" altLang="x-none"/>
              <a:t>Transverse momentum distribution of electrons in W+X events </a:t>
            </a:r>
          </a:p>
        </p:txBody>
      </p:sp>
      <p:graphicFrame>
        <p:nvGraphicFramePr>
          <p:cNvPr id="93696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3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6965" name="Group 5"/>
          <p:cNvGrpSpPr>
            <a:grpSpLocks/>
          </p:cNvGrpSpPr>
          <p:nvPr/>
        </p:nvGrpSpPr>
        <p:grpSpPr bwMode="auto">
          <a:xfrm>
            <a:off x="457200" y="838200"/>
            <a:ext cx="5791200" cy="5791200"/>
            <a:chOff x="192" y="672"/>
            <a:chExt cx="3648" cy="3648"/>
          </a:xfrm>
        </p:grpSpPr>
        <p:pic>
          <p:nvPicPr>
            <p:cNvPr id="936966" name="Picture 6" descr="wenu-ep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86"/>
              <a:ext cx="3600" cy="3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6967" name="Rectangle 7"/>
            <p:cNvSpPr>
              <a:spLocks noChangeArrowheads="1"/>
            </p:cNvSpPr>
            <p:nvPr/>
          </p:nvSpPr>
          <p:spPr bwMode="auto">
            <a:xfrm>
              <a:off x="192" y="672"/>
              <a:ext cx="240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485E-AFF4-BF47-A1F6-48287844552D}" type="slidenum">
              <a:rPr lang="en-US" altLang="x-none"/>
              <a:pPr/>
              <a:t>32</a:t>
            </a:fld>
            <a:endParaRPr lang="en-US" altLang="x-none"/>
          </a:p>
        </p:txBody>
      </p:sp>
      <p:grpSp>
        <p:nvGrpSpPr>
          <p:cNvPr id="937986" name="Group 2"/>
          <p:cNvGrpSpPr>
            <a:grpSpLocks/>
          </p:cNvGrpSpPr>
          <p:nvPr/>
        </p:nvGrpSpPr>
        <p:grpSpPr bwMode="auto">
          <a:xfrm>
            <a:off x="304800" y="609600"/>
            <a:ext cx="6172200" cy="5943600"/>
            <a:chOff x="192" y="576"/>
            <a:chExt cx="3744" cy="3744"/>
          </a:xfrm>
        </p:grpSpPr>
        <p:pic>
          <p:nvPicPr>
            <p:cNvPr id="937987" name="Picture 3" descr="wm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46"/>
              <a:ext cx="3744" cy="3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7988" name="Rectangle 4"/>
            <p:cNvSpPr>
              <a:spLocks noChangeArrowheads="1"/>
            </p:cNvSpPr>
            <p:nvPr/>
          </p:nvSpPr>
          <p:spPr bwMode="auto">
            <a:xfrm>
              <a:off x="192" y="576"/>
              <a:ext cx="220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7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24600" y="1371600"/>
            <a:ext cx="2514600" cy="3048000"/>
          </a:xfrm>
        </p:spPr>
        <p:txBody>
          <a:bodyPr/>
          <a:lstStyle/>
          <a:p>
            <a:r>
              <a:rPr lang="en-US" altLang="x-none"/>
              <a:t>Transverse mass distribution of electrons in W+X events </a:t>
            </a:r>
          </a:p>
        </p:txBody>
      </p:sp>
      <p:graphicFrame>
        <p:nvGraphicFramePr>
          <p:cNvPr id="93799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8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  <a:noFill/>
          <a:ln/>
        </p:spPr>
        <p:txBody>
          <a:bodyPr/>
          <a:lstStyle/>
          <a:p>
            <a:r>
              <a:rPr lang="en-US" altLang="x-none" sz="4000"/>
              <a:t>W Transverse Mass W(</a:t>
            </a:r>
            <a:r>
              <a:rPr lang="en-US" altLang="x-none" sz="4000">
                <a:sym typeface="Wingdings" charset="2"/>
              </a:rPr>
              <a:t>e</a:t>
            </a:r>
            <a:r>
              <a:rPr lang="en-US" altLang="x-none" sz="4000">
                <a:latin typeface="Symbol" charset="2"/>
                <a:sym typeface="Wingdings" charset="2"/>
              </a:rPr>
              <a:t>n</a:t>
            </a:r>
            <a:r>
              <a:rPr lang="en-US" altLang="x-none" sz="4000">
                <a:sym typeface="Wingdings" charset="2"/>
              </a:rPr>
              <a:t>) </a:t>
            </a:r>
            <a:r>
              <a:rPr lang="en-US" altLang="x-none" sz="4000"/>
              <a:t>+X</a:t>
            </a:r>
          </a:p>
        </p:txBody>
      </p:sp>
      <p:graphicFrame>
        <p:nvGraphicFramePr>
          <p:cNvPr id="937992" name="Object 8"/>
          <p:cNvGraphicFramePr>
            <a:graphicFrameLocks noChangeAspect="1"/>
          </p:cNvGraphicFramePr>
          <p:nvPr/>
        </p:nvGraphicFramePr>
        <p:xfrm>
          <a:off x="6440488" y="4419600"/>
          <a:ext cx="9509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89" name="Equation" r:id="rId6" imgW="393480" imgH="228600" progId="Equation.DSMT4">
                  <p:embed/>
                </p:oleObj>
              </mc:Choice>
              <mc:Fallback>
                <p:oleObj name="Equation" r:id="rId6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4419600"/>
                        <a:ext cx="95091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7993" name="Object 9"/>
          <p:cNvGraphicFramePr>
            <a:graphicFrameLocks noChangeAspect="1"/>
          </p:cNvGraphicFramePr>
          <p:nvPr/>
        </p:nvGraphicFramePr>
        <p:xfrm>
          <a:off x="6122988" y="5054600"/>
          <a:ext cx="31289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90" name="Equation" r:id="rId8" imgW="1295280" imgH="279360" progId="Equation.DSMT4">
                  <p:embed/>
                </p:oleObj>
              </mc:Choice>
              <mc:Fallback>
                <p:oleObj name="Equation" r:id="rId8" imgW="1295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5054600"/>
                        <a:ext cx="31289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5441E-F8A0-8849-A2AB-B28CE67FA2BC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24600" y="1371600"/>
            <a:ext cx="2514600" cy="3048000"/>
          </a:xfrm>
        </p:spPr>
        <p:txBody>
          <a:bodyPr/>
          <a:lstStyle/>
          <a:p>
            <a:r>
              <a:rPr lang="en-US" altLang="x-none"/>
              <a:t>Invariant mass distribution of electrons in Z+X events </a:t>
            </a:r>
          </a:p>
        </p:txBody>
      </p:sp>
      <p:graphicFrame>
        <p:nvGraphicFramePr>
          <p:cNvPr id="93901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08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9012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x-none"/>
              <a:t>Electron Invariant Mass Z(</a:t>
            </a:r>
            <a:r>
              <a:rPr lang="en-US" altLang="x-none">
                <a:sym typeface="Wingdings" charset="2"/>
              </a:rPr>
              <a:t>ee) </a:t>
            </a:r>
            <a:r>
              <a:rPr lang="en-US" altLang="x-none"/>
              <a:t>+X</a:t>
            </a:r>
          </a:p>
        </p:txBody>
      </p:sp>
      <p:grpSp>
        <p:nvGrpSpPr>
          <p:cNvPr id="939013" name="Group 5"/>
          <p:cNvGrpSpPr>
            <a:grpSpLocks/>
          </p:cNvGrpSpPr>
          <p:nvPr/>
        </p:nvGrpSpPr>
        <p:grpSpPr bwMode="auto">
          <a:xfrm>
            <a:off x="304800" y="762000"/>
            <a:ext cx="5943600" cy="5908675"/>
            <a:chOff x="192" y="480"/>
            <a:chExt cx="3744" cy="3722"/>
          </a:xfrm>
        </p:grpSpPr>
        <p:pic>
          <p:nvPicPr>
            <p:cNvPr id="939014" name="Picture 6" descr="zee-mass-b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3744" cy="3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9015" name="Rectangle 7"/>
            <p:cNvSpPr>
              <a:spLocks noChangeArrowheads="1"/>
            </p:cNvSpPr>
            <p:nvPr/>
          </p:nvSpPr>
          <p:spPr bwMode="auto">
            <a:xfrm>
              <a:off x="192" y="480"/>
              <a:ext cx="2592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36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8BBD-4813-E74A-BC3F-5B6D7EBEB06B}" type="slidenum">
              <a:rPr lang="en-US" altLang="x-none"/>
              <a:pPr/>
              <a:t>34</a:t>
            </a:fld>
            <a:endParaRPr lang="en-US" altLang="x-none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x-none"/>
              <a:t>W and Z event kinematic properties</a:t>
            </a:r>
          </a:p>
        </p:txBody>
      </p:sp>
      <p:pic>
        <p:nvPicPr>
          <p:cNvPr id="940035" name="Picture 3" descr="7_19_2002wdatamc_co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53975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152400" y="1447800"/>
            <a:ext cx="1828800" cy="590550"/>
          </a:xfrm>
          <a:prstGeom prst="rect">
            <a:avLst/>
          </a:prstGeom>
          <a:solidFill>
            <a:srgbClr val="C9E4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x-none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dots: Data</a:t>
            </a:r>
          </a:p>
          <a:p>
            <a:pPr eaLnBrk="0" hangingPunct="0"/>
            <a:r>
              <a:rPr lang="en-US" altLang="x-none" sz="1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histogram:   MC</a:t>
            </a:r>
            <a:endParaRPr lang="en-US" altLang="x-none" sz="1600" b="1"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  <p:pic>
        <p:nvPicPr>
          <p:cNvPr id="940037" name="Picture 5" descr="mz_0206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962400" cy="2890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0038" name="Text Box 6"/>
          <p:cNvSpPr txBox="1">
            <a:spLocks noChangeArrowheads="1"/>
          </p:cNvSpPr>
          <p:nvPr/>
        </p:nvSpPr>
        <p:spPr bwMode="auto">
          <a:xfrm>
            <a:off x="1436688" y="2224088"/>
            <a:ext cx="885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x-none" sz="2000" b="1">
                <a:solidFill>
                  <a:schemeClr val="accent2"/>
                </a:solidFill>
                <a:latin typeface="Tahoma" charset="0"/>
              </a:rPr>
              <a:t>E</a:t>
            </a:r>
            <a:r>
              <a:rPr lang="en-US" altLang="x-none" sz="2000" b="1" baseline="-25000">
                <a:solidFill>
                  <a:schemeClr val="accent2"/>
                </a:solidFill>
                <a:latin typeface="Tahoma" charset="0"/>
              </a:rPr>
              <a:t>T</a:t>
            </a:r>
          </a:p>
        </p:txBody>
      </p:sp>
      <p:sp>
        <p:nvSpPr>
          <p:cNvPr id="940039" name="Line 7"/>
          <p:cNvSpPr>
            <a:spLocks noChangeShapeType="1"/>
          </p:cNvSpPr>
          <p:nvPr/>
        </p:nvSpPr>
        <p:spPr bwMode="auto">
          <a:xfrm flipV="1">
            <a:off x="1524000" y="2286000"/>
            <a:ext cx="217488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40" name="Text Box 8"/>
          <p:cNvSpPr txBox="1">
            <a:spLocks noChangeArrowheads="1"/>
          </p:cNvSpPr>
          <p:nvPr/>
        </p:nvSpPr>
        <p:spPr bwMode="auto">
          <a:xfrm>
            <a:off x="4054475" y="2209800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x-none" sz="2000" b="1">
                <a:solidFill>
                  <a:schemeClr val="accent2"/>
                </a:solidFill>
                <a:latin typeface="Tahoma" charset="0"/>
              </a:rPr>
              <a:t>E</a:t>
            </a:r>
            <a:r>
              <a:rPr lang="en-US" altLang="x-none" sz="2000" b="1" baseline="-25000">
                <a:solidFill>
                  <a:schemeClr val="accent2"/>
                </a:solidFill>
                <a:latin typeface="Tahoma" charset="0"/>
              </a:rPr>
              <a:t>T</a:t>
            </a:r>
            <a:r>
              <a:rPr lang="en-US" altLang="x-none" sz="2000" b="1" baseline="30000">
                <a:solidFill>
                  <a:schemeClr val="accent2"/>
                </a:solidFill>
                <a:latin typeface="Tahoma" charset="0"/>
              </a:rPr>
              <a:t>e</a:t>
            </a:r>
            <a:endParaRPr lang="en-US" altLang="x-none" sz="2000" b="1" baseline="-2500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676400" y="4191000"/>
            <a:ext cx="512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x-none" sz="2000" b="1">
                <a:solidFill>
                  <a:schemeClr val="accent2"/>
                </a:solidFill>
                <a:latin typeface="Tahoma" charset="0"/>
              </a:rPr>
              <a:t>M</a:t>
            </a:r>
            <a:r>
              <a:rPr lang="en-US" altLang="x-none" sz="2000" b="1" baseline="-25000">
                <a:solidFill>
                  <a:schemeClr val="accent2"/>
                </a:solidFill>
                <a:latin typeface="Tahoma" charset="0"/>
              </a:rPr>
              <a:t>T</a:t>
            </a:r>
          </a:p>
        </p:txBody>
      </p:sp>
      <p:sp>
        <p:nvSpPr>
          <p:cNvPr id="940042" name="Text Box 10"/>
          <p:cNvSpPr txBox="1">
            <a:spLocks noChangeArrowheads="1"/>
          </p:cNvSpPr>
          <p:nvPr/>
        </p:nvSpPr>
        <p:spPr bwMode="auto">
          <a:xfrm>
            <a:off x="4103688" y="4191000"/>
            <a:ext cx="649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x-none" sz="2000" b="1">
                <a:solidFill>
                  <a:schemeClr val="accent2"/>
                </a:solidFill>
                <a:latin typeface="Tahoma" charset="0"/>
              </a:rPr>
              <a:t>p</a:t>
            </a:r>
            <a:r>
              <a:rPr lang="en-US" altLang="x-none" sz="2400" b="1" baseline="-25000">
                <a:solidFill>
                  <a:schemeClr val="accent2"/>
                </a:solidFill>
                <a:latin typeface="Tahoma" charset="0"/>
              </a:rPr>
              <a:t>T</a:t>
            </a:r>
            <a:r>
              <a:rPr lang="en-US" altLang="x-none" sz="2400" b="1" baseline="30000">
                <a:solidFill>
                  <a:schemeClr val="accent2"/>
                </a:solidFill>
                <a:latin typeface="Tahoma" charset="0"/>
              </a:rPr>
              <a:t>w</a:t>
            </a:r>
            <a:endParaRPr lang="en-US" altLang="x-none" sz="2400" b="1" baseline="-2500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940043" name="Text Box 11"/>
          <p:cNvSpPr txBox="1">
            <a:spLocks noChangeArrowheads="1"/>
          </p:cNvSpPr>
          <p:nvPr/>
        </p:nvSpPr>
        <p:spPr bwMode="auto">
          <a:xfrm>
            <a:off x="6027738" y="5105400"/>
            <a:ext cx="30448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x-none" sz="1600" b="1">
                <a:latin typeface="Tahoma" charset="0"/>
              </a:rPr>
              <a:t>diEM Invariant mass (GeV)</a:t>
            </a: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5562600" y="1295400"/>
            <a:ext cx="358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x-none" sz="2800">
              <a:solidFill>
                <a:srgbClr val="0066CC"/>
              </a:solidFill>
              <a:latin typeface="Tahoma" charset="0"/>
            </a:endParaRPr>
          </a:p>
          <a:p>
            <a:pPr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altLang="x-none">
                <a:solidFill>
                  <a:srgbClr val="0066CC"/>
                </a:solidFill>
                <a:latin typeface="Tahoma" charset="0"/>
              </a:rPr>
              <a:t> Z</a:t>
            </a:r>
            <a:r>
              <a:rPr lang="en-US" altLang="x-none">
                <a:solidFill>
                  <a:srgbClr val="0066CC"/>
                </a:solidFill>
                <a:latin typeface="Tahoma" charset="0"/>
                <a:sym typeface="Symbol" charset="2"/>
              </a:rPr>
              <a:t>e</a:t>
            </a:r>
            <a:r>
              <a:rPr lang="en-US" altLang="x-none" baseline="30000">
                <a:solidFill>
                  <a:srgbClr val="0066CC"/>
                </a:solidFill>
                <a:latin typeface="Tahoma" charset="0"/>
                <a:sym typeface="Symbol" charset="2"/>
              </a:rPr>
              <a:t>+</a:t>
            </a:r>
            <a:r>
              <a:rPr lang="en-US" altLang="x-none">
                <a:solidFill>
                  <a:srgbClr val="0066CC"/>
                </a:solidFill>
                <a:latin typeface="Tahoma" charset="0"/>
                <a:sym typeface="Symbol" charset="2"/>
              </a:rPr>
              <a:t>e</a:t>
            </a:r>
            <a:r>
              <a:rPr lang="en-US" altLang="x-none" baseline="30000">
                <a:solidFill>
                  <a:srgbClr val="0066CC"/>
                </a:solidFill>
                <a:latin typeface="Tahoma" charset="0"/>
                <a:sym typeface="Symbol" charset="2"/>
              </a:rPr>
              <a:t>-</a:t>
            </a:r>
            <a:r>
              <a:rPr lang="en-US" altLang="x-none">
                <a:solidFill>
                  <a:srgbClr val="0066CC"/>
                </a:solidFill>
                <a:latin typeface="Tahoma" charset="0"/>
              </a:rPr>
              <a:t> cross-section</a:t>
            </a:r>
          </a:p>
        </p:txBody>
      </p:sp>
    </p:spTree>
    <p:extLst>
      <p:ext uri="{BB962C8B-B14F-4D97-AF65-F5344CB8AC3E}">
        <p14:creationId xmlns:p14="http://schemas.microsoft.com/office/powerpoint/2010/main" val="7250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BC7F-3F71-894B-A5D1-310B687B70A6}" type="slidenum">
              <a:rPr lang="en-US" altLang="x-none"/>
              <a:pPr/>
              <a:t>35</a:t>
            </a:fld>
            <a:endParaRPr lang="en-US" altLang="x-none"/>
          </a:p>
        </p:txBody>
      </p:sp>
      <p:pic>
        <p:nvPicPr>
          <p:cNvPr id="943106" name="Picture 2" descr="w_end-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4637" y="-436562"/>
            <a:ext cx="5978525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3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066800"/>
          </a:xfrm>
        </p:spPr>
        <p:txBody>
          <a:bodyPr/>
          <a:lstStyle/>
          <a:p>
            <a:r>
              <a:rPr lang="en-US" altLang="x-none"/>
              <a:t>A W </a:t>
            </a:r>
            <a:r>
              <a:rPr lang="en-US" altLang="x-none">
                <a:sym typeface="Wingdings" charset="2"/>
              </a:rPr>
              <a:t> e+</a:t>
            </a:r>
            <a:r>
              <a:rPr lang="en-US" altLang="x-none">
                <a:latin typeface="Symbol" charset="2"/>
                <a:sym typeface="Wingdings" charset="2"/>
              </a:rPr>
              <a:t>n</a:t>
            </a:r>
            <a:r>
              <a:rPr lang="en-US" altLang="x-none">
                <a:sym typeface="Wingdings" charset="2"/>
              </a:rPr>
              <a:t> Event, End view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97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1829-CBC1-3943-9511-5B1FD5F98D49}" type="slidenum">
              <a:rPr lang="en-US" altLang="x-none"/>
              <a:pPr/>
              <a:t>36</a:t>
            </a:fld>
            <a:endParaRPr lang="en-US" altLang="x-none"/>
          </a:p>
        </p:txBody>
      </p:sp>
      <p:pic>
        <p:nvPicPr>
          <p:cNvPr id="944130" name="Picture 2" descr="w_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"/>
            <a:ext cx="9144000" cy="65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413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066800"/>
          </a:xfrm>
        </p:spPr>
        <p:txBody>
          <a:bodyPr/>
          <a:lstStyle/>
          <a:p>
            <a:r>
              <a:rPr lang="en-US" altLang="x-none"/>
              <a:t>A W </a:t>
            </a:r>
            <a:r>
              <a:rPr lang="en-US" altLang="x-none">
                <a:sym typeface="Wingdings" charset="2"/>
              </a:rPr>
              <a:t> e+</a:t>
            </a:r>
            <a:r>
              <a:rPr lang="en-US" altLang="x-none">
                <a:latin typeface="Symbol" charset="2"/>
                <a:sym typeface="Wingdings" charset="2"/>
              </a:rPr>
              <a:t>n</a:t>
            </a:r>
            <a:r>
              <a:rPr lang="en-US" altLang="x-none">
                <a:sym typeface="Wingdings" charset="2"/>
              </a:rPr>
              <a:t> Event, Side View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13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C36F1-F64F-3D40-A682-F5AFA48AAB78}" type="slidenum">
              <a:rPr lang="en-US" altLang="x-none"/>
              <a:pPr/>
              <a:t>37</a:t>
            </a:fld>
            <a:endParaRPr lang="en-US" altLang="x-none"/>
          </a:p>
        </p:txBody>
      </p:sp>
      <p:pic>
        <p:nvPicPr>
          <p:cNvPr id="945154" name="Picture 2" descr="w_l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49238"/>
            <a:ext cx="10287000" cy="70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515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066800"/>
          </a:xfrm>
        </p:spPr>
        <p:txBody>
          <a:bodyPr/>
          <a:lstStyle/>
          <a:p>
            <a:r>
              <a:rPr lang="en-US" altLang="x-none"/>
              <a:t>A W </a:t>
            </a:r>
            <a:r>
              <a:rPr lang="en-US" altLang="x-none">
                <a:sym typeface="Wingdings" charset="2"/>
              </a:rPr>
              <a:t> e+</a:t>
            </a:r>
            <a:r>
              <a:rPr lang="en-US" altLang="x-none">
                <a:latin typeface="Symbol" charset="2"/>
                <a:sym typeface="Wingdings" charset="2"/>
              </a:rPr>
              <a:t>n</a:t>
            </a:r>
            <a:r>
              <a:rPr lang="en-US" altLang="x-none">
                <a:sym typeface="Wingdings" charset="2"/>
              </a:rPr>
              <a:t> Event, Lego Plot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539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6877-5397-6A42-9FD4-AE74E98E5E4C}" type="slidenum">
              <a:rPr lang="en-US" altLang="x-none"/>
              <a:pPr/>
              <a:t>38</a:t>
            </a:fld>
            <a:endParaRPr lang="en-US" altLang="x-none"/>
          </a:p>
        </p:txBody>
      </p:sp>
      <p:pic>
        <p:nvPicPr>
          <p:cNvPr id="946178" name="Picture 2" descr="zee-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0"/>
            <a:ext cx="9291638" cy="71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534400" cy="1066800"/>
          </a:xfrm>
        </p:spPr>
        <p:txBody>
          <a:bodyPr/>
          <a:lstStyle/>
          <a:p>
            <a:r>
              <a:rPr lang="en-US" altLang="x-none"/>
              <a:t>A Z </a:t>
            </a:r>
            <a:r>
              <a:rPr lang="en-US" altLang="x-none">
                <a:sym typeface="Wingdings" charset="2"/>
              </a:rPr>
              <a:t> e</a:t>
            </a:r>
            <a:r>
              <a:rPr lang="en-US" altLang="x-none" baseline="30000">
                <a:sym typeface="Wingdings" charset="2"/>
              </a:rPr>
              <a:t>+</a:t>
            </a:r>
            <a:r>
              <a:rPr lang="en-US" altLang="x-none">
                <a:sym typeface="Wingdings" charset="2"/>
              </a:rPr>
              <a:t>e</a:t>
            </a:r>
            <a:r>
              <a:rPr lang="en-US" altLang="x-none" baseline="30000">
                <a:sym typeface="Wingdings" charset="2"/>
              </a:rPr>
              <a:t>-</a:t>
            </a:r>
            <a:r>
              <a:rPr lang="en-US" altLang="x-none">
                <a:sym typeface="Wingdings" charset="2"/>
              </a:rPr>
              <a:t>+2jets Event, End view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761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F0F2-7CCF-1B42-B6DA-69FD616F59FB}" type="slidenum">
              <a:rPr lang="en-US" altLang="x-none"/>
              <a:pPr/>
              <a:t>39</a:t>
            </a:fld>
            <a:endParaRPr lang="en-US" altLang="x-none"/>
          </a:p>
        </p:txBody>
      </p:sp>
      <p:pic>
        <p:nvPicPr>
          <p:cNvPr id="947202" name="Picture 2" descr="zee2j_82151_2117_dst_l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63"/>
            <a:ext cx="9144000" cy="671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534400" cy="1066800"/>
          </a:xfrm>
        </p:spPr>
        <p:txBody>
          <a:bodyPr/>
          <a:lstStyle/>
          <a:p>
            <a:r>
              <a:rPr lang="en-US" altLang="x-none"/>
              <a:t>A Z </a:t>
            </a:r>
            <a:r>
              <a:rPr lang="en-US" altLang="x-none">
                <a:sym typeface="Wingdings" charset="2"/>
              </a:rPr>
              <a:t> e</a:t>
            </a:r>
            <a:r>
              <a:rPr lang="en-US" altLang="x-none" baseline="30000">
                <a:sym typeface="Wingdings" charset="2"/>
              </a:rPr>
              <a:t>+</a:t>
            </a:r>
            <a:r>
              <a:rPr lang="en-US" altLang="x-none">
                <a:sym typeface="Wingdings" charset="2"/>
              </a:rPr>
              <a:t>e</a:t>
            </a:r>
            <a:r>
              <a:rPr lang="en-US" altLang="x-none" baseline="30000">
                <a:sym typeface="Wingdings" charset="2"/>
              </a:rPr>
              <a:t>-</a:t>
            </a:r>
            <a:r>
              <a:rPr lang="en-US" altLang="x-none">
                <a:sym typeface="Wingdings" charset="2"/>
              </a:rPr>
              <a:t>+2jets Event, Lego Plot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587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8C48-A8FF-8748-8193-BF7C113E886F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The Standard Model of Particle Physics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3340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dirty="0"/>
              <a:t>In late 60’s, Jerome </a:t>
            </a:r>
            <a:r>
              <a:rPr lang="en-US" altLang="x-none" dirty="0" smtClean="0"/>
              <a:t>Friedman, Henry </a:t>
            </a:r>
            <a:r>
              <a:rPr lang="en-US" altLang="x-none" dirty="0"/>
              <a:t>Kendall and Rich Taylor designed an experiment with electron beam scattering off of hadrons and deuterium at SLAC </a:t>
            </a:r>
            <a:r>
              <a:rPr lang="en-US" altLang="x-none" dirty="0" smtClean="0"/>
              <a:t>(then Stanford </a:t>
            </a:r>
            <a:r>
              <a:rPr lang="en-US" altLang="x-none" dirty="0"/>
              <a:t>Linear Accelerator </a:t>
            </a:r>
            <a:r>
              <a:rPr lang="en-US" altLang="x-none" dirty="0" smtClean="0"/>
              <a:t>Center – now SLAC National Laboratory</a:t>
            </a:r>
            <a:r>
              <a:rPr lang="en-US" altLang="x-none" dirty="0"/>
              <a:t>) </a:t>
            </a:r>
            <a:r>
              <a:rPr lang="en-US" altLang="x-none" dirty="0" smtClean="0"/>
              <a:t>(Shared a Nobel </a:t>
            </a:r>
            <a:r>
              <a:rPr lang="en-US" altLang="x-none" dirty="0"/>
              <a:t>in 1990</a:t>
            </a:r>
            <a:r>
              <a:rPr lang="en-US" altLang="x-none" dirty="0" smtClean="0"/>
              <a:t>) </a:t>
            </a:r>
            <a:endParaRPr lang="en-US" altLang="x-none" dirty="0"/>
          </a:p>
          <a:p>
            <a:pPr marL="990600" lvl="1" indent="-533400">
              <a:lnSpc>
                <a:spcPct val="90000"/>
              </a:lnSpc>
            </a:pPr>
            <a:r>
              <a:rPr lang="en-US" altLang="x-none" dirty="0"/>
              <a:t>Data could be easily understood if protons and neutrons are composed of point-like objects with charges -1/3e and +2/3e.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dirty="0"/>
              <a:t>A point-like electrons scattering off of point-like quark </a:t>
            </a:r>
            <a:r>
              <a:rPr lang="en-US" altLang="x-none" dirty="0" err="1"/>
              <a:t>partons</a:t>
            </a:r>
            <a:r>
              <a:rPr lang="en-US" altLang="x-none" dirty="0"/>
              <a:t> inside the nucleons and hadrons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x-none" dirty="0"/>
              <a:t>Corresponds to modern day Rutherford scattering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x-none" dirty="0"/>
              <a:t>Higher energies of the incident electrons could break apart the target particles, revealing the internal structure  </a:t>
            </a:r>
          </a:p>
        </p:txBody>
      </p:sp>
    </p:spTree>
    <p:extLst>
      <p:ext uri="{BB962C8B-B14F-4D97-AF65-F5344CB8AC3E}">
        <p14:creationId xmlns:p14="http://schemas.microsoft.com/office/powerpoint/2010/main" val="797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Wednesday, Nov. 29, 2006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PHYS 3446, Fall 2006</a:t>
            </a:r>
          </a:p>
          <a:p>
            <a:r>
              <a:rPr lang="en-US" altLang="x-none"/>
              <a:t>Jae Yu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1A52-C167-7D4F-AB94-6C3BB1D662C9}" type="slidenum">
              <a:rPr lang="en-US" altLang="x-none"/>
              <a:pPr/>
              <a:t>40</a:t>
            </a:fld>
            <a:endParaRPr lang="en-US" altLang="x-none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altLang="x-none"/>
              <a:t>Spontaneous Symmetry Breaking</a:t>
            </a:r>
          </a:p>
        </p:txBody>
      </p:sp>
      <p:sp>
        <p:nvSpPr>
          <p:cNvPr id="903171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305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sz="3200">
                <a:solidFill>
                  <a:schemeClr val="accent2"/>
                </a:solidFill>
              </a:rPr>
              <a:t>While the collection of ground states does preserve the symmetry in </a:t>
            </a:r>
            <a:r>
              <a:rPr lang="en-US" altLang="x-none" sz="320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altLang="x-none" sz="3200">
                <a:solidFill>
                  <a:schemeClr val="accent2"/>
                </a:solidFill>
              </a:rPr>
              <a:t>, the Feynman formalism allows to work with only one of the ground states through the local gauge symmetry  </a:t>
            </a:r>
            <a:r>
              <a:rPr lang="en-US" altLang="x-none" sz="3200">
                <a:solidFill>
                  <a:schemeClr val="accent2"/>
                </a:solidFill>
                <a:sym typeface="Wingdings" charset="2"/>
              </a:rPr>
              <a:t> Causes the symmetry to break.</a:t>
            </a:r>
            <a:endParaRPr lang="en-US" altLang="x-none" sz="2400">
              <a:latin typeface="Symbol" charset="2"/>
            </a:endParaRPr>
          </a:p>
        </p:txBody>
      </p:sp>
      <p:sp>
        <p:nvSpPr>
          <p:cNvPr id="903172" name="Text Box 4"/>
          <p:cNvSpPr txBox="1">
            <a:spLocks noChangeArrowheads="1"/>
          </p:cNvSpPr>
          <p:nvPr/>
        </p:nvSpPr>
        <p:spPr bwMode="auto">
          <a:xfrm>
            <a:off x="304800" y="3078163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sz="3200">
                <a:solidFill>
                  <a:schemeClr val="accent2"/>
                </a:solidFill>
              </a:rPr>
              <a:t>This is called “spontaneous” symmetry breaking, because symmetry breaking is not externally caused.</a:t>
            </a:r>
            <a:endParaRPr lang="en-US" altLang="x-none" sz="2400">
              <a:latin typeface="Symbol" charset="2"/>
            </a:endParaRPr>
          </a:p>
        </p:txBody>
      </p:sp>
      <p:sp>
        <p:nvSpPr>
          <p:cNvPr id="903173" name="Text Box 5"/>
          <p:cNvSpPr txBox="1">
            <a:spLocks noChangeArrowheads="1"/>
          </p:cNvSpPr>
          <p:nvPr/>
        </p:nvSpPr>
        <p:spPr bwMode="auto">
          <a:xfrm>
            <a:off x="304800" y="4343400"/>
            <a:ext cx="8153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x-none" sz="3200">
                <a:solidFill>
                  <a:schemeClr val="accent2"/>
                </a:solidFill>
              </a:rPr>
              <a:t>The true symmetry of the system is hidden by an arbitrary choice of a particular ground state.  This is the case of discrete symmetry w/ 2 ground states.</a:t>
            </a:r>
            <a:endParaRPr lang="en-US" altLang="x-none" sz="2400">
              <a:latin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21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Wednesday, Nov. 29, 2006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PHYS 3446, Fall 2006</a:t>
            </a:r>
          </a:p>
          <a:p>
            <a:r>
              <a:rPr lang="en-US" altLang="x-none"/>
              <a:t>Jae Yu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3A20-2336-7144-B6E9-C2F9F90B7F39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/>
          <a:lstStyle/>
          <a:p>
            <a:r>
              <a:rPr lang="en-US" altLang="x-none"/>
              <a:t>EW Potential and Symmetry Breaking</a:t>
            </a:r>
          </a:p>
        </p:txBody>
      </p:sp>
      <p:grpSp>
        <p:nvGrpSpPr>
          <p:cNvPr id="902147" name="Group 3"/>
          <p:cNvGrpSpPr>
            <a:grpSpLocks/>
          </p:cNvGrpSpPr>
          <p:nvPr/>
        </p:nvGrpSpPr>
        <p:grpSpPr bwMode="auto">
          <a:xfrm>
            <a:off x="762000" y="1371600"/>
            <a:ext cx="7543800" cy="4484688"/>
            <a:chOff x="480" y="864"/>
            <a:chExt cx="4752" cy="2825"/>
          </a:xfrm>
        </p:grpSpPr>
        <p:pic>
          <p:nvPicPr>
            <p:cNvPr id="902148" name="Picture 4" descr="symmetric-potenti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864"/>
              <a:ext cx="4752" cy="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02149" name="Object 5"/>
            <p:cNvGraphicFramePr>
              <a:graphicFrameLocks noChangeAspect="1"/>
            </p:cNvGraphicFramePr>
            <p:nvPr/>
          </p:nvGraphicFramePr>
          <p:xfrm>
            <a:off x="3484" y="1008"/>
            <a:ext cx="1508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813" name="Equation" r:id="rId4" imgW="1231560" imgH="393480" progId="Equation.3">
                    <p:embed/>
                  </p:oleObj>
                </mc:Choice>
                <mc:Fallback>
                  <p:oleObj name="Equation" r:id="rId4" imgW="12315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4" y="1008"/>
                          <a:ext cx="1508" cy="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2150" name="Text Box 6"/>
          <p:cNvSpPr txBox="1">
            <a:spLocks noChangeArrowheads="1"/>
          </p:cNvSpPr>
          <p:nvPr/>
        </p:nvSpPr>
        <p:spPr bwMode="auto">
          <a:xfrm>
            <a:off x="4724400" y="27432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>
                <a:solidFill>
                  <a:schemeClr val="accent2"/>
                </a:solidFill>
              </a:rPr>
              <a:t>Symmetric about this axis</a:t>
            </a:r>
          </a:p>
        </p:txBody>
      </p:sp>
      <p:sp>
        <p:nvSpPr>
          <p:cNvPr id="902151" name="Line 7"/>
          <p:cNvSpPr>
            <a:spLocks noChangeShapeType="1"/>
          </p:cNvSpPr>
          <p:nvPr/>
        </p:nvSpPr>
        <p:spPr bwMode="auto">
          <a:xfrm flipV="1">
            <a:off x="3352800" y="1828800"/>
            <a:ext cx="0" cy="4114800"/>
          </a:xfrm>
          <a:prstGeom prst="line">
            <a:avLst/>
          </a:prstGeom>
          <a:noFill/>
          <a:ln w="762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2209800" y="914400"/>
            <a:ext cx="1935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>
                <a:solidFill>
                  <a:srgbClr val="CC0000"/>
                </a:solidFill>
              </a:rPr>
              <a:t>Not symmetric about this axis</a:t>
            </a:r>
          </a:p>
        </p:txBody>
      </p:sp>
    </p:spTree>
    <p:extLst>
      <p:ext uri="{BB962C8B-B14F-4D97-AF65-F5344CB8AC3E}">
        <p14:creationId xmlns:p14="http://schemas.microsoft.com/office/powerpoint/2010/main" val="9461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Wednesday, Nov. 29, 2006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PHYS 3446, Fall 2006</a:t>
            </a:r>
          </a:p>
          <a:p>
            <a:r>
              <a:rPr lang="en-US" altLang="x-none"/>
              <a:t>Jae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CDAC-529F-3E4B-A514-78848AA969D8}" type="slidenum">
              <a:rPr lang="en-US" altLang="x-none"/>
              <a:pPr/>
              <a:t>42</a:t>
            </a:fld>
            <a:endParaRPr lang="en-US" altLang="x-none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altLang="x-none"/>
              <a:t>The Higgs Mechanism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Recovery from a spontaneously broken electroweak symmetry gives masses to gauge fields (W and Z) and produce a massive scalar boson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The gauge vector bosons become massive (W and Z) 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The massive scalar boson produced through this spontaneous EW symmetry breaking is the Higgs particle</a:t>
            </a:r>
          </a:p>
          <a:p>
            <a:pPr>
              <a:lnSpc>
                <a:spcPct val="90000"/>
              </a:lnSpc>
            </a:pPr>
            <a:r>
              <a:rPr lang="en-US" altLang="x-none"/>
              <a:t>In SM, the Higgs boson is a ramification of the mechanism that gives </a:t>
            </a:r>
            <a:r>
              <a:rPr lang="en-US" altLang="x-none" b="1" u="sng">
                <a:solidFill>
                  <a:srgbClr val="CC0000"/>
                </a:solidFill>
              </a:rPr>
              <a:t>masses to weak vector bosons, leptons and quarks</a:t>
            </a:r>
          </a:p>
        </p:txBody>
      </p:sp>
      <p:sp>
        <p:nvSpPr>
          <p:cNvPr id="904196" name="Text Box 4"/>
          <p:cNvSpPr txBox="1">
            <a:spLocks noChangeArrowheads="1"/>
          </p:cNvSpPr>
          <p:nvPr/>
        </p:nvSpPr>
        <p:spPr bwMode="auto">
          <a:xfrm rot="-2567466">
            <a:off x="63500" y="2971800"/>
            <a:ext cx="15367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>
                <a:solidFill>
                  <a:srgbClr val="CC0000"/>
                </a:solidFill>
              </a:rPr>
              <a:t>The Higgs Mechanism</a:t>
            </a:r>
          </a:p>
        </p:txBody>
      </p:sp>
    </p:spTree>
    <p:extLst>
      <p:ext uri="{BB962C8B-B14F-4D97-AF65-F5344CB8AC3E}">
        <p14:creationId xmlns:p14="http://schemas.microsoft.com/office/powerpoint/2010/main" val="5278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/>
              <a:t>Wednesday, Nov. 29,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/>
              <a:t>PHYS 3446, Fall 2006</a:t>
            </a:r>
          </a:p>
          <a:p>
            <a:r>
              <a:rPr lang="en-US" altLang="x-none"/>
              <a:t>Jae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A328F-1CAB-E043-A999-E89D9BB2EE71}" type="slidenum">
              <a:rPr lang="en-US" altLang="x-none"/>
              <a:pPr/>
              <a:t>43</a:t>
            </a:fld>
            <a:endParaRPr lang="en-US" altLang="x-none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x-none" sz="4000"/>
              <a:t>Issues in SM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b="1" dirty="0" smtClean="0">
                <a:solidFill>
                  <a:srgbClr val="FF0000"/>
                </a:solidFill>
              </a:rPr>
              <a:t>We have come a long way on SM to describe how the universe works but we are not done yet!   Actually a long way from done!</a:t>
            </a:r>
          </a:p>
          <a:p>
            <a:pPr>
              <a:lnSpc>
                <a:spcPct val="90000"/>
              </a:lnSpc>
            </a:pPr>
            <a:r>
              <a:rPr lang="en-US" altLang="x-none" sz="2400" dirty="0" smtClean="0"/>
              <a:t>Why </a:t>
            </a:r>
            <a:r>
              <a:rPr lang="en-US" altLang="x-none" sz="2400" dirty="0"/>
              <a:t>are the masses of quarks, leptons and vector bosons the way they are?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Why are there three families of fundamental particles?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What gives the particle their masses?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Do the neutrinos have mass?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Why is the universe dominated by particles?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/>
              <a:t>What happened to anti-particles?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What are the dark matter and dark energy?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Are quarks and leptons the “real” fundamental particles?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Other there other particles that we don’t know of?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Why are there only four forces?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How is the universe created</a:t>
            </a:r>
            <a:r>
              <a:rPr lang="en-US" altLang="x-none" sz="2400" dirty="0" smtClean="0"/>
              <a:t>?</a:t>
            </a:r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18397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0B4-76C2-AD43-9755-A872C4AED70D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09600"/>
          </a:xfrm>
        </p:spPr>
        <p:txBody>
          <a:bodyPr/>
          <a:lstStyle/>
          <a:p>
            <a:r>
              <a:rPr lang="en-US" altLang="x-none"/>
              <a:t>The Standard Model of Particle Physics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8915400" cy="59436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800" dirty="0"/>
              <a:t>Elastic scatterings at high energies can be described well with the elastic form factors measured at low </a:t>
            </a:r>
            <a:r>
              <a:rPr lang="en-US" altLang="x-none" sz="2800" dirty="0" smtClean="0"/>
              <a:t>energies</a:t>
            </a:r>
            <a:endParaRPr lang="en-US" altLang="x-none" sz="2800" dirty="0"/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/>
              <a:t>Since the interaction is elastic, particles behave as if they are point-like objects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800" dirty="0"/>
              <a:t>Inelastic scatterings cannot be described well </a:t>
            </a:r>
            <a:r>
              <a:rPr lang="en-US" altLang="x-none" sz="2800" dirty="0" smtClean="0"/>
              <a:t>with the </a:t>
            </a:r>
            <a:r>
              <a:rPr lang="en-US" altLang="x-none" sz="2800" dirty="0"/>
              <a:t>elastic form factors since the target is broken apart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/>
              <a:t>Inelastic scatterings of electrons with large momentum transfer (q</a:t>
            </a:r>
            <a:r>
              <a:rPr lang="en-US" altLang="x-none" sz="2400" baseline="30000" dirty="0"/>
              <a:t>2</a:t>
            </a:r>
            <a:r>
              <a:rPr lang="en-US" altLang="x-none" sz="2400" dirty="0"/>
              <a:t>) </a:t>
            </a:r>
            <a:r>
              <a:rPr lang="en-US" altLang="x-none" sz="2400" dirty="0" smtClean="0"/>
              <a:t>provide </a:t>
            </a:r>
            <a:r>
              <a:rPr lang="en-US" altLang="x-none" sz="2400" dirty="0"/>
              <a:t>opportunities to probe shorter distances, breaking apart nucleons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/>
              <a:t>The fact that the form factor for inelastic scattering at large q</a:t>
            </a:r>
            <a:r>
              <a:rPr lang="en-US" altLang="x-none" sz="2400" baseline="30000" dirty="0"/>
              <a:t>2</a:t>
            </a:r>
            <a:r>
              <a:rPr lang="en-US" altLang="x-none" sz="2400" dirty="0"/>
              <a:t> is independent of q</a:t>
            </a:r>
            <a:r>
              <a:rPr lang="en-US" altLang="x-none" sz="2400" baseline="30000" dirty="0"/>
              <a:t>2</a:t>
            </a:r>
            <a:r>
              <a:rPr lang="en-US" altLang="x-none" sz="2400" dirty="0"/>
              <a:t> shows that there are point-like object in a </a:t>
            </a:r>
            <a:r>
              <a:rPr lang="en-US" altLang="x-none" sz="2400" dirty="0" smtClean="0"/>
              <a:t>nucleon</a:t>
            </a:r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4748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Friedman Experimental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Nov. 28,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0B4-76C2-AD43-9755-A872C4AED70D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09600"/>
          </a:xfrm>
        </p:spPr>
        <p:txBody>
          <a:bodyPr/>
          <a:lstStyle/>
          <a:p>
            <a:r>
              <a:rPr lang="en-US" altLang="x-none"/>
              <a:t>The Standard Model of Particle Physics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8915400" cy="59436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800" dirty="0"/>
              <a:t>Elastic scatterings at high energies can be described well with the elastic form factors measured at low energies, why?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/>
              <a:t>Since the interaction is elastic, particles behave as if they are point-like objects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800" dirty="0"/>
              <a:t>Inelastic scatterings cannot be described well </a:t>
            </a:r>
            <a:r>
              <a:rPr lang="en-US" altLang="x-none" sz="2800" dirty="0" smtClean="0"/>
              <a:t>with the </a:t>
            </a:r>
            <a:r>
              <a:rPr lang="en-US" altLang="x-none" sz="2800" dirty="0"/>
              <a:t>elastic form factors since the target is broken apart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/>
              <a:t>Inelastic scatterings of electrons with large momentum transfer (q</a:t>
            </a:r>
            <a:r>
              <a:rPr lang="en-US" altLang="x-none" sz="2400" baseline="30000" dirty="0"/>
              <a:t>2</a:t>
            </a:r>
            <a:r>
              <a:rPr lang="en-US" altLang="x-none" sz="2400" dirty="0"/>
              <a:t>) </a:t>
            </a:r>
            <a:r>
              <a:rPr lang="en-US" altLang="x-none" sz="2400" dirty="0" smtClean="0"/>
              <a:t>provide </a:t>
            </a:r>
            <a:r>
              <a:rPr lang="en-US" altLang="x-none" sz="2400" dirty="0"/>
              <a:t>opportunities to probe shorter distances, breaking apart nucleons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/>
              <a:t>The fact that the form factor for inelastic scattering at large q</a:t>
            </a:r>
            <a:r>
              <a:rPr lang="en-US" altLang="x-none" sz="2400" baseline="30000" dirty="0"/>
              <a:t>2</a:t>
            </a:r>
            <a:r>
              <a:rPr lang="en-US" altLang="x-none" sz="2400" dirty="0"/>
              <a:t> is independent of q</a:t>
            </a:r>
            <a:r>
              <a:rPr lang="en-US" altLang="x-none" sz="2400" baseline="30000" dirty="0"/>
              <a:t>2</a:t>
            </a:r>
            <a:r>
              <a:rPr lang="en-US" altLang="x-none" sz="2400" dirty="0"/>
              <a:t> shows that there are point-like object in a nucleon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altLang="x-none" sz="2000" dirty="0" err="1"/>
              <a:t>Bjorken</a:t>
            </a:r>
            <a:r>
              <a:rPr lang="en-US" altLang="x-none" sz="2000" dirty="0"/>
              <a:t> scaling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800" dirty="0"/>
              <a:t>Nucleons contain both quarks and glue particles (gluons) both described by individual characteristic momentum distributions (Parton Distribution Functions)</a:t>
            </a:r>
          </a:p>
        </p:txBody>
      </p:sp>
    </p:spTree>
    <p:extLst>
      <p:ext uri="{BB962C8B-B14F-4D97-AF65-F5344CB8AC3E}">
        <p14:creationId xmlns:p14="http://schemas.microsoft.com/office/powerpoint/2010/main" val="3046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F1F6-3150-6345-9E8E-2BD4C755E23D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609600"/>
          </a:xfrm>
        </p:spPr>
        <p:txBody>
          <a:bodyPr/>
          <a:lstStyle/>
          <a:p>
            <a:r>
              <a:rPr lang="en-US" altLang="x-none"/>
              <a:t>The Standard Model of Particle Physics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181600"/>
          </a:xfrm>
          <a:noFill/>
          <a:ln/>
        </p:spPr>
        <p:txBody>
          <a:bodyPr/>
          <a:lstStyle/>
          <a:p>
            <a:pPr marL="609600" indent="-609600"/>
            <a:r>
              <a:rPr lang="en-US" altLang="x-none" sz="2800" dirty="0"/>
              <a:t>By early 70’s, it was clear that hadrons (baryons and mesons) are not fundamental point-like objects</a:t>
            </a:r>
          </a:p>
          <a:p>
            <a:pPr marL="609600" indent="-609600"/>
            <a:r>
              <a:rPr lang="en-US" altLang="x-none" sz="2800" dirty="0"/>
              <a:t>But leptons did not show any evidence of internal structure</a:t>
            </a:r>
          </a:p>
          <a:p>
            <a:pPr marL="990600" lvl="1" indent="-533400"/>
            <a:r>
              <a:rPr lang="en-US" altLang="x-none" sz="2400" dirty="0"/>
              <a:t>Even at high energies they still do not show any structure</a:t>
            </a:r>
          </a:p>
          <a:p>
            <a:pPr marL="990600" lvl="1" indent="-533400"/>
            <a:r>
              <a:rPr lang="en-US" altLang="x-none" sz="2400" dirty="0"/>
              <a:t>Can be regarded as elementary particles</a:t>
            </a:r>
          </a:p>
          <a:p>
            <a:pPr marL="609600" indent="-609600"/>
            <a:r>
              <a:rPr lang="en-US" altLang="x-none" sz="2800" dirty="0"/>
              <a:t>The phenomenological understanding along with observation from electron scattering (Deep Inelastic Scattering, DIS) and the quark model</a:t>
            </a:r>
          </a:p>
          <a:p>
            <a:pPr marL="609600" indent="-609600"/>
            <a:r>
              <a:rPr lang="en-US" altLang="x-none" sz="2800" dirty="0"/>
              <a:t>Resulted in the Standard Model that can describe three of the four known forces along with quarks, leptons and gauge bosons as the fundamental particles</a:t>
            </a:r>
          </a:p>
        </p:txBody>
      </p:sp>
    </p:spTree>
    <p:extLst>
      <p:ext uri="{BB962C8B-B14F-4D97-AF65-F5344CB8AC3E}">
        <p14:creationId xmlns:p14="http://schemas.microsoft.com/office/powerpoint/2010/main" val="13918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x-none" smtClean="0"/>
              <a:t>Monday, Nov. 28, 2016</a:t>
            </a:r>
            <a:endParaRPr lang="en-US" altLang="x-none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x-none" smtClean="0"/>
              <a:t>PHYS 3446, Fall 2016</a:t>
            </a:r>
            <a:endParaRPr lang="en-US" altLang="x-none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13CE-6AE2-944A-A902-5F166A60DEAB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09600"/>
          </a:xfrm>
        </p:spPr>
        <p:txBody>
          <a:bodyPr/>
          <a:lstStyle/>
          <a:p>
            <a:r>
              <a:rPr lang="en-US" altLang="x-none"/>
              <a:t>Quarks and Leptons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4864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x-none" sz="2800" dirty="0"/>
              <a:t>In SM, there are three families of leptons</a:t>
            </a:r>
          </a:p>
          <a:p>
            <a:pPr marL="609600" indent="-609600">
              <a:lnSpc>
                <a:spcPct val="90000"/>
              </a:lnSpc>
            </a:pPr>
            <a:endParaRPr lang="en-US" altLang="x-none" sz="2800" dirty="0"/>
          </a:p>
          <a:p>
            <a:pPr marL="609600" indent="-609600">
              <a:lnSpc>
                <a:spcPct val="90000"/>
              </a:lnSpc>
            </a:pPr>
            <a:endParaRPr lang="en-US" altLang="x-none" sz="2800" dirty="0"/>
          </a:p>
          <a:p>
            <a:pPr marL="990600" lvl="1" indent="-533400">
              <a:lnSpc>
                <a:spcPct val="90000"/>
              </a:lnSpc>
            </a:pPr>
            <a:endParaRPr lang="en-US" altLang="x-none" sz="2400" dirty="0">
              <a:sym typeface="Wingdings" charset="2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>
                <a:sym typeface="Wingdings" charset="2"/>
              </a:rPr>
              <a:t> Increasing order of </a:t>
            </a:r>
            <a:r>
              <a:rPr lang="en-US" altLang="x-none" sz="2400" dirty="0" smtClean="0">
                <a:sym typeface="Wingdings" charset="2"/>
              </a:rPr>
              <a:t>charged lepton mass</a:t>
            </a:r>
            <a:endParaRPr lang="en-US" altLang="x-none" sz="2400" dirty="0">
              <a:sym typeface="Wingdings" charset="2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altLang="x-none" sz="2400" dirty="0" smtClean="0">
                <a:sym typeface="Wingdings" charset="2"/>
              </a:rPr>
              <a:t>The same convention </a:t>
            </a:r>
            <a:r>
              <a:rPr lang="en-US" altLang="x-none" sz="2400" dirty="0">
                <a:sym typeface="Wingdings" charset="2"/>
              </a:rPr>
              <a:t>used in strong isospin symmetry, higher member of </a:t>
            </a:r>
            <a:r>
              <a:rPr lang="en-US" altLang="x-none" sz="2400" dirty="0" err="1">
                <a:sym typeface="Wingdings" charset="2"/>
              </a:rPr>
              <a:t>multiplet</a:t>
            </a:r>
            <a:r>
              <a:rPr lang="en-US" altLang="x-none" sz="2400" dirty="0">
                <a:sym typeface="Wingdings" charset="2"/>
              </a:rPr>
              <a:t> carries higher electrical charge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800" dirty="0">
                <a:sym typeface="Wingdings" charset="2"/>
              </a:rPr>
              <a:t>And three families of quark constituents</a:t>
            </a:r>
          </a:p>
          <a:p>
            <a:pPr marL="609600" indent="-609600">
              <a:lnSpc>
                <a:spcPct val="90000"/>
              </a:lnSpc>
            </a:pPr>
            <a:endParaRPr lang="en-US" altLang="x-none" sz="2800" dirty="0">
              <a:sym typeface="Wingdings" charset="2"/>
            </a:endParaRPr>
          </a:p>
          <a:p>
            <a:pPr marL="609600" indent="-609600">
              <a:lnSpc>
                <a:spcPct val="90000"/>
              </a:lnSpc>
            </a:pPr>
            <a:endParaRPr lang="en-US" altLang="x-none" sz="2800" dirty="0">
              <a:sym typeface="Wingdings" charset="2"/>
            </a:endParaRPr>
          </a:p>
          <a:p>
            <a:pPr marL="609600" indent="-609600">
              <a:lnSpc>
                <a:spcPct val="90000"/>
              </a:lnSpc>
            </a:pPr>
            <a:endParaRPr lang="en-US" altLang="x-none" sz="2800" dirty="0">
              <a:sym typeface="Wingdings" charset="2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x-none" sz="2800" dirty="0">
                <a:sym typeface="Wingdings" charset="2"/>
              </a:rPr>
              <a:t>All these fundamental particles are fermions w/ spin </a:t>
            </a:r>
            <a:endParaRPr lang="en-US" altLang="x-none" sz="2800" dirty="0"/>
          </a:p>
        </p:txBody>
      </p:sp>
      <p:graphicFrame>
        <p:nvGraphicFramePr>
          <p:cNvPr id="889860" name="Object 4"/>
          <p:cNvGraphicFramePr>
            <a:graphicFrameLocks noChangeAspect="1"/>
          </p:cNvGraphicFramePr>
          <p:nvPr/>
        </p:nvGraphicFramePr>
        <p:xfrm>
          <a:off x="1371600" y="1423988"/>
          <a:ext cx="76517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38" name="Equation" r:id="rId3" imgW="317160" imgH="469800" progId="Equation.DSMT4">
                  <p:embed/>
                </p:oleObj>
              </mc:Choice>
              <mc:Fallback>
                <p:oleObj name="Equation" r:id="rId3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23988"/>
                        <a:ext cx="765175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1" name="Object 5"/>
          <p:cNvGraphicFramePr>
            <a:graphicFrameLocks noChangeAspect="1"/>
          </p:cNvGraphicFramePr>
          <p:nvPr/>
        </p:nvGraphicFramePr>
        <p:xfrm>
          <a:off x="3295650" y="1403350"/>
          <a:ext cx="82708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39" name="Equation" r:id="rId5" imgW="342720" imgH="482400" progId="Equation.DSMT4">
                  <p:embed/>
                </p:oleObj>
              </mc:Choice>
              <mc:Fallback>
                <p:oleObj name="Equation" r:id="rId5" imgW="342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1403350"/>
                        <a:ext cx="827088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2" name="Object 6"/>
          <p:cNvGraphicFramePr>
            <a:graphicFrameLocks noChangeAspect="1"/>
          </p:cNvGraphicFramePr>
          <p:nvPr/>
        </p:nvGraphicFramePr>
        <p:xfrm>
          <a:off x="5295900" y="1422400"/>
          <a:ext cx="7651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40" name="Equation" r:id="rId7" imgW="317160" imgH="469800" progId="Equation.DSMT4">
                  <p:embed/>
                </p:oleObj>
              </mc:Choice>
              <mc:Fallback>
                <p:oleObj name="Equation" r:id="rId7" imgW="3171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1422400"/>
                        <a:ext cx="765175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3" name="Object 7"/>
          <p:cNvGraphicFramePr>
            <a:graphicFrameLocks noChangeAspect="1"/>
          </p:cNvGraphicFramePr>
          <p:nvPr/>
        </p:nvGraphicFramePr>
        <p:xfrm>
          <a:off x="1295400" y="4227513"/>
          <a:ext cx="91916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41" name="Equation" r:id="rId9" imgW="266400" imgH="431640" progId="Equation.DSMT4">
                  <p:embed/>
                </p:oleObj>
              </mc:Choice>
              <mc:Fallback>
                <p:oleObj name="Equation" r:id="rId9" imgW="266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27513"/>
                        <a:ext cx="919163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4" name="Object 8"/>
          <p:cNvGraphicFramePr>
            <a:graphicFrameLocks noChangeAspect="1"/>
          </p:cNvGraphicFramePr>
          <p:nvPr/>
        </p:nvGraphicFramePr>
        <p:xfrm>
          <a:off x="3265488" y="4222750"/>
          <a:ext cx="8763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42" name="Equation" r:id="rId11" imgW="253800" imgH="431640" progId="Equation.DSMT4">
                  <p:embed/>
                </p:oleObj>
              </mc:Choice>
              <mc:Fallback>
                <p:oleObj name="Equation" r:id="rId11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4222750"/>
                        <a:ext cx="8763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9865" name="Object 9"/>
          <p:cNvGraphicFramePr>
            <a:graphicFrameLocks noChangeAspect="1"/>
          </p:cNvGraphicFramePr>
          <p:nvPr/>
        </p:nvGraphicFramePr>
        <p:xfrm>
          <a:off x="5235575" y="4225925"/>
          <a:ext cx="87630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43" name="Equation" r:id="rId13" imgW="253800" imgH="431640" progId="Equation.DSMT4">
                  <p:embed/>
                </p:oleObj>
              </mc:Choice>
              <mc:Fallback>
                <p:oleObj name="Equation" r:id="rId13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4225925"/>
                        <a:ext cx="876300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9866" name="Text Box 10"/>
          <p:cNvSpPr txBox="1">
            <a:spLocks noChangeArrowheads="1"/>
          </p:cNvSpPr>
          <p:nvPr/>
        </p:nvSpPr>
        <p:spPr bwMode="auto">
          <a:xfrm>
            <a:off x="6724650" y="4313238"/>
            <a:ext cx="758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>
                <a:solidFill>
                  <a:schemeClr val="accent2"/>
                </a:solidFill>
              </a:rPr>
              <a:t>+2/3</a:t>
            </a:r>
          </a:p>
        </p:txBody>
      </p:sp>
      <p:sp>
        <p:nvSpPr>
          <p:cNvPr id="889867" name="Text Box 11"/>
          <p:cNvSpPr txBox="1">
            <a:spLocks noChangeArrowheads="1"/>
          </p:cNvSpPr>
          <p:nvPr/>
        </p:nvSpPr>
        <p:spPr bwMode="auto">
          <a:xfrm>
            <a:off x="6761163" y="507523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>
                <a:solidFill>
                  <a:schemeClr val="accent2"/>
                </a:solidFill>
              </a:rPr>
              <a:t>-1/3</a:t>
            </a:r>
          </a:p>
        </p:txBody>
      </p:sp>
      <p:sp>
        <p:nvSpPr>
          <p:cNvPr id="889868" name="Text Box 12"/>
          <p:cNvSpPr txBox="1">
            <a:spLocks noChangeArrowheads="1"/>
          </p:cNvSpPr>
          <p:nvPr/>
        </p:nvSpPr>
        <p:spPr bwMode="auto">
          <a:xfrm>
            <a:off x="6899275" y="3765550"/>
            <a:ext cx="411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>
                <a:solidFill>
                  <a:schemeClr val="accent2"/>
                </a:solidFill>
              </a:rPr>
              <a:t>Q</a:t>
            </a:r>
          </a:p>
        </p:txBody>
      </p:sp>
      <p:sp>
        <p:nvSpPr>
          <p:cNvPr id="889870" name="Text Box 14"/>
          <p:cNvSpPr txBox="1">
            <a:spLocks noChangeArrowheads="1"/>
          </p:cNvSpPr>
          <p:nvPr/>
        </p:nvSpPr>
        <p:spPr bwMode="auto">
          <a:xfrm>
            <a:off x="6892925" y="1417638"/>
            <a:ext cx="34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6858000" y="1936750"/>
            <a:ext cx="442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80225" y="869950"/>
            <a:ext cx="411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>
                <a:solidFill>
                  <a:schemeClr val="accent2"/>
                </a:solidFill>
              </a:rPr>
              <a:t>Q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24749" y="5527674"/>
            <a:ext cx="476251" cy="7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58695</TotalTime>
  <Words>2978</Words>
  <Application>Microsoft Macintosh PowerPoint</Application>
  <PresentationFormat>On-screen Show (4:3)</PresentationFormat>
  <Paragraphs>431</Paragraphs>
  <Slides>43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 Narrow</vt:lpstr>
      <vt:lpstr>Book Antiqua</vt:lpstr>
      <vt:lpstr>Comic Sans MS</vt:lpstr>
      <vt:lpstr>Monotype Corsiva</vt:lpstr>
      <vt:lpstr>Symbol</vt:lpstr>
      <vt:lpstr>Tahoma</vt:lpstr>
      <vt:lpstr>Times New Roman</vt:lpstr>
      <vt:lpstr>Times New Roman MT Extra Bold</vt:lpstr>
      <vt:lpstr>Wingdings</vt:lpstr>
      <vt:lpstr>宋体</vt:lpstr>
      <vt:lpstr>Arial</vt:lpstr>
      <vt:lpstr>phys1443-spring02</vt:lpstr>
      <vt:lpstr>Equation</vt:lpstr>
      <vt:lpstr>PHYS 3446 – Lecture #23</vt:lpstr>
      <vt:lpstr>Announcements</vt:lpstr>
      <vt:lpstr>The Standard Model of Particle Physics</vt:lpstr>
      <vt:lpstr>The Standard Model of Particle Physics</vt:lpstr>
      <vt:lpstr>The Standard Model of Particle Physics</vt:lpstr>
      <vt:lpstr>Friedman Experimental Results</vt:lpstr>
      <vt:lpstr>The Standard Model of Particle Physics</vt:lpstr>
      <vt:lpstr>The Standard Model of Particle Physics</vt:lpstr>
      <vt:lpstr>Quarks and Leptons</vt:lpstr>
      <vt:lpstr>Further Experiments on Quarks</vt:lpstr>
      <vt:lpstr>Standard Model Elementary Particle Table</vt:lpstr>
      <vt:lpstr>Quark Content of Mesons</vt:lpstr>
      <vt:lpstr>Quark Content of Baryons</vt:lpstr>
      <vt:lpstr>Need for Color Quantum Number</vt:lpstr>
      <vt:lpstr>Need for Color Quantum Number</vt:lpstr>
      <vt:lpstr>Formation of the Standard Model</vt:lpstr>
      <vt:lpstr>PowerPoint Presentation</vt:lpstr>
      <vt:lpstr>PowerPoint Presentation</vt:lpstr>
      <vt:lpstr>Gauge Bosons</vt:lpstr>
      <vt:lpstr>Standard Model Elementary Particle Table</vt:lpstr>
      <vt:lpstr>Z and W Boson Decays</vt:lpstr>
      <vt:lpstr>Z and W Boson Search Strategy</vt:lpstr>
      <vt:lpstr>What do we need for the experiment to search for vector bosons?</vt:lpstr>
      <vt:lpstr>PowerPoint Presentation</vt:lpstr>
      <vt:lpstr>Run II DØ Detector  </vt:lpstr>
      <vt:lpstr>The DØ Upgrade Tracking System</vt:lpstr>
      <vt:lpstr>DØ Detector</vt:lpstr>
      <vt:lpstr>DØ Detector</vt:lpstr>
      <vt:lpstr>How are computers used in HEP?</vt:lpstr>
      <vt:lpstr>PowerPoint Presentation</vt:lpstr>
      <vt:lpstr>Electron Transverse Momentum W(en) +X</vt:lpstr>
      <vt:lpstr>W Transverse Mass W(en) +X</vt:lpstr>
      <vt:lpstr>PowerPoint Presentation</vt:lpstr>
      <vt:lpstr>W and Z event kinematic properties</vt:lpstr>
      <vt:lpstr>A W  e+n Event, End view</vt:lpstr>
      <vt:lpstr>A W  e+n Event, Side View</vt:lpstr>
      <vt:lpstr>A W  e+n Event, Lego Plot</vt:lpstr>
      <vt:lpstr>A Z  e+e-+2jets Event, End view</vt:lpstr>
      <vt:lpstr>A Z  e+e-+2jets Event, Lego Plot</vt:lpstr>
      <vt:lpstr>Spontaneous Symmetry Breaking</vt:lpstr>
      <vt:lpstr>EW Potential and Symmetry Breaking</vt:lpstr>
      <vt:lpstr>The Higgs Mechanism</vt:lpstr>
      <vt:lpstr>Issues in SM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1835</cp:revision>
  <cp:lastPrinted>2016-11-16T20:13:21Z</cp:lastPrinted>
  <dcterms:created xsi:type="dcterms:W3CDTF">2002-01-14T15:59:50Z</dcterms:created>
  <dcterms:modified xsi:type="dcterms:W3CDTF">2016-11-28T22:18:35Z</dcterms:modified>
</cp:coreProperties>
</file>