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mov" ContentType="video/quicktime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91" r:id="rId2"/>
    <p:sldId id="335" r:id="rId3"/>
    <p:sldId id="393" r:id="rId4"/>
    <p:sldId id="39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45" r:id="rId16"/>
    <p:sldId id="448" r:id="rId17"/>
    <p:sldId id="449" r:id="rId18"/>
    <p:sldId id="450" r:id="rId19"/>
    <p:sldId id="451" r:id="rId20"/>
    <p:sldId id="452" r:id="rId21"/>
    <p:sldId id="454" r:id="rId22"/>
    <p:sldId id="406" r:id="rId23"/>
    <p:sldId id="407" r:id="rId24"/>
    <p:sldId id="408" r:id="rId25"/>
    <p:sldId id="409" r:id="rId26"/>
    <p:sldId id="410" r:id="rId27"/>
    <p:sldId id="459" r:id="rId28"/>
    <p:sldId id="412" r:id="rId29"/>
    <p:sldId id="461" r:id="rId30"/>
    <p:sldId id="462" r:id="rId31"/>
    <p:sldId id="482" r:id="rId32"/>
    <p:sldId id="413" r:id="rId33"/>
    <p:sldId id="414" r:id="rId34"/>
    <p:sldId id="415" r:id="rId35"/>
    <p:sldId id="417" r:id="rId36"/>
    <p:sldId id="418" r:id="rId37"/>
    <p:sldId id="419" r:id="rId38"/>
    <p:sldId id="420" r:id="rId39"/>
    <p:sldId id="481" r:id="rId40"/>
    <p:sldId id="421" r:id="rId41"/>
    <p:sldId id="422" r:id="rId42"/>
    <p:sldId id="423" r:id="rId43"/>
    <p:sldId id="424" r:id="rId44"/>
    <p:sldId id="425" r:id="rId45"/>
    <p:sldId id="426" r:id="rId46"/>
    <p:sldId id="480" r:id="rId47"/>
    <p:sldId id="428" r:id="rId48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93"/>
    <p:restoredTop sz="94660"/>
  </p:normalViewPr>
  <p:slideViewPr>
    <p:cSldViewPr>
      <p:cViewPr varScale="1">
        <p:scale>
          <a:sx n="104" d="100"/>
          <a:sy n="104" d="100"/>
        </p:scale>
        <p:origin x="216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13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58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14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48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15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600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39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E56E9FED-B022-7D4C-99D4-EF9E9B6BF05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aehoonyu@uta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-hep.uta.edu/~yu/teaching/summer14-1441-001/summer14-1441-001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quest.cns.utexas.edu/student/courses/list" TargetMode="External"/><Relationship Id="rId3" Type="http://schemas.openxmlformats.org/officeDocument/2006/relationships/hyperlink" Target="https://idmanager.its.utexas.edu/eid_self_help/?createEID&amp;qwicap-page-id=EA027EFF7E2DA39E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ta.edu/physics/labs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1441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</a:t>
            </a: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Section </a:t>
            </a: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002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/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036864" y="1447800"/>
            <a:ext cx="27622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Monday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, 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Aug. 28, 2017</a:t>
            </a:r>
            <a:endParaRPr lang="en-US" dirty="0">
              <a:solidFill>
                <a:schemeClr val="accent2"/>
              </a:solidFill>
              <a:latin typeface="Monotype Corsiva" pitchFamily="-84" charset="0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6413" y="5638800"/>
            <a:ext cx="8433527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11pm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this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Wednesday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Aug. 30!!</a:t>
            </a:r>
            <a:endParaRPr lang="en-US" dirty="0">
              <a:solidFill>
                <a:srgbClr val="003300"/>
              </a:solidFill>
              <a:latin typeface="Arial Narrow" pitchFamily="-8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</a:t>
            </a:r>
            <a:r>
              <a:rPr lang="en-US" sz="2800" dirty="0" smtClean="0">
                <a:solidFill>
                  <a:schemeClr val="accent2"/>
                </a:solidFill>
                <a:latin typeface="Arial Narrow" pitchFamily="-84" charset="0"/>
              </a:rPr>
              <a:t>units</a:t>
            </a:r>
          </a:p>
        </p:txBody>
      </p:sp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9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838200"/>
            <a:ext cx="6511765" cy="5498260"/>
          </a:xfrm>
          <a:prstGeom prst="rect">
            <a:avLst/>
          </a:prstGeom>
          <a:noFill/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95</a:t>
            </a:r>
            <a:r>
              <a:rPr lang="en-US" sz="4800" b="1" dirty="0" smtClean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 </a:t>
            </a:r>
            <a:endParaRPr lang="en-US" sz="48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there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Big deal for the new LHC Run!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  <a:endParaRPr lang="en-US" sz="2800" dirty="0">
              <a:solidFill>
                <a:srgbClr val="0033CC"/>
              </a:solidFill>
              <a:latin typeface="Arial Narrow" charset="0"/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9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8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+mj-lt"/>
                </a:rPr>
                <a:t>anti-particle </a:t>
              </a:r>
              <a:r>
                <a:rPr lang="en-US" b="1" dirty="0">
                  <a:solidFill>
                    <a:schemeClr val="bg1"/>
                  </a:solidFill>
                  <a:latin typeface="+mj-lt"/>
                </a:rPr>
                <a:t>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2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World’s </a:t>
            </a:r>
            <a:r>
              <a:rPr lang="en-US" sz="1800" dirty="0"/>
              <a:t>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</a:t>
            </a:r>
            <a:r>
              <a:rPr lang="en-US" sz="1600" dirty="0" smtClean="0"/>
              <a:t>(2.5mi) circumference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 smtClean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</a:t>
            </a:r>
            <a:r>
              <a:rPr lang="en-US" sz="1600" dirty="0" smtClean="0">
                <a:sym typeface="Wingdings" charset="2"/>
              </a:rPr>
              <a:t>on the area smaller than </a:t>
            </a:r>
            <a:r>
              <a:rPr lang="en-US" sz="1600" dirty="0">
                <a:sym typeface="Wingdings" charset="2"/>
              </a:rPr>
              <a:t>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 smtClean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Equivalent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to the kinetic energy of a 20t truck at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the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speed 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130km/</a:t>
            </a: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 smtClean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 smtClean="0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 smtClean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Vibrant other programs running, including the search for dark matter</a:t>
            </a: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5334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 smtClean="0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 smtClean="0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 smtClean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Large amount of data accumulated in 2010 – present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2017 data taking ongoing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12692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5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dirty="0" smtClean="0"/>
              <a:t>What?  What’s the symmetry?</a:t>
            </a:r>
            <a:endParaRPr lang="en-US" dirty="0"/>
          </a:p>
        </p:txBody>
      </p:sp>
      <p:pic>
        <p:nvPicPr>
          <p:cNvPr id="8" name="Content Placeholder 7" descr="round-tabl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>
            <a:fillRect/>
          </a:stretch>
        </p:blipFill>
        <p:spPr>
          <a:xfrm>
            <a:off x="2286000" y="1752600"/>
            <a:ext cx="4648200" cy="4953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7620000" cy="4953000"/>
          </a:xfrm>
        </p:spPr>
        <p:txBody>
          <a:bodyPr/>
          <a:lstStyle/>
          <a:p>
            <a:r>
              <a:rPr lang="en-US" dirty="0" smtClean="0"/>
              <a:t>Where is the head of the table?</a:t>
            </a:r>
          </a:p>
          <a:p>
            <a:r>
              <a:rPr lang="en-US" dirty="0" smtClean="0"/>
              <a:t>Without a broken symmetry, one cannot tell directional information!!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9 at 5.1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3886200" cy="838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broken symmetry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0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r>
              <a:rPr lang="en-US" altLang="ko-KR" sz="3200" dirty="0" smtClean="0">
                <a:sym typeface="Wingdings"/>
              </a:rPr>
              <a:t>Only when symmetry is broken, can one tell directions </a:t>
            </a:r>
          </a:p>
          <a:p>
            <a:r>
              <a:rPr lang="en-US" altLang="ko-KR" sz="3200" dirty="0" smtClean="0">
                <a:sym typeface="Wingdings"/>
              </a:rPr>
              <a:t>Higgs field works to break the perfect symmetry and gives mass to all fundamental particles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Sometimes, this field spontaneously generates a particle, the Higgs particle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 the Higgs particle is the evidence of the existence of the Higgs field! </a:t>
            </a:r>
            <a:endParaRPr lang="en-US" altLang="ko-KR" sz="2800" dirty="0" smtClean="0"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5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153400" cy="4648200"/>
          </a:xfrm>
        </p:spPr>
        <p:txBody>
          <a:bodyPr/>
          <a:lstStyle/>
          <a:p>
            <a:pPr eaLnBrk="1" hangingPunct="1"/>
            <a:r>
              <a:rPr lang="en-US" dirty="0"/>
              <a:t>Plea to you:  Please turn off </a:t>
            </a:r>
            <a:r>
              <a:rPr lang="en-US" dirty="0" smtClean="0"/>
              <a:t>all your electronic gadgets, including cell</a:t>
            </a:r>
            <a:r>
              <a:rPr lang="en-US" dirty="0"/>
              <a:t>-phones</a:t>
            </a:r>
            <a:r>
              <a:rPr lang="en-US" dirty="0" smtClean="0"/>
              <a:t>, computers </a:t>
            </a:r>
          </a:p>
          <a:p>
            <a:pPr eaLnBrk="1" hangingPunct="1"/>
            <a:r>
              <a:rPr lang="en-US" dirty="0" smtClean="0"/>
              <a:t>Reading </a:t>
            </a:r>
            <a:r>
              <a:rPr lang="en-US" dirty="0"/>
              <a:t>assignment #1: Read and follow through all sections in appendix A by</a:t>
            </a:r>
            <a:r>
              <a:rPr lang="en-US" dirty="0" smtClean="0"/>
              <a:t> Wednesday, Aug. 30 </a:t>
            </a:r>
          </a:p>
          <a:p>
            <a:pPr lvl="1" eaLnBrk="1" hangingPunct="1"/>
            <a:r>
              <a:rPr lang="en-US" dirty="0"/>
              <a:t>A-1 through A-7</a:t>
            </a:r>
          </a:p>
          <a:p>
            <a:pPr eaLnBrk="1" hangingPunct="1"/>
            <a:r>
              <a:rPr lang="en-US" dirty="0"/>
              <a:t>There will be a quiz on this and Ch. 21 on</a:t>
            </a:r>
            <a:r>
              <a:rPr lang="en-US" dirty="0" smtClean="0"/>
              <a:t> Wednesday, Sept. 6.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alking_in_pla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914400"/>
          </a:xfrm>
        </p:spPr>
        <p:txBody>
          <a:bodyPr/>
          <a:lstStyle/>
          <a:p>
            <a:r>
              <a:rPr lang="en-US" dirty="0" smtClean="0"/>
              <a:t>So how does Higgs Field work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3962400" cy="5257800"/>
          </a:xfrm>
        </p:spPr>
        <p:txBody>
          <a:bodyPr/>
          <a:lstStyle/>
          <a:p>
            <a:r>
              <a:rPr lang="en-US" dirty="0" smtClean="0"/>
              <a:t>Person in space </a:t>
            </a:r>
            <a:r>
              <a:rPr lang="en-US" dirty="0" smtClean="0">
                <a:sym typeface="Wingdings"/>
              </a:rPr>
              <a:t> no symmetry breaking</a:t>
            </a:r>
            <a:endParaRPr lang="en-US" dirty="0"/>
          </a:p>
        </p:txBody>
      </p:sp>
      <p:pic>
        <p:nvPicPr>
          <p:cNvPr id="10" name="Content Placeholder 9" descr="Screen Shot 2013-04-26 at 5.53.18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3416"/>
          <a:stretch>
            <a:fillRect/>
          </a:stretch>
        </p:blipFill>
        <p:spPr>
          <a:xfrm>
            <a:off x="228600" y="1828800"/>
            <a:ext cx="3810000" cy="41148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600" y="914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r>
              <a:rPr lang="en-US" dirty="0" smtClean="0"/>
              <a:t>Person in air </a:t>
            </a:r>
            <a:r>
              <a:rPr lang="en-US" dirty="0" smtClean="0">
                <a:sym typeface="Wingdings"/>
              </a:rPr>
              <a:t> symmetry can be broken</a:t>
            </a:r>
          </a:p>
          <a:p>
            <a:r>
              <a:rPr lang="en-US" dirty="0" smtClean="0">
                <a:sym typeface="Wingdings"/>
              </a:rPr>
              <a:t>Sometimes, you 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934200" y="1981200"/>
            <a:ext cx="762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Taz-Tornad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419600"/>
            <a:ext cx="1219200" cy="19466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flipV="1">
            <a:off x="7162800" y="25908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162800" y="28956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162800" y="32004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438400" y="4953000"/>
            <a:ext cx="5715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>
                <a:sym typeface="Wingdings"/>
              </a:rPr>
              <a:t>Just like the tornado is a piece of evidence of the existence of air, Higgs particle is a piece of evidence of Higgs mechanism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b="1" dirty="0" smtClean="0"/>
              <a:t>How do we look for the Higgs?</a:t>
            </a:r>
            <a:endParaRPr lang="en-US" b="1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Identify Higgs candidate events</a:t>
            </a: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ko-KR" sz="2000" dirty="0" smtClean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0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 smtClean="0"/>
              <a:t>What did statistics do for Higgs?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 smtClean="0"/>
              <a:t>How about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3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10600" cy="54102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way over 7 standard deviations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26815-A219-6749-AF67-92C3905B685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514600" cy="476250"/>
          </a:xfrm>
        </p:spPr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8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03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Level of significance: much better than 99.999 999 999 </a:t>
            </a:r>
            <a:r>
              <a:rPr lang="en-US" sz="2400" dirty="0"/>
              <a:t>7</a:t>
            </a:r>
            <a:r>
              <a:rPr lang="en-US" sz="2400" dirty="0" smtClean="0"/>
              <a:t>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could be wrong once if we do the same experiment 391,000,000,000 times (will take ~13,000 years even if each experiment takes 1s!!)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</a:t>
            </a:r>
            <a:r>
              <a:rPr lang="en-US" sz="2400" dirty="0"/>
              <a:t> </a:t>
            </a:r>
            <a:r>
              <a:rPr lang="en-US" sz="2400" dirty="0" smtClean="0"/>
              <a:t>do not have 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9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The flagship long baseline (1300km) </a:t>
            </a:r>
            <a:r>
              <a:rPr lang="en-US" sz="2800" dirty="0" err="1" smtClean="0">
                <a:latin typeface="Symbol" charset="2"/>
                <a:cs typeface="Symbol" charset="2"/>
              </a:rPr>
              <a:t>ν</a:t>
            </a:r>
            <a:r>
              <a:rPr lang="en-US" sz="2800" dirty="0" smtClean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The Next Big Thing - DUNE Experiment</a:t>
            </a:r>
            <a:endParaRPr lang="en-US" sz="4000" b="1" dirty="0"/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1400" y="609600"/>
            <a:ext cx="1752600" cy="1109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1905000"/>
            <a:ext cx="2667000" cy="2240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20160518_101605_resiz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19300"/>
            <a:ext cx="5867400" cy="4057650"/>
          </a:xfrm>
          <a:prstGeom prst="rect">
            <a:avLst/>
          </a:prstGeom>
        </p:spPr>
      </p:pic>
      <p:pic>
        <p:nvPicPr>
          <p:cNvPr id="5" name="Picture 4" descr="20160518_151716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876800" cy="2743200"/>
          </a:xfrm>
          <a:prstGeom prst="rect">
            <a:avLst/>
          </a:prstGeom>
        </p:spPr>
      </p:pic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1676400" y="4267200"/>
            <a:ext cx="243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5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 smtClean="0">
                <a:solidFill>
                  <a:srgbClr val="800000"/>
                </a:solidFill>
              </a:rPr>
              <a:t>Yes, you are right!  Mount Rushmore!!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5867400" y="4876800"/>
            <a:ext cx="3200400" cy="19050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marL="571500" indent="-571500"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Nobel </a:t>
            </a:r>
            <a:r>
              <a:rPr lang="en-US" sz="2800" b="1" dirty="0">
                <a:solidFill>
                  <a:srgbClr val="0000FF"/>
                </a:solidFill>
              </a:rPr>
              <a:t>Winning Neutrino Discovery by Ray Davis in 1960’s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Many Dark Matter experiments in progress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New DUNE area to be excavated shortly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8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 smtClean="0">
                <a:ea typeface="굴림" charset="-127"/>
                <a:cs typeface="굴림" charset="-127"/>
              </a:rPr>
              <a:t>Fermilab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UTA group is part of three experiments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Long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Baseline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Neutrino Experiment (LBNE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), an $850M flagship experiment,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with data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expected in 2025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High flux secondary beam and a near detector enables searches for DM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In addition to precision measurements of key neutrino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param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.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.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UTA playing very significant role in this experiment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A </a:t>
            </a:r>
            <a:r>
              <a:rPr lang="en-US" dirty="0">
                <a:latin typeface="Arial Narrow" charset="0"/>
                <a:sym typeface="Wingdings"/>
              </a:rPr>
              <a:t>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If </a:t>
            </a:r>
            <a:r>
              <a:rPr lang="en-US" dirty="0">
                <a:latin typeface="Arial Narrow" charset="0"/>
                <a:sym typeface="Wingdings"/>
              </a:rPr>
              <a:t>we see DM, we could use this to make DM Beam?</a:t>
            </a:r>
            <a:r>
              <a:rPr lang="en-US" dirty="0" smtClean="0">
                <a:latin typeface="Arial Narrow" charset="0"/>
                <a:sym typeface="Wingdings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3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The Components of the DUNE Experiment</a:t>
            </a:r>
            <a:endParaRPr lang="en-US" sz="4000" b="1" dirty="0"/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9009" y="685800"/>
            <a:ext cx="5498791" cy="2139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/>
          <p:cNvGrpSpPr/>
          <p:nvPr/>
        </p:nvGrpSpPr>
        <p:grpSpPr>
          <a:xfrm>
            <a:off x="457200" y="685800"/>
            <a:ext cx="2872131" cy="2629285"/>
            <a:chOff x="5943600" y="685800"/>
            <a:chExt cx="2872131" cy="2629285"/>
          </a:xfrm>
        </p:grpSpPr>
        <p:pic>
          <p:nvPicPr>
            <p:cNvPr id="11" name="image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185"/>
            <p:cNvSpPr/>
            <p:nvPr/>
          </p:nvSpPr>
          <p:spPr>
            <a:xfrm rot="499911">
              <a:off x="6884867" y="1591955"/>
              <a:ext cx="970064" cy="4414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dirty="0">
                  <a:solidFill>
                    <a:srgbClr val="A50021"/>
                  </a:solidFill>
                  <a:latin typeface="+mn-lt"/>
                </a:rPr>
                <a:t>1300km</a:t>
              </a:r>
            </a:p>
          </p:txBody>
        </p:sp>
      </p:grpSp>
      <p:pic>
        <p:nvPicPr>
          <p:cNvPr id="13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r="10298" b="8116"/>
          <a:stretch>
            <a:fillRect/>
          </a:stretch>
        </p:blipFill>
        <p:spPr>
          <a:xfrm>
            <a:off x="0" y="3352800"/>
            <a:ext cx="3278756" cy="2057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0" y="2895600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57800" y="4267200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381000" y="5314890"/>
            <a:ext cx="2514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1500m underground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505200" y="2949714"/>
            <a:ext cx="198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4 caverns with ~20kt total each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7162800" y="57912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62m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638800" y="5638800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638800" y="5257800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5715000" y="5562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5257800" y="5943600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4572000" y="5943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14m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2" name="Shape 127"/>
          <p:cNvSpPr/>
          <p:nvPr/>
        </p:nvSpPr>
        <p:spPr>
          <a:xfrm flipH="1">
            <a:off x="2362200" y="4419600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" name="Shape 127"/>
          <p:cNvSpPr/>
          <p:nvPr/>
        </p:nvSpPr>
        <p:spPr>
          <a:xfrm flipH="1" flipV="1">
            <a:off x="5029200" y="4114800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4" name="Shape 127"/>
          <p:cNvSpPr/>
          <p:nvPr/>
        </p:nvSpPr>
        <p:spPr>
          <a:xfrm flipH="1">
            <a:off x="2895600" y="1981200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" name="Shape 127"/>
          <p:cNvSpPr/>
          <p:nvPr/>
        </p:nvSpPr>
        <p:spPr>
          <a:xfrm>
            <a:off x="762000" y="1981200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Forces between the constituents (gravitational, electro-magnetic, weak and strong forces)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</a:t>
            </a:r>
            <a:r>
              <a:rPr lang="en-US" sz="1800" dirty="0" smtClean="0"/>
              <a:t>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Search for Dark Matter and Making of Dark Matter Beams</a:t>
            </a:r>
            <a:endParaRPr lang="en-US" sz="1800" dirty="0"/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activity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our everyday lives </a:t>
            </a:r>
            <a:r>
              <a:rPr lang="en-US" sz="1800" dirty="0" smtClean="0"/>
              <a:t>better to help us live well as an integral part of the universe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0445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yostat-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382800" y="30236"/>
            <a:ext cx="8534400" cy="734511"/>
          </a:xfrm>
          <a:ln/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99FFCC"/>
                </a:solidFill>
              </a:rPr>
              <a:t>How BIG?</a:t>
            </a:r>
            <a:endParaRPr lang="en-US" sz="4800" b="1" dirty="0">
              <a:solidFill>
                <a:srgbClr val="99FFCC"/>
              </a:solidFill>
            </a:endParaRPr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457200" y="2362200"/>
            <a:ext cx="365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4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</a:rPr>
              <a:t>This is just for a 3mx1mx1m (42t) active volume baby prototype!!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6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31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0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Field Cage Construction!!</a:t>
            </a:r>
            <a:endParaRPr lang="en-US" altLang="en-US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7324" y="721338"/>
            <a:ext cx="8769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Field cage is a detector component that gives a uniform electric field for the particles to be moved around</a:t>
            </a:r>
            <a:endParaRPr lang="en-US" sz="2400" dirty="0" smtClean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Many physics UG students take part in this project!</a:t>
            </a:r>
            <a:endParaRPr lang="en-US" sz="2400" dirty="0" smtClean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5" y="1965211"/>
            <a:ext cx="4288806" cy="26796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4" y="4732187"/>
            <a:ext cx="2065159" cy="15488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50" y="4733898"/>
            <a:ext cx="2127781" cy="15958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11" y="2141481"/>
            <a:ext cx="4244975" cy="390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 smtClean="0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2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Bi-product of High Energy Physics Research</a:t>
            </a:r>
            <a:endParaRPr lang="en-US" sz="4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950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 smtClean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  <a:endParaRPr lang="en-US" sz="4000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612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79106" y="5330339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2012 God particle discovery</a:t>
            </a:r>
            <a:endParaRPr lang="en-US" dirty="0">
              <a:solidFill>
                <a:srgbClr val="FFFFFF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7" name="CBS 11 Dr. Yu interview 07.04.1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80" y="-1"/>
            <a:ext cx="9127719" cy="6353499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297260" y="4835039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Discovery of the God Particle in 2012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http://www-hep.uta.edu/~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yu/teaching/fall17-1444-002/fall-1444-002.html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frequently read!! 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Office Hours for Dr. Yu: 2:30 – 3:30pm, MW or by appointments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3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8229600" cy="60198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Homework: </a:t>
            </a:r>
            <a:r>
              <a:rPr lang="en-US" altLang="ko-KR" sz="2400" dirty="0" smtClean="0">
                <a:ea typeface="굴림" charset="-127"/>
                <a:cs typeface="굴림" charset="-127"/>
              </a:rPr>
              <a:t>25</a:t>
            </a:r>
            <a:r>
              <a:rPr lang="en-US" sz="2400" dirty="0" smtClean="0"/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Final Comprehensive Exams (</a:t>
            </a:r>
            <a:r>
              <a:rPr lang="en-US" sz="2000" dirty="0" smtClean="0">
                <a:ea typeface="굴림" charset="-127"/>
                <a:cs typeface="굴림" charset="-127"/>
              </a:rPr>
              <a:t>Dec.</a:t>
            </a:r>
            <a:r>
              <a:rPr lang="en-US" sz="2000" dirty="0">
                <a:ea typeface="굴림" charset="-127"/>
                <a:cs typeface="굴림" charset="-127"/>
              </a:rPr>
              <a:t> </a:t>
            </a:r>
            <a:r>
              <a:rPr lang="en-US" sz="2000" dirty="0" smtClean="0">
                <a:ea typeface="굴림" charset="-127"/>
                <a:cs typeface="굴림" charset="-127"/>
              </a:rPr>
              <a:t>11/17</a:t>
            </a:r>
            <a:r>
              <a:rPr lang="en-US" sz="2000" dirty="0" smtClean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Mid-term Comprehensive Exam (Oct. 18/17):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One better of the two term Exams (Sept. 20/17 and 11/15/17): </a:t>
            </a:r>
            <a:r>
              <a:rPr lang="en-US" altLang="ko-KR" sz="2000" dirty="0" smtClean="0">
                <a:ea typeface="굴림" charset="-127"/>
                <a:cs typeface="굴림" charset="-127"/>
              </a:rPr>
              <a:t>12</a:t>
            </a:r>
            <a:r>
              <a:rPr lang="en-US" sz="2000" dirty="0" smtClean="0"/>
              <a:t>%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Total of t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wo</a:t>
            </a:r>
            <a:r>
              <a:rPr lang="en-US" sz="1800" dirty="0" smtClean="0"/>
              <a:t> non-comprehensive term exams (</a:t>
            </a:r>
            <a:r>
              <a:rPr lang="en-US" sz="1800" dirty="0" smtClean="0">
                <a:ea typeface="굴림" charset="-127"/>
                <a:cs typeface="굴림" charset="-127"/>
              </a:rPr>
              <a:t>9/20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</a:t>
            </a:r>
            <a:r>
              <a:rPr lang="en-US" sz="1800" dirty="0" smtClean="0"/>
              <a:t>and </a:t>
            </a:r>
            <a:r>
              <a:rPr lang="en-US" sz="1800" dirty="0" smtClean="0">
                <a:ea typeface="굴림" charset="-127"/>
                <a:cs typeface="굴림" charset="-127"/>
              </a:rPr>
              <a:t>11</a:t>
            </a:r>
            <a:r>
              <a:rPr lang="en-US" sz="1800" dirty="0" smtClean="0"/>
              <a:t>/15)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ko-KR" sz="1800" dirty="0" smtClean="0">
                <a:ea typeface="굴림" charset="-127"/>
                <a:cs typeface="굴림" charset="-127"/>
              </a:rPr>
              <a:t>One</a:t>
            </a:r>
            <a:r>
              <a:rPr lang="en-US" sz="1800" dirty="0" smtClean="0"/>
              <a:t> better of the t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wo</a:t>
            </a:r>
            <a:r>
              <a:rPr lang="en-US" sz="1800" dirty="0" smtClean="0"/>
              <a:t> exams will be used for the final grade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 smtClean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Lab score: 10%</a:t>
            </a:r>
            <a:endParaRPr lang="en-US" sz="2400" dirty="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Physics Department Colloquium Attendance (4pm Wednesdays!)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Planetarium shows and Other many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4327525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23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800" b="1" dirty="0" smtClean="0"/>
              <a:t>Homework </a:t>
            </a:r>
            <a:r>
              <a:rPr lang="mr-IN" sz="4800" b="1" dirty="0" smtClean="0"/>
              <a:t>–</a:t>
            </a:r>
            <a:r>
              <a:rPr lang="en-US" sz="4800" b="1" dirty="0" smtClean="0"/>
              <a:t> 1 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4300" y="753762"/>
            <a:ext cx="8915400" cy="5715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Solving homework problems is the only way to comprehend class material </a:t>
            </a:r>
            <a:r>
              <a:rPr lang="en-US" dirty="0" smtClean="0">
                <a:sym typeface="Wingdings"/>
              </a:rPr>
              <a:t> 1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2 HW per week</a:t>
            </a:r>
            <a:endParaRPr lang="en-US" dirty="0" smtClean="0"/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hlinkClick r:id="rId2"/>
              </a:rPr>
              <a:t>https://quest.cns.utexas.edu/student/courses/list</a:t>
            </a:r>
            <a:r>
              <a:rPr lang="en-US" dirty="0" smtClean="0"/>
              <a:t> </a:t>
            </a:r>
            <a:endParaRPr lang="en-US" sz="32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Choose the course </a:t>
            </a:r>
            <a:r>
              <a:rPr lang="en-US" b="1" u="sng" dirty="0" smtClean="0">
                <a:solidFill>
                  <a:srgbClr val="FF0000"/>
                </a:solidFill>
              </a:rPr>
              <a:t>PHYS1444-fall17</a:t>
            </a:r>
            <a:r>
              <a:rPr lang="en-US" dirty="0" smtClean="0">
                <a:solidFill>
                  <a:schemeClr val="accent2"/>
                </a:solidFill>
              </a:rPr>
              <a:t>, unique number </a:t>
            </a:r>
            <a:r>
              <a:rPr lang="en-US" b="1" u="sng" dirty="0" smtClean="0">
                <a:solidFill>
                  <a:srgbClr val="FF0000"/>
                </a:solidFill>
              </a:rPr>
              <a:t>44017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Once you enroll, you need my approval before proceeding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u="sng" dirty="0" smtClean="0">
                <a:solidFill>
                  <a:schemeClr val="accent2"/>
                </a:solidFill>
              </a:rPr>
              <a:t>Download </a:t>
            </a:r>
            <a:r>
              <a:rPr lang="en-US" u="sng" dirty="0" err="1" smtClean="0">
                <a:solidFill>
                  <a:schemeClr val="accent2"/>
                </a:solidFill>
              </a:rPr>
              <a:t>homeworks</a:t>
            </a:r>
            <a:r>
              <a:rPr lang="en-US" altLang="ko-KR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u="sng" dirty="0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A50021"/>
                </a:solidFill>
              </a:rPr>
              <a:t>Roster will close at 11pm Wednesday, Aug. 30</a:t>
            </a:r>
            <a:endParaRPr lang="en-US" altLang="ko-KR" dirty="0" smtClean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e-ID: Go and apply at the URL </a:t>
            </a:r>
            <a:r>
              <a:rPr lang="en-US" dirty="0" smtClean="0">
                <a:solidFill>
                  <a:srgbClr val="A50021"/>
                </a:solidFill>
                <a:ea typeface="굴림" charset="-127"/>
                <a:cs typeface="굴림" charset="-127"/>
                <a:hlinkClick r:id="rId3"/>
              </a:rPr>
              <a:t>https://idmanager.its.utexas.edu/eid_self_help/?createEID&amp;qwicap-page-id=EA027EFF7E2DA39E</a:t>
            </a:r>
            <a:r>
              <a:rPr lang="en-US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dirty="0" smtClean="0">
              <a:solidFill>
                <a:srgbClr val="A5002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90B60E-95F4-9C41-AEA5-2E2E6ABCCAA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4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800" b="1" dirty="0" smtClean="0"/>
              <a:t>Homework </a:t>
            </a:r>
            <a:r>
              <a:rPr lang="mr-IN" sz="4800" b="1" dirty="0" smtClean="0"/>
              <a:t>–</a:t>
            </a:r>
            <a:r>
              <a:rPr lang="en-US" sz="4800" b="1" dirty="0" smtClean="0"/>
              <a:t> 2 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762000"/>
            <a:ext cx="85344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Home work problems will be slightly ahead of the class 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Homework solutions are available 5min after the deadline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Remember!  This means no chance for a late submission!!</a:t>
            </a:r>
            <a:endParaRPr lang="en-US" sz="2400" b="1" u="sng" dirty="0" smtClean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u="sng" dirty="0" smtClean="0">
                <a:solidFill>
                  <a:srgbClr val="A50021"/>
                </a:solidFill>
              </a:rPr>
              <a:t>No</a:t>
            </a:r>
            <a:r>
              <a:rPr lang="en-US" dirty="0" smtClean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H</a:t>
            </a:r>
            <a:r>
              <a:rPr lang="en-US" dirty="0" smtClean="0"/>
              <a:t>ome work will constitute </a:t>
            </a:r>
            <a:r>
              <a:rPr lang="en-US" altLang="ko-KR" b="1" u="sng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b="1" u="sng" dirty="0" smtClean="0">
                <a:solidFill>
                  <a:srgbClr val="A50021"/>
                </a:solidFill>
              </a:rPr>
              <a:t> of the total</a:t>
            </a:r>
            <a:r>
              <a:rPr lang="en-US" dirty="0" smtClean="0"/>
              <a:t> </a:t>
            </a:r>
            <a:r>
              <a:rPr lang="en-US" dirty="0" smtClean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Strongly encouraged to collaborate </a:t>
            </a:r>
            <a:r>
              <a:rPr lang="en-US" dirty="0" err="1" smtClean="0">
                <a:sym typeface="Wingdings" charset="2"/>
              </a:rPr>
              <a:t></a:t>
            </a:r>
            <a:r>
              <a:rPr lang="en-US" dirty="0" smtClean="0">
                <a:sym typeface="Wingdings" charset="2"/>
              </a:rPr>
              <a:t> Does not mean you can copy</a:t>
            </a:r>
          </a:p>
        </p:txBody>
      </p:sp>
    </p:spTree>
    <p:extLst>
      <p:ext uri="{BB962C8B-B14F-4D97-AF65-F5344CB8AC3E}">
        <p14:creationId xmlns:p14="http://schemas.microsoft.com/office/powerpoint/2010/main" val="122626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Aug. 28,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makes up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the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universe?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How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 all come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from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2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40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4582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used for extra </a:t>
            </a:r>
            <a:r>
              <a:rPr lang="en-US" dirty="0" smtClean="0"/>
              <a:t>credit</a:t>
            </a: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Lectures will be </a:t>
            </a:r>
            <a:r>
              <a:rPr lang="en-US" dirty="0" smtClean="0"/>
              <a:t>in </a:t>
            </a:r>
            <a:r>
              <a:rPr lang="en-US" dirty="0"/>
              <a:t>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The lecture notes will be posted on the web </a:t>
            </a:r>
            <a:r>
              <a:rPr lang="en-US" b="1" u="sng" dirty="0">
                <a:solidFill>
                  <a:srgbClr val="A50021"/>
                </a:solidFill>
              </a:rPr>
              <a:t>AFTER</a:t>
            </a:r>
            <a:r>
              <a:rPr lang="en-US" dirty="0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mixed with traditional </a:t>
            </a:r>
            <a:r>
              <a:rPr lang="en-US" dirty="0" smtClean="0"/>
              <a:t>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Active </a:t>
            </a:r>
            <a:r>
              <a:rPr lang="en-US" dirty="0"/>
              <a:t>participation through </a:t>
            </a:r>
            <a:r>
              <a:rPr lang="en-US" dirty="0" smtClean="0"/>
              <a:t>problem solving, collaboration, questions </a:t>
            </a:r>
            <a:r>
              <a:rPr lang="en-US" dirty="0"/>
              <a:t>and discussions </a:t>
            </a:r>
            <a:r>
              <a:rPr lang="en-US" dirty="0" smtClean="0"/>
              <a:t>are required!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Prepare a thick note book and a pen to keep your work in!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>
                <a:sym typeface="Wingdings" charset="2"/>
              </a:rPr>
              <a:t>Communication is </a:t>
            </a:r>
            <a:r>
              <a:rPr lang="en-US" dirty="0">
                <a:sym typeface="Wingdings" charset="2"/>
              </a:rPr>
              <a:t>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86544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F15C3-4849-B24E-B0DE-48090D7A5563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smtClean="0"/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534400" cy="5638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Physics Labs:</a:t>
            </a:r>
            <a:r>
              <a:rPr lang="en-US" sz="2000" dirty="0" smtClean="0"/>
              <a:t> Starts Monday, Sept. 11</a:t>
            </a:r>
          </a:p>
          <a:p>
            <a:pPr lvl="1" eaLnBrk="1" hangingPunct="1"/>
            <a:r>
              <a:rPr lang="en-US" sz="2000" dirty="0" smtClean="0"/>
              <a:t>Important to understand physical principles through experiments</a:t>
            </a:r>
          </a:p>
          <a:p>
            <a:pPr lvl="1" eaLnBrk="1" hangingPunct="1"/>
            <a:r>
              <a:rPr lang="en-US" sz="2000" dirty="0" smtClean="0"/>
              <a:t>10% of the grade</a:t>
            </a:r>
          </a:p>
          <a:p>
            <a:pPr lvl="1" eaLnBrk="1" hangingPunct="1"/>
            <a:r>
              <a:rPr lang="en-US" sz="2000" dirty="0" err="1" smtClean="0"/>
              <a:t>Prelab</a:t>
            </a:r>
            <a:r>
              <a:rPr lang="en-US" sz="2000" dirty="0" smtClean="0"/>
              <a:t> questions can be obtained at </a:t>
            </a:r>
            <a:r>
              <a:rPr lang="en-US" sz="2000" dirty="0" smtClean="0">
                <a:hlinkClick r:id="rId2"/>
              </a:rPr>
              <a:t>www.uta.edu/physics/labs</a:t>
            </a:r>
            <a:r>
              <a:rPr lang="en-US" sz="2000" dirty="0" smtClean="0"/>
              <a:t> </a:t>
            </a:r>
          </a:p>
          <a:p>
            <a:pPr lvl="1" eaLnBrk="1" hangingPunct="1"/>
            <a:r>
              <a:rPr lang="en-US" sz="2000" dirty="0" smtClean="0"/>
              <a:t>Lab syllabus is available in your assigned lab rooms.  </a:t>
            </a:r>
          </a:p>
          <a:p>
            <a:pPr eaLnBrk="1" hangingPunct="1"/>
            <a:r>
              <a:rPr lang="en-US" sz="2400" dirty="0" smtClean="0"/>
              <a:t>Physics Clinic:</a:t>
            </a:r>
          </a:p>
          <a:p>
            <a:pPr lvl="1" eaLnBrk="1" hangingPunct="1"/>
            <a:r>
              <a:rPr lang="en-US" sz="2000" dirty="0" smtClean="0"/>
              <a:t>Free service</a:t>
            </a:r>
          </a:p>
          <a:p>
            <a:pPr lvl="1" eaLnBrk="1" hangingPunct="1"/>
            <a:r>
              <a:rPr lang="en-US" sz="2000" dirty="0" smtClean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 smtClean="0"/>
              <a:t>Do not expect solutions of the problem from them!</a:t>
            </a:r>
          </a:p>
          <a:p>
            <a:pPr lvl="2" eaLnBrk="1" hangingPunct="1"/>
            <a:r>
              <a:rPr lang="en-US" sz="1800" dirty="0" smtClean="0"/>
              <a:t>Do not expect them to tell you whether your answers are correct!</a:t>
            </a:r>
          </a:p>
          <a:p>
            <a:pPr lvl="2" eaLnBrk="1" hangingPunct="1"/>
            <a:r>
              <a:rPr lang="en-US" sz="1800" dirty="0" smtClean="0"/>
              <a:t>It is your responsibility to make sure that you have done everything correctly!</a:t>
            </a:r>
            <a:endParaRPr lang="en-US" sz="2000" dirty="0" smtClean="0">
              <a:sym typeface="Wingdings" charset="2"/>
            </a:endParaRP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11am – 6pm, Mon – Thu in SH 007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This service begins today!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Please take full advantage of this service!!</a:t>
            </a:r>
          </a:p>
        </p:txBody>
      </p:sp>
    </p:spTree>
    <p:extLst>
      <p:ext uri="{BB962C8B-B14F-4D97-AF65-F5344CB8AC3E}">
        <p14:creationId xmlns:p14="http://schemas.microsoft.com/office/powerpoint/2010/main" val="135446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762000"/>
            <a:ext cx="8229600" cy="5257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10% addition to the total</a:t>
            </a:r>
          </a:p>
          <a:p>
            <a:pPr lvl="1" eaLnBrk="1" hangingPunct="1"/>
            <a:r>
              <a:rPr lang="en-US" sz="3600" dirty="0" smtClean="0"/>
              <a:t>Could boost a B to A, C to B or D to C</a:t>
            </a:r>
          </a:p>
          <a:p>
            <a:pPr eaLnBrk="1" hangingPunct="1"/>
            <a:r>
              <a:rPr lang="en-US" sz="4000" dirty="0" smtClean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</a:t>
            </a:r>
            <a:r>
              <a:rPr lang="en-US" sz="3600" dirty="0" smtClean="0"/>
              <a:t>projects (biggest!!)</a:t>
            </a:r>
            <a:endParaRPr lang="en-US" sz="3600" dirty="0"/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Physics department colloquium attendance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Watch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Many other opportunities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43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6172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Regular running shows</a:t>
            </a:r>
            <a:endParaRPr lang="en-US" sz="2400" dirty="0" smtClean="0"/>
          </a:p>
          <a:p>
            <a:pPr lvl="1"/>
            <a:r>
              <a:rPr lang="en-US" sz="2000" dirty="0" smtClean="0"/>
              <a:t>To be announced in Oct. </a:t>
            </a:r>
          </a:p>
          <a:p>
            <a:pPr lvl="1"/>
            <a:r>
              <a:rPr lang="en-US" sz="2000" dirty="0" smtClean="0"/>
              <a:t>Tue. </a:t>
            </a:r>
            <a:r>
              <a:rPr lang="en-US" sz="2000" dirty="0"/>
              <a:t>2:00 </a:t>
            </a:r>
            <a:r>
              <a:rPr lang="en-US" sz="2000" dirty="0" smtClean="0"/>
              <a:t>pm</a:t>
            </a:r>
            <a:r>
              <a:rPr lang="en-US" sz="2000" dirty="0"/>
              <a:t> </a:t>
            </a:r>
            <a:r>
              <a:rPr lang="en-US" sz="2000" dirty="0" smtClean="0"/>
              <a:t>&amp; Wed. </a:t>
            </a:r>
            <a:r>
              <a:rPr lang="en-US" sz="2000" dirty="0"/>
              <a:t>2:00 </a:t>
            </a:r>
            <a:r>
              <a:rPr lang="en-US" sz="2000" dirty="0" smtClean="0"/>
              <a:t>pm, Fri.  2:00pm and Sat. </a:t>
            </a:r>
            <a:r>
              <a:rPr lang="en-US" sz="2000" dirty="0"/>
              <a:t>at 5:30 </a:t>
            </a:r>
            <a:r>
              <a:rPr lang="en-US" sz="2000" dirty="0" smtClean="0"/>
              <a:t>pm</a:t>
            </a:r>
            <a:endParaRPr lang="en-US" sz="2000" dirty="0"/>
          </a:p>
          <a:p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Shows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that need special arrangements</a:t>
            </a:r>
            <a:endParaRPr lang="en-US" sz="2800" dirty="0"/>
          </a:p>
          <a:p>
            <a:pPr lvl="1"/>
            <a:r>
              <a:rPr lang="en-US" sz="2000" dirty="0"/>
              <a:t>Black Holes (can watch up to 2 times</a:t>
            </a:r>
            <a:r>
              <a:rPr lang="en-US" sz="2000" dirty="0" smtClean="0"/>
              <a:t>), Phantom of the Universe</a:t>
            </a:r>
            <a:endParaRPr lang="en-US" sz="2000" dirty="0"/>
          </a:p>
          <a:p>
            <a:pPr lvl="1"/>
            <a:r>
              <a:rPr lang="en-US" sz="2000" dirty="0" smtClean="0"/>
              <a:t>Rosetta, Seeing, We are Astronomers, Back to the Moon for Good; From Earth to the Universe; Experience </a:t>
            </a:r>
            <a:r>
              <a:rPr lang="en-US" sz="2000" dirty="0"/>
              <a:t>the </a:t>
            </a:r>
            <a:r>
              <a:rPr lang="en-US" sz="2000" dirty="0" smtClean="0"/>
              <a:t>Aurora; Magnificent Sun</a:t>
            </a:r>
            <a:endParaRPr lang="en-US" sz="2000" dirty="0"/>
          </a:p>
          <a:p>
            <a:pPr lvl="1"/>
            <a:r>
              <a:rPr lang="en-US" sz="2000" dirty="0" smtClean="0"/>
              <a:t>Stars </a:t>
            </a:r>
            <a:r>
              <a:rPr lang="en-US" sz="2000" dirty="0"/>
              <a:t>of the </a:t>
            </a:r>
            <a:r>
              <a:rPr lang="en-US" sz="2000" dirty="0" smtClean="0"/>
              <a:t>Pharaohs; Two </a:t>
            </a:r>
            <a:r>
              <a:rPr lang="en-US" sz="2000" dirty="0"/>
              <a:t>Small Pieces of </a:t>
            </a:r>
            <a:r>
              <a:rPr lang="en-US" sz="2000" dirty="0" smtClean="0"/>
              <a:t>Glass; Unseen Universe; Violent Universe</a:t>
            </a:r>
          </a:p>
          <a:p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2000" dirty="0" smtClean="0"/>
              <a:t>Obtain the ticket stub that is signed and dated by the planetarium star lecturer of the day</a:t>
            </a:r>
          </a:p>
          <a:p>
            <a:pPr lvl="1" eaLnBrk="1" hangingPunct="1"/>
            <a:r>
              <a:rPr lang="en-US" sz="2000" dirty="0" smtClean="0"/>
              <a:t>Collect the ticket stubs throughout the semester</a:t>
            </a:r>
          </a:p>
          <a:p>
            <a:pPr lvl="1" eaLnBrk="1" hangingPunct="1"/>
            <a:r>
              <a:rPr lang="en-US" sz="2000" dirty="0" smtClean="0"/>
              <a:t>Tape ONLY one edge of all of the ticket stubs on a sheet of paper with your name and ID written on it</a:t>
            </a:r>
          </a:p>
          <a:p>
            <a:pPr lvl="1" eaLnBrk="1" hangingPunct="1"/>
            <a:r>
              <a:rPr lang="en-US" sz="2000" dirty="0" smtClean="0"/>
              <a:t>Submit the sheet at the end of the semester at the final exam</a:t>
            </a:r>
          </a:p>
        </p:txBody>
      </p:sp>
    </p:spTree>
    <p:extLst>
      <p:ext uri="{BB962C8B-B14F-4D97-AF65-F5344CB8AC3E}">
        <p14:creationId xmlns:p14="http://schemas.microsoft.com/office/powerpoint/2010/main" val="373954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 smtClean="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But if it is too easy it is not fulfilling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or meaningful</a:t>
            </a:r>
            <a:r>
              <a:rPr lang="en-US" sz="1800" dirty="0" smtClean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Exams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and quizzes</a:t>
            </a:r>
            <a:r>
              <a:rPr lang="en-US" sz="1800" dirty="0" smtClean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Sometimes problems may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Just putting the right answer for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But you have a great control (up to 45%) of your grade in your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Homework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is 25</a:t>
            </a:r>
            <a:r>
              <a:rPr lang="en-US" sz="1800" dirty="0" smtClean="0"/>
              <a:t>%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of the total grade</a:t>
            </a:r>
            <a:r>
              <a:rPr lang="en-US" sz="1800" dirty="0" smtClean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Sometimes much more than </a:t>
            </a:r>
            <a:r>
              <a:rPr lang="en-US" altLang="ko-KR" sz="1400" dirty="0" smtClean="0">
                <a:ea typeface="굴림" charset="-127"/>
                <a:cs typeface="굴림" charset="-127"/>
              </a:rPr>
              <a:t>any </a:t>
            </a:r>
            <a:r>
              <a:rPr lang="en-US" sz="1400" dirty="0" smtClean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Some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Exam problems will be easier than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I will work with you so that your efforts are properly rewarded </a:t>
            </a:r>
          </a:p>
        </p:txBody>
      </p:sp>
    </p:spTree>
    <p:extLst>
      <p:ext uri="{BB962C8B-B14F-4D97-AF65-F5344CB8AC3E}">
        <p14:creationId xmlns:p14="http://schemas.microsoft.com/office/powerpoint/2010/main" val="319320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45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 smtClean="0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smtClean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Learn skills to express your research in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252538" y="6019800"/>
            <a:ext cx="6519862" cy="617538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A50021"/>
                </a:solidFill>
                <a:latin typeface="Arial Narrow" pitchFamily="-84" charset="0"/>
              </a:rPr>
              <a:t>Most importantly, let us have a lot of FUN!!</a:t>
            </a:r>
          </a:p>
        </p:txBody>
      </p:sp>
    </p:spTree>
    <p:extLst>
      <p:ext uri="{BB962C8B-B14F-4D97-AF65-F5344CB8AC3E}">
        <p14:creationId xmlns:p14="http://schemas.microsoft.com/office/powerpoint/2010/main" val="285142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C22BE-10A7-894E-B454-BDF75A16054F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Specifically, in this course, you will </a:t>
            </a:r>
            <a:r>
              <a:rPr lang="en-US" altLang="ko-KR" dirty="0" smtClean="0">
                <a:ea typeface="굴림" charset="-127"/>
                <a:cs typeface="굴림" charset="-127"/>
              </a:rPr>
              <a:t>learn</a:t>
            </a:r>
            <a:r>
              <a:rPr lang="en-US" altLang="ko-KR" dirty="0" smtClean="0"/>
              <a:t>…</a:t>
            </a:r>
            <a:endParaRPr lang="en-US" dirty="0" smtClean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Concept of Electricity and Magnetism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charge and magnetic </a:t>
            </a:r>
            <a:r>
              <a:rPr lang="en-US" sz="3600" dirty="0" smtClean="0"/>
              <a:t>poles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Electric and Magnetic Forces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Electric and magnetic potential and energies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Propagation of electric and magnetic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Relationship between electro-magnetic forces and light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Behaviors of light and optics, the study of it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Special relativity and quantum theories</a:t>
            </a:r>
          </a:p>
          <a:p>
            <a:pPr eaLnBrk="1" hangingPunct="1">
              <a:lnSpc>
                <a:spcPct val="80000"/>
              </a:lnSpc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48474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FF0066"/>
                </a:solidFill>
                <a:latin typeface="Arial Narrow" charset="0"/>
              </a:rPr>
              <a:t>Monday, Aug. 28, 2017</a:t>
            </a:r>
            <a:endParaRPr lang="en-US" sz="1400">
              <a:solidFill>
                <a:srgbClr val="FF0066"/>
              </a:solidFill>
              <a:latin typeface="Arial Narrow" charset="0"/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mr-IN" sz="1400" smtClean="0">
                <a:solidFill>
                  <a:srgbClr val="003300"/>
                </a:solidFill>
                <a:latin typeface="Arial Narrow" charset="0"/>
              </a:rPr>
              <a:t>PHYS 1444-002, Fall 2017        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47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305800" cy="5943600"/>
          </a:xfrm>
        </p:spPr>
        <p:txBody>
          <a:bodyPr/>
          <a:lstStyle/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Come to the class and participate in the discussions and problems solving sessions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Follow through the lecture notes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example problems in the book yourself without looking at the solution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Have many tons of fun in the class!!!!!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One can always input the answers as you solve problems.  Do </a:t>
            </a:r>
            <a:r>
              <a:rPr lang="en-US" sz="2000" dirty="0" smtClean="0">
                <a:latin typeface="Arial Narrow" charset="0"/>
                <a:ea typeface="ＭＳ Ｐゴシック" charset="0"/>
              </a:rPr>
              <a:t>NOT </a:t>
            </a:r>
            <a:r>
              <a:rPr lang="en-US" sz="2000" dirty="0">
                <a:latin typeface="Arial Narrow" charset="0"/>
                <a:ea typeface="ＭＳ Ｐゴシック" charset="0"/>
              </a:rPr>
              <a:t>wait till you are done with all the problems.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Prepare for upcoming classes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</p:spTree>
    <p:extLst>
      <p:ext uri="{BB962C8B-B14F-4D97-AF65-F5344CB8AC3E}">
        <p14:creationId xmlns:p14="http://schemas.microsoft.com/office/powerpoint/2010/main" val="105001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Gravitational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Electro</a:t>
            </a:r>
            <a:r>
              <a:rPr lang="en-US" dirty="0" smtClean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Weak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Strong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6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0"/>
            <a:ext cx="8839199" cy="4495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53000" y="1255957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</a:t>
              </a:r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175m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1054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76400" y="2870537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HEP and the Standard Model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4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new particle we’ve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3274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1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914400"/>
          </a:xfrm>
        </p:spPr>
        <p:txBody>
          <a:bodyPr/>
          <a:lstStyle/>
          <a:p>
            <a:r>
              <a:rPr lang="en-US" dirty="0" smtClean="0"/>
              <a:t>How does a nuclear power plant work?</a:t>
            </a:r>
            <a:endParaRPr lang="en-US" dirty="0"/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Duke Energy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My 1000 year dream: Skip the whole thing!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Make electricity directly from nuclear force!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4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7437</TotalTime>
  <Words>3878</Words>
  <Application>Microsoft Macintosh PowerPoint</Application>
  <PresentationFormat>On-screen Show (4:3)</PresentationFormat>
  <Paragraphs>528</Paragraphs>
  <Slides>47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Arial Black</vt:lpstr>
      <vt:lpstr>Arial Narrow</vt:lpstr>
      <vt:lpstr>Gill Sans</vt:lpstr>
      <vt:lpstr>Monotype Corsiva</vt:lpstr>
      <vt:lpstr>ＭＳ Ｐゴシック</vt:lpstr>
      <vt:lpstr>Symbol</vt:lpstr>
      <vt:lpstr>Tahoma</vt:lpstr>
      <vt:lpstr>Times New Roman</vt:lpstr>
      <vt:lpstr>Wingdings</vt:lpstr>
      <vt:lpstr>굴림</vt:lpstr>
      <vt:lpstr>Arial</vt:lpstr>
      <vt:lpstr>phys1443-spring02</vt:lpstr>
      <vt:lpstr>PHYS 1441 – Section 002 Lecture #1</vt:lpstr>
      <vt:lpstr>Announcements</vt:lpstr>
      <vt:lpstr>Who am I?</vt:lpstr>
      <vt:lpstr>We always wonder…</vt:lpstr>
      <vt:lpstr>High Energy Physics</vt:lpstr>
      <vt:lpstr>PowerPoint Presentation</vt:lpstr>
      <vt:lpstr>HEP and the Standard Model</vt:lpstr>
      <vt:lpstr>So what’s the problem?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What is the Higgs and What does it do?</vt:lpstr>
      <vt:lpstr>What?  What’s the symmetry?</vt:lpstr>
      <vt:lpstr>A broken symmetry</vt:lpstr>
      <vt:lpstr>What is the Higgs and What does it do?</vt:lpstr>
      <vt:lpstr>So how does Higgs Field work again?</vt:lpstr>
      <vt:lpstr>How do we look for the Higgs?</vt:lpstr>
      <vt:lpstr>What did statistics do for Higgs?</vt:lpstr>
      <vt:lpstr>How about this?</vt:lpstr>
      <vt:lpstr>So have we seen the Higgs particle?</vt:lpstr>
      <vt:lpstr>Statistical Significance Table</vt:lpstr>
      <vt:lpstr>So have we seen the Higgs particle?</vt:lpstr>
      <vt:lpstr>PowerPoint Presentation</vt:lpstr>
      <vt:lpstr>Dark Matter Searches at Fermilab</vt:lpstr>
      <vt:lpstr>PowerPoint Presentation</vt:lpstr>
      <vt:lpstr>How BIG?</vt:lpstr>
      <vt:lpstr>PowerPoint Presentation</vt:lpstr>
      <vt:lpstr>GEM Application Potential</vt:lpstr>
      <vt:lpstr>Bi-product of High Energy Physics Research</vt:lpstr>
      <vt:lpstr>And in not too distant future, we could do …</vt:lpstr>
      <vt:lpstr>Discovery of the God Particle in 2012</vt:lpstr>
      <vt:lpstr>Information &amp; Communication Source</vt:lpstr>
      <vt:lpstr>Evaluation Policy</vt:lpstr>
      <vt:lpstr>Homework – 1 </vt:lpstr>
      <vt:lpstr>Homework – 2 </vt:lpstr>
      <vt:lpstr>Attendances and Class Style</vt:lpstr>
      <vt:lpstr>Lab and Physics Clinic</vt:lpstr>
      <vt:lpstr>Extra credit</vt:lpstr>
      <vt:lpstr>Valid Planetarium Shows</vt:lpstr>
      <vt:lpstr>What can you expect from this class?</vt:lpstr>
      <vt:lpstr>What do we want to learn in this class?</vt:lpstr>
      <vt:lpstr>Specifically, in this course, you will learn…</vt:lpstr>
      <vt:lpstr>How to study for this course?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Microsoft Office User</cp:lastModifiedBy>
  <cp:revision>382</cp:revision>
  <dcterms:created xsi:type="dcterms:W3CDTF">2012-01-19T04:21:20Z</dcterms:created>
  <dcterms:modified xsi:type="dcterms:W3CDTF">2017-08-28T20:00:31Z</dcterms:modified>
</cp:coreProperties>
</file>