
<file path=[Content_Types].xml><?xml version="1.0" encoding="utf-8"?>
<Types xmlns="http://schemas.openxmlformats.org/package/2006/content-types">
  <Default Extension="xml" ContentType="application/xml"/>
  <Default Extension="bin" ContentType="audio/unknown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mov" ContentType="video/quicktime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91" r:id="rId2"/>
    <p:sldId id="335" r:id="rId3"/>
    <p:sldId id="393" r:id="rId4"/>
    <p:sldId id="394" r:id="rId5"/>
    <p:sldId id="435" r:id="rId6"/>
    <p:sldId id="436" r:id="rId7"/>
    <p:sldId id="437" r:id="rId8"/>
    <p:sldId id="438" r:id="rId9"/>
    <p:sldId id="439" r:id="rId10"/>
    <p:sldId id="440" r:id="rId11"/>
    <p:sldId id="441" r:id="rId12"/>
    <p:sldId id="442" r:id="rId13"/>
    <p:sldId id="443" r:id="rId14"/>
    <p:sldId id="444" r:id="rId15"/>
    <p:sldId id="445" r:id="rId16"/>
    <p:sldId id="448" r:id="rId17"/>
    <p:sldId id="449" r:id="rId18"/>
    <p:sldId id="450" r:id="rId19"/>
    <p:sldId id="451" r:id="rId20"/>
    <p:sldId id="452" r:id="rId21"/>
    <p:sldId id="454" r:id="rId22"/>
    <p:sldId id="406" r:id="rId23"/>
    <p:sldId id="407" r:id="rId24"/>
    <p:sldId id="408" r:id="rId25"/>
    <p:sldId id="409" r:id="rId26"/>
    <p:sldId id="410" r:id="rId27"/>
    <p:sldId id="459" r:id="rId28"/>
    <p:sldId id="412" r:id="rId29"/>
    <p:sldId id="461" r:id="rId30"/>
    <p:sldId id="462" r:id="rId31"/>
    <p:sldId id="482" r:id="rId32"/>
    <p:sldId id="413" r:id="rId33"/>
    <p:sldId id="414" r:id="rId34"/>
    <p:sldId id="415" r:id="rId35"/>
    <p:sldId id="417" r:id="rId36"/>
    <p:sldId id="418" r:id="rId37"/>
    <p:sldId id="419" r:id="rId38"/>
    <p:sldId id="420" r:id="rId39"/>
    <p:sldId id="481" r:id="rId40"/>
    <p:sldId id="421" r:id="rId41"/>
    <p:sldId id="422" r:id="rId42"/>
    <p:sldId id="423" r:id="rId43"/>
    <p:sldId id="424" r:id="rId44"/>
    <p:sldId id="425" r:id="rId45"/>
    <p:sldId id="426" r:id="rId46"/>
    <p:sldId id="480" r:id="rId47"/>
    <p:sldId id="428" r:id="rId48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04"/>
    <p:restoredTop sz="94660"/>
  </p:normalViewPr>
  <p:slideViewPr>
    <p:cSldViewPr>
      <p:cViewPr varScale="1">
        <p:scale>
          <a:sx n="92" d="100"/>
          <a:sy n="92" d="100"/>
        </p:scale>
        <p:origin x="184" y="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42091-446C-5242-B41A-6F59E9F02BF0}" type="slidenum">
              <a:rPr lang="en-US"/>
              <a:pPr/>
              <a:t>13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58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EEDF4-C621-304E-96CF-E0F1698A32D9}" type="slidenum">
              <a:rPr lang="en-US"/>
              <a:pPr/>
              <a:t>14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48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15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600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39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2E354-380E-2541-86AC-273DB7135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248400"/>
            <a:ext cx="588696" cy="519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3724275" y="6421438"/>
            <a:ext cx="2133600" cy="365125"/>
          </a:xfrm>
        </p:spPr>
        <p:txBody>
          <a:bodyPr/>
          <a:lstStyle>
            <a:lvl1pPr algn="ctr">
              <a:defRPr>
                <a:latin typeface="Arial Black" charset="0"/>
                <a:ea typeface="굴림" charset="-127"/>
              </a:defRPr>
            </a:lvl1pPr>
          </a:lstStyle>
          <a:p>
            <a:pPr>
              <a:defRPr/>
            </a:pPr>
            <a:fld id="{E56E9FED-B022-7D4C-99D4-EF9E9B6BF05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F3D8A4-74EF-534D-976E-1FB9C4B72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F8B38-6A2B-A24F-8E1A-CFFE72849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43A56-7F86-D14E-A381-3C37627A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FE25A-1989-A448-A1B9-194EB93C7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47E9-2323-F64D-AFF2-9AFE5BE4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90B60E-95F4-9C41-AEA5-2E2E6ABCC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27105-656C-8345-B353-0B5F78730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+mn-lt"/>
              </a:defRPr>
            </a:lvl1pPr>
          </a:lstStyle>
          <a:p>
            <a:pPr>
              <a:defRPr/>
            </a:pPr>
            <a:fld id="{48A22D27-E16E-9440-8890-E1A3510F7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248400"/>
            <a:ext cx="588696" cy="5196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w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aehoonyu@uta.edu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-hep.uta.edu/~yu/teaching/summer14-1441-001/summer14-1441-001.html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quest.cns.utexas.edu/student/courses/list" TargetMode="External"/><Relationship Id="rId3" Type="http://schemas.openxmlformats.org/officeDocument/2006/relationships/hyperlink" Target="https://idmanager.its.utexas.edu/eid_self_help/?createEID&amp;qwicap-page-id=EA027EFF7E2DA39E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uta.edu/physics/labs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audio" Target="../media/audio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1441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– </a:t>
            </a:r>
            <a:r>
              <a:rPr lang="en-US">
                <a:ea typeface="ＭＳ Ｐゴシック" pitchFamily="-84" charset="-128"/>
                <a:cs typeface="ＭＳ Ｐゴシック" pitchFamily="-84" charset="-128"/>
              </a:rPr>
              <a:t>Section </a:t>
            </a: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002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/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3036864" y="1447800"/>
            <a:ext cx="27622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Monday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, </a:t>
            </a:r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Aug.</a:t>
            </a:r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28</a:t>
            </a:r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, 2017</a:t>
            </a:r>
            <a:endParaRPr lang="en-US" dirty="0">
              <a:solidFill>
                <a:schemeClr val="accent2"/>
              </a:solidFill>
              <a:latin typeface="Monotype Corsiva" pitchFamily="-84" charset="0"/>
            </a:endParaRP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06413" y="5638800"/>
            <a:ext cx="8433527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#1, due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11pm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this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Wednesday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Aug.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 30!!</a:t>
            </a:r>
            <a:endParaRPr lang="en-US" dirty="0">
              <a:solidFill>
                <a:srgbClr val="003300"/>
              </a:solidFill>
              <a:latin typeface="Arial Narrow" pitchFamily="-8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52600" y="2209800"/>
            <a:ext cx="5715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Brief history of physics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Standards and </a:t>
            </a:r>
            <a:r>
              <a:rPr lang="en-US" sz="2800" dirty="0" smtClean="0">
                <a:solidFill>
                  <a:schemeClr val="accent2"/>
                </a:solidFill>
                <a:latin typeface="Arial Narrow" pitchFamily="-84" charset="0"/>
              </a:rPr>
              <a:t>units</a:t>
            </a:r>
          </a:p>
        </p:txBody>
      </p:sp>
    </p:spTree>
    <p:extLst>
      <p:ext uri="{BB962C8B-B14F-4D97-AF65-F5344CB8AC3E}">
        <p14:creationId xmlns:p14="http://schemas.microsoft.com/office/powerpoint/2010/main" val="260497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 autoUpdateAnimBg="0"/>
      <p:bldP spid="2058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9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838200"/>
            <a:ext cx="6511765" cy="5498260"/>
          </a:xfrm>
          <a:prstGeom prst="rect">
            <a:avLst/>
          </a:prstGeom>
          <a:noFill/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What makes up the universe?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114800"/>
            <a:ext cx="4181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+mn-lt"/>
              </a:rPr>
              <a:t>~</a:t>
            </a:r>
            <a:r>
              <a:rPr lang="en-US" sz="4800" b="1" dirty="0" smtClean="0">
                <a:solidFill>
                  <a:srgbClr val="0000FF"/>
                </a:solidFill>
                <a:latin typeface="+mn-lt"/>
              </a:rPr>
              <a:t>95</a:t>
            </a:r>
            <a:r>
              <a:rPr lang="en-US" sz="4800" b="1" dirty="0" smtClean="0">
                <a:solidFill>
                  <a:srgbClr val="FFFFFF"/>
                </a:solidFill>
                <a:latin typeface="+mn-lt"/>
              </a:rPr>
              <a:t>%</a:t>
            </a:r>
            <a:r>
              <a:rPr lang="en-US" sz="48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+mn-lt"/>
              </a:rPr>
              <a:t>unknown!!</a:t>
            </a:r>
            <a:r>
              <a:rPr lang="en-US" sz="4800" b="1" dirty="0" smtClean="0">
                <a:solidFill>
                  <a:srgbClr val="0000FF"/>
                </a:solidFill>
                <a:latin typeface="+mn-lt"/>
              </a:rPr>
              <a:t> </a:t>
            </a:r>
            <a:endParaRPr lang="en-US" sz="48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9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What makes up the remaining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there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any other particles we don’t know of? 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</a:rPr>
              <a:t>Big deal for the new LHC Run!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  <a:endParaRPr lang="en-US" sz="2800" dirty="0">
              <a:solidFill>
                <a:srgbClr val="0033CC"/>
              </a:solidFill>
              <a:latin typeface="Arial Narrow" charset="0"/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9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97284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9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0" y="457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Powerful Microscopes.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0" y="15240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They make high energy particle beams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that allow us to see small things.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high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(better resolution)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low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(poorer resolution)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8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 animBg="1"/>
      <p:bldP spid="97291" grpId="0"/>
      <p:bldP spid="97292" grpId="0"/>
      <p:bldP spid="972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also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Time Machines.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+mj-lt"/>
              </a:rPr>
              <a:t>E = mc</a:t>
            </a:r>
            <a:r>
              <a:rPr lang="en-US" sz="4800" b="1" i="1" baseline="30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3600" b="1" dirty="0">
                <a:latin typeface="+mj-lt"/>
              </a:rPr>
              <a:t>                                                 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They make particles last seen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in the earliest moments of the universe.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>
              <a:latin typeface="+mj-lt"/>
            </a:endParaRPr>
          </a:p>
        </p:txBody>
      </p:sp>
      <p:sp>
        <p:nvSpPr>
          <p:cNvPr id="99336" name="AutoShape 8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Energy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0" y="43830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Particle and anti-particle annihilate.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8325" y="3078163"/>
            <a:ext cx="3375025" cy="1200150"/>
            <a:chOff x="358" y="1939"/>
            <a:chExt cx="2126" cy="756"/>
          </a:xfrm>
        </p:grpSpPr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particle beam</a:t>
              </a:r>
            </a:p>
            <a:p>
              <a:endParaRPr lang="en-US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9525" y="3067050"/>
            <a:ext cx="3411538" cy="1200150"/>
            <a:chOff x="3206" y="1932"/>
            <a:chExt cx="2149" cy="756"/>
          </a:xfrm>
        </p:grpSpPr>
        <p:sp>
          <p:nvSpPr>
            <p:cNvPr id="99334" name="Line 6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3837" y="1932"/>
              <a:ext cx="151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+mj-lt"/>
                </a:rPr>
                <a:t>anti-particle </a:t>
              </a:r>
              <a:r>
                <a:rPr lang="en-US" b="1" dirty="0">
                  <a:solidFill>
                    <a:schemeClr val="bg1"/>
                  </a:solidFill>
                  <a:latin typeface="+mj-lt"/>
                </a:rPr>
                <a:t>beam</a:t>
              </a:r>
            </a:p>
            <a:p>
              <a:pPr algn="r"/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2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/>
      <p:bldP spid="99332" grpId="0"/>
      <p:bldP spid="99333" grpId="0" animBg="1"/>
      <p:bldP spid="99336" grpId="0" animBg="1"/>
      <p:bldP spid="993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World’s </a:t>
            </a:r>
            <a:r>
              <a:rPr lang="en-US" sz="1800" dirty="0"/>
              <a:t>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</a:t>
            </a:r>
            <a:r>
              <a:rPr lang="en-US" sz="1600" dirty="0" smtClean="0"/>
              <a:t>(2.5mi) circumference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 smtClean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</a:t>
            </a:r>
            <a:r>
              <a:rPr lang="en-US" sz="1600" dirty="0" smtClean="0">
                <a:sym typeface="Wingdings" charset="2"/>
              </a:rPr>
              <a:t>on the area smaller than </a:t>
            </a:r>
            <a:r>
              <a:rPr lang="en-US" sz="1600" dirty="0">
                <a:sym typeface="Wingdings" charset="2"/>
              </a:rPr>
              <a:t>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 smtClean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Equivalent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to the kinetic energy of a 20t truck at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 the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speed 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130km/</a:t>
            </a:r>
            <a:r>
              <a:rPr lang="en-US" sz="1600" dirty="0" err="1" smtClean="0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 smtClean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 smtClean="0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 smtClean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Vibrant other programs running, including the search for dark matter</a:t>
            </a: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5334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 smtClean="0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 smtClean="0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310km/</a:t>
            </a:r>
            <a:r>
              <a:rPr lang="en-US" sz="1600" dirty="0" err="1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 smtClean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Large amount of data accumulated in 2010 – </a:t>
            </a: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present</a:t>
            </a:r>
            <a:endParaRPr lang="en-US" sz="1400" b="1" dirty="0" smtClean="0">
              <a:solidFill>
                <a:srgbClr val="A50021"/>
              </a:solidFill>
              <a:latin typeface="Arial Narrow" charset="0"/>
              <a:sym typeface="Wingdings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2017 </a:t>
            </a: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data taking </a:t>
            </a: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ongoing</a:t>
            </a:r>
            <a:endParaRPr lang="en-US" sz="1400" b="1" dirty="0" smtClean="0">
              <a:solidFill>
                <a:srgbClr val="A50021"/>
              </a:solidFill>
              <a:latin typeface="Arial Narrow" charset="0"/>
              <a:sym typeface="Wingdings" charset="2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12692"/>
      </p:ext>
    </p:ext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build="p"/>
      <p:bldP spid="26632" grpId="0" animBg="1"/>
      <p:bldP spid="26633" grpId="0" animBg="1"/>
      <p:bldP spid="2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5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838200"/>
          </a:xfrm>
        </p:spPr>
        <p:txBody>
          <a:bodyPr/>
          <a:lstStyle/>
          <a:p>
            <a:r>
              <a:rPr lang="en-US" dirty="0" smtClean="0"/>
              <a:t>What?  What’s the symmetry?</a:t>
            </a:r>
            <a:endParaRPr lang="en-US" dirty="0"/>
          </a:p>
        </p:txBody>
      </p:sp>
      <p:pic>
        <p:nvPicPr>
          <p:cNvPr id="8" name="Content Placeholder 7" descr="round-tabl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r="9829"/>
          <a:stretch>
            <a:fillRect/>
          </a:stretch>
        </p:blipFill>
        <p:spPr>
          <a:xfrm>
            <a:off x="2286000" y="1752600"/>
            <a:ext cx="4648200" cy="4953000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762000"/>
            <a:ext cx="7620000" cy="4953000"/>
          </a:xfrm>
        </p:spPr>
        <p:txBody>
          <a:bodyPr/>
          <a:lstStyle/>
          <a:p>
            <a:r>
              <a:rPr lang="en-US" dirty="0" smtClean="0"/>
              <a:t>Where is the head of the table?</a:t>
            </a:r>
          </a:p>
          <a:p>
            <a:r>
              <a:rPr lang="en-US" dirty="0" smtClean="0"/>
              <a:t>Without a broken symmetry, one cannot tell directional information!!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1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09-19 at 5.1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228600"/>
            <a:ext cx="3886200" cy="8382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broken symmetry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0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r>
              <a:rPr lang="en-US" altLang="ko-KR" sz="3200" dirty="0" smtClean="0">
                <a:sym typeface="Wingdings"/>
              </a:rPr>
              <a:t>Only when symmetry is broken, can one tell directions </a:t>
            </a:r>
          </a:p>
          <a:p>
            <a:r>
              <a:rPr lang="en-US" altLang="ko-KR" sz="3200" dirty="0" smtClean="0">
                <a:sym typeface="Wingdings"/>
              </a:rPr>
              <a:t>Higgs field works to break the perfect symmetry and gives mass to all fundamental particles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Sometimes, this field spontaneously generates a particle, the Higgs particle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 the Higgs particle is the evidence of the existence of the Higgs field! </a:t>
            </a:r>
            <a:endParaRPr lang="en-US" altLang="ko-KR" sz="2800" dirty="0" smtClean="0">
              <a:latin typeface="+mj-lt"/>
              <a:ea typeface="굴림" pitchFamily="1" charset="-127"/>
              <a:cs typeface="Symbol" charset="2"/>
              <a:sym typeface="Wingdings"/>
            </a:endParaRP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5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5DD54-13ED-424C-9C70-88C6E2DB3F4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153400" cy="4648200"/>
          </a:xfrm>
        </p:spPr>
        <p:txBody>
          <a:bodyPr/>
          <a:lstStyle/>
          <a:p>
            <a:pPr eaLnBrk="1" hangingPunct="1"/>
            <a:r>
              <a:rPr lang="en-US" dirty="0"/>
              <a:t>Plea to you:  Please turn off </a:t>
            </a:r>
            <a:r>
              <a:rPr lang="en-US" dirty="0" smtClean="0"/>
              <a:t>all your electronic gadgets, including cell</a:t>
            </a:r>
            <a:r>
              <a:rPr lang="en-US" dirty="0"/>
              <a:t>-phones</a:t>
            </a:r>
            <a:r>
              <a:rPr lang="en-US" dirty="0" smtClean="0"/>
              <a:t>, computers </a:t>
            </a:r>
          </a:p>
          <a:p>
            <a:pPr eaLnBrk="1" hangingPunct="1"/>
            <a:r>
              <a:rPr lang="en-US" dirty="0" smtClean="0"/>
              <a:t>Reading </a:t>
            </a:r>
            <a:r>
              <a:rPr lang="en-US" dirty="0"/>
              <a:t>assignment #1: Read and follow through all sections in appendix A by</a:t>
            </a:r>
            <a:r>
              <a:rPr lang="en-US" dirty="0" smtClean="0"/>
              <a:t> </a:t>
            </a:r>
            <a:r>
              <a:rPr lang="en-US" dirty="0" smtClean="0"/>
              <a:t>Wednes</a:t>
            </a:r>
            <a:r>
              <a:rPr lang="en-US" dirty="0" smtClean="0"/>
              <a:t>day</a:t>
            </a:r>
            <a:r>
              <a:rPr lang="en-US" dirty="0" smtClean="0"/>
              <a:t>, Aug. 30 </a:t>
            </a:r>
            <a:endParaRPr lang="en-US" dirty="0" smtClean="0"/>
          </a:p>
          <a:p>
            <a:pPr lvl="1" eaLnBrk="1" hangingPunct="1"/>
            <a:r>
              <a:rPr lang="en-US" dirty="0"/>
              <a:t>A-1 through A-7</a:t>
            </a:r>
          </a:p>
          <a:p>
            <a:pPr eaLnBrk="1" hangingPunct="1"/>
            <a:r>
              <a:rPr lang="en-US" dirty="0"/>
              <a:t>There will be a quiz on this and Ch. 21 on</a:t>
            </a:r>
            <a:r>
              <a:rPr lang="en-US" dirty="0" smtClean="0"/>
              <a:t> </a:t>
            </a:r>
            <a:r>
              <a:rPr lang="en-US" dirty="0" smtClean="0"/>
              <a:t>Wednesday, Sept. 6.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alking_in_pla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066800"/>
            <a:ext cx="533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914400"/>
          </a:xfrm>
        </p:spPr>
        <p:txBody>
          <a:bodyPr/>
          <a:lstStyle/>
          <a:p>
            <a:r>
              <a:rPr lang="en-US" dirty="0" smtClean="0"/>
              <a:t>So how does Higgs Field work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838200"/>
            <a:ext cx="3962400" cy="5257800"/>
          </a:xfrm>
        </p:spPr>
        <p:txBody>
          <a:bodyPr/>
          <a:lstStyle/>
          <a:p>
            <a:r>
              <a:rPr lang="en-US" dirty="0" smtClean="0"/>
              <a:t>Person in space </a:t>
            </a:r>
            <a:r>
              <a:rPr lang="en-US" dirty="0" smtClean="0">
                <a:sym typeface="Wingdings"/>
              </a:rPr>
              <a:t> no symmetry breaking</a:t>
            </a:r>
            <a:endParaRPr lang="en-US" dirty="0"/>
          </a:p>
        </p:txBody>
      </p:sp>
      <p:pic>
        <p:nvPicPr>
          <p:cNvPr id="10" name="Content Placeholder 9" descr="Screen Shot 2013-04-26 at 5.53.18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r="3416"/>
          <a:stretch>
            <a:fillRect/>
          </a:stretch>
        </p:blipFill>
        <p:spPr>
          <a:xfrm>
            <a:off x="228600" y="1828800"/>
            <a:ext cx="3810000" cy="4114800"/>
          </a:xfr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00600" y="914400"/>
            <a:ext cx="396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r>
              <a:rPr lang="en-US" dirty="0" smtClean="0"/>
              <a:t>Person in air </a:t>
            </a:r>
            <a:r>
              <a:rPr lang="en-US" dirty="0" smtClean="0">
                <a:sym typeface="Wingdings"/>
              </a:rPr>
              <a:t> symmetry can be broken</a:t>
            </a:r>
          </a:p>
          <a:p>
            <a:r>
              <a:rPr lang="en-US" dirty="0" smtClean="0">
                <a:sym typeface="Wingdings"/>
              </a:rPr>
              <a:t>Sometimes, you get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934200" y="1981200"/>
            <a:ext cx="762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" name="Picture 17" descr="Taz-Tornad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419600"/>
            <a:ext cx="1219200" cy="194665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 flipV="1">
            <a:off x="7162800" y="25908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7162800" y="28956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162800" y="32004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438400" y="4953000"/>
            <a:ext cx="5715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>
                <a:sym typeface="Wingdings"/>
              </a:rPr>
              <a:t>Just like the tornado is a piece of evidence of the existence of air, Higgs particle is a piece of evidence of Higgs mechanism 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build="p"/>
      <p:bldP spid="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b="1" dirty="0" smtClean="0"/>
              <a:t>How do we look for the Higgs?</a:t>
            </a:r>
            <a:endParaRPr lang="en-US" b="1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838200"/>
            <a:ext cx="81534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 smtClean="0"/>
              <a:t>Identify Higgs candidate events</a:t>
            </a: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Understand fakes (backgrounds)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Look for a bump!!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ko-KR" sz="2000" dirty="0" smtClean="0">
                <a:ea typeface="굴림" pitchFamily="1" charset="-127"/>
                <a:cs typeface="Symbol" charset="2"/>
              </a:rPr>
              <a:t>Large amount of data absolutely critical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15000" y="990600"/>
            <a:ext cx="2667000" cy="2286000"/>
            <a:chOff x="432" y="1200"/>
            <a:chExt cx="1440" cy="1302"/>
          </a:xfrm>
        </p:grpSpPr>
        <p:pic>
          <p:nvPicPr>
            <p:cNvPr id="15" name="Picture 7" descr="higgs3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1200"/>
              <a:ext cx="1146" cy="1302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1440" y="1440"/>
              <a:ext cx="43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-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-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720" y="1200"/>
              <a:ext cx="43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+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+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864" y="2304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-</a:t>
              </a: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432" y="2112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+</a:t>
              </a:r>
            </a:p>
          </p:txBody>
        </p:sp>
      </p:grpSp>
      <p:pic>
        <p:nvPicPr>
          <p:cNvPr id="14" name="Picture 13" descr="Screen shot 2011-10-04 at 4.14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342290"/>
            <a:ext cx="2895600" cy="351571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95800"/>
            <a:ext cx="3429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2133600" y="4572000"/>
            <a:ext cx="762000" cy="1524000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0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 smtClean="0"/>
              <a:t>What did statistics do for Higgs?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9974-ED95-954F-954F-B1994C5122D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3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35" y="-72092"/>
            <a:ext cx="8229600" cy="910292"/>
          </a:xfrm>
        </p:spPr>
        <p:txBody>
          <a:bodyPr/>
          <a:lstStyle/>
          <a:p>
            <a:r>
              <a:rPr lang="en-US" dirty="0" smtClean="0"/>
              <a:t>How about this?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3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610600" cy="54102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way over 7 standard deviations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26815-A219-6749-AF67-92C3905B685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514600" cy="476250"/>
          </a:xfrm>
        </p:spPr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08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 smtClean="0"/>
              <a:t>Statistical Significance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Picture 6" descr="Screen Shot 2012-12-04 at 9.2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70" y="6477000"/>
            <a:ext cx="9139329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03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8674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much bigger than seven standard deviations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Level of significance: much better than 99.999 999 999 </a:t>
            </a:r>
            <a:r>
              <a:rPr lang="en-US" sz="2400" dirty="0"/>
              <a:t>7</a:t>
            </a:r>
            <a:r>
              <a:rPr lang="en-US" sz="2400" dirty="0" smtClean="0"/>
              <a:t>% (eleven 9s!!)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could be wrong once if we do the same experiment 391,000,000,000 times (will take ~13,000 years even if each experiment takes 1s!!)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So did we find the Higgs particle?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have discovered the heaviest new boson we’ve seen thus far 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It has many properties consistent with the Standard Model Higgs particle</a:t>
            </a:r>
          </a:p>
          <a:p>
            <a:pPr lvl="2">
              <a:spcBef>
                <a:spcPts val="72"/>
              </a:spcBef>
            </a:pPr>
            <a:r>
              <a:rPr lang="en-US" sz="2000" dirty="0" smtClean="0"/>
              <a:t>It quacks like a duck and walks like a duck but…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</a:t>
            </a:r>
            <a:r>
              <a:rPr lang="en-US" sz="2400" dirty="0"/>
              <a:t> </a:t>
            </a:r>
            <a:r>
              <a:rPr lang="en-US" sz="2400" dirty="0" smtClean="0"/>
              <a:t>do not have enough data to precisely measure all the properties – mass, lifetime, the rate at which this particle decays to certain other particles, etc – to definitively determine its nature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Precision measurements and searches in new channels ongoing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9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915400" cy="5791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The flagship long baseline (1300km) </a:t>
            </a:r>
            <a:r>
              <a:rPr lang="en-US" sz="2800" dirty="0" err="1" smtClean="0">
                <a:latin typeface="Symbol" charset="2"/>
                <a:cs typeface="Symbol" charset="2"/>
              </a:rPr>
              <a:t>ν</a:t>
            </a:r>
            <a:r>
              <a:rPr lang="en-US" sz="2800" dirty="0" smtClean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1500m underground in South Dakota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 smtClean="0"/>
              <a:t>The Next Big Thing - DUNE Experiment</a:t>
            </a:r>
            <a:endParaRPr lang="en-US" sz="4000" b="1" dirty="0"/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1400" y="609600"/>
            <a:ext cx="1752600" cy="1109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" y="1905000"/>
            <a:ext cx="2667000" cy="2240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 descr="20160518_101605_resiz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19300"/>
            <a:ext cx="5867400" cy="4057650"/>
          </a:xfrm>
          <a:prstGeom prst="rect">
            <a:avLst/>
          </a:prstGeom>
        </p:spPr>
      </p:pic>
      <p:pic>
        <p:nvPicPr>
          <p:cNvPr id="5" name="Picture 4" descr="20160518_151716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4876800" cy="2743200"/>
          </a:xfrm>
          <a:prstGeom prst="rect">
            <a:avLst/>
          </a:prstGeom>
        </p:spPr>
      </p:pic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1676400" y="4267200"/>
            <a:ext cx="2438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5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b="1" dirty="0" smtClean="0">
                <a:solidFill>
                  <a:srgbClr val="800000"/>
                </a:solidFill>
              </a:rPr>
              <a:t>Yes, you are right!  Mount Rushmore!!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5867400" y="4876800"/>
            <a:ext cx="3200400" cy="19050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 marL="571500" indent="-571500"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Nobel </a:t>
            </a:r>
            <a:r>
              <a:rPr lang="en-US" sz="2800" b="1" dirty="0">
                <a:solidFill>
                  <a:srgbClr val="0000FF"/>
                </a:solidFill>
              </a:rPr>
              <a:t>Winning Neutrino Discovery by Ray Davis in 1960’s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Many Dark Matter experiments in progress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New DUNE area to be excavated shortly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8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8" grpId="0" build="p" autoUpdateAnimBg="0"/>
      <p:bldP spid="11" grpId="0"/>
      <p:bldP spid="12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altLang="ko-KR" dirty="0" smtClean="0">
                <a:ea typeface="굴림" charset="-127"/>
                <a:cs typeface="굴림" charset="-127"/>
              </a:rPr>
              <a:t>Dark Matter Searches at </a:t>
            </a:r>
            <a:r>
              <a:rPr lang="en-US" altLang="ko-KR" dirty="0" err="1" smtClean="0">
                <a:ea typeface="굴림" charset="-127"/>
                <a:cs typeface="굴림" charset="-127"/>
              </a:rPr>
              <a:t>Fermilab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Fermi National Accelerator Laboratory is turning into a lab with very high intensity accelerator program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UTA group is part of three experiments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Long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Baseline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Neutrino Experiment (LBNE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), an $850M flagship experiment,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with data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expected in 2025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High flux secondary beam and a near detector enables searches for DM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In addition to precision measurements of key neutrino </a:t>
            </a:r>
            <a:r>
              <a:rPr lang="en-US" dirty="0" err="1">
                <a:latin typeface="Arial Narrow" charset="0"/>
                <a:cs typeface="ＭＳ Ｐゴシック" charset="-128"/>
                <a:sym typeface="Wingdings"/>
              </a:rPr>
              <a:t>param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.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.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UTA playing very significant role in this experiment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A </a:t>
            </a:r>
            <a:r>
              <a:rPr lang="en-US" dirty="0">
                <a:latin typeface="Arial Narrow" charset="0"/>
                <a:sym typeface="Wingdings"/>
              </a:rPr>
              <a:t>rich physics program for the next 20 – 30 years!!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If </a:t>
            </a:r>
            <a:r>
              <a:rPr lang="en-US" dirty="0">
                <a:latin typeface="Arial Narrow" charset="0"/>
                <a:sym typeface="Wingdings"/>
              </a:rPr>
              <a:t>we see DM, we could use this to make DM Beam?</a:t>
            </a:r>
            <a:r>
              <a:rPr lang="en-US" dirty="0" smtClean="0">
                <a:latin typeface="Arial Narrow" charset="0"/>
                <a:sym typeface="Wingdings"/>
              </a:rPr>
              <a:t>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3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 smtClean="0"/>
              <a:t>The Components of the DUNE Experiment</a:t>
            </a:r>
            <a:endParaRPr lang="en-US" sz="4000" b="1" dirty="0"/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9009" y="685800"/>
            <a:ext cx="5498791" cy="2139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/>
          <p:cNvGrpSpPr/>
          <p:nvPr/>
        </p:nvGrpSpPr>
        <p:grpSpPr>
          <a:xfrm>
            <a:off x="457200" y="685800"/>
            <a:ext cx="2872131" cy="2629285"/>
            <a:chOff x="5943600" y="685800"/>
            <a:chExt cx="2872131" cy="2629285"/>
          </a:xfrm>
        </p:grpSpPr>
        <p:pic>
          <p:nvPicPr>
            <p:cNvPr id="11" name="image1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Shape 185"/>
            <p:cNvSpPr/>
            <p:nvPr/>
          </p:nvSpPr>
          <p:spPr>
            <a:xfrm rot="499911">
              <a:off x="6884867" y="1591955"/>
              <a:ext cx="970064" cy="4414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dirty="0">
                  <a:solidFill>
                    <a:srgbClr val="A50021"/>
                  </a:solidFill>
                  <a:latin typeface="+mn-lt"/>
                </a:rPr>
                <a:t>1300km</a:t>
              </a:r>
            </a:p>
          </p:txBody>
        </p:sp>
      </p:grpSp>
      <p:pic>
        <p:nvPicPr>
          <p:cNvPr id="13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r="10298" b="8116"/>
          <a:stretch>
            <a:fillRect/>
          </a:stretch>
        </p:blipFill>
        <p:spPr>
          <a:xfrm>
            <a:off x="0" y="3352800"/>
            <a:ext cx="3278756" cy="2057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9000" y="2895600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57800" y="4267200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381000" y="5314890"/>
            <a:ext cx="2514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1500m underground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3505200" y="2949714"/>
            <a:ext cx="198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4 caverns with ~20kt total each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7162800" y="57912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62m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5638800" y="5638800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5638800" y="5257800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5715000" y="5562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15m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5257800" y="5943600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4572000" y="5943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14m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2" name="Shape 127"/>
          <p:cNvSpPr/>
          <p:nvPr/>
        </p:nvSpPr>
        <p:spPr>
          <a:xfrm flipH="1">
            <a:off x="2362200" y="4419600"/>
            <a:ext cx="1447800" cy="457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" name="Shape 127"/>
          <p:cNvSpPr/>
          <p:nvPr/>
        </p:nvSpPr>
        <p:spPr>
          <a:xfrm flipH="1" flipV="1">
            <a:off x="5029200" y="4114800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4" name="Shape 127"/>
          <p:cNvSpPr/>
          <p:nvPr/>
        </p:nvSpPr>
        <p:spPr>
          <a:xfrm flipH="1">
            <a:off x="2895600" y="1981200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5" name="Shape 127"/>
          <p:cNvSpPr/>
          <p:nvPr/>
        </p:nvSpPr>
        <p:spPr>
          <a:xfrm>
            <a:off x="762000" y="1981200"/>
            <a:ext cx="152400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6" grpId="0"/>
      <p:bldP spid="31" grpId="0"/>
      <p:bldP spid="32" grpId="0" animBg="1"/>
      <p:bldP spid="33" grpId="0" animBg="1"/>
      <p:bldP spid="34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077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Forces between the constituents (gravitational, electro-magnetic, weak and strong forces)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</a:t>
            </a:r>
            <a:r>
              <a:rPr lang="en-US" sz="1800" dirty="0" smtClean="0"/>
              <a:t>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Search for Dark Matter and Making of Dark Matter Beams</a:t>
            </a:r>
            <a:endParaRPr lang="en-US" sz="1800" dirty="0"/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Creation of Universe (</a:t>
            </a:r>
            <a:r>
              <a:rPr lang="en-US" sz="1800" b="1" dirty="0"/>
              <a:t>Big Bang</a:t>
            </a:r>
            <a:r>
              <a:rPr lang="en-US" sz="1800" dirty="0"/>
              <a:t> Theory)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activity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our everyday lives </a:t>
            </a:r>
            <a:r>
              <a:rPr lang="en-US" sz="1800" dirty="0" smtClean="0"/>
              <a:t>better to help us live well as an integral part of the universe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0445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uiExpand="1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yostat-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382800" y="30236"/>
            <a:ext cx="8534400" cy="734511"/>
          </a:xfrm>
          <a:ln/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99FFCC"/>
                </a:solidFill>
              </a:rPr>
              <a:t>How BIG?</a:t>
            </a:r>
            <a:endParaRPr lang="en-US" sz="4800" b="1" dirty="0">
              <a:solidFill>
                <a:srgbClr val="99FFCC"/>
              </a:solidFill>
            </a:endParaRPr>
          </a:p>
        </p:txBody>
      </p:sp>
      <p:sp>
        <p:nvSpPr>
          <p:cNvPr id="15" name="Rectangle 1"/>
          <p:cNvSpPr txBox="1">
            <a:spLocks noChangeArrowheads="1"/>
          </p:cNvSpPr>
          <p:nvPr/>
        </p:nvSpPr>
        <p:spPr bwMode="auto">
          <a:xfrm>
            <a:off x="457200" y="2362200"/>
            <a:ext cx="365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4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 smtClean="0">
                <a:solidFill>
                  <a:schemeClr val="bg1"/>
                </a:solidFill>
              </a:rPr>
              <a:t>This is just for a 3mx1mx1m (42t) active volume baby prototype!!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6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31</a:t>
            </a:fld>
            <a:endParaRPr lang="fr-BE"/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0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Field Cage</a:t>
            </a:r>
            <a:r>
              <a:rPr lang="fr-FR" altLang="en-US" sz="48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Construction!!</a:t>
            </a:r>
            <a:endParaRPr lang="en-US" altLang="en-US" sz="48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7324" y="721338"/>
            <a:ext cx="8769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Field cage is a detector component that gives a uniform electric field for the particles to be moved around</a:t>
            </a:r>
            <a:endParaRPr lang="en-US" sz="2400" dirty="0" smtClean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Many physics UG students take part in this project!</a:t>
            </a:r>
            <a:endParaRPr lang="en-US" sz="2400" dirty="0" smtClean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5" y="1965211"/>
            <a:ext cx="4288806" cy="26796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4" y="4732187"/>
            <a:ext cx="2065159" cy="15488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350" y="4733898"/>
            <a:ext cx="2127781" cy="15958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811" y="2141481"/>
            <a:ext cx="4244975" cy="390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 smtClean="0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12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9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9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3" grpId="0" animBg="1"/>
      <p:bldP spid="199686" grpId="0"/>
      <p:bldP spid="199687" grpId="0"/>
      <p:bldP spid="19968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Bi-product of High Energy Physics Research</a:t>
            </a:r>
            <a:endParaRPr lang="en-US" sz="40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90A33-9DDF-D041-A6E4-2FCA1E7639A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950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3-07 at 6.38.5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63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9525000" cy="914400"/>
          </a:xfrm>
        </p:spPr>
        <p:txBody>
          <a:bodyPr/>
          <a:lstStyle/>
          <a:p>
            <a:r>
              <a:rPr lang="en-US" sz="4000" dirty="0" smtClean="0">
                <a:solidFill>
                  <a:srgbClr val="FF0066"/>
                </a:solidFill>
                <a:latin typeface="+mn-lt"/>
              </a:rPr>
              <a:t>And in not too distant future, we could do …</a:t>
            </a:r>
            <a:endParaRPr lang="en-US" sz="4000" dirty="0">
              <a:solidFill>
                <a:srgbClr val="FF0066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E9FED-B022-7D4C-99D4-EF9E9B6BF054}" type="slidenum">
              <a:rPr lang="ko-KR" altLang="en-US" smtClean="0"/>
              <a:pPr>
                <a:defRPr/>
              </a:pPr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612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79106" y="5330339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2012 God particle discovery</a:t>
            </a:r>
            <a:endParaRPr lang="en-US" dirty="0">
              <a:solidFill>
                <a:srgbClr val="FFFFFF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7" name="CBS 11 Dr. Yu interview 07.04.1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80" y="-1"/>
            <a:ext cx="9127719" cy="6353499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297260" y="4835039"/>
            <a:ext cx="82296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Discovery of the God Particle in 2012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5" grpId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91440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Course web page: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2"/>
              </a:rPr>
              <a:t>http://www-hep.uta.edu/~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hlinkClick r:id="rId2"/>
              </a:rPr>
              <a:t>yu/teaching/fall17-1444-002/fall-1444-002.html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  <a:endParaRPr lang="en-US" sz="2800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Holidays and Exam days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frequently read!! 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Office Hours for Dr. Yu: 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2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:30 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– 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3:30pm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, MW or by appointments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3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uiExpand="1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293E1-DDA2-4944-B029-05297B3D35FB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33400"/>
            <a:ext cx="8229600" cy="60198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Homework: </a:t>
            </a:r>
            <a:r>
              <a:rPr lang="en-US" altLang="ko-KR" sz="2400" dirty="0" smtClean="0">
                <a:ea typeface="굴림" charset="-127"/>
                <a:cs typeface="굴림" charset="-127"/>
              </a:rPr>
              <a:t>25</a:t>
            </a:r>
            <a:r>
              <a:rPr lang="en-US" sz="2400" dirty="0" smtClean="0"/>
              <a:t>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Final Comprehensive Exams </a:t>
            </a:r>
            <a:r>
              <a:rPr lang="en-US" sz="2000" dirty="0" smtClean="0"/>
              <a:t>(</a:t>
            </a:r>
            <a:r>
              <a:rPr lang="en-US" sz="2000" dirty="0" smtClean="0">
                <a:ea typeface="굴림" charset="-127"/>
                <a:cs typeface="굴림" charset="-127"/>
              </a:rPr>
              <a:t>Dec.</a:t>
            </a:r>
            <a:r>
              <a:rPr lang="en-US" sz="2000" dirty="0">
                <a:ea typeface="굴림" charset="-127"/>
                <a:cs typeface="굴림" charset="-127"/>
              </a:rPr>
              <a:t> </a:t>
            </a:r>
            <a:r>
              <a:rPr lang="en-US" sz="2000" dirty="0" smtClean="0">
                <a:ea typeface="굴림" charset="-127"/>
                <a:cs typeface="굴림" charset="-127"/>
              </a:rPr>
              <a:t>11/17</a:t>
            </a:r>
            <a:r>
              <a:rPr lang="en-US" sz="2000" dirty="0" smtClean="0"/>
              <a:t>): </a:t>
            </a:r>
            <a:r>
              <a:rPr lang="en-US" sz="2000" dirty="0" smtClean="0"/>
              <a:t>23%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Mid-term Comprehensive Exam </a:t>
            </a:r>
            <a:r>
              <a:rPr lang="en-US" sz="2000" dirty="0" smtClean="0"/>
              <a:t>(Oct.</a:t>
            </a:r>
            <a:r>
              <a:rPr lang="en-US" sz="2000" dirty="0" smtClean="0"/>
              <a:t> 18</a:t>
            </a:r>
            <a:r>
              <a:rPr lang="en-US" sz="2000" dirty="0" smtClean="0"/>
              <a:t>/17): </a:t>
            </a:r>
            <a:r>
              <a:rPr lang="en-US" sz="2000" dirty="0" smtClean="0"/>
              <a:t>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One better of the two term Exams </a:t>
            </a:r>
            <a:r>
              <a:rPr lang="en-US" sz="2000" dirty="0" smtClean="0"/>
              <a:t>(Sept. 20/17 </a:t>
            </a:r>
            <a:r>
              <a:rPr lang="en-US" sz="2000" dirty="0" smtClean="0"/>
              <a:t>and </a:t>
            </a:r>
            <a:r>
              <a:rPr lang="en-US" sz="2000" dirty="0" smtClean="0"/>
              <a:t>11</a:t>
            </a:r>
            <a:r>
              <a:rPr lang="en-US" sz="2000" dirty="0" smtClean="0"/>
              <a:t>/15/17): </a:t>
            </a:r>
            <a:r>
              <a:rPr lang="en-US" altLang="ko-KR" sz="2000" dirty="0" smtClean="0">
                <a:ea typeface="굴림" charset="-127"/>
                <a:cs typeface="굴림" charset="-127"/>
              </a:rPr>
              <a:t>12</a:t>
            </a:r>
            <a:r>
              <a:rPr lang="en-US" sz="2000" dirty="0" smtClean="0"/>
              <a:t>%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Total of t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wo</a:t>
            </a:r>
            <a:r>
              <a:rPr lang="en-US" sz="1800" dirty="0" smtClean="0"/>
              <a:t> non-comprehensive term exams </a:t>
            </a:r>
            <a:r>
              <a:rPr lang="en-US" sz="1800" dirty="0" smtClean="0"/>
              <a:t>(</a:t>
            </a:r>
            <a:r>
              <a:rPr lang="en-US" sz="1800" dirty="0" smtClean="0">
                <a:ea typeface="굴림" charset="-127"/>
                <a:cs typeface="굴림" charset="-127"/>
              </a:rPr>
              <a:t>9</a:t>
            </a:r>
            <a:r>
              <a:rPr lang="en-US" sz="1800" dirty="0" smtClean="0">
                <a:ea typeface="굴림" charset="-127"/>
                <a:cs typeface="굴림" charset="-127"/>
              </a:rPr>
              <a:t>/20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</a:t>
            </a:r>
            <a:r>
              <a:rPr lang="en-US" sz="1800" dirty="0" smtClean="0"/>
              <a:t>and </a:t>
            </a:r>
            <a:r>
              <a:rPr lang="en-US" sz="1800" dirty="0" smtClean="0">
                <a:ea typeface="굴림" charset="-127"/>
                <a:cs typeface="굴림" charset="-127"/>
              </a:rPr>
              <a:t>11</a:t>
            </a:r>
            <a:r>
              <a:rPr lang="en-US" sz="1800" dirty="0" smtClean="0"/>
              <a:t>/15)</a:t>
            </a:r>
            <a:endParaRPr lang="en-US" sz="1800" dirty="0" smtClean="0"/>
          </a:p>
          <a:p>
            <a:pPr lvl="2" eaLnBrk="1" hangingPunct="1">
              <a:lnSpc>
                <a:spcPct val="80000"/>
              </a:lnSpc>
            </a:pPr>
            <a:r>
              <a:rPr lang="en-US" altLang="ko-KR" sz="1800" dirty="0" smtClean="0">
                <a:ea typeface="굴림" charset="-127"/>
                <a:cs typeface="굴림" charset="-127"/>
              </a:rPr>
              <a:t>One</a:t>
            </a:r>
            <a:r>
              <a:rPr lang="en-US" sz="1800" dirty="0" smtClean="0"/>
              <a:t> better of the t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wo</a:t>
            </a:r>
            <a:r>
              <a:rPr lang="en-US" sz="1800" dirty="0" smtClean="0"/>
              <a:t> exams will be used for the final grade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No makeup test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u="sng" dirty="0" smtClean="0">
                <a:solidFill>
                  <a:srgbClr val="A50021"/>
                </a:solidFill>
              </a:rPr>
              <a:t>You will get an F if you miss any of the exams without a prior approval no matter how well you’ve been doing in class!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Lab score: 10%</a:t>
            </a:r>
            <a:endParaRPr lang="en-US" sz="2400" dirty="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Physics Department Colloquium Attendance (4pm Wednesdays!)</a:t>
            </a: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Special projects (BIGGGGG!!!)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Planetarium shows and Other many opportunities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4327525"/>
            <a:ext cx="8947150" cy="396875"/>
            <a:chOff x="28" y="2551"/>
            <a:chExt cx="4964" cy="250"/>
          </a:xfrm>
        </p:grpSpPr>
        <p:sp>
          <p:nvSpPr>
            <p:cNvPr id="37896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123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07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007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0070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 uiExpand="1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800" b="1" dirty="0" smtClean="0"/>
              <a:t>Homework </a:t>
            </a:r>
            <a:r>
              <a:rPr lang="mr-IN" sz="4800" b="1" dirty="0" smtClean="0"/>
              <a:t>–</a:t>
            </a:r>
            <a:r>
              <a:rPr lang="en-US" sz="4800" b="1" dirty="0" smtClean="0"/>
              <a:t> 1 </a:t>
            </a:r>
            <a:endParaRPr lang="en-US" sz="4800" b="1" dirty="0" smtClean="0"/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4300" y="753762"/>
            <a:ext cx="8915400" cy="5715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Solving homework problems is the only way to comprehend class material </a:t>
            </a:r>
            <a:r>
              <a:rPr lang="en-US" dirty="0" smtClean="0">
                <a:sym typeface="Wingdings"/>
              </a:rPr>
              <a:t> </a:t>
            </a:r>
            <a:r>
              <a:rPr lang="en-US" dirty="0" smtClean="0">
                <a:sym typeface="Wingdings"/>
              </a:rPr>
              <a:t>1 </a:t>
            </a:r>
            <a:r>
              <a:rPr lang="mr-IN" dirty="0" smtClean="0">
                <a:sym typeface="Wingdings"/>
              </a:rPr>
              <a:t>–</a:t>
            </a:r>
            <a:r>
              <a:rPr lang="en-US" dirty="0" smtClean="0">
                <a:sym typeface="Wingdings"/>
              </a:rPr>
              <a:t> 2 HW </a:t>
            </a:r>
            <a:r>
              <a:rPr lang="en-US" dirty="0" smtClean="0">
                <a:sym typeface="Wingdings"/>
              </a:rPr>
              <a:t>per week</a:t>
            </a:r>
            <a:endParaRPr lang="en-US" dirty="0" smtClean="0"/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A50021"/>
                </a:solidFill>
              </a:rPr>
              <a:t>Details are in the material distributed today and on the web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hlinkClick r:id="rId2"/>
              </a:rPr>
              <a:t>https://quest.cns.utexas.edu/student/courses/list</a:t>
            </a:r>
            <a:r>
              <a:rPr lang="en-US" dirty="0" smtClean="0"/>
              <a:t> </a:t>
            </a:r>
            <a:endParaRPr lang="en-US" sz="32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Choose the course </a:t>
            </a:r>
            <a:r>
              <a:rPr lang="en-US" b="1" u="sng" dirty="0" smtClean="0">
                <a:solidFill>
                  <a:srgbClr val="FF0000"/>
                </a:solidFill>
              </a:rPr>
              <a:t>PHYS1444-fall17</a:t>
            </a:r>
            <a:r>
              <a:rPr lang="en-US" dirty="0" smtClean="0">
                <a:solidFill>
                  <a:schemeClr val="accent2"/>
                </a:solidFill>
              </a:rPr>
              <a:t>, </a:t>
            </a:r>
            <a:r>
              <a:rPr lang="en-US" dirty="0" smtClean="0">
                <a:solidFill>
                  <a:schemeClr val="accent2"/>
                </a:solidFill>
              </a:rPr>
              <a:t>unique number </a:t>
            </a:r>
            <a:r>
              <a:rPr lang="en-US" b="1" u="sng" dirty="0" smtClean="0">
                <a:solidFill>
                  <a:srgbClr val="FF0000"/>
                </a:solidFill>
              </a:rPr>
              <a:t>44017</a:t>
            </a:r>
            <a:endParaRPr lang="en-US" b="1" u="sng" dirty="0" smtClean="0">
              <a:solidFill>
                <a:srgbClr val="FF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Once you enroll, you need my approval before proceeding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u="sng" dirty="0" smtClean="0">
                <a:solidFill>
                  <a:schemeClr val="accent2"/>
                </a:solidFill>
              </a:rPr>
              <a:t>Download </a:t>
            </a:r>
            <a:r>
              <a:rPr lang="en-US" u="sng" dirty="0" err="1" smtClean="0">
                <a:solidFill>
                  <a:schemeClr val="accent2"/>
                </a:solidFill>
              </a:rPr>
              <a:t>homeworks</a:t>
            </a:r>
            <a:r>
              <a:rPr lang="en-US" altLang="ko-KR" u="sng" dirty="0" smtClean="0">
                <a:solidFill>
                  <a:schemeClr val="accent2"/>
                </a:solidFill>
                <a:ea typeface="굴림" charset="-127"/>
                <a:cs typeface="굴림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u="sng" dirty="0" smtClean="0">
                <a:solidFill>
                  <a:schemeClr val="accent2"/>
                </a:solidFill>
                <a:ea typeface="굴림" charset="-127"/>
                <a:cs typeface="굴림" charset="-127"/>
              </a:rPr>
              <a:t>Multiple unsuccessful tries will deduct points</a:t>
            </a:r>
            <a:endParaRPr lang="en-US" u="sng" dirty="0" smtClean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A50021"/>
                </a:solidFill>
              </a:rPr>
              <a:t>Roster will close at 11pm Wednesday, </a:t>
            </a:r>
            <a:r>
              <a:rPr lang="en-US" dirty="0" smtClean="0">
                <a:solidFill>
                  <a:srgbClr val="A50021"/>
                </a:solidFill>
              </a:rPr>
              <a:t>Aug. 30</a:t>
            </a:r>
            <a:endParaRPr lang="en-US" altLang="ko-KR" dirty="0" smtClean="0">
              <a:solidFill>
                <a:srgbClr val="A50021"/>
              </a:solidFill>
              <a:ea typeface="굴림" charset="-127"/>
              <a:cs typeface="굴림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You need a UT e-ID: Go and apply at the URL </a:t>
            </a:r>
            <a:r>
              <a:rPr lang="en-US" dirty="0" smtClean="0">
                <a:solidFill>
                  <a:srgbClr val="A50021"/>
                </a:solidFill>
                <a:ea typeface="굴림" charset="-127"/>
                <a:cs typeface="굴림" charset="-127"/>
                <a:hlinkClick r:id="rId3"/>
              </a:rPr>
              <a:t>https://idmanager.its.utexas.edu/eid_self_help/?createEID&amp;qwicap-page-id=EA027EFF7E2DA39E</a:t>
            </a:r>
            <a:r>
              <a:rPr lang="en-US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 if you don’t have one</a:t>
            </a:r>
            <a:r>
              <a:rPr lang="en-US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.</a:t>
            </a:r>
            <a:endParaRPr lang="en-US" dirty="0" smtClean="0">
              <a:solidFill>
                <a:srgbClr val="A5002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90B60E-95F4-9C41-AEA5-2E2E6ABCCAA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4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27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uiExpand="1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3BCED-6AD3-074F-9922-7EB389254E80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800" b="1" dirty="0" smtClean="0"/>
              <a:t>Homework </a:t>
            </a:r>
            <a:r>
              <a:rPr lang="mr-IN" sz="4800" b="1" dirty="0" smtClean="0"/>
              <a:t>–</a:t>
            </a:r>
            <a:r>
              <a:rPr lang="en-US" sz="4800" b="1" dirty="0" smtClean="0"/>
              <a:t> 2 </a:t>
            </a:r>
            <a:endParaRPr lang="en-US" sz="4800" b="1" dirty="0" smtClean="0"/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762000"/>
            <a:ext cx="8534400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Each </a:t>
            </a:r>
            <a:r>
              <a:rPr lang="en-US" dirty="0" smtClean="0"/>
              <a:t>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Home work problems will be slightly ahead of the </a:t>
            </a:r>
            <a:r>
              <a:rPr lang="en-US" dirty="0" smtClean="0"/>
              <a:t>class 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H</a:t>
            </a:r>
            <a:r>
              <a:rPr lang="en-US" dirty="0" smtClean="0"/>
              <a:t>omework solutions are available 5min after the deadline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Remember!  This means no chance</a:t>
            </a:r>
            <a:r>
              <a:rPr lang="en-US" sz="2400" dirty="0" smtClean="0"/>
              <a:t> for a late submission!!</a:t>
            </a:r>
            <a:endParaRPr lang="en-US" sz="2400" b="1" u="sng" dirty="0" smtClean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u="sng" dirty="0" smtClean="0">
                <a:solidFill>
                  <a:srgbClr val="A50021"/>
                </a:solidFill>
              </a:rPr>
              <a:t>No</a:t>
            </a:r>
            <a:r>
              <a:rPr lang="en-US" dirty="0" smtClean="0"/>
              <a:t> </a:t>
            </a:r>
            <a:r>
              <a:rPr lang="en-US" dirty="0" smtClean="0"/>
              <a:t>homework will be dropped from the final grade!!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H</a:t>
            </a:r>
            <a:r>
              <a:rPr lang="en-US" dirty="0" smtClean="0"/>
              <a:t>ome work will constitute </a:t>
            </a:r>
            <a:r>
              <a:rPr lang="en-US" altLang="ko-KR" b="1" u="sng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25%</a:t>
            </a:r>
            <a:r>
              <a:rPr lang="en-US" b="1" u="sng" dirty="0" smtClean="0">
                <a:solidFill>
                  <a:srgbClr val="A50021"/>
                </a:solidFill>
              </a:rPr>
              <a:t> of the total</a:t>
            </a:r>
            <a:r>
              <a:rPr lang="en-US" dirty="0" smtClean="0"/>
              <a:t> </a:t>
            </a:r>
            <a:r>
              <a:rPr lang="en-US" dirty="0" smtClean="0">
                <a:sym typeface="Wingdings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Strongly encouraged to collaborate </a:t>
            </a:r>
            <a:r>
              <a:rPr lang="en-US" dirty="0" err="1" smtClean="0">
                <a:sym typeface="Wingdings" charset="2"/>
              </a:rPr>
              <a:t></a:t>
            </a:r>
            <a:r>
              <a:rPr lang="en-US" dirty="0" smtClean="0">
                <a:sym typeface="Wingdings" charset="2"/>
              </a:rPr>
              <a:t> Does not mean you can copy</a:t>
            </a:r>
          </a:p>
        </p:txBody>
      </p:sp>
    </p:spTree>
    <p:extLst>
      <p:ext uri="{BB962C8B-B14F-4D97-AF65-F5344CB8AC3E}">
        <p14:creationId xmlns:p14="http://schemas.microsoft.com/office/powerpoint/2010/main" val="122626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Aug. 28,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685800" y="7620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295400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makes up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the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universe?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holds the universe together?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How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can we live in the universe well?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Where do we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 all come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from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42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2" grpId="0" animBg="1"/>
      <p:bldP spid="1198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40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b="1" dirty="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458200" cy="5943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+mn-ea"/>
                <a:cs typeface="+mn-cs"/>
              </a:rPr>
              <a:t>Attendances: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Will be taken randomly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Will be used for extra </a:t>
            </a:r>
            <a:r>
              <a:rPr lang="en-US" dirty="0" smtClean="0"/>
              <a:t>credit</a:t>
            </a: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Lectures will be </a:t>
            </a:r>
            <a:r>
              <a:rPr lang="en-US" dirty="0" smtClean="0"/>
              <a:t>in </a:t>
            </a:r>
            <a:r>
              <a:rPr lang="en-US" dirty="0"/>
              <a:t>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The lecture notes will be posted on the web </a:t>
            </a:r>
            <a:r>
              <a:rPr lang="en-US" b="1" u="sng" dirty="0">
                <a:solidFill>
                  <a:srgbClr val="A50021"/>
                </a:solidFill>
              </a:rPr>
              <a:t>AFTER</a:t>
            </a:r>
            <a:r>
              <a:rPr lang="en-US" dirty="0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Will be mixed with traditional </a:t>
            </a:r>
            <a:r>
              <a:rPr lang="en-US" dirty="0" smtClean="0"/>
              <a:t>methods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Active </a:t>
            </a:r>
            <a:r>
              <a:rPr lang="en-US" dirty="0"/>
              <a:t>participation through </a:t>
            </a:r>
            <a:r>
              <a:rPr lang="en-US" dirty="0" smtClean="0"/>
              <a:t>problem solving, collaboration, </a:t>
            </a:r>
            <a:r>
              <a:rPr lang="en-US" dirty="0" smtClean="0"/>
              <a:t>questions </a:t>
            </a:r>
            <a:r>
              <a:rPr lang="en-US" dirty="0"/>
              <a:t>and discussions </a:t>
            </a:r>
            <a:r>
              <a:rPr lang="en-US" dirty="0" smtClean="0"/>
              <a:t>are required!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Prepare a thick note book and a pen to keep your work in!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>
                <a:sym typeface="Wingdings" charset="2"/>
              </a:rPr>
              <a:t>Communication is </a:t>
            </a:r>
            <a:r>
              <a:rPr lang="en-US" dirty="0">
                <a:sym typeface="Wingdings" charset="2"/>
              </a:rPr>
              <a:t>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>
                <a:sym typeface="Wingdings" charset="2"/>
              </a:rPr>
              <a:t>If you have problems, please do not hesitate talking to me</a:t>
            </a:r>
          </a:p>
        </p:txBody>
      </p:sp>
    </p:spTree>
    <p:extLst>
      <p:ext uri="{BB962C8B-B14F-4D97-AF65-F5344CB8AC3E}">
        <p14:creationId xmlns:p14="http://schemas.microsoft.com/office/powerpoint/2010/main" val="86544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3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37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9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F15C3-4849-B24E-B0DE-48090D7A5563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smtClean="0"/>
              <a:t>Lab and Physics Clinic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534400" cy="5638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Physics Labs:</a:t>
            </a:r>
            <a:r>
              <a:rPr lang="en-US" sz="2000" dirty="0" smtClean="0"/>
              <a:t> Starts </a:t>
            </a:r>
            <a:r>
              <a:rPr lang="en-US" sz="2000" dirty="0" smtClean="0"/>
              <a:t>Monday</a:t>
            </a:r>
            <a:r>
              <a:rPr lang="en-US" sz="2000" dirty="0" smtClean="0"/>
              <a:t>, </a:t>
            </a:r>
            <a:r>
              <a:rPr lang="en-US" sz="2000" dirty="0" smtClean="0"/>
              <a:t>Sept. 11</a:t>
            </a:r>
            <a:endParaRPr lang="en-US" sz="2000" dirty="0" smtClean="0"/>
          </a:p>
          <a:p>
            <a:pPr lvl="1" eaLnBrk="1" hangingPunct="1"/>
            <a:r>
              <a:rPr lang="en-US" sz="2000" dirty="0" smtClean="0"/>
              <a:t>Important to understand physical principles through experiments</a:t>
            </a:r>
          </a:p>
          <a:p>
            <a:pPr lvl="1" eaLnBrk="1" hangingPunct="1"/>
            <a:r>
              <a:rPr lang="en-US" sz="2000" dirty="0" smtClean="0"/>
              <a:t>10% of the grade</a:t>
            </a:r>
          </a:p>
          <a:p>
            <a:pPr lvl="1" eaLnBrk="1" hangingPunct="1"/>
            <a:r>
              <a:rPr lang="en-US" sz="2000" dirty="0" err="1" smtClean="0"/>
              <a:t>Prelab</a:t>
            </a:r>
            <a:r>
              <a:rPr lang="en-US" sz="2000" dirty="0" smtClean="0"/>
              <a:t> questions can be obtained at </a:t>
            </a:r>
            <a:r>
              <a:rPr lang="en-US" sz="2000" dirty="0" smtClean="0">
                <a:hlinkClick r:id="rId2"/>
              </a:rPr>
              <a:t>www.uta.edu/physics/labs</a:t>
            </a:r>
            <a:r>
              <a:rPr lang="en-US" sz="2000" dirty="0" smtClean="0"/>
              <a:t> </a:t>
            </a:r>
          </a:p>
          <a:p>
            <a:pPr lvl="1" eaLnBrk="1" hangingPunct="1"/>
            <a:r>
              <a:rPr lang="en-US" sz="2000" dirty="0" smtClean="0"/>
              <a:t>Lab syllabus is available in your assigned lab rooms.  </a:t>
            </a:r>
          </a:p>
          <a:p>
            <a:pPr eaLnBrk="1" hangingPunct="1"/>
            <a:r>
              <a:rPr lang="en-US" sz="2400" dirty="0" smtClean="0"/>
              <a:t>Physics Clinic:</a:t>
            </a:r>
          </a:p>
          <a:p>
            <a:pPr lvl="1" eaLnBrk="1" hangingPunct="1"/>
            <a:r>
              <a:rPr lang="en-US" sz="2000" dirty="0" smtClean="0"/>
              <a:t>Free service</a:t>
            </a:r>
          </a:p>
          <a:p>
            <a:pPr lvl="1" eaLnBrk="1" hangingPunct="1"/>
            <a:r>
              <a:rPr lang="en-US" sz="2000" dirty="0" smtClean="0"/>
              <a:t>They provide general help on physics, including help solving homework problems</a:t>
            </a:r>
          </a:p>
          <a:p>
            <a:pPr lvl="2" eaLnBrk="1" hangingPunct="1"/>
            <a:r>
              <a:rPr lang="en-US" sz="1800" dirty="0" smtClean="0"/>
              <a:t>Do not expect solutions of the problem from them!</a:t>
            </a:r>
          </a:p>
          <a:p>
            <a:pPr lvl="2" eaLnBrk="1" hangingPunct="1"/>
            <a:r>
              <a:rPr lang="en-US" sz="1800" dirty="0" smtClean="0"/>
              <a:t>Do not expect them to tell you whether your answers are correct!</a:t>
            </a:r>
          </a:p>
          <a:p>
            <a:pPr lvl="2" eaLnBrk="1" hangingPunct="1"/>
            <a:r>
              <a:rPr lang="en-US" sz="1800" dirty="0" smtClean="0"/>
              <a:t>It is your responsibility to make sure that you have done everything correctly!</a:t>
            </a:r>
            <a:endParaRPr lang="en-US" sz="2000" dirty="0" smtClean="0">
              <a:sym typeface="Wingdings" charset="2"/>
            </a:endParaRP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11am – 6pm, Mon – Thu in SH 007</a:t>
            </a: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This service begins today!</a:t>
            </a: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Please take full advantage of this service!!</a:t>
            </a:r>
          </a:p>
        </p:txBody>
      </p:sp>
    </p:spTree>
    <p:extLst>
      <p:ext uri="{BB962C8B-B14F-4D97-AF65-F5344CB8AC3E}">
        <p14:creationId xmlns:p14="http://schemas.microsoft.com/office/powerpoint/2010/main" val="135446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4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4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4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4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4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4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48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 smtClean="0"/>
              <a:t>Extra credit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3400" y="762000"/>
            <a:ext cx="8229600" cy="5257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10% addition to the total</a:t>
            </a:r>
          </a:p>
          <a:p>
            <a:pPr lvl="1" eaLnBrk="1" hangingPunct="1"/>
            <a:r>
              <a:rPr lang="en-US" sz="3600" dirty="0" smtClean="0"/>
              <a:t>Could boost a B to A, C to B or D to C</a:t>
            </a:r>
          </a:p>
          <a:p>
            <a:pPr eaLnBrk="1" hangingPunct="1"/>
            <a:r>
              <a:rPr lang="en-US" sz="4000" dirty="0" smtClean="0"/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Special </a:t>
            </a:r>
            <a:r>
              <a:rPr lang="en-US" sz="3600" dirty="0" smtClean="0"/>
              <a:t>projects (biggest!!)</a:t>
            </a:r>
            <a:endParaRPr lang="en-US" sz="3600" dirty="0"/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Physics department colloquium attendance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Strong </a:t>
            </a:r>
            <a:r>
              <a:rPr lang="en-US" sz="3600" dirty="0" smtClean="0"/>
              <a:t>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Watch the valid planetarium shows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Many other opportunities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EFFF0-8774-1042-994A-C32C17B54255}" type="slidenum">
              <a:rPr lang="en-US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Valid Planetarium Shows</a:t>
            </a:r>
          </a:p>
        </p:txBody>
      </p:sp>
      <p:sp>
        <p:nvSpPr>
          <p:cNvPr id="491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30EF1E-AFE0-DE4D-AFB1-9733BEE277B8}" type="slidenum">
              <a:rPr lang="en-US">
                <a:latin typeface="Arial Narrow" pitchFamily="-84" charset="0"/>
              </a:rPr>
              <a:pPr/>
              <a:t>43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305800" cy="6172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Regular running shows</a:t>
            </a:r>
            <a:endParaRPr lang="en-US" sz="2400" dirty="0" smtClean="0"/>
          </a:p>
          <a:p>
            <a:pPr lvl="1"/>
            <a:r>
              <a:rPr lang="en-US" sz="2000" dirty="0" smtClean="0"/>
              <a:t>To be announced in Oct.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smtClean="0"/>
              <a:t>Tue. </a:t>
            </a:r>
            <a:r>
              <a:rPr lang="en-US" sz="2000" dirty="0"/>
              <a:t>2:00 </a:t>
            </a:r>
            <a:r>
              <a:rPr lang="en-US" sz="2000" dirty="0" smtClean="0"/>
              <a:t>pm</a:t>
            </a:r>
            <a:r>
              <a:rPr lang="en-US" sz="2000" dirty="0"/>
              <a:t> </a:t>
            </a:r>
            <a:r>
              <a:rPr lang="en-US" sz="2000" dirty="0" smtClean="0"/>
              <a:t>&amp;</a:t>
            </a:r>
            <a:r>
              <a:rPr lang="en-US" sz="2000" dirty="0" smtClean="0"/>
              <a:t> </a:t>
            </a:r>
            <a:r>
              <a:rPr lang="en-US" sz="2000" dirty="0" smtClean="0"/>
              <a:t>Wed</a:t>
            </a:r>
            <a:r>
              <a:rPr lang="en-US" sz="2000" dirty="0" smtClean="0"/>
              <a:t>. </a:t>
            </a:r>
            <a:r>
              <a:rPr lang="en-US" sz="2000" dirty="0"/>
              <a:t>2:00 </a:t>
            </a:r>
            <a:r>
              <a:rPr lang="en-US" sz="2000" dirty="0" smtClean="0"/>
              <a:t>pm, Fri.  </a:t>
            </a:r>
            <a:r>
              <a:rPr lang="en-US" sz="2000" dirty="0" smtClean="0"/>
              <a:t>2:00pm and </a:t>
            </a:r>
            <a:r>
              <a:rPr lang="en-US" sz="2000" dirty="0" smtClean="0"/>
              <a:t>Sat. </a:t>
            </a:r>
            <a:r>
              <a:rPr lang="en-US" sz="2000" dirty="0"/>
              <a:t>at 5:30 </a:t>
            </a:r>
            <a:r>
              <a:rPr lang="en-US" sz="2000" dirty="0" smtClean="0"/>
              <a:t>pm</a:t>
            </a:r>
            <a:endParaRPr lang="en-US" sz="2000" dirty="0"/>
          </a:p>
          <a:p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Shows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that need special arrangements</a:t>
            </a:r>
            <a:endParaRPr lang="en-US" sz="2800" dirty="0"/>
          </a:p>
          <a:p>
            <a:pPr lvl="1"/>
            <a:r>
              <a:rPr lang="en-US" sz="2000" dirty="0"/>
              <a:t>Black Holes (can watch up to 2 times</a:t>
            </a:r>
            <a:r>
              <a:rPr lang="en-US" sz="2000" dirty="0" smtClean="0"/>
              <a:t>), Phantom of the Universe</a:t>
            </a:r>
            <a:endParaRPr lang="en-US" sz="2000" dirty="0"/>
          </a:p>
          <a:p>
            <a:pPr lvl="1"/>
            <a:r>
              <a:rPr lang="en-US" sz="2000" dirty="0" smtClean="0"/>
              <a:t>Rosetta, Seeing, We are Astronomers, </a:t>
            </a:r>
            <a:r>
              <a:rPr lang="en-US" sz="2000" dirty="0" smtClean="0"/>
              <a:t>Back to the Moon for Good; From Earth to the Universe; Experience </a:t>
            </a:r>
            <a:r>
              <a:rPr lang="en-US" sz="2000" dirty="0"/>
              <a:t>the </a:t>
            </a:r>
            <a:r>
              <a:rPr lang="en-US" sz="2000" dirty="0" smtClean="0"/>
              <a:t>Aurora</a:t>
            </a:r>
            <a:r>
              <a:rPr lang="en-US" sz="2000" dirty="0" smtClean="0"/>
              <a:t>; </a:t>
            </a:r>
            <a:r>
              <a:rPr lang="en-US" sz="2000" dirty="0" smtClean="0"/>
              <a:t>Magnificent </a:t>
            </a:r>
            <a:r>
              <a:rPr lang="en-US" sz="2000" dirty="0" smtClean="0"/>
              <a:t>Sun</a:t>
            </a:r>
            <a:endParaRPr lang="en-US" sz="2000" dirty="0"/>
          </a:p>
          <a:p>
            <a:pPr lvl="1"/>
            <a:r>
              <a:rPr lang="en-US" sz="2000" dirty="0" smtClean="0"/>
              <a:t>Stars </a:t>
            </a:r>
            <a:r>
              <a:rPr lang="en-US" sz="2000" dirty="0"/>
              <a:t>of the </a:t>
            </a:r>
            <a:r>
              <a:rPr lang="en-US" sz="2000" dirty="0" smtClean="0"/>
              <a:t>Pharaohs</a:t>
            </a:r>
            <a:r>
              <a:rPr lang="en-US" sz="2000" dirty="0" smtClean="0"/>
              <a:t>; </a:t>
            </a:r>
            <a:r>
              <a:rPr lang="en-US" sz="2000" dirty="0" smtClean="0"/>
              <a:t>Two </a:t>
            </a:r>
            <a:r>
              <a:rPr lang="en-US" sz="2000" dirty="0"/>
              <a:t>Small Pieces of </a:t>
            </a:r>
            <a:r>
              <a:rPr lang="en-US" sz="2000" dirty="0" smtClean="0"/>
              <a:t>Glass; Unseen Universe; Violent Universe</a:t>
            </a:r>
          </a:p>
          <a:p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How to submit for extra credit?</a:t>
            </a:r>
          </a:p>
          <a:p>
            <a:pPr lvl="1" eaLnBrk="1" hangingPunct="1"/>
            <a:r>
              <a:rPr lang="en-US" sz="2000" dirty="0" smtClean="0"/>
              <a:t>Obtain the ticket stub that is signed and dated by the planetarium star lecturer of the day</a:t>
            </a:r>
          </a:p>
          <a:p>
            <a:pPr lvl="1" eaLnBrk="1" hangingPunct="1"/>
            <a:r>
              <a:rPr lang="en-US" sz="2000" dirty="0" smtClean="0"/>
              <a:t>Collect the ticket </a:t>
            </a:r>
            <a:r>
              <a:rPr lang="en-US" sz="2000" dirty="0" smtClean="0"/>
              <a:t>stubs throughout the semester</a:t>
            </a:r>
            <a:endParaRPr lang="en-US" sz="2000" dirty="0" smtClean="0"/>
          </a:p>
          <a:p>
            <a:pPr lvl="1" eaLnBrk="1" hangingPunct="1"/>
            <a:r>
              <a:rPr lang="en-US" sz="2000" dirty="0" smtClean="0"/>
              <a:t>Tape </a:t>
            </a:r>
            <a:r>
              <a:rPr lang="en-US" sz="2000" dirty="0" smtClean="0"/>
              <a:t>ONLY </a:t>
            </a:r>
            <a:r>
              <a:rPr lang="en-US" sz="2000" dirty="0" smtClean="0"/>
              <a:t>one </a:t>
            </a:r>
            <a:r>
              <a:rPr lang="en-US" sz="2000" dirty="0" smtClean="0"/>
              <a:t>edge of all of the ticket stubs on a sheet of paper with your name and ID written on it</a:t>
            </a:r>
          </a:p>
          <a:p>
            <a:pPr lvl="1" eaLnBrk="1" hangingPunct="1"/>
            <a:r>
              <a:rPr lang="en-US" sz="2000" dirty="0" smtClean="0"/>
              <a:t>Submit the sheet at the end of the semester at the final exam</a:t>
            </a:r>
          </a:p>
        </p:txBody>
      </p:sp>
    </p:spTree>
    <p:extLst>
      <p:ext uri="{BB962C8B-B14F-4D97-AF65-F5344CB8AC3E}">
        <p14:creationId xmlns:p14="http://schemas.microsoft.com/office/powerpoint/2010/main" val="373954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9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56704-E20E-9248-A268-467CBC5B306F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 smtClean="0"/>
              <a:t>What can you expect from this class?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"/>
            <a:ext cx="822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All A’s?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This would be really nice, wouldn’t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But if it is too easy it is not fulfilling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or meaningful</a:t>
            </a:r>
            <a:r>
              <a:rPr lang="en-US" sz="1800" dirty="0" smtClean="0"/>
              <a:t>….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This class is not going to be a stroll in the park!!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You will earn your grade in this class.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You will need to put in sufficient time and sincere efforts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Exams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and quizzes</a:t>
            </a:r>
            <a:r>
              <a:rPr lang="en-US" sz="1800" dirty="0" smtClean="0"/>
              <a:t> will be tough!!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Sometimes problems </a:t>
            </a:r>
            <a:r>
              <a:rPr lang="en-US" sz="1600" dirty="0" smtClean="0"/>
              <a:t>may</a:t>
            </a:r>
            <a:r>
              <a:rPr lang="en-US" sz="1600" dirty="0" smtClean="0"/>
              <a:t> not </a:t>
            </a:r>
            <a:r>
              <a:rPr lang="en-US" sz="1600" dirty="0" smtClean="0"/>
              <a:t>look </a:t>
            </a:r>
            <a:r>
              <a:rPr lang="en-US" sz="1600" dirty="0" smtClean="0"/>
              <a:t>exactly like what you learned in the class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Just putting the right answer for free response problems does not work!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But you have a great control (up to 45%) of your grade in your hands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Homework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is 25</a:t>
            </a:r>
            <a:r>
              <a:rPr lang="en-US" sz="1800" dirty="0" smtClean="0"/>
              <a:t>%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of the total grade</a:t>
            </a:r>
            <a:r>
              <a:rPr lang="en-US" sz="1800" dirty="0" smtClean="0"/>
              <a:t>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Means you will have many homework problems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Sometimes much more than </a:t>
            </a:r>
            <a:r>
              <a:rPr lang="en-US" altLang="ko-KR" sz="1400" dirty="0" smtClean="0">
                <a:ea typeface="굴림" charset="-127"/>
                <a:cs typeface="굴림" charset="-127"/>
              </a:rPr>
              <a:t>any </a:t>
            </a:r>
            <a:r>
              <a:rPr lang="en-US" sz="1400" dirty="0" smtClean="0"/>
              <a:t>other classes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Some homework problems will be something that you have yet to learn in class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Exam problems will be easier than homework problems but the same principles!!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Lab 10%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Extra credit 10%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I will work with you so that your efforts are properly rewarded </a:t>
            </a:r>
          </a:p>
        </p:txBody>
      </p:sp>
    </p:spTree>
    <p:extLst>
      <p:ext uri="{BB962C8B-B14F-4D97-AF65-F5344CB8AC3E}">
        <p14:creationId xmlns:p14="http://schemas.microsoft.com/office/powerpoint/2010/main" val="319320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50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50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50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50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50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50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0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DFF576-8530-2E46-B54A-5D3FBF3503D0}" type="slidenum">
              <a:rPr lang="en-US">
                <a:latin typeface="Arial Narrow" pitchFamily="-84" charset="0"/>
              </a:rPr>
              <a:pPr/>
              <a:t>45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What do we want </a:t>
            </a:r>
            <a:r>
              <a:rPr lang="en-US" altLang="ko-KR" smtClean="0">
                <a:ea typeface="굴림" pitchFamily="-84" charset="-127"/>
                <a:cs typeface="굴림" pitchFamily="-84" charset="-127"/>
              </a:rPr>
              <a:t>to learn</a:t>
            </a: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 in this class?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Physics is everywhere around you.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Skills to understand the fundamental principles that surrounds you in everyday lives…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Skills to identify what law</a:t>
            </a:r>
            <a:r>
              <a:rPr lang="en-US" altLang="ko-KR" sz="2800" smtClean="0">
                <a:ea typeface="굴림" pitchFamily="-84" charset="-127"/>
                <a:cs typeface="굴림" pitchFamily="-84" charset="-127"/>
              </a:rPr>
              <a:t>s</a:t>
            </a: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 of physics applies to what phenomena and use them appropriately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Understand the impact of physical laws and apply them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Learn skills to think, research and analyze observations.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Learn skills to express observations and measurements in mathematical language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Learn skills to express your research in systematic manner in writing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FF0066"/>
                </a:solidFill>
                <a:ea typeface="ＭＳ Ｐゴシック" pitchFamily="-84" charset="-128"/>
                <a:cs typeface="ＭＳ Ｐゴシック" pitchFamily="-84" charset="-128"/>
              </a:rPr>
              <a:t>But most importantly the confidence in your physics ability and to take on any challenges laid in front of you!!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252538" y="6019800"/>
            <a:ext cx="6519862" cy="617538"/>
          </a:xfrm>
          <a:prstGeom prst="rect">
            <a:avLst/>
          </a:prstGeom>
          <a:solidFill>
            <a:srgbClr val="FFFF99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A50021"/>
                </a:solidFill>
                <a:latin typeface="Arial Narrow" pitchFamily="-84" charset="0"/>
              </a:rPr>
              <a:t>Most importantly, let us have a lot of FUN!!</a:t>
            </a:r>
          </a:p>
        </p:txBody>
      </p:sp>
    </p:spTree>
    <p:extLst>
      <p:ext uri="{BB962C8B-B14F-4D97-AF65-F5344CB8AC3E}">
        <p14:creationId xmlns:p14="http://schemas.microsoft.com/office/powerpoint/2010/main" val="285142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  <p:bldP spid="20685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C22BE-10A7-894E-B454-BDF75A16054F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609600"/>
          </a:xfrm>
        </p:spPr>
        <p:txBody>
          <a:bodyPr/>
          <a:lstStyle/>
          <a:p>
            <a:pPr eaLnBrk="1" hangingPunct="1"/>
            <a:r>
              <a:rPr lang="en-US" dirty="0" smtClean="0"/>
              <a:t>Specifically, in this course, you will </a:t>
            </a:r>
            <a:r>
              <a:rPr lang="en-US" altLang="ko-KR" dirty="0" smtClean="0">
                <a:ea typeface="굴림" charset="-127"/>
                <a:cs typeface="굴림" charset="-127"/>
              </a:rPr>
              <a:t>learn</a:t>
            </a:r>
            <a:r>
              <a:rPr lang="en-US" altLang="ko-KR" dirty="0" smtClean="0"/>
              <a:t>…</a:t>
            </a:r>
            <a:endParaRPr lang="en-US" dirty="0" smtClean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Concept of Electricity and Magnetism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charge and magnetic </a:t>
            </a:r>
            <a:r>
              <a:rPr lang="en-US" sz="3600" dirty="0" smtClean="0"/>
              <a:t>poles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Electric and Magnetic Forces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Electric and magnetic potential and energies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Propagation of electric and magnetic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Relationship between electro-magnetic forces and light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Behaviors of light and </a:t>
            </a:r>
            <a:r>
              <a:rPr lang="en-US" sz="3600" dirty="0" smtClean="0"/>
              <a:t>optics, the study of it</a:t>
            </a:r>
            <a:endParaRPr lang="en-US" sz="3600" dirty="0" smtClean="0"/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Special relativity and quantum theories</a:t>
            </a:r>
          </a:p>
          <a:p>
            <a:pPr eaLnBrk="1" hangingPunct="1">
              <a:lnSpc>
                <a:spcPct val="80000"/>
              </a:lnSpc>
            </a:pP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48474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FF0066"/>
                </a:solidFill>
                <a:latin typeface="Arial Narrow" charset="0"/>
              </a:rPr>
              <a:t>Monday, Aug. 28, 2017</a:t>
            </a:r>
            <a:endParaRPr lang="en-US" sz="1400">
              <a:solidFill>
                <a:srgbClr val="FF0066"/>
              </a:solidFill>
              <a:latin typeface="Arial Narrow" charset="0"/>
            </a:endParaRP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mr-IN" sz="1400" smtClean="0">
                <a:solidFill>
                  <a:srgbClr val="003300"/>
                </a:solidFill>
                <a:latin typeface="Arial Narrow" charset="0"/>
              </a:rPr>
              <a:t>PHYS 1444-002, Fall 2017                     Dr. Jaehoon Yu</a:t>
            </a:r>
            <a:endParaRPr lang="en-US" sz="1400">
              <a:solidFill>
                <a:srgbClr val="003300"/>
              </a:solidFill>
              <a:latin typeface="Arial Narrow" charset="0"/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62C0DF-DAE1-E344-B623-7DC2CE6EF01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47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8915400" cy="685800"/>
          </a:xfrm>
        </p:spPr>
        <p:txBody>
          <a:bodyPr/>
          <a:lstStyle/>
          <a:p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How to study for this course?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305800" cy="5943600"/>
          </a:xfrm>
        </p:spPr>
        <p:txBody>
          <a:bodyPr/>
          <a:lstStyle/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Keep up with the class for comprehensive understanding of materials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Come to the class and participate in the discussions and problems solving sessions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Follow through the lecture notes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example problems in the book yourself without looking at the solution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Have many tons of fun in the class!!!!!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 Keep up with the homework to put the last nail on the coffin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One can always input the answers as you solve problems.  Do </a:t>
            </a:r>
            <a:r>
              <a:rPr lang="en-US" sz="2000" dirty="0" smtClean="0">
                <a:latin typeface="Arial Narrow" charset="0"/>
                <a:ea typeface="ＭＳ Ｐゴシック" charset="0"/>
              </a:rPr>
              <a:t>NOT </a:t>
            </a:r>
            <a:r>
              <a:rPr lang="en-US" sz="2000" dirty="0">
                <a:latin typeface="Arial Narrow" charset="0"/>
                <a:ea typeface="ＭＳ Ｐゴシック" charset="0"/>
              </a:rPr>
              <a:t>wait till you are done with all the problems.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Form a study group and discuss how to solve problems with your friends, then work the problems out yourselves!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Prepare for upcoming classes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Read the textbook for the material to be covered in the next class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The extra mile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additional problems in the back of the book starting the easiest problems to harder ones </a:t>
            </a:r>
          </a:p>
        </p:txBody>
      </p:sp>
    </p:spTree>
    <p:extLst>
      <p:ext uri="{BB962C8B-B14F-4D97-AF65-F5344CB8AC3E}">
        <p14:creationId xmlns:p14="http://schemas.microsoft.com/office/powerpoint/2010/main" val="105001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2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800" decel="100000" fill="hold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" grpId="0" build="p" bldLvl="3"/>
      <p:bldP spid="32153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High Energy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Physics</a:t>
            </a:r>
            <a:endParaRPr lang="en-US" dirty="0"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Definition: A field of physics that pursues understanding the fundamental constituents of matter and basic principles of interactions between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them.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Known interactions (forces):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Gravitational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Electro</a:t>
            </a:r>
            <a:r>
              <a:rPr lang="en-US" dirty="0" smtClean="0">
                <a:latin typeface="Arial Narrow" charset="0"/>
              </a:rPr>
              <a:t>magnetic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Weak Nuclear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Strong Nuclear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Current theory: The Standard Model of Particle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Physics</a:t>
            </a:r>
            <a:endParaRPr lang="en-US" dirty="0"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6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0"/>
            <a:ext cx="8839199" cy="4495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53000" y="1255957"/>
            <a:ext cx="2568654" cy="1792043"/>
            <a:chOff x="5148964" y="457200"/>
            <a:chExt cx="2488178" cy="2067742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1"/>
              <a:ext cx="1464942" cy="81679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</a:t>
              </a:r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175m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947362" cy="665583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1054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76400" y="2870537"/>
            <a:ext cx="3657601" cy="1168063"/>
            <a:chOff x="1600200" y="3200400"/>
            <a:chExt cx="2963918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363718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 smtClean="0"/>
              <a:t>HEP and the Standard Model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4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new particle we’ve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pic>
        <p:nvPicPr>
          <p:cNvPr id="4" name="Picture 3" descr="Screen Shot 2015-07-24 at 7.20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327400"/>
            <a:ext cx="3238500" cy="36068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1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05800" cy="914400"/>
          </a:xfrm>
        </p:spPr>
        <p:txBody>
          <a:bodyPr/>
          <a:lstStyle/>
          <a:p>
            <a:r>
              <a:rPr lang="en-US" dirty="0" smtClean="0"/>
              <a:t>How does a nuclear power plant work?</a:t>
            </a:r>
            <a:endParaRPr lang="en-US" dirty="0"/>
          </a:p>
        </p:txBody>
      </p:sp>
      <p:pic>
        <p:nvPicPr>
          <p:cNvPr id="7" name="Picture 6" descr="student-pw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3820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4648200"/>
            <a:ext cx="147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Duke Energy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5562600"/>
            <a:ext cx="4427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My 1000 year dream: Skip the whole thing!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5943600"/>
            <a:ext cx="4533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Make electricity directly from nuclear force!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04800" y="1600200"/>
            <a:ext cx="15240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905000" y="1600200"/>
            <a:ext cx="12192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00400" y="1600200"/>
            <a:ext cx="3657600" cy="2286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28, 2017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2017        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4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5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7431</TotalTime>
  <Words>3878</Words>
  <Application>Microsoft Macintosh PowerPoint</Application>
  <PresentationFormat>On-screen Show (4:3)</PresentationFormat>
  <Paragraphs>528</Paragraphs>
  <Slides>47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Arial Black</vt:lpstr>
      <vt:lpstr>Arial Narrow</vt:lpstr>
      <vt:lpstr>Gill Sans</vt:lpstr>
      <vt:lpstr>Monotype Corsiva</vt:lpstr>
      <vt:lpstr>ＭＳ Ｐゴシック</vt:lpstr>
      <vt:lpstr>Symbol</vt:lpstr>
      <vt:lpstr>Tahoma</vt:lpstr>
      <vt:lpstr>Times New Roman</vt:lpstr>
      <vt:lpstr>Wingdings</vt:lpstr>
      <vt:lpstr>굴림</vt:lpstr>
      <vt:lpstr>Arial</vt:lpstr>
      <vt:lpstr>phys1443-spring02</vt:lpstr>
      <vt:lpstr>PHYS 1441 – Section 002 Lecture #1</vt:lpstr>
      <vt:lpstr>Announcements</vt:lpstr>
      <vt:lpstr>Who am I?</vt:lpstr>
      <vt:lpstr>We always wonder…</vt:lpstr>
      <vt:lpstr>High Energy Physics</vt:lpstr>
      <vt:lpstr>PowerPoint Presentation</vt:lpstr>
      <vt:lpstr>HEP and the Standard Model</vt:lpstr>
      <vt:lpstr>So what’s the problem?</vt:lpstr>
      <vt:lpstr>How does a nuclear power plant work?</vt:lpstr>
      <vt:lpstr>So what’s the problem?</vt:lpstr>
      <vt:lpstr>What makes up the universe?</vt:lpstr>
      <vt:lpstr>So what’s the problem?</vt:lpstr>
      <vt:lpstr>PowerPoint Presentation</vt:lpstr>
      <vt:lpstr>PowerPoint Presentation</vt:lpstr>
      <vt:lpstr>Fermilab Tevatron and LHC at CERN</vt:lpstr>
      <vt:lpstr>What is the Higgs and What does it do?</vt:lpstr>
      <vt:lpstr>What?  What’s the symmetry?</vt:lpstr>
      <vt:lpstr>A broken symmetry</vt:lpstr>
      <vt:lpstr>What is the Higgs and What does it do?</vt:lpstr>
      <vt:lpstr>So how does Higgs Field work again?</vt:lpstr>
      <vt:lpstr>How do we look for the Higgs?</vt:lpstr>
      <vt:lpstr>What did statistics do for Higgs?</vt:lpstr>
      <vt:lpstr>How about this?</vt:lpstr>
      <vt:lpstr>So have we seen the Higgs particle?</vt:lpstr>
      <vt:lpstr>Statistical Significance Table</vt:lpstr>
      <vt:lpstr>So have we seen the Higgs particle?</vt:lpstr>
      <vt:lpstr>PowerPoint Presentation</vt:lpstr>
      <vt:lpstr>Dark Matter Searches at Fermilab</vt:lpstr>
      <vt:lpstr>PowerPoint Presentation</vt:lpstr>
      <vt:lpstr>How BIG?</vt:lpstr>
      <vt:lpstr>PowerPoint Presentation</vt:lpstr>
      <vt:lpstr>GEM Application Potential</vt:lpstr>
      <vt:lpstr>Bi-product of High Energy Physics Research</vt:lpstr>
      <vt:lpstr>And in not too distant future, we could do …</vt:lpstr>
      <vt:lpstr>Discovery of the God Particle in 2012</vt:lpstr>
      <vt:lpstr>Information &amp; Communication Source</vt:lpstr>
      <vt:lpstr>Evaluation Policy</vt:lpstr>
      <vt:lpstr>Homework – 1 </vt:lpstr>
      <vt:lpstr>Homework – 2 </vt:lpstr>
      <vt:lpstr>Attendances and Class Style</vt:lpstr>
      <vt:lpstr>Lab and Physics Clinic</vt:lpstr>
      <vt:lpstr>Extra credit</vt:lpstr>
      <vt:lpstr>Valid Planetarium Shows</vt:lpstr>
      <vt:lpstr>What can you expect from this class?</vt:lpstr>
      <vt:lpstr>What do we want to learn in this class?</vt:lpstr>
      <vt:lpstr>Specifically, in this course, you will learn…</vt:lpstr>
      <vt:lpstr>How to study for this course?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Microsoft Office User</cp:lastModifiedBy>
  <cp:revision>380</cp:revision>
  <dcterms:created xsi:type="dcterms:W3CDTF">2012-01-19T04:21:20Z</dcterms:created>
  <dcterms:modified xsi:type="dcterms:W3CDTF">2017-08-28T17:41:34Z</dcterms:modified>
</cp:coreProperties>
</file>