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3" r:id="rId2"/>
    <p:sldId id="482" r:id="rId3"/>
    <p:sldId id="483" r:id="rId4"/>
    <p:sldId id="480" r:id="rId5"/>
    <p:sldId id="428" r:id="rId6"/>
    <p:sldId id="484" r:id="rId7"/>
    <p:sldId id="504" r:id="rId8"/>
    <p:sldId id="505" r:id="rId9"/>
    <p:sldId id="523" r:id="rId10"/>
    <p:sldId id="524" r:id="rId11"/>
    <p:sldId id="525" r:id="rId12"/>
    <p:sldId id="490" r:id="rId13"/>
    <p:sldId id="506" r:id="rId14"/>
    <p:sldId id="507" r:id="rId15"/>
    <p:sldId id="493" r:id="rId16"/>
    <p:sldId id="508" r:id="rId17"/>
    <p:sldId id="509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42"/>
    <p:restoredTop sz="94660"/>
  </p:normalViewPr>
  <p:slideViewPr>
    <p:cSldViewPr>
      <p:cViewPr varScale="1">
        <p:scale>
          <a:sx n="94" d="100"/>
          <a:sy n="94" d="100"/>
        </p:scale>
        <p:origin x="208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1756" y="1447800"/>
            <a:ext cx="3092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Aug. 30,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9265" y="2346829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kern="0" dirty="0" smtClean="0">
                <a:latin typeface="Arial Narrow" pitchFamily="-84" charset="0"/>
              </a:rPr>
              <a:t>Brief history of physics</a:t>
            </a:r>
          </a:p>
          <a:p>
            <a:pPr marL="609600" indent="-609600" algn="l"/>
            <a:r>
              <a:rPr lang="en-US" sz="2800" kern="0" dirty="0" smtClean="0">
                <a:latin typeface="Arial Narrow" charset="0"/>
              </a:rPr>
              <a:t>Some basics …</a:t>
            </a:r>
          </a:p>
          <a:p>
            <a:pPr marL="609600" indent="-609600" algn="l"/>
            <a:r>
              <a:rPr lang="en-US" sz="2800" kern="0" dirty="0" smtClean="0">
                <a:latin typeface="Arial Narrow" charset="0"/>
              </a:rPr>
              <a:t>Chapter 21</a:t>
            </a:r>
            <a:endParaRPr lang="en-US" sz="2800" kern="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Static Electricity and Charge Conservation</a:t>
            </a: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Charges in Atom, Insulators and Conductors &amp; Induced Charge</a:t>
            </a: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A9EC3-498A-5149-865F-1AB9EFEAF230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923EB7-681D-CF4C-AC8C-B50A6C1752F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57200"/>
            <a:ext cx="83820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Denote the precision of the measured values</a:t>
            </a:r>
          </a:p>
          <a:p>
            <a:pPr lvl="1" eaLnBrk="1" hangingPunct="1"/>
            <a:r>
              <a:rPr lang="en-US" sz="2400" dirty="0" smtClean="0"/>
              <a:t>The number 80 implies precision of +/- 1, between 79 and 81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If you are sure to +/-0.1, the number should be written 80.0</a:t>
            </a:r>
          </a:p>
          <a:p>
            <a:pPr lvl="1" eaLnBrk="1" hangingPunct="1"/>
            <a:r>
              <a:rPr lang="en-US" sz="2400" dirty="0" smtClean="0"/>
              <a:t>Significant figures: non-zero numbers or zeros that are not place-holders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34, 34.2, 0.001, 34.100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 has two significant digits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34.2 has 3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0.001 has one because the 0’s before 1 are place holders to position “.”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34.100 has 5, because the 0’s after 1 indicates that the numbers in these digits are indeed 0’s.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When there are many 0’s, use scientific notation for simplicity: 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31400000=3.14x10</a:t>
            </a:r>
            <a:r>
              <a:rPr lang="en-US" sz="1800" baseline="30000" dirty="0" smtClean="0">
                <a:ea typeface="ＭＳ Ｐゴシック" pitchFamily="-84" charset="-128"/>
              </a:rPr>
              <a:t>7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0.00012=1.2x10</a:t>
            </a:r>
            <a:r>
              <a:rPr lang="en-US" sz="1800" baseline="30000" dirty="0" smtClean="0">
                <a:ea typeface="ＭＳ Ｐゴシック" pitchFamily="-84" charset="-128"/>
              </a:rPr>
              <a:t>-4</a:t>
            </a:r>
          </a:p>
          <a:p>
            <a:pPr lvl="2" eaLnBrk="1" hangingPunct="1"/>
            <a:r>
              <a:rPr lang="en-US" sz="2200" dirty="0" smtClean="0">
                <a:ea typeface="ＭＳ Ｐゴシック" pitchFamily="-84" charset="-128"/>
              </a:rPr>
              <a:t>How about 3000?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This book assumes all 0’s are significant but it could be different in other cases!</a:t>
            </a:r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6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BF76-6258-CA40-8FC0-A7EB9F001A89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837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C30454C-6BA0-A14A-912E-43B5CFFA7E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</a:t>
            </a:r>
            <a:r>
              <a:rPr lang="en-US" b="1" u="sng" dirty="0" smtClean="0">
                <a:solidFill>
                  <a:srgbClr val="A50021"/>
                </a:solidFill>
              </a:rPr>
              <a:t>digits</a:t>
            </a:r>
            <a:r>
              <a:rPr lang="en-US" dirty="0" smtClean="0"/>
              <a:t> </a:t>
            </a:r>
            <a:r>
              <a:rPr lang="en-US" dirty="0"/>
              <a:t>in the result: 12.001 x 3.1 =        , because the smallest significant figures is 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791200" y="2286000"/>
            <a:ext cx="71120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15.1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6576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724400"/>
            <a:ext cx="4592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precision determines the precision </a:t>
            </a:r>
            <a:r>
              <a:rPr lang="en-US" b="1" dirty="0" smtClean="0">
                <a:solidFill>
                  <a:srgbClr val="A50021"/>
                </a:solidFill>
                <a:latin typeface="Arial Narrow" pitchFamily="-84" charset="0"/>
              </a:rPr>
              <a:t>of the </a:t>
            </a:r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overall operation!!</a:t>
            </a:r>
          </a:p>
        </p:txBody>
      </p:sp>
      <p:sp>
        <p:nvSpPr>
          <p:cNvPr id="58379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 smtClean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13162" y="55022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Can’t get any better </a:t>
            </a:r>
            <a:r>
              <a:rPr lang="en-US" b="1" dirty="0" smtClean="0">
                <a:solidFill>
                  <a:srgbClr val="A50021"/>
                </a:solidFill>
                <a:latin typeface="Arial Narrow" pitchFamily="-84" charset="0"/>
              </a:rPr>
              <a:t>results than </a:t>
            </a:r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measurement!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5578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14039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5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4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14479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8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16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2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  <p:extLst>
      <p:ext uri="{BB962C8B-B14F-4D97-AF65-F5344CB8AC3E}">
        <p14:creationId xmlns:p14="http://schemas.microsoft.com/office/powerpoint/2010/main" val="10111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Aug. 30,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98/103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79/98 submitted the homework!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Fantastic </a:t>
            </a:r>
            <a:r>
              <a:rPr lang="en-US" sz="2400" dirty="0">
                <a:latin typeface="Arial Narrow" charset="0"/>
                <a:ea typeface="ＭＳ Ｐゴシック" charset="0"/>
              </a:rPr>
              <a:t>job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!!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You need my enrollment approval… So move quickly…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Remember, the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deadline for the first freebee homework is 11pm today, Wednesday, Aug. 30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You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charset="0"/>
                <a:ea typeface="ＭＳ Ｐゴシック" charset="0"/>
              </a:rPr>
              <a:t>MUST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submit the homework to obtain 100% credit!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Also please be sure to make the payment in time otherwise your access as well as my access to the site for grading is cut.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Reading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assignment: CH21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– 7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 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Quiz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at the beginning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of 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class, Wed. Sept.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6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Appendix A1 – A8 and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what we’ve learned today!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No class Monday, Sept. 4</a:t>
            </a:r>
            <a:endParaRPr lang="en-US" sz="2800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r>
              <a:rPr lang="en-US" sz="4000" dirty="0" smtClean="0"/>
              <a:t>Extra Credit Special Project #1 </a:t>
            </a:r>
            <a:endParaRPr lang="en-US" sz="40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685800"/>
            <a:ext cx="8267700" cy="5562600"/>
          </a:xfrm>
        </p:spPr>
        <p:txBody>
          <a:bodyPr/>
          <a:lstStyle/>
          <a:p>
            <a:r>
              <a:rPr lang="en-US" sz="2400" dirty="0" smtClean="0"/>
              <a:t>Compare the Coulomb force to the Gravitational force in the following cases by expressing Coulomb force (F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) in terms of the gravitational force (F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Between the two protons separated by an arbitrary distance R</a:t>
            </a:r>
          </a:p>
          <a:p>
            <a:pPr lvl="1"/>
            <a:r>
              <a:rPr lang="en-US" sz="2000" dirty="0" smtClean="0"/>
              <a:t>Between the two protons separated by 1m</a:t>
            </a:r>
          </a:p>
          <a:p>
            <a:pPr lvl="1"/>
            <a:r>
              <a:rPr lang="en-US" sz="2000" dirty="0"/>
              <a:t>Between the two electrons separated by an arbitrary distance R</a:t>
            </a:r>
          </a:p>
          <a:p>
            <a:pPr lvl="1"/>
            <a:r>
              <a:rPr lang="en-US" sz="2000" dirty="0" smtClean="0"/>
              <a:t>Between the two electrons separated by 1m</a:t>
            </a:r>
          </a:p>
          <a:p>
            <a:r>
              <a:rPr lang="en-US" sz="2400" dirty="0" smtClean="0"/>
              <a:t>Five points each, totaling 20 points</a:t>
            </a:r>
          </a:p>
          <a:p>
            <a:r>
              <a:rPr lang="en-US" sz="2400" dirty="0"/>
              <a:t>BE SURE to show all the details of your </a:t>
            </a:r>
            <a:r>
              <a:rPr lang="en-US" sz="2400" dirty="0" smtClean="0"/>
              <a:t>work and MUST list all formulae, the necessary parameters (mass of proton, electron, gravitational constant, Coulomb constant, </a:t>
            </a:r>
            <a:r>
              <a:rPr lang="en-US" sz="2400" dirty="0" err="1" smtClean="0"/>
              <a:t>etc</a:t>
            </a:r>
            <a:r>
              <a:rPr lang="en-US" sz="2400" dirty="0" smtClean="0"/>
              <a:t>) and compute the numbers as simple as possible </a:t>
            </a:r>
          </a:p>
          <a:p>
            <a:r>
              <a:rPr lang="en-US" sz="2400" dirty="0" smtClean="0"/>
              <a:t>Please staple them before the submission</a:t>
            </a:r>
          </a:p>
          <a:p>
            <a:r>
              <a:rPr lang="en-US" sz="2400" dirty="0" smtClean="0"/>
              <a:t>Due at the beginning of the class Wednesday, Sept. 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09600"/>
          </a:xfrm>
        </p:spPr>
        <p:txBody>
          <a:bodyPr/>
          <a:lstStyle/>
          <a:p>
            <a:pPr eaLnBrk="1" hangingPunct="1"/>
            <a:r>
              <a:rPr lang="en-US" dirty="0"/>
              <a:t>I</a:t>
            </a:r>
            <a:r>
              <a:rPr lang="en-US" dirty="0" smtClean="0"/>
              <a:t>n this course, you will </a:t>
            </a:r>
            <a:r>
              <a:rPr lang="en-US" altLang="ko-KR" dirty="0" smtClean="0">
                <a:ea typeface="굴림" charset="-127"/>
                <a:cs typeface="굴림" charset="-127"/>
              </a:rPr>
              <a:t>learn</a:t>
            </a:r>
            <a:r>
              <a:rPr lang="en-US" altLang="ko-KR" dirty="0" smtClean="0"/>
              <a:t>…</a:t>
            </a:r>
            <a:endParaRPr lang="en-US" dirty="0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Concept of </a:t>
            </a:r>
            <a:r>
              <a:rPr lang="en-US" sz="3600" dirty="0"/>
              <a:t>e</a:t>
            </a:r>
            <a:r>
              <a:rPr lang="en-US" sz="3600" dirty="0" smtClean="0"/>
              <a:t>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/>
              <a:t>Electric charge and magnetic </a:t>
            </a:r>
            <a:r>
              <a:rPr lang="en-US" sz="3600" dirty="0" smtClean="0"/>
              <a:t>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Forces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potential and energies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Relationship between the electro-magnetic force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Behaviors of light and optics, the study of it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847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Aug. 30,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62C0DF-DAE1-E344-B623-7DC2CE6EF01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to study for this course?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05800" cy="59436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Keep up with the class for comprehensive understanding of materials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Come to the class and participate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actively in </a:t>
            </a:r>
            <a:r>
              <a:rPr lang="en-US" sz="2000" dirty="0">
                <a:latin typeface="Arial Narrow" charset="0"/>
                <a:ea typeface="ＭＳ Ｐゴシック" charset="0"/>
              </a:rPr>
              <a:t>the discussions and problems solving sessions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Follow through the lecture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notes after each class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example problems in the book yourself without looking at the solution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Have many tons of fun in the class!!!!!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Keep up with the homework to put the last nail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coffin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One can always input the answers as you solve problems.  Do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NOT </a:t>
            </a:r>
            <a:r>
              <a:rPr lang="en-US" sz="2000" dirty="0">
                <a:latin typeface="Arial Narrow" charset="0"/>
                <a:ea typeface="ＭＳ Ｐゴシック" charset="0"/>
              </a:rPr>
              <a:t>wait till you are done with all the problems.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Form a study group and discuss how to solve problems with your friends, then work the problems out yourselves!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Prepare for upcoming classes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Read the textbook for the material to be covered in the next class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extra mile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additional end of chapter problems </a:t>
            </a:r>
            <a:r>
              <a:rPr lang="en-US" sz="2000" dirty="0">
                <a:latin typeface="Arial Narrow" charset="0"/>
                <a:ea typeface="ＭＳ Ｐゴシック" charset="0"/>
              </a:rPr>
              <a:t>starting the easiest problems to harder ones </a:t>
            </a:r>
          </a:p>
        </p:txBody>
      </p:sp>
    </p:spTree>
    <p:extLst>
      <p:ext uri="{BB962C8B-B14F-4D97-AF65-F5344CB8AC3E}">
        <p14:creationId xmlns:p14="http://schemas.microsoft.com/office/powerpoint/2010/main" val="10500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CA85B-B30E-0D41-87DE-7BB3FA64BD0D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3F01506-6911-2F41-9B13-E3A4BB1C36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82675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To understand nature through experimental observations and measurements (</a:t>
            </a:r>
            <a:r>
              <a:rPr lang="en-US" sz="2800" b="1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Research</a:t>
            </a: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Discrepancies </a:t>
            </a: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between experimental measurements and theory are good for </a:t>
            </a: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 general principles formulated through theory is used to</a:t>
            </a: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improve our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everyday lives,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even though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some laws can take a while till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Arial Narrow" pitchFamily="-84" charset="0"/>
              </a:rPr>
              <a:t>Exp.</a:t>
            </a:r>
            <a:r>
              <a:rPr lang="en-US" sz="6000" dirty="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5248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C9227-5877-134E-99CC-F1153F04D645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69EC02-B465-1F46-95EF-CE1AC1643C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Late 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early 20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Modern Physics Era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  <p:extLst>
      <p:ext uri="{BB962C8B-B14F-4D97-AF65-F5344CB8AC3E}">
        <p14:creationId xmlns:p14="http://schemas.microsoft.com/office/powerpoint/2010/main" val="7672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0E4F3-5A7A-6E40-8D6E-155C2781E57E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2B7437F-471F-5744-A69F-7381C54885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Models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Thinking light as waves, behaving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Theories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Laws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Certain concise but general statements about how nature behaves </a:t>
            </a:r>
            <a:endParaRPr lang="en-US" sz="2800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Energy </a:t>
            </a:r>
            <a:r>
              <a:rPr lang="en-US" sz="2400" dirty="0" smtClean="0"/>
              <a:t>conservation law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ym typeface="Wingdings" pitchFamily="-84" charset="2"/>
              </a:rPr>
              <a:t>The statement must be found experimentally valid to become a law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Principles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Has some level of arbitrariness</a:t>
            </a:r>
          </a:p>
        </p:txBody>
      </p:sp>
    </p:spTree>
    <p:extLst>
      <p:ext uri="{BB962C8B-B14F-4D97-AF65-F5344CB8AC3E}">
        <p14:creationId xmlns:p14="http://schemas.microsoft.com/office/powerpoint/2010/main" val="97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Aug. 30, 2017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C5E4-A20A-D34A-94BA-12452F65537C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63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B566C1F-BBF6-6242-A5A3-31BE5DA5B18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>
                <a:ea typeface="ＭＳ Ｐゴシック" pitchFamily="-84" charset="-128"/>
                <a:cs typeface="ＭＳ Ｐゴシック" pitchFamily="-84" charset="-128"/>
              </a:rPr>
              <a:t>Physical measurements have limited precision, however good they are, due to:</a:t>
            </a:r>
          </a:p>
          <a:p>
            <a:pPr lvl="1" eaLnBrk="1" hangingPunct="1"/>
            <a:r>
              <a:rPr lang="en-US"/>
              <a:t>Number of measurements </a:t>
            </a:r>
          </a:p>
          <a:p>
            <a:pPr lvl="1" eaLnBrk="1" hangingPunct="1"/>
            <a:r>
              <a:rPr lang="en-US"/>
              <a:t>Quality of instruments (meter stick vs micro-meter)</a:t>
            </a:r>
          </a:p>
          <a:p>
            <a:pPr lvl="1" eaLnBrk="1" hangingPunct="1"/>
            <a:r>
              <a:rPr lang="en-US"/>
              <a:t>Experience of the person doing measurements</a:t>
            </a:r>
          </a:p>
          <a:p>
            <a:pPr lvl="1" eaLnBrk="1" hangingPunct="1"/>
            <a:r>
              <a:rPr lang="en-US"/>
              <a:t>Etc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pitchFamily="-84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590800"/>
            <a:ext cx="914400" cy="1555750"/>
            <a:chOff x="144" y="1632"/>
            <a:chExt cx="576" cy="980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pitchFamily="-84" charset="0"/>
                </a:rPr>
                <a:t>{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A50021"/>
                  </a:solidFill>
                  <a:latin typeface="Arial Narrow" pitchFamily="-84" charset="0"/>
                </a:rPr>
                <a:t>Syst.</a:t>
              </a:r>
            </a:p>
          </p:txBody>
        </p:sp>
      </p:grp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8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10322</TotalTime>
  <Words>1939</Words>
  <Application>Microsoft Macintosh PowerPoint</Application>
  <PresentationFormat>On-screen Show (4:3)</PresentationFormat>
  <Paragraphs>292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Narrow</vt:lpstr>
      <vt:lpstr>Monotype Corsiva</vt:lpstr>
      <vt:lpstr>MS Mincho</vt:lpstr>
      <vt:lpstr>ＭＳ Ｐゴシック</vt:lpstr>
      <vt:lpstr>Times New Roman</vt:lpstr>
      <vt:lpstr>Wingdings</vt:lpstr>
      <vt:lpstr>굴림</vt:lpstr>
      <vt:lpstr>phys1443-spring02</vt:lpstr>
      <vt:lpstr>PHYS 1441 – Section 002 Lecture #2</vt:lpstr>
      <vt:lpstr>Announcements</vt:lpstr>
      <vt:lpstr>Extra Credit Special Project #1 </vt:lpstr>
      <vt:lpstr>In this course, you will learn…</vt:lpstr>
      <vt:lpstr>How to study for this course?</vt:lpstr>
      <vt:lpstr>Why do Physics?</vt:lpstr>
      <vt:lpstr>Brief History of Physics</vt:lpstr>
      <vt:lpstr>Models, Theories and Laws</vt:lpstr>
      <vt:lpstr>Uncertainties</vt:lpstr>
      <vt:lpstr>Significant Figures</vt:lpstr>
      <vt:lpstr>Significant Figures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451</cp:revision>
  <dcterms:created xsi:type="dcterms:W3CDTF">2012-01-19T04:21:20Z</dcterms:created>
  <dcterms:modified xsi:type="dcterms:W3CDTF">2017-08-30T20:02:17Z</dcterms:modified>
</cp:coreProperties>
</file>