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3" r:id="rId2"/>
    <p:sldId id="482" r:id="rId3"/>
    <p:sldId id="483" r:id="rId4"/>
    <p:sldId id="480" r:id="rId5"/>
    <p:sldId id="428" r:id="rId6"/>
    <p:sldId id="484" r:id="rId7"/>
    <p:sldId id="504" r:id="rId8"/>
    <p:sldId id="505" r:id="rId9"/>
    <p:sldId id="523" r:id="rId10"/>
    <p:sldId id="524" r:id="rId11"/>
    <p:sldId id="525" r:id="rId12"/>
    <p:sldId id="490" r:id="rId13"/>
    <p:sldId id="506" r:id="rId14"/>
    <p:sldId id="507" r:id="rId15"/>
    <p:sldId id="493" r:id="rId16"/>
    <p:sldId id="508" r:id="rId17"/>
    <p:sldId id="509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1"/>
    <p:restoredTop sz="94660"/>
  </p:normalViewPr>
  <p:slideViewPr>
    <p:cSldViewPr>
      <p:cViewPr varScale="1">
        <p:scale>
          <a:sx n="104" d="100"/>
          <a:sy n="104" d="100"/>
        </p:scale>
        <p:origin x="20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7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3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0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71756" y="1447800"/>
            <a:ext cx="30925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Aug. 30,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39265" y="2346829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kern="0" dirty="0" smtClean="0">
                <a:latin typeface="Arial Narrow" pitchFamily="-84" charset="0"/>
              </a:rPr>
              <a:t>Brief history of physics</a:t>
            </a:r>
          </a:p>
          <a:p>
            <a:pPr marL="609600" indent="-609600" algn="l"/>
            <a:r>
              <a:rPr lang="en-US" sz="2800" kern="0" dirty="0" smtClean="0">
                <a:latin typeface="Arial Narrow" charset="0"/>
              </a:rPr>
              <a:t>Some basics …</a:t>
            </a:r>
          </a:p>
          <a:p>
            <a:pPr marL="609600" indent="-609600" algn="l"/>
            <a:r>
              <a:rPr lang="en-US" sz="2800" kern="0" dirty="0" smtClean="0">
                <a:latin typeface="Arial Narrow" charset="0"/>
              </a:rPr>
              <a:t>Chapter 21</a:t>
            </a:r>
            <a:endParaRPr lang="en-US" sz="2800" kern="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kern="0" dirty="0" smtClean="0">
                <a:solidFill>
                  <a:srgbClr val="003300"/>
                </a:solidFill>
                <a:latin typeface="Arial Narrow" charset="0"/>
              </a:rPr>
              <a:t>Static Electricity and Charge Conservation</a:t>
            </a:r>
          </a:p>
          <a:p>
            <a:pPr marL="990600" lvl="1" indent="-533400"/>
            <a:r>
              <a:rPr lang="en-US" sz="2400" kern="0" dirty="0" smtClean="0">
                <a:solidFill>
                  <a:srgbClr val="003300"/>
                </a:solidFill>
                <a:latin typeface="Arial Narrow" charset="0"/>
              </a:rPr>
              <a:t>Charges in Atom, Insulators and Conductors &amp; Induced Charge</a:t>
            </a:r>
          </a:p>
          <a:p>
            <a:pPr marL="990600" lvl="1" indent="-533400"/>
            <a:r>
              <a:rPr lang="en-US" sz="2400" kern="0" dirty="0" smtClean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A9EC3-498A-5149-865F-1AB9EFEAF230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734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3923EB7-681D-CF4C-AC8C-B50A6C1752F8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57200"/>
            <a:ext cx="8382000" cy="5715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Denote the precision of the measured values</a:t>
            </a:r>
          </a:p>
          <a:p>
            <a:pPr lvl="1" eaLnBrk="1" hangingPunct="1"/>
            <a:r>
              <a:rPr lang="en-US" sz="2400" dirty="0" smtClean="0"/>
              <a:t>The number 80 implies precision of +/- 1, between 79 and 81</a:t>
            </a:r>
          </a:p>
          <a:p>
            <a:pPr lvl="2" eaLnBrk="1" hangingPunct="1"/>
            <a:r>
              <a:rPr lang="en-US" sz="2000" dirty="0" smtClean="0">
                <a:ea typeface="ＭＳ Ｐゴシック" pitchFamily="-84" charset="-128"/>
              </a:rPr>
              <a:t>If you are sure to +/-0.1, the number should be written 80.0</a:t>
            </a:r>
          </a:p>
          <a:p>
            <a:pPr lvl="1" eaLnBrk="1" hangingPunct="1"/>
            <a:r>
              <a:rPr lang="en-US" sz="2400" dirty="0" smtClean="0"/>
              <a:t>Significant figures: non-zero numbers or zeros that are not place-holders</a:t>
            </a:r>
          </a:p>
          <a:p>
            <a:pPr lvl="2" eaLnBrk="1" hangingPunct="1"/>
            <a:r>
              <a:rPr lang="en-US" sz="2000" dirty="0" smtClean="0">
                <a:ea typeface="ＭＳ Ｐゴシック" pitchFamily="-84" charset="-128"/>
              </a:rPr>
              <a:t>34, 34.2, 0.001, 34.100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34 has two significant digits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34.2 has 3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0.001 has one because the 0’s before 1 are place holders to position “.”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34.100 has 5, because the 0’s after 1 indicates that the numbers in these digits are indeed 0’s.</a:t>
            </a:r>
          </a:p>
          <a:p>
            <a:pPr lvl="2" eaLnBrk="1" hangingPunct="1"/>
            <a:r>
              <a:rPr lang="en-US" sz="2000" dirty="0" smtClean="0">
                <a:ea typeface="ＭＳ Ｐゴシック" pitchFamily="-84" charset="-128"/>
              </a:rPr>
              <a:t>When there are many 0’s, use scientific notation for simplicity: 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31400000=3.14x10</a:t>
            </a:r>
            <a:r>
              <a:rPr lang="en-US" sz="1800" baseline="30000" dirty="0" smtClean="0">
                <a:ea typeface="ＭＳ Ｐゴシック" pitchFamily="-84" charset="-128"/>
              </a:rPr>
              <a:t>7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0.00012=1.2x10</a:t>
            </a:r>
            <a:r>
              <a:rPr lang="en-US" sz="1800" baseline="30000" dirty="0" smtClean="0">
                <a:ea typeface="ＭＳ Ｐゴシック" pitchFamily="-84" charset="-128"/>
              </a:rPr>
              <a:t>-4</a:t>
            </a:r>
          </a:p>
          <a:p>
            <a:pPr lvl="2" eaLnBrk="1" hangingPunct="1"/>
            <a:r>
              <a:rPr lang="en-US" sz="2200" dirty="0" smtClean="0">
                <a:ea typeface="ＭＳ Ｐゴシック" pitchFamily="-84" charset="-128"/>
              </a:rPr>
              <a:t>How about 3000?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This book assumes all 0’s are significant but it could be different in other cases!</a:t>
            </a:r>
          </a:p>
        </p:txBody>
      </p:sp>
      <p:sp>
        <p:nvSpPr>
          <p:cNvPr id="5735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61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1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1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8BF76-6258-CA40-8FC0-A7EB9F001A89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837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C30454C-6BA0-A14A-912E-43B5CFFA7E23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153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Operational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Addition or subtraction:</a:t>
            </a:r>
            <a:r>
              <a:rPr lang="en-US" dirty="0"/>
              <a:t> Keep the </a:t>
            </a:r>
            <a:r>
              <a:rPr lang="en-US" b="1" u="sng" dirty="0">
                <a:solidFill>
                  <a:srgbClr val="A50021"/>
                </a:solidFill>
              </a:rPr>
              <a:t>smallest number of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A50021"/>
                </a:solidFill>
              </a:rPr>
              <a:t>decimal place</a:t>
            </a:r>
            <a:r>
              <a:rPr lang="en-US" dirty="0"/>
              <a:t> in the result, independent of the number of significant digits: 12.001+ 3.1=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Multiplication or Division</a:t>
            </a:r>
            <a:r>
              <a:rPr lang="en-US" dirty="0"/>
              <a:t>: Keep the </a:t>
            </a:r>
            <a:r>
              <a:rPr lang="en-US" b="1" u="sng" dirty="0">
                <a:solidFill>
                  <a:srgbClr val="A50021"/>
                </a:solidFill>
              </a:rPr>
              <a:t>smallest number of significant </a:t>
            </a:r>
            <a:r>
              <a:rPr lang="en-US" b="1" u="sng" dirty="0" smtClean="0">
                <a:solidFill>
                  <a:srgbClr val="A50021"/>
                </a:solidFill>
              </a:rPr>
              <a:t>digits</a:t>
            </a:r>
            <a:r>
              <a:rPr lang="en-US" dirty="0" smtClean="0"/>
              <a:t> </a:t>
            </a:r>
            <a:r>
              <a:rPr lang="en-US" dirty="0"/>
              <a:t>in the result: 12.001 x 3.1 =        , because the smallest significant figures is 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791200" y="2286000"/>
            <a:ext cx="71120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15.1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467600" y="3657600"/>
            <a:ext cx="50165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37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5800" y="47244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What does this mean?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713163" y="4724400"/>
            <a:ext cx="4592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The worst precision determines the precision </a:t>
            </a:r>
            <a:r>
              <a:rPr lang="en-US" b="1" dirty="0" smtClean="0">
                <a:solidFill>
                  <a:srgbClr val="A50021"/>
                </a:solidFill>
                <a:latin typeface="Arial Narrow" pitchFamily="-84" charset="0"/>
              </a:rPr>
              <a:t>of the </a:t>
            </a:r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overall operation!!</a:t>
            </a:r>
          </a:p>
        </p:txBody>
      </p:sp>
      <p:sp>
        <p:nvSpPr>
          <p:cNvPr id="58379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 smtClean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13162" y="5502275"/>
            <a:ext cx="459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Can’t get any better </a:t>
            </a:r>
            <a:r>
              <a:rPr lang="en-US" b="1" dirty="0" smtClean="0">
                <a:solidFill>
                  <a:srgbClr val="A50021"/>
                </a:solidFill>
                <a:latin typeface="Arial Narrow" pitchFamily="-84" charset="0"/>
              </a:rPr>
              <a:t>results than </a:t>
            </a:r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the worst measurement!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2000" y="5557838"/>
            <a:ext cx="154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In English?</a:t>
            </a:r>
          </a:p>
        </p:txBody>
      </p:sp>
    </p:spTree>
    <p:extLst>
      <p:ext uri="{BB962C8B-B14F-4D97-AF65-F5344CB8AC3E}">
        <p14:creationId xmlns:p14="http://schemas.microsoft.com/office/powerpoint/2010/main" val="14039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  <p:bldP spid="172036" grpId="0" animBg="1"/>
      <p:bldP spid="172037" grpId="0" animBg="1"/>
      <p:bldP spid="53256" grpId="0"/>
      <p:bldP spid="5325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12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17525" y="5562600"/>
            <a:ext cx="798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5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  <a:gridCol w="259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48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7C3A9-213E-1F48-9B8B-B0FEAB62E734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2469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0935F9B-E8D7-EC40-A68A-2280E57E69B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Prefixes, expressions and their meanings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38238"/>
            <a:ext cx="3810000" cy="51101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deci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milli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-3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micro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μ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-6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nano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-9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pico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femto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-15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atto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-18 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zepto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yocto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90600" y="1138238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zetta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Z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yotta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24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84325" y="609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Larger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16538" y="609600"/>
            <a:ext cx="1389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Smaller</a:t>
            </a:r>
          </a:p>
        </p:txBody>
      </p:sp>
    </p:spTree>
    <p:extLst>
      <p:ext uri="{BB962C8B-B14F-4D97-AF65-F5344CB8AC3E}">
        <p14:creationId xmlns:p14="http://schemas.microsoft.com/office/powerpoint/2010/main" val="14479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4" grpId="0" build="p"/>
      <p:bldP spid="153605" grpId="0"/>
      <p:bldP spid="1536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379E6C-F8ED-5547-90AD-120D7150A6AB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56A2CD-8923-6348-A10C-4BEA939152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How do we convert quantities from one unit to another?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1 =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89750" y="12192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2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719388" y="12192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pitchFamily="-84" charset="0"/>
              </a:rPr>
              <a:t>Conversion factor X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87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 autoUpdateAnimBg="0"/>
      <p:bldP spid="155652" grpId="0" animBg="1" autoUpdateAnimBg="0"/>
      <p:bldP spid="15565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15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 smtClean="0"/>
              <a:t>What does the Electric Force do?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Electric force is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Virtually everything we use every day uses electric force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Virtually all the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Friction, normal force, elastic force and other contact forces are the results of electric forces acting at the atomic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05000"/>
            <a:ext cx="1897624" cy="11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16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 if 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Two types of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 This convention is still used.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2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build="p"/>
      <p:bldP spid="17920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17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</a:t>
            </a:r>
            <a:r>
              <a:rPr lang="en-US" sz="2800" dirty="0" smtClean="0"/>
              <a:t> another </a:t>
            </a:r>
            <a:r>
              <a:rPr lang="en-US" sz="2800" dirty="0"/>
              <a:t>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 during any process the net change in the amount of produced charge is 0.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 space 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</p:spTree>
    <p:extLst>
      <p:ext uri="{BB962C8B-B14F-4D97-AF65-F5344CB8AC3E}">
        <p14:creationId xmlns:p14="http://schemas.microsoft.com/office/powerpoint/2010/main" val="10111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Aug. 30,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98/103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79/98 submitted the homework!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Fantastic </a:t>
            </a:r>
            <a:r>
              <a:rPr lang="en-US" sz="2400" dirty="0">
                <a:latin typeface="Arial Narrow" charset="0"/>
                <a:ea typeface="ＭＳ Ｐゴシック" charset="0"/>
              </a:rPr>
              <a:t>job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!!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You need my enrollment approval… So move quickly…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Remember, the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deadline for the first freebee homework is 11pm today, Wednesday, Aug. 30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You </a:t>
            </a:r>
            <a:r>
              <a:rPr lang="en-US" sz="2400" b="1" u="sng" dirty="0" smtClean="0">
                <a:solidFill>
                  <a:srgbClr val="C00000"/>
                </a:solidFill>
                <a:latin typeface="Arial Narrow" charset="0"/>
                <a:ea typeface="ＭＳ Ｐゴシック" charset="0"/>
              </a:rPr>
              <a:t>MUST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 submit the homework to obtain 100% credit!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Also please be sure to make the payment in time otherwise your access as well as my access to the site for grading is cut.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Reading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assignment: CH21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– 7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 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Quiz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at the beginning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of the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class, Wed. Sept.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6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Appendix A1 – A8 and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what we’ve learned today!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No class Monday, Sept. 4</a:t>
            </a:r>
            <a:endParaRPr lang="en-US" sz="2800" dirty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r>
              <a:rPr lang="en-US" sz="4000" dirty="0" smtClean="0"/>
              <a:t>Extra Credit Special Project #1 </a:t>
            </a:r>
            <a:endParaRPr lang="en-US" sz="40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685800"/>
            <a:ext cx="8267700" cy="5562600"/>
          </a:xfrm>
        </p:spPr>
        <p:txBody>
          <a:bodyPr/>
          <a:lstStyle/>
          <a:p>
            <a:r>
              <a:rPr lang="en-US" sz="2400" dirty="0" smtClean="0"/>
              <a:t>Compare the Coulomb force to the Gravitational force in the following cases by expressing Coulomb force (F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) in terms of the gravitational force (F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/>
              <a:t>Between the two protons separated by an arbitrary distance R</a:t>
            </a:r>
          </a:p>
          <a:p>
            <a:pPr lvl="1"/>
            <a:r>
              <a:rPr lang="en-US" sz="2000" dirty="0" smtClean="0"/>
              <a:t>Between the two protons separated by 1m</a:t>
            </a:r>
          </a:p>
          <a:p>
            <a:pPr lvl="1"/>
            <a:r>
              <a:rPr lang="en-US" sz="2000" dirty="0"/>
              <a:t>Between the two electrons separated by an arbitrary distance R</a:t>
            </a:r>
          </a:p>
          <a:p>
            <a:pPr lvl="1"/>
            <a:r>
              <a:rPr lang="en-US" sz="2000" dirty="0" smtClean="0"/>
              <a:t>Between the two electrons separated by 1m</a:t>
            </a:r>
          </a:p>
          <a:p>
            <a:r>
              <a:rPr lang="en-US" sz="2400" dirty="0" smtClean="0"/>
              <a:t>Five points each, totaling 20 points</a:t>
            </a:r>
          </a:p>
          <a:p>
            <a:r>
              <a:rPr lang="en-US" sz="2400" dirty="0"/>
              <a:t>BE SURE to show all the details of your </a:t>
            </a:r>
            <a:r>
              <a:rPr lang="en-US" sz="2400" dirty="0" smtClean="0"/>
              <a:t>work and MUST list all formulae, the necessary parameters (mass of proton, electron, gravitational constant, Coulomb constant, </a:t>
            </a:r>
            <a:r>
              <a:rPr lang="en-US" sz="2400" dirty="0" err="1" smtClean="0"/>
              <a:t>etc</a:t>
            </a:r>
            <a:r>
              <a:rPr lang="en-US" sz="2400" dirty="0" smtClean="0"/>
              <a:t>) and compute the numbers as simple as possible </a:t>
            </a:r>
          </a:p>
          <a:p>
            <a:r>
              <a:rPr lang="en-US" sz="2400" dirty="0" smtClean="0"/>
              <a:t>Please staple them before the submission</a:t>
            </a:r>
          </a:p>
          <a:p>
            <a:r>
              <a:rPr lang="en-US" sz="2400" dirty="0" smtClean="0"/>
              <a:t>Due at the beginning of the class Wednesday, Sept. 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5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2BE-10A7-894E-B454-BDF75A16054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609600"/>
          </a:xfrm>
        </p:spPr>
        <p:txBody>
          <a:bodyPr/>
          <a:lstStyle/>
          <a:p>
            <a:pPr eaLnBrk="1" hangingPunct="1"/>
            <a:r>
              <a:rPr lang="en-US" dirty="0"/>
              <a:t>I</a:t>
            </a:r>
            <a:r>
              <a:rPr lang="en-US" dirty="0" smtClean="0"/>
              <a:t>n this course, you will </a:t>
            </a:r>
            <a:r>
              <a:rPr lang="en-US" altLang="ko-KR" dirty="0" smtClean="0">
                <a:ea typeface="굴림" charset="-127"/>
                <a:cs typeface="굴림" charset="-127"/>
              </a:rPr>
              <a:t>learn</a:t>
            </a:r>
            <a:r>
              <a:rPr lang="en-US" altLang="ko-KR" dirty="0" smtClean="0"/>
              <a:t>…</a:t>
            </a:r>
            <a:endParaRPr lang="en-US" dirty="0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Concept of </a:t>
            </a:r>
            <a:r>
              <a:rPr lang="en-US" sz="3600" dirty="0"/>
              <a:t>e</a:t>
            </a:r>
            <a:r>
              <a:rPr lang="en-US" sz="3600" dirty="0" smtClean="0"/>
              <a:t>lectricity and magnetism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Electric charge and magnetic </a:t>
            </a:r>
            <a:r>
              <a:rPr lang="en-US" sz="3600" dirty="0" smtClean="0"/>
              <a:t>poles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and magnetic Forces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and magnetic potential and energies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Propagation of electric and magnetic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Relationship between the electro-magnetic force and light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Behaviors of light and optics, the study of it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Special relativity and quantum theories</a:t>
            </a:r>
          </a:p>
          <a:p>
            <a:pPr eaLnBrk="1" hangingPunct="1">
              <a:lnSpc>
                <a:spcPct val="80000"/>
              </a:lnSpc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847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Aug. 30,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662C0DF-DAE1-E344-B623-7DC2CE6EF01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How to study for this course?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05800" cy="59436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Keep up with the class for comprehensive understanding of materials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Come to the class and participate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actively in </a:t>
            </a:r>
            <a:r>
              <a:rPr lang="en-US" sz="2000" dirty="0">
                <a:latin typeface="Arial Narrow" charset="0"/>
                <a:ea typeface="ＭＳ Ｐゴシック" charset="0"/>
              </a:rPr>
              <a:t>the discussions and problems solving sessions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Follow through the lecture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notes after each class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Work out example problems in the book yourself without looking at the solution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Have many tons of fun in the class!!!!!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Keep up with the homework to put the last nail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coffin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One can always input the answers as you solve problems.  Do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NOT </a:t>
            </a:r>
            <a:r>
              <a:rPr lang="en-US" sz="2000" dirty="0">
                <a:latin typeface="Arial Narrow" charset="0"/>
                <a:ea typeface="ＭＳ Ｐゴシック" charset="0"/>
              </a:rPr>
              <a:t>wait till you are done with all the problems.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Form a study group and discuss how to solve problems with your friends, then work the problems out yourselves!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Prepare for upcoming classes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Read the textbook for the material to be covered in the next class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extra mile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Work out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additional end of chapter problems </a:t>
            </a:r>
            <a:r>
              <a:rPr lang="en-US" sz="2000" dirty="0">
                <a:latin typeface="Arial Narrow" charset="0"/>
                <a:ea typeface="ＭＳ Ｐゴシック" charset="0"/>
              </a:rPr>
              <a:t>starting the easiest problems to harder ones </a:t>
            </a:r>
          </a:p>
        </p:txBody>
      </p:sp>
    </p:spTree>
    <p:extLst>
      <p:ext uri="{BB962C8B-B14F-4D97-AF65-F5344CB8AC3E}">
        <p14:creationId xmlns:p14="http://schemas.microsoft.com/office/powerpoint/2010/main" val="10500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CA85B-B30E-0D41-87DE-7BB3FA64BD0D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325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3F01506-6911-2F41-9B13-E3A4BB1C3644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Why do Physics?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82675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To understand nature through experimental observations and measurements (</a:t>
            </a:r>
            <a:r>
              <a:rPr lang="en-US" sz="2800" b="1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Research</a:t>
            </a: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Establish limited number of fundamental laws, usually with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Predict the nature’s course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Theory and Experiment work hand-in-hand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Discrepancies </a:t>
            </a: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between experimental measurements and theory are good for </a:t>
            </a:r>
            <a:r>
              <a:rPr lang="en-US" sz="28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improvements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 general principles formulated through theory is used to</a:t>
            </a: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improve our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everyday lives,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even though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some laws can take a while till we see them amongst us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1058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Arial Narrow" pitchFamily="-84" charset="0"/>
              </a:rPr>
              <a:t>Exp.</a:t>
            </a:r>
            <a:r>
              <a:rPr lang="en-US" sz="6000" dirty="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-76200" y="1752600"/>
            <a:ext cx="16208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pitchFamily="-84" charset="0"/>
              </a:rPr>
              <a:t>Theory </a:t>
            </a:r>
            <a:r>
              <a:rPr lang="en-US" sz="880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15248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uiExpand="1" build="p"/>
      <p:bldP spid="207876" grpId="0"/>
      <p:bldP spid="2078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CC9227-5877-134E-99CC-F1153F04D645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42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969EC02-B465-1F46-95EF-CE1AC1643C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Brief History of Physics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18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Late 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early 20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Modern Physics Era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 matters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universe created?</a:t>
            </a:r>
          </a:p>
        </p:txBody>
      </p:sp>
    </p:spTree>
    <p:extLst>
      <p:ext uri="{BB962C8B-B14F-4D97-AF65-F5344CB8AC3E}">
        <p14:creationId xmlns:p14="http://schemas.microsoft.com/office/powerpoint/2010/main" val="7672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0E4F3-5A7A-6E40-8D6E-155C2781E57E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530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2B7437F-471F-5744-A69F-7381C54885A0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Models, Theories and Laws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Models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An analogy or a mental image of a phenomena in terms of something we are familiar with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Thinking light as waves, behaving just like water waves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Often provide insights for new experiments and ideas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Theories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More systematically improved version of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Can provide quantitative predictions that are testable and more precise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Laws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Certain concise but general statements about how nature behaves </a:t>
            </a:r>
            <a:endParaRPr lang="en-US" sz="2800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Energy </a:t>
            </a:r>
            <a:r>
              <a:rPr lang="en-US" sz="2400" dirty="0" smtClean="0"/>
              <a:t>conservation law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ym typeface="Wingdings" pitchFamily="-84" charset="2"/>
              </a:rPr>
              <a:t>The statement must be found experimentally valid to become a law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Principles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Less general statements of how nature behaves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Has some level of arbitrariness</a:t>
            </a:r>
          </a:p>
        </p:txBody>
      </p:sp>
    </p:spTree>
    <p:extLst>
      <p:ext uri="{BB962C8B-B14F-4D97-AF65-F5344CB8AC3E}">
        <p14:creationId xmlns:p14="http://schemas.microsoft.com/office/powerpoint/2010/main" val="97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4C5E4-A20A-D34A-94BA-12452F65537C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632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B566C1F-BBF6-6242-A5A3-31BE5DA5B18D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Uncertainties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153400" cy="5486400"/>
          </a:xfrm>
        </p:spPr>
        <p:txBody>
          <a:bodyPr/>
          <a:lstStyle/>
          <a:p>
            <a:pPr eaLnBrk="1" hangingPunct="1"/>
            <a:r>
              <a:rPr lang="en-US" sz="3500">
                <a:ea typeface="ＭＳ Ｐゴシック" pitchFamily="-84" charset="-128"/>
                <a:cs typeface="ＭＳ Ｐゴシック" pitchFamily="-84" charset="-128"/>
              </a:rPr>
              <a:t>Physical measurements have limited precision, however good they are, due to:</a:t>
            </a:r>
          </a:p>
          <a:p>
            <a:pPr lvl="1" eaLnBrk="1" hangingPunct="1"/>
            <a:r>
              <a:rPr lang="en-US"/>
              <a:t>Number of measurements </a:t>
            </a:r>
          </a:p>
          <a:p>
            <a:pPr lvl="1" eaLnBrk="1" hangingPunct="1"/>
            <a:r>
              <a:rPr lang="en-US"/>
              <a:t>Quality of instruments (meter stick vs micro-meter)</a:t>
            </a:r>
          </a:p>
          <a:p>
            <a:pPr lvl="1" eaLnBrk="1" hangingPunct="1"/>
            <a:r>
              <a:rPr lang="en-US"/>
              <a:t>Experience of the person doing measurements</a:t>
            </a:r>
          </a:p>
          <a:p>
            <a:pPr lvl="1" eaLnBrk="1" hangingPunct="1"/>
            <a:r>
              <a:rPr lang="en-US"/>
              <a:t>Etc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 many cases, uncertainties are more important and difficult to estimate than the central (or mean) values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38138" y="21605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A50021"/>
                </a:solidFill>
                <a:latin typeface="Arial Narrow" pitchFamily="-84" charset="0"/>
              </a:rPr>
              <a:t>Stat.{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2590800"/>
            <a:ext cx="914400" cy="1555750"/>
            <a:chOff x="144" y="1632"/>
            <a:chExt cx="576" cy="980"/>
          </a:xfrm>
        </p:grpSpPr>
        <p:sp>
          <p:nvSpPr>
            <p:cNvPr id="56330" name="Text Box 6"/>
            <p:cNvSpPr txBox="1">
              <a:spLocks noChangeArrowheads="1"/>
            </p:cNvSpPr>
            <p:nvPr/>
          </p:nvSpPr>
          <p:spPr bwMode="auto">
            <a:xfrm>
              <a:off x="528" y="1632"/>
              <a:ext cx="19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600">
                  <a:solidFill>
                    <a:srgbClr val="A50021"/>
                  </a:solidFill>
                  <a:latin typeface="Arial Narrow" pitchFamily="-84" charset="0"/>
                </a:rPr>
                <a:t>{</a:t>
              </a:r>
            </a:p>
          </p:txBody>
        </p:sp>
        <p:sp>
          <p:nvSpPr>
            <p:cNvPr id="56331" name="Text Box 7"/>
            <p:cNvSpPr txBox="1">
              <a:spLocks noChangeArrowheads="1"/>
            </p:cNvSpPr>
            <p:nvPr/>
          </p:nvSpPr>
          <p:spPr bwMode="auto">
            <a:xfrm>
              <a:off x="144" y="1959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A50021"/>
                  </a:solidFill>
                  <a:latin typeface="Arial Narrow" pitchFamily="-84" charset="0"/>
                </a:rPr>
                <a:t>Syst.</a:t>
              </a:r>
            </a:p>
          </p:txBody>
        </p:sp>
      </p:grpSp>
      <p:sp>
        <p:nvSpPr>
          <p:cNvPr id="56329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8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  <p:bldP spid="169988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10320</TotalTime>
  <Words>1939</Words>
  <Application>Microsoft Macintosh PowerPoint</Application>
  <PresentationFormat>On-screen Show (4:3)</PresentationFormat>
  <Paragraphs>292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Narrow</vt:lpstr>
      <vt:lpstr>Monotype Corsiva</vt:lpstr>
      <vt:lpstr>MS Mincho</vt:lpstr>
      <vt:lpstr>ＭＳ Ｐゴシック</vt:lpstr>
      <vt:lpstr>Times New Roman</vt:lpstr>
      <vt:lpstr>Wingdings</vt:lpstr>
      <vt:lpstr>굴림</vt:lpstr>
      <vt:lpstr>phys1443-spring02</vt:lpstr>
      <vt:lpstr>PHYS 1441 – Section 002 Lecture #2</vt:lpstr>
      <vt:lpstr>Announcements</vt:lpstr>
      <vt:lpstr>Extra Credit Special Project #1 </vt:lpstr>
      <vt:lpstr>In this course, you will learn…</vt:lpstr>
      <vt:lpstr>How to study for this course?</vt:lpstr>
      <vt:lpstr>Why do Physics?</vt:lpstr>
      <vt:lpstr>Brief History of Physics</vt:lpstr>
      <vt:lpstr>Models, Theories and Laws</vt:lpstr>
      <vt:lpstr>Uncertainties</vt:lpstr>
      <vt:lpstr>Significant Figures</vt:lpstr>
      <vt:lpstr>Significant Figures</vt:lpstr>
      <vt:lpstr>SI Base Quantities and Units</vt:lpstr>
      <vt:lpstr>Prefixes, expressions and their meanings</vt:lpstr>
      <vt:lpstr>How do we convert quantities from one unit to another?</vt:lpstr>
      <vt:lpstr>What does the Electric Force do?</vt:lpstr>
      <vt:lpstr>Static Electricity; Electric Charge and Its Conservation</vt:lpstr>
      <vt:lpstr>Static Electricity; Electric Charge and Its Conservation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450</cp:revision>
  <dcterms:created xsi:type="dcterms:W3CDTF">2012-01-19T04:21:20Z</dcterms:created>
  <dcterms:modified xsi:type="dcterms:W3CDTF">2017-08-30T20:00:47Z</dcterms:modified>
</cp:coreProperties>
</file>