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482" r:id="rId3"/>
    <p:sldId id="552" r:id="rId4"/>
    <p:sldId id="510" r:id="rId5"/>
    <p:sldId id="511" r:id="rId6"/>
    <p:sldId id="512" r:id="rId7"/>
    <p:sldId id="513" r:id="rId8"/>
    <p:sldId id="514" r:id="rId9"/>
    <p:sldId id="519" r:id="rId10"/>
    <p:sldId id="516" r:id="rId11"/>
    <p:sldId id="520" r:id="rId12"/>
    <p:sldId id="521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8"/>
    <p:restoredTop sz="94660"/>
  </p:normalViewPr>
  <p:slideViewPr>
    <p:cSldViewPr>
      <p:cViewPr varScale="1">
        <p:scale>
          <a:sx n="130" d="100"/>
          <a:sy n="130" d="100"/>
        </p:scale>
        <p:origin x="4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audio" Target="../media/audio1.bin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6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6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7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27862" y="1447800"/>
            <a:ext cx="2980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9265" y="2346829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>
                <a:latin typeface="Arial Narrow" charset="0"/>
              </a:rPr>
              <a:t>Chapter 21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Dipoles</a:t>
            </a:r>
            <a:endParaRPr lang="en-US" sz="1600" dirty="0">
              <a:solidFill>
                <a:srgbClr val="003800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38200" y="5334000"/>
            <a:ext cx="7620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Sept. 11!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</a:t>
            </a:r>
            <a:r>
              <a:rPr lang="en-US" sz="2000" dirty="0" smtClean="0"/>
              <a:t>. (must pay good attention to the signs due to the sign of the charge and the vector force directions!!)</a:t>
            </a:r>
            <a:endParaRPr lang="en-US" sz="2000" dirty="0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5" imgW="685800" imgH="380880" progId="Equation.DSMT4">
                  <p:embed/>
                </p:oleObj>
              </mc:Choice>
              <mc:Fallback>
                <p:oleObj name="Equation" r:id="rId5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7" imgW="799920" imgH="380880" progId="Equation.DSMT4">
                  <p:embed/>
                </p:oleObj>
              </mc:Choice>
              <mc:Fallback>
                <p:oleObj name="Equation" r:id="rId7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1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1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  <p:bldP spid="141327" grpId="0"/>
      <p:bldP spid="141329" grpId="0" animBg="1"/>
      <p:bldP spid="141330" grpId="0" animBg="1"/>
      <p:bldP spid="141331" grpId="0" animBg="1"/>
      <p:bldP spid="141332" grpId="0" animBg="1"/>
      <p:bldP spid="1413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7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8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4386"/>
              </p:ext>
            </p:extLst>
          </p:nvPr>
        </p:nvGraphicFramePr>
        <p:xfrm>
          <a:off x="67818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0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455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12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1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2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3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4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5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6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3915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6,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There are still two of you who haven’t registered for homework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It will be very hard to pass this course without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 strongly suggest you to register ASAP!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20: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Sept. 18 + Appendices A1 </a:t>
            </a:r>
            <a:r>
              <a:rPr lang="mr-IN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 smtClean="0"/>
              <a:t>No </a:t>
            </a:r>
            <a:r>
              <a:rPr lang="en-US" sz="2000" dirty="0"/>
              <a:t>derivations, word definitions, or solutions of any problems 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Colloquium today at 4pm!  Physics faculty expo!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Submit the special project now!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4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</a:t>
            </a:r>
            <a:r>
              <a:rPr lang="en-US" dirty="0" smtClean="0"/>
              <a:t>an </a:t>
            </a:r>
            <a:r>
              <a:rPr lang="en-US" dirty="0"/>
              <a:t>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</a:t>
            </a:r>
            <a:r>
              <a:rPr lang="en-US" sz="2000" dirty="0" smtClean="0"/>
              <a:t>the nucleus </a:t>
            </a:r>
            <a:r>
              <a:rPr lang="en-US" sz="2000" dirty="0"/>
              <a:t>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</a:t>
            </a:r>
            <a:r>
              <a:rPr lang="en-US" sz="2000" dirty="0" smtClean="0"/>
              <a:t>called </a:t>
            </a:r>
            <a:r>
              <a:rPr lang="en-US" sz="2000" dirty="0"/>
              <a:t>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</a:t>
            </a:r>
            <a:r>
              <a:rPr lang="en-US" sz="2000" dirty="0" smtClean="0"/>
              <a:t>these in an atom?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</a:t>
            </a:r>
            <a:r>
              <a:rPr lang="en-US" sz="2400" dirty="0" smtClean="0"/>
              <a:t>the towel </a:t>
            </a:r>
            <a:r>
              <a:rPr lang="en-US" sz="2400" dirty="0"/>
              <a:t>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</a:t>
            </a:r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protons in the nucleus!!</a:t>
            </a:r>
            <a:endParaRPr lang="en-US" sz="1600" b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2" y="533400"/>
            <a:ext cx="7079848" cy="5486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</a:t>
            </a:r>
            <a:r>
              <a:rPr lang="en-US" dirty="0" smtClean="0"/>
              <a:t>one </a:t>
            </a:r>
            <a:r>
              <a:rPr lang="en-US" dirty="0"/>
              <a:t>are attracted to the positively charged object and some will pass over to it, leaving the neutral object positively </a:t>
            </a:r>
            <a:r>
              <a:rPr lang="en-US" dirty="0" smtClean="0"/>
              <a:t>charged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 Charging by conduction</a:t>
            </a:r>
            <a:endParaRPr lang="en-US" dirty="0"/>
          </a:p>
          <a:p>
            <a:pPr lvl="1"/>
            <a:r>
              <a:rPr lang="en-US" dirty="0"/>
              <a:t>If the objects get close, the free electrons in the neutral </a:t>
            </a:r>
            <a:r>
              <a:rPr lang="en-US" dirty="0" smtClean="0"/>
              <a:t>one </a:t>
            </a:r>
            <a:r>
              <a:rPr lang="en-US" dirty="0"/>
              <a:t>still move within the metal toward the charged object leaving the </a:t>
            </a:r>
            <a:r>
              <a:rPr lang="en-US" dirty="0" smtClean="0"/>
              <a:t>opposite side </a:t>
            </a:r>
            <a:r>
              <a:rPr lang="en-US" dirty="0"/>
              <a:t>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0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</a:t>
            </a:r>
            <a:r>
              <a:rPr lang="en-US" sz="2400" dirty="0" smtClean="0"/>
              <a:t>, it </a:t>
            </a:r>
            <a:r>
              <a:rPr lang="en-US" sz="2400" dirty="0"/>
              <a:t>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electric </a:t>
            </a:r>
            <a:r>
              <a:rPr lang="en-US" sz="2000" dirty="0"/>
              <a:t>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negative </a:t>
            </a:r>
            <a:r>
              <a:rPr lang="en-US" sz="2400" dirty="0"/>
              <a:t>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ositive charge </a:t>
            </a:r>
            <a:r>
              <a:rPr lang="en-US" sz="2000" dirty="0"/>
              <a:t>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00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4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4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/>
              <a:t>Charges 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</a:t>
            </a:r>
            <a:r>
              <a:rPr lang="en-US" sz="2800" dirty="0" smtClean="0"/>
              <a:t>electric </a:t>
            </a:r>
            <a:r>
              <a:rPr lang="en-US" sz="2800" dirty="0"/>
              <a:t>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5289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6,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9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3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4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5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8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0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096000" y="4419600"/>
            <a:ext cx="30480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10679</TotalTime>
  <Words>1434</Words>
  <Application>Microsoft Macintosh PowerPoint</Application>
  <PresentationFormat>On-screen Show (4:3)</PresentationFormat>
  <Paragraphs>156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#3</vt:lpstr>
      <vt:lpstr>Announcements</vt:lpstr>
      <vt:lpstr>PowerPoint Presentation</vt:lpstr>
      <vt:lpstr>Electric Charge in an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on Coulomb Force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480</cp:revision>
  <dcterms:created xsi:type="dcterms:W3CDTF">2012-01-19T04:21:20Z</dcterms:created>
  <dcterms:modified xsi:type="dcterms:W3CDTF">2017-09-06T19:50:38Z</dcterms:modified>
</cp:coreProperties>
</file>