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03" r:id="rId2"/>
    <p:sldId id="482" r:id="rId3"/>
    <p:sldId id="552" r:id="rId4"/>
    <p:sldId id="553" r:id="rId5"/>
    <p:sldId id="522" r:id="rId6"/>
    <p:sldId id="523" r:id="rId7"/>
    <p:sldId id="524" r:id="rId8"/>
    <p:sldId id="525" r:id="rId9"/>
    <p:sldId id="526" r:id="rId10"/>
    <p:sldId id="527" r:id="rId11"/>
    <p:sldId id="528" r:id="rId12"/>
    <p:sldId id="529" r:id="rId13"/>
    <p:sldId id="530" r:id="rId14"/>
    <p:sldId id="531"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4"/>
    <p:restoredTop sz="86383"/>
  </p:normalViewPr>
  <p:slideViewPr>
    <p:cSldViewPr>
      <p:cViewPr varScale="1">
        <p:scale>
          <a:sx n="107" d="100"/>
          <a:sy n="107" d="100"/>
        </p:scale>
        <p:origin x="752"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3.wmf"/><Relationship Id="rId4" Type="http://schemas.openxmlformats.org/officeDocument/2006/relationships/image" Target="../media/image84.wmf"/><Relationship Id="rId5" Type="http://schemas.openxmlformats.org/officeDocument/2006/relationships/image" Target="../media/image85.wmf"/><Relationship Id="rId6" Type="http://schemas.openxmlformats.org/officeDocument/2006/relationships/image" Target="../media/image86.wmf"/><Relationship Id="rId7" Type="http://schemas.openxmlformats.org/officeDocument/2006/relationships/image" Target="../media/image87.wmf"/><Relationship Id="rId1" Type="http://schemas.openxmlformats.org/officeDocument/2006/relationships/image" Target="../media/image81.wmf"/><Relationship Id="rId2"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wmf"/><Relationship Id="rId6" Type="http://schemas.openxmlformats.org/officeDocument/2006/relationships/image" Target="../media/image19.emf"/><Relationship Id="rId7" Type="http://schemas.openxmlformats.org/officeDocument/2006/relationships/image" Target="../media/image20.wmf"/><Relationship Id="rId8" Type="http://schemas.openxmlformats.org/officeDocument/2006/relationships/image" Target="../media/image21.wmf"/><Relationship Id="rId9" Type="http://schemas.openxmlformats.org/officeDocument/2006/relationships/image" Target="../media/image22.emf"/><Relationship Id="rId1" Type="http://schemas.openxmlformats.org/officeDocument/2006/relationships/image" Target="../media/image14.e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emf"/><Relationship Id="rId9" Type="http://schemas.openxmlformats.org/officeDocument/2006/relationships/image" Target="../media/image31.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1.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8.emf"/><Relationship Id="rId1" Type="http://schemas.openxmlformats.org/officeDocument/2006/relationships/image" Target="../media/image32.emf"/><Relationship Id="rId2"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47.wmf"/><Relationship Id="rId20" Type="http://schemas.openxmlformats.org/officeDocument/2006/relationships/image" Target="../media/image58.emf"/><Relationship Id="rId21" Type="http://schemas.openxmlformats.org/officeDocument/2006/relationships/image" Target="../media/image59.emf"/><Relationship Id="rId22" Type="http://schemas.openxmlformats.org/officeDocument/2006/relationships/image" Target="../media/image60.emf"/><Relationship Id="rId23" Type="http://schemas.openxmlformats.org/officeDocument/2006/relationships/image" Target="../media/image61.emf"/><Relationship Id="rId24" Type="http://schemas.openxmlformats.org/officeDocument/2006/relationships/image" Target="../media/image62.emf"/><Relationship Id="rId25" Type="http://schemas.openxmlformats.org/officeDocument/2006/relationships/image" Target="../media/image63.emf"/><Relationship Id="rId10" Type="http://schemas.openxmlformats.org/officeDocument/2006/relationships/image" Target="../media/image48.emf"/><Relationship Id="rId11" Type="http://schemas.openxmlformats.org/officeDocument/2006/relationships/image" Target="../media/image49.emf"/><Relationship Id="rId12" Type="http://schemas.openxmlformats.org/officeDocument/2006/relationships/image" Target="../media/image50.emf"/><Relationship Id="rId13" Type="http://schemas.openxmlformats.org/officeDocument/2006/relationships/image" Target="../media/image51.emf"/><Relationship Id="rId14" Type="http://schemas.openxmlformats.org/officeDocument/2006/relationships/image" Target="../media/image52.emf"/><Relationship Id="rId15" Type="http://schemas.openxmlformats.org/officeDocument/2006/relationships/image" Target="../media/image53.emf"/><Relationship Id="rId16" Type="http://schemas.openxmlformats.org/officeDocument/2006/relationships/image" Target="../media/image54.emf"/><Relationship Id="rId17" Type="http://schemas.openxmlformats.org/officeDocument/2006/relationships/image" Target="../media/image55.emf"/><Relationship Id="rId18" Type="http://schemas.openxmlformats.org/officeDocument/2006/relationships/image" Target="../media/image56.emf"/><Relationship Id="rId19" Type="http://schemas.openxmlformats.org/officeDocument/2006/relationships/image" Target="../media/image57.emf"/><Relationship Id="rId1" Type="http://schemas.openxmlformats.org/officeDocument/2006/relationships/image" Target="../media/image39.emf"/><Relationship Id="rId2" Type="http://schemas.openxmlformats.org/officeDocument/2006/relationships/image" Target="../media/image40.emf"/><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wmf"/><Relationship Id="rId6" Type="http://schemas.openxmlformats.org/officeDocument/2006/relationships/image" Target="../media/image44.emf"/><Relationship Id="rId7" Type="http://schemas.openxmlformats.org/officeDocument/2006/relationships/image" Target="../media/image45.emf"/><Relationship Id="rId8"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6" Type="http://schemas.openxmlformats.org/officeDocument/2006/relationships/image" Target="../media/image69.emf"/><Relationship Id="rId7" Type="http://schemas.openxmlformats.org/officeDocument/2006/relationships/image" Target="../media/image70.emf"/><Relationship Id="rId8" Type="http://schemas.openxmlformats.org/officeDocument/2006/relationships/image" Target="../media/image71.emf"/><Relationship Id="rId9" Type="http://schemas.openxmlformats.org/officeDocument/2006/relationships/image" Target="../media/image72.emf"/><Relationship Id="rId1" Type="http://schemas.openxmlformats.org/officeDocument/2006/relationships/image" Target="../media/image64.emf"/><Relationship Id="rId2"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1" Type="http://schemas.openxmlformats.org/officeDocument/2006/relationships/image" Target="../media/image76.emf"/><Relationship Id="rId2"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93778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Sept. 11,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r>
              <a:rPr lang="en-US" smtClean="0"/>
              <a:t>Monday, Sept. 11, 2017</a:t>
            </a:r>
            <a:endParaRPr lang="en-US"/>
          </a:p>
        </p:txBody>
      </p:sp>
      <p:sp>
        <p:nvSpPr>
          <p:cNvPr id="7" name="Rectangle 5"/>
          <p:cNvSpPr>
            <a:spLocks noGrp="1" noChangeArrowheads="1"/>
          </p:cNvSpPr>
          <p:nvPr>
            <p:ph type="ftr" sz="quarter" idx="11"/>
          </p:nvPr>
        </p:nvSpPr>
        <p:spPr/>
        <p:txBody>
          <a:bodyPr/>
          <a:lstStyle>
            <a:lvl1pPr>
              <a:defRPr/>
            </a:lvl1pPr>
          </a:lstStyle>
          <a:p>
            <a:r>
              <a:rPr lang="mr-IN" smtClean="0"/>
              <a:t>PHYS 1444-002, Fall 2017                     Dr. Jaehoon Yu</a:t>
            </a:r>
            <a:endParaRPr lang="en-US"/>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66585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smtClean="0"/>
              <a:t>Monday, Sept. 11, 2017</a:t>
            </a:r>
            <a:endParaRPr lang="en-US"/>
          </a:p>
        </p:txBody>
      </p:sp>
      <p:sp>
        <p:nvSpPr>
          <p:cNvPr id="6" name="Footer Placeholder 5"/>
          <p:cNvSpPr>
            <a:spLocks noGrp="1"/>
          </p:cNvSpPr>
          <p:nvPr>
            <p:ph type="ftr" sz="quarter" idx="11"/>
          </p:nvPr>
        </p:nvSpPr>
        <p:spPr/>
        <p:txBody>
          <a:bodyPr/>
          <a:lstStyle>
            <a:lvl1pPr>
              <a:defRPr/>
            </a:lvl1pPr>
          </a:lstStyle>
          <a:p>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193403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Sept. 11,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6" Type="http://schemas.openxmlformats.org/officeDocument/2006/relationships/image" Target="../media/image60.emf"/><Relationship Id="rId47" Type="http://schemas.openxmlformats.org/officeDocument/2006/relationships/oleObject" Target="../embeddings/oleObject62.bin"/><Relationship Id="rId48" Type="http://schemas.openxmlformats.org/officeDocument/2006/relationships/image" Target="../media/image61.emf"/><Relationship Id="rId49" Type="http://schemas.openxmlformats.org/officeDocument/2006/relationships/oleObject" Target="../embeddings/oleObject63.bin"/><Relationship Id="rId20" Type="http://schemas.openxmlformats.org/officeDocument/2006/relationships/image" Target="../media/image47.wmf"/><Relationship Id="rId21" Type="http://schemas.openxmlformats.org/officeDocument/2006/relationships/oleObject" Target="../embeddings/oleObject49.bin"/><Relationship Id="rId22" Type="http://schemas.openxmlformats.org/officeDocument/2006/relationships/image" Target="../media/image48.emf"/><Relationship Id="rId23" Type="http://schemas.openxmlformats.org/officeDocument/2006/relationships/oleObject" Target="../embeddings/oleObject50.bin"/><Relationship Id="rId24" Type="http://schemas.openxmlformats.org/officeDocument/2006/relationships/image" Target="../media/image49.emf"/><Relationship Id="rId25" Type="http://schemas.openxmlformats.org/officeDocument/2006/relationships/oleObject" Target="../embeddings/oleObject51.bin"/><Relationship Id="rId26" Type="http://schemas.openxmlformats.org/officeDocument/2006/relationships/image" Target="../media/image50.emf"/><Relationship Id="rId27" Type="http://schemas.openxmlformats.org/officeDocument/2006/relationships/oleObject" Target="../embeddings/oleObject52.bin"/><Relationship Id="rId28" Type="http://schemas.openxmlformats.org/officeDocument/2006/relationships/image" Target="../media/image51.emf"/><Relationship Id="rId29" Type="http://schemas.openxmlformats.org/officeDocument/2006/relationships/oleObject" Target="../embeddings/oleObject53.bin"/><Relationship Id="rId50" Type="http://schemas.openxmlformats.org/officeDocument/2006/relationships/image" Target="../media/image62.emf"/><Relationship Id="rId51" Type="http://schemas.openxmlformats.org/officeDocument/2006/relationships/oleObject" Target="../embeddings/oleObject64.bin"/><Relationship Id="rId52" Type="http://schemas.openxmlformats.org/officeDocument/2006/relationships/image" Target="../media/image63.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image" Target="../media/image39.emf"/><Relationship Id="rId5" Type="http://schemas.openxmlformats.org/officeDocument/2006/relationships/oleObject" Target="../embeddings/oleObject41.bin"/><Relationship Id="rId30" Type="http://schemas.openxmlformats.org/officeDocument/2006/relationships/image" Target="../media/image52.emf"/><Relationship Id="rId31" Type="http://schemas.openxmlformats.org/officeDocument/2006/relationships/oleObject" Target="../embeddings/oleObject54.bin"/><Relationship Id="rId32" Type="http://schemas.openxmlformats.org/officeDocument/2006/relationships/image" Target="../media/image53.emf"/><Relationship Id="rId9" Type="http://schemas.openxmlformats.org/officeDocument/2006/relationships/oleObject" Target="../embeddings/oleObject43.bin"/><Relationship Id="rId6" Type="http://schemas.openxmlformats.org/officeDocument/2006/relationships/image" Target="../media/image40.emf"/><Relationship Id="rId7" Type="http://schemas.openxmlformats.org/officeDocument/2006/relationships/oleObject" Target="../embeddings/oleObject42.bin"/><Relationship Id="rId8" Type="http://schemas.openxmlformats.org/officeDocument/2006/relationships/image" Target="../media/image41.emf"/><Relationship Id="rId33" Type="http://schemas.openxmlformats.org/officeDocument/2006/relationships/oleObject" Target="../embeddings/oleObject55.bin"/><Relationship Id="rId34" Type="http://schemas.openxmlformats.org/officeDocument/2006/relationships/image" Target="../media/image54.emf"/><Relationship Id="rId35" Type="http://schemas.openxmlformats.org/officeDocument/2006/relationships/oleObject" Target="../embeddings/oleObject56.bin"/><Relationship Id="rId36" Type="http://schemas.openxmlformats.org/officeDocument/2006/relationships/image" Target="../media/image55.emf"/><Relationship Id="rId10" Type="http://schemas.openxmlformats.org/officeDocument/2006/relationships/image" Target="../media/image42.emf"/><Relationship Id="rId11" Type="http://schemas.openxmlformats.org/officeDocument/2006/relationships/oleObject" Target="../embeddings/oleObject44.bin"/><Relationship Id="rId12" Type="http://schemas.openxmlformats.org/officeDocument/2006/relationships/image" Target="../media/image43.wmf"/><Relationship Id="rId13" Type="http://schemas.openxmlformats.org/officeDocument/2006/relationships/oleObject" Target="../embeddings/oleObject45.bin"/><Relationship Id="rId14" Type="http://schemas.openxmlformats.org/officeDocument/2006/relationships/image" Target="../media/image44.emf"/><Relationship Id="rId15" Type="http://schemas.openxmlformats.org/officeDocument/2006/relationships/oleObject" Target="../embeddings/oleObject46.bin"/><Relationship Id="rId16" Type="http://schemas.openxmlformats.org/officeDocument/2006/relationships/image" Target="../media/image45.emf"/><Relationship Id="rId17" Type="http://schemas.openxmlformats.org/officeDocument/2006/relationships/oleObject" Target="../embeddings/oleObject47.bin"/><Relationship Id="rId18" Type="http://schemas.openxmlformats.org/officeDocument/2006/relationships/image" Target="../media/image46.emf"/><Relationship Id="rId19" Type="http://schemas.openxmlformats.org/officeDocument/2006/relationships/oleObject" Target="../embeddings/oleObject48.bin"/><Relationship Id="rId37" Type="http://schemas.openxmlformats.org/officeDocument/2006/relationships/oleObject" Target="../embeddings/oleObject57.bin"/><Relationship Id="rId38" Type="http://schemas.openxmlformats.org/officeDocument/2006/relationships/image" Target="../media/image56.emf"/><Relationship Id="rId39" Type="http://schemas.openxmlformats.org/officeDocument/2006/relationships/oleObject" Target="../embeddings/oleObject58.bin"/><Relationship Id="rId40" Type="http://schemas.openxmlformats.org/officeDocument/2006/relationships/image" Target="../media/image57.emf"/><Relationship Id="rId41" Type="http://schemas.openxmlformats.org/officeDocument/2006/relationships/oleObject" Target="../embeddings/oleObject59.bin"/><Relationship Id="rId42" Type="http://schemas.openxmlformats.org/officeDocument/2006/relationships/image" Target="../media/image58.emf"/><Relationship Id="rId43" Type="http://schemas.openxmlformats.org/officeDocument/2006/relationships/oleObject" Target="../embeddings/oleObject60.bin"/><Relationship Id="rId44" Type="http://schemas.openxmlformats.org/officeDocument/2006/relationships/image" Target="../media/image59.emf"/><Relationship Id="rId45" Type="http://schemas.openxmlformats.org/officeDocument/2006/relationships/oleObject" Target="../embeddings/oleObject61.bin"/></Relationships>
</file>

<file path=ppt/slides/_rels/slide11.xml.rels><?xml version="1.0" encoding="UTF-8" standalone="yes"?>
<Relationships xmlns="http://schemas.openxmlformats.org/package/2006/relationships"><Relationship Id="rId9" Type="http://schemas.openxmlformats.org/officeDocument/2006/relationships/image" Target="../media/image66.emf"/><Relationship Id="rId20" Type="http://schemas.openxmlformats.org/officeDocument/2006/relationships/oleObject" Target="../embeddings/oleObject73.bin"/><Relationship Id="rId21" Type="http://schemas.openxmlformats.org/officeDocument/2006/relationships/image" Target="../media/image72.emf"/><Relationship Id="rId10" Type="http://schemas.openxmlformats.org/officeDocument/2006/relationships/oleObject" Target="../embeddings/oleObject68.bin"/><Relationship Id="rId11" Type="http://schemas.openxmlformats.org/officeDocument/2006/relationships/image" Target="../media/image67.emf"/><Relationship Id="rId12" Type="http://schemas.openxmlformats.org/officeDocument/2006/relationships/oleObject" Target="../embeddings/oleObject69.bin"/><Relationship Id="rId13" Type="http://schemas.openxmlformats.org/officeDocument/2006/relationships/image" Target="../media/image68.emf"/><Relationship Id="rId14" Type="http://schemas.openxmlformats.org/officeDocument/2006/relationships/oleObject" Target="../embeddings/oleObject70.bin"/><Relationship Id="rId15" Type="http://schemas.openxmlformats.org/officeDocument/2006/relationships/image" Target="../media/image69.emf"/><Relationship Id="rId16" Type="http://schemas.openxmlformats.org/officeDocument/2006/relationships/oleObject" Target="../embeddings/oleObject71.bin"/><Relationship Id="rId17" Type="http://schemas.openxmlformats.org/officeDocument/2006/relationships/image" Target="../media/image70.emf"/><Relationship Id="rId18" Type="http://schemas.openxmlformats.org/officeDocument/2006/relationships/oleObject" Target="../embeddings/oleObject72.bin"/><Relationship Id="rId19" Type="http://schemas.openxmlformats.org/officeDocument/2006/relationships/image" Target="../media/image71.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73.jpeg"/><Relationship Id="rId4" Type="http://schemas.openxmlformats.org/officeDocument/2006/relationships/oleObject" Target="../embeddings/oleObject65.bin"/><Relationship Id="rId5" Type="http://schemas.openxmlformats.org/officeDocument/2006/relationships/image" Target="../media/image64.emf"/><Relationship Id="rId6" Type="http://schemas.openxmlformats.org/officeDocument/2006/relationships/oleObject" Target="../embeddings/oleObject66.bin"/><Relationship Id="rId7" Type="http://schemas.openxmlformats.org/officeDocument/2006/relationships/image" Target="../media/image65.emf"/><Relationship Id="rId8"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 Id="rId3" Type="http://schemas.openxmlformats.org/officeDocument/2006/relationships/image" Target="../media/image75.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image" Target="../media/image80.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74.bin"/><Relationship Id="rId4" Type="http://schemas.openxmlformats.org/officeDocument/2006/relationships/image" Target="../media/image76.emf"/><Relationship Id="rId5" Type="http://schemas.openxmlformats.org/officeDocument/2006/relationships/oleObject" Target="../embeddings/oleObject75.bin"/><Relationship Id="rId6" Type="http://schemas.openxmlformats.org/officeDocument/2006/relationships/image" Target="../media/image77.wmf"/><Relationship Id="rId7" Type="http://schemas.openxmlformats.org/officeDocument/2006/relationships/oleObject" Target="../embeddings/oleObject76.bin"/><Relationship Id="rId8" Type="http://schemas.openxmlformats.org/officeDocument/2006/relationships/image" Target="../media/image78.wmf"/><Relationship Id="rId9" Type="http://schemas.openxmlformats.org/officeDocument/2006/relationships/oleObject" Target="../embeddings/oleObject77.bin"/><Relationship Id="rId10" Type="http://schemas.openxmlformats.org/officeDocument/2006/relationships/image" Target="../media/image79.wmf"/></Relationships>
</file>

<file path=ppt/slides/_rels/slide14.xml.rels><?xml version="1.0" encoding="UTF-8" standalone="yes"?>
<Relationships xmlns="http://schemas.openxmlformats.org/package/2006/relationships"><Relationship Id="rId11" Type="http://schemas.openxmlformats.org/officeDocument/2006/relationships/image" Target="../media/image84.wmf"/><Relationship Id="rId12" Type="http://schemas.openxmlformats.org/officeDocument/2006/relationships/oleObject" Target="../embeddings/oleObject83.bin"/><Relationship Id="rId13" Type="http://schemas.openxmlformats.org/officeDocument/2006/relationships/image" Target="../media/image85.wmf"/><Relationship Id="rId14" Type="http://schemas.openxmlformats.org/officeDocument/2006/relationships/oleObject" Target="../embeddings/oleObject84.bin"/><Relationship Id="rId15" Type="http://schemas.openxmlformats.org/officeDocument/2006/relationships/image" Target="../media/image86.wmf"/><Relationship Id="rId16" Type="http://schemas.openxmlformats.org/officeDocument/2006/relationships/oleObject" Target="../embeddings/oleObject85.bin"/><Relationship Id="rId17" Type="http://schemas.openxmlformats.org/officeDocument/2006/relationships/image" Target="../media/image87.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88.jpeg"/><Relationship Id="rId4" Type="http://schemas.openxmlformats.org/officeDocument/2006/relationships/oleObject" Target="../embeddings/oleObject79.bin"/><Relationship Id="rId5" Type="http://schemas.openxmlformats.org/officeDocument/2006/relationships/image" Target="../media/image81.wmf"/><Relationship Id="rId6" Type="http://schemas.openxmlformats.org/officeDocument/2006/relationships/oleObject" Target="../embeddings/oleObject80.bin"/><Relationship Id="rId7" Type="http://schemas.openxmlformats.org/officeDocument/2006/relationships/image" Target="../media/image82.wmf"/><Relationship Id="rId8" Type="http://schemas.openxmlformats.org/officeDocument/2006/relationships/oleObject" Target="../embeddings/oleObject81.bin"/><Relationship Id="rId9" Type="http://schemas.openxmlformats.org/officeDocument/2006/relationships/image" Target="../media/image83.wmf"/><Relationship Id="rId10" Type="http://schemas.openxmlformats.org/officeDocument/2006/relationships/oleObject" Target="../embeddings/oleObject8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wmf"/><Relationship Id="rId13" Type="http://schemas.openxmlformats.org/officeDocument/2006/relationships/oleObject" Target="../embeddings/oleObject6.bin"/><Relationship Id="rId14" Type="http://schemas.openxmlformats.org/officeDocument/2006/relationships/image" Target="../media/image7.wmf"/><Relationship Id="rId15" Type="http://schemas.openxmlformats.org/officeDocument/2006/relationships/oleObject" Target="../embeddings/oleObject7.bin"/><Relationship Id="rId16" Type="http://schemas.openxmlformats.org/officeDocument/2006/relationships/image" Target="../media/image8.wmf"/><Relationship Id="rId17" Type="http://schemas.openxmlformats.org/officeDocument/2006/relationships/oleObject" Target="../embeddings/oleObject8.bin"/><Relationship Id="rId1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oleObject" Target="../embeddings/oleObject9.bin"/><Relationship Id="rId5" Type="http://schemas.openxmlformats.org/officeDocument/2006/relationships/image" Target="../media/image10.wmf"/><Relationship Id="rId6" Type="http://schemas.openxmlformats.org/officeDocument/2006/relationships/oleObject" Target="../embeddings/oleObject10.bin"/><Relationship Id="rId7"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1.bin"/><Relationship Id="rId5" Type="http://schemas.openxmlformats.org/officeDocument/2006/relationships/image" Target="../media/image13.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5.bin"/><Relationship Id="rId20" Type="http://schemas.openxmlformats.org/officeDocument/2006/relationships/image" Target="../media/image22.emf"/><Relationship Id="rId10" Type="http://schemas.openxmlformats.org/officeDocument/2006/relationships/image" Target="../media/image17.emf"/><Relationship Id="rId11" Type="http://schemas.openxmlformats.org/officeDocument/2006/relationships/oleObject" Target="../embeddings/oleObject16.bin"/><Relationship Id="rId12" Type="http://schemas.openxmlformats.org/officeDocument/2006/relationships/image" Target="../media/image18.wmf"/><Relationship Id="rId13" Type="http://schemas.openxmlformats.org/officeDocument/2006/relationships/oleObject" Target="../embeddings/oleObject17.bin"/><Relationship Id="rId14" Type="http://schemas.openxmlformats.org/officeDocument/2006/relationships/image" Target="../media/image19.emf"/><Relationship Id="rId15" Type="http://schemas.openxmlformats.org/officeDocument/2006/relationships/oleObject" Target="../embeddings/oleObject18.bin"/><Relationship Id="rId16" Type="http://schemas.openxmlformats.org/officeDocument/2006/relationships/image" Target="../media/image20.wmf"/><Relationship Id="rId17" Type="http://schemas.openxmlformats.org/officeDocument/2006/relationships/oleObject" Target="../embeddings/oleObject19.bin"/><Relationship Id="rId18" Type="http://schemas.openxmlformats.org/officeDocument/2006/relationships/image" Target="../media/image21.wmf"/><Relationship Id="rId19" Type="http://schemas.openxmlformats.org/officeDocument/2006/relationships/oleObject" Target="../embeddings/oleObject20.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14.emf"/><Relationship Id="rId5" Type="http://schemas.openxmlformats.org/officeDocument/2006/relationships/oleObject" Target="../embeddings/oleObject13.bin"/><Relationship Id="rId6" Type="http://schemas.openxmlformats.org/officeDocument/2006/relationships/image" Target="../media/image15.emf"/><Relationship Id="rId7" Type="http://schemas.openxmlformats.org/officeDocument/2006/relationships/oleObject" Target="../embeddings/oleObject14.bin"/><Relationship Id="rId8" Type="http://schemas.openxmlformats.org/officeDocument/2006/relationships/image" Target="../media/image16.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4.bin"/><Relationship Id="rId20" Type="http://schemas.openxmlformats.org/officeDocument/2006/relationships/image" Target="../media/image31.emf"/><Relationship Id="rId10" Type="http://schemas.openxmlformats.org/officeDocument/2006/relationships/image" Target="../media/image26.emf"/><Relationship Id="rId11" Type="http://schemas.openxmlformats.org/officeDocument/2006/relationships/oleObject" Target="../embeddings/oleObject25.bin"/><Relationship Id="rId12" Type="http://schemas.openxmlformats.org/officeDocument/2006/relationships/image" Target="../media/image27.emf"/><Relationship Id="rId13" Type="http://schemas.openxmlformats.org/officeDocument/2006/relationships/oleObject" Target="../embeddings/oleObject26.bin"/><Relationship Id="rId14" Type="http://schemas.openxmlformats.org/officeDocument/2006/relationships/image" Target="../media/image28.emf"/><Relationship Id="rId15" Type="http://schemas.openxmlformats.org/officeDocument/2006/relationships/oleObject" Target="../embeddings/oleObject27.bin"/><Relationship Id="rId16" Type="http://schemas.openxmlformats.org/officeDocument/2006/relationships/image" Target="../media/image29.emf"/><Relationship Id="rId17" Type="http://schemas.openxmlformats.org/officeDocument/2006/relationships/oleObject" Target="../embeddings/oleObject28.bin"/><Relationship Id="rId18" Type="http://schemas.openxmlformats.org/officeDocument/2006/relationships/image" Target="../media/image30.emf"/><Relationship Id="rId19" Type="http://schemas.openxmlformats.org/officeDocument/2006/relationships/oleObject" Target="../embeddings/oleObject29.bin"/><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1.bin"/><Relationship Id="rId4" Type="http://schemas.openxmlformats.org/officeDocument/2006/relationships/image" Target="../media/image23.emf"/><Relationship Id="rId5" Type="http://schemas.openxmlformats.org/officeDocument/2006/relationships/oleObject" Target="../embeddings/oleObject22.bin"/><Relationship Id="rId6" Type="http://schemas.openxmlformats.org/officeDocument/2006/relationships/image" Target="../media/image24.emf"/><Relationship Id="rId7" Type="http://schemas.openxmlformats.org/officeDocument/2006/relationships/oleObject" Target="../embeddings/oleObject23.bin"/><Relationship Id="rId8" Type="http://schemas.openxmlformats.org/officeDocument/2006/relationships/image" Target="../media/image25.e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3.bin"/><Relationship Id="rId20" Type="http://schemas.openxmlformats.org/officeDocument/2006/relationships/oleObject" Target="../embeddings/oleObject39.bin"/><Relationship Id="rId10" Type="http://schemas.openxmlformats.org/officeDocument/2006/relationships/image" Target="../media/image35.emf"/><Relationship Id="rId11" Type="http://schemas.openxmlformats.org/officeDocument/2006/relationships/oleObject" Target="../embeddings/oleObject34.bin"/><Relationship Id="rId12" Type="http://schemas.openxmlformats.org/officeDocument/2006/relationships/image" Target="../media/image31.emf"/><Relationship Id="rId13" Type="http://schemas.openxmlformats.org/officeDocument/2006/relationships/oleObject" Target="../embeddings/oleObject35.bin"/><Relationship Id="rId14" Type="http://schemas.openxmlformats.org/officeDocument/2006/relationships/image" Target="../media/image36.emf"/><Relationship Id="rId15" Type="http://schemas.openxmlformats.org/officeDocument/2006/relationships/oleObject" Target="../embeddings/oleObject36.bin"/><Relationship Id="rId16" Type="http://schemas.openxmlformats.org/officeDocument/2006/relationships/image" Target="../media/image37.emf"/><Relationship Id="rId17" Type="http://schemas.openxmlformats.org/officeDocument/2006/relationships/oleObject" Target="../embeddings/oleObject37.bin"/><Relationship Id="rId18" Type="http://schemas.openxmlformats.org/officeDocument/2006/relationships/oleObject" Target="../embeddings/oleObject38.bin"/><Relationship Id="rId19" Type="http://schemas.openxmlformats.org/officeDocument/2006/relationships/image" Target="../media/image38.emf"/><Relationship Id="rId1" Type="http://schemas.openxmlformats.org/officeDocument/2006/relationships/vmlDrawing" Target="../drawings/vmlDrawing6.vml"/><Relationship Id="rId2" Type="http://schemas.openxmlformats.org/officeDocument/2006/relationships/slideLayout" Target="../slideLayouts/slideLayout14.xml"/><Relationship Id="rId3" Type="http://schemas.openxmlformats.org/officeDocument/2006/relationships/oleObject" Target="../embeddings/oleObject30.bin"/><Relationship Id="rId4" Type="http://schemas.openxmlformats.org/officeDocument/2006/relationships/image" Target="../media/image32.emf"/><Relationship Id="rId5" Type="http://schemas.openxmlformats.org/officeDocument/2006/relationships/oleObject" Target="../embeddings/oleObject31.bin"/><Relationship Id="rId6" Type="http://schemas.openxmlformats.org/officeDocument/2006/relationships/image" Target="../media/image33.emf"/><Relationship Id="rId7" Type="http://schemas.openxmlformats.org/officeDocument/2006/relationships/oleObject" Target="../embeddings/oleObject32.bin"/><Relationship Id="rId8"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Sept. 11,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25645" y="1447800"/>
            <a:ext cx="278473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11,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p:cNvSpPr txBox="1">
            <a:spLocks/>
          </p:cNvSpPr>
          <p:nvPr/>
        </p:nvSpPr>
        <p:spPr bwMode="auto">
          <a:xfrm>
            <a:off x="1639265" y="2346829"/>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21</a:t>
            </a:r>
            <a:endParaRPr lang="en-US" sz="2800" dirty="0">
              <a:solidFill>
                <a:srgbClr val="003300"/>
              </a:solidFill>
              <a:latin typeface="Arial Narrow" charset="0"/>
            </a:endParaRPr>
          </a:p>
          <a:p>
            <a:pPr marL="990600" lvl="1" indent="-533400"/>
            <a:r>
              <a:rPr lang="en-US" sz="2400" dirty="0" smtClean="0">
                <a:solidFill>
                  <a:srgbClr val="003300"/>
                </a:solidFill>
                <a:latin typeface="Arial Narrow" charset="0"/>
              </a:rPr>
              <a:t>The </a:t>
            </a:r>
            <a:r>
              <a:rPr lang="en-US" sz="2400" dirty="0">
                <a:solidFill>
                  <a:srgbClr val="003300"/>
                </a:solidFill>
                <a:latin typeface="Arial Narrow" charset="0"/>
              </a:rPr>
              <a:t>Electric Field &amp;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Dipoles</a:t>
            </a:r>
            <a:endParaRPr lang="en-US" sz="1600" dirty="0">
              <a:solidFill>
                <a:srgbClr val="003800"/>
              </a:solidFill>
              <a:latin typeface="Arial Narrow" charset="0"/>
            </a:endParaRPr>
          </a:p>
        </p:txBody>
      </p:sp>
      <p:sp>
        <p:nvSpPr>
          <p:cNvPr id="10" name="Text Box 9"/>
          <p:cNvSpPr txBox="1">
            <a:spLocks noChangeArrowheads="1"/>
          </p:cNvSpPr>
          <p:nvPr/>
        </p:nvSpPr>
        <p:spPr bwMode="auto">
          <a:xfrm>
            <a:off x="838200" y="5334000"/>
            <a:ext cx="7620000" cy="461665"/>
          </a:xfrm>
          <a:prstGeom prst="rect">
            <a:avLst/>
          </a:prstGeom>
          <a:solidFill>
            <a:srgbClr val="CCFFFF"/>
          </a:solidFill>
          <a:ln w="9525">
            <a:noFill/>
            <a:miter lim="800000"/>
            <a:headEnd/>
            <a:tailEnd/>
          </a:ln>
        </p:spPr>
        <p:txBody>
          <a:bodyPr wrap="squar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#3,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Monday, Sept. 18!!</a:t>
            </a:r>
            <a:endParaRPr lang="en-US" dirty="0">
              <a:solidFill>
                <a:srgbClr val="003300"/>
              </a:solidFill>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3382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34150" name="Equation" r:id="rId3" imgW="342900" imgH="254000" progId="Equation.DSMT4">
                  <p:embed/>
                </p:oleObj>
              </mc:Choice>
              <mc:Fallback>
                <p:oleObj name="Equation" r:id="rId3" imgW="3429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extLst/>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34151" name="Equation" r:id="rId5" imgW="330200" imgH="355600" progId="Equation.DSMT4">
                  <p:embed/>
                </p:oleObj>
              </mc:Choice>
              <mc:Fallback>
                <p:oleObj name="Equation" r:id="rId5" imgW="330200" imgH="355600" progId="Equation.DSMT4">
                  <p:embed/>
                  <p:pic>
                    <p:nvPicPr>
                      <p:cNvPr id="0" name=""/>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202760" name="Object 4"/>
          <p:cNvGraphicFramePr>
            <a:graphicFrameLocks noChangeAspect="1"/>
          </p:cNvGraphicFramePr>
          <p:nvPr>
            <p:extLst/>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34152" name="Equation" r:id="rId7" imgW="381000" imgH="355600" progId="Equation.DSMT4">
                  <p:embed/>
                </p:oleObj>
              </mc:Choice>
              <mc:Fallback>
                <p:oleObj name="Equation" r:id="rId7" imgW="381000" imgH="355600" progId="Equation.DSMT4">
                  <p:embed/>
                  <p:pic>
                    <p:nvPicPr>
                      <p:cNvPr id="0" name=""/>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34153" name="Equation" r:id="rId9" imgW="292100" imgH="241300" progId="Equation.DSMT4">
                  <p:embed/>
                </p:oleObj>
              </mc:Choice>
              <mc:Fallback>
                <p:oleObj name="Equation" r:id="rId9" imgW="2921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34154" name="Equation" r:id="rId11" imgW="253800" imgH="177480" progId="Equation.DSMT4">
                  <p:embed/>
                </p:oleObj>
              </mc:Choice>
              <mc:Fallback>
                <p:oleObj name="Equation" r:id="rId11" imgW="2538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extLst/>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34155" name="Equation" r:id="rId13" imgW="1676400" imgH="355600" progId="Equation.DSMT4">
                  <p:embed/>
                </p:oleObj>
              </mc:Choice>
              <mc:Fallback>
                <p:oleObj name="Equation" r:id="rId13" imgW="1676400" imgH="355600" progId="Equation.DSMT4">
                  <p:embed/>
                  <p:pic>
                    <p:nvPicPr>
                      <p:cNvPr id="0" name=""/>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extLst/>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34156" name="Equation" r:id="rId15" imgW="863600" imgH="304800" progId="Equation.DSMT4">
                  <p:embed/>
                </p:oleObj>
              </mc:Choice>
              <mc:Fallback>
                <p:oleObj name="Equation" r:id="rId15" imgW="863600" imgH="304800" progId="Equation.DSMT4">
                  <p:embed/>
                  <p:pic>
                    <p:nvPicPr>
                      <p:cNvPr id="0" name=""/>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34157" name="Equation" r:id="rId17" imgW="711200" imgH="482600" progId="Equation.DSMT4">
                  <p:embed/>
                </p:oleObj>
              </mc:Choice>
              <mc:Fallback>
                <p:oleObj name="Equation" r:id="rId17" imgW="711200" imgH="482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34158" name="Equation" r:id="rId19" imgW="1104840" imgH="393480" progId="Equation.DSMT4">
                  <p:embed/>
                </p:oleObj>
              </mc:Choice>
              <mc:Fallback>
                <p:oleObj name="Equation" r:id="rId19" imgW="110484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extLst/>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34159" name="Equation" r:id="rId21" imgW="1028700" imgH="304800" progId="Equation.DSMT4">
                  <p:embed/>
                </p:oleObj>
              </mc:Choice>
              <mc:Fallback>
                <p:oleObj name="Equation" r:id="rId21" imgW="1028700" imgH="304800" progId="Equation.DSMT4">
                  <p:embed/>
                  <p:pic>
                    <p:nvPicPr>
                      <p:cNvPr id="0" name=""/>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extLst/>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34160"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34161" name="Equation" r:id="rId25" imgW="977900" imgH="254000" progId="Equation.DSMT4">
                  <p:embed/>
                </p:oleObj>
              </mc:Choice>
              <mc:Fallback>
                <p:oleObj name="Equation" r:id="rId25" imgW="977900" imgH="2540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extLst/>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34162" name="Equation" r:id="rId27" imgW="3111500" imgH="355600" progId="Equation.DSMT4">
                  <p:embed/>
                </p:oleObj>
              </mc:Choice>
              <mc:Fallback>
                <p:oleObj name="Equation" r:id="rId27" imgW="3111500" imgH="355600" progId="Equation.DSMT4">
                  <p:embed/>
                  <p:pic>
                    <p:nvPicPr>
                      <p:cNvPr id="0" name=""/>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extLst/>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34163" name="Equation" r:id="rId29" imgW="1549400" imgH="368300" progId="Equation.DSMT4">
                  <p:embed/>
                </p:oleObj>
              </mc:Choice>
              <mc:Fallback>
                <p:oleObj name="Equation" r:id="rId29" imgW="1549400" imgH="368300" progId="Equation.DSMT4">
                  <p:embed/>
                  <p:pic>
                    <p:nvPicPr>
                      <p:cNvPr id="0" name=""/>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34164" name="Equation" r:id="rId31" imgW="431800" imgH="203200" progId="Equation.DSMT4">
                  <p:embed/>
                </p:oleObj>
              </mc:Choice>
              <mc:Fallback>
                <p:oleObj name="Equation" r:id="rId31" imgW="431800" imgH="2032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extLst/>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34165" name="Equation" r:id="rId33" imgW="1104900" imgH="368300" progId="Equation.DSMT4">
                  <p:embed/>
                </p:oleObj>
              </mc:Choice>
              <mc:Fallback>
                <p:oleObj name="Equation" r:id="rId33" imgW="1104900" imgH="368300" progId="Equation.DSMT4">
                  <p:embed/>
                  <p:pic>
                    <p:nvPicPr>
                      <p:cNvPr id="0" name=""/>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34166" name="Equation" r:id="rId35" imgW="1778000" imgH="266700" progId="Equation.DSMT4">
                  <p:embed/>
                </p:oleObj>
              </mc:Choice>
              <mc:Fallback>
                <p:oleObj name="Equation" r:id="rId35" imgW="1778000" imgH="2667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extLst/>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34167" name="Equation" r:id="rId37" imgW="863600" imgH="304800" progId="Equation.DSMT4">
                  <p:embed/>
                </p:oleObj>
              </mc:Choice>
              <mc:Fallback>
                <p:oleObj name="Equation" r:id="rId37" imgW="863600" imgH="304800" progId="Equation.DSMT4">
                  <p:embed/>
                  <p:pic>
                    <p:nvPicPr>
                      <p:cNvPr id="0" name=""/>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extLst/>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34168" name="Equation" r:id="rId39" imgW="419100" imgH="241300" progId="Equation.DSMT4">
                  <p:embed/>
                </p:oleObj>
              </mc:Choice>
              <mc:Fallback>
                <p:oleObj name="Equation" r:id="rId39" imgW="419100" imgH="241300" progId="Equation.DSMT4">
                  <p:embed/>
                  <p:pic>
                    <p:nvPicPr>
                      <p:cNvPr id="0" name=""/>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extLst/>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34169" name="Equation" r:id="rId41" imgW="647700" imgH="304800" progId="Equation.DSMT4">
                  <p:embed/>
                </p:oleObj>
              </mc:Choice>
              <mc:Fallback>
                <p:oleObj name="Equation" r:id="rId41" imgW="647700" imgH="304800" progId="Equation.DSMT4">
                  <p:embed/>
                  <p:pic>
                    <p:nvPicPr>
                      <p:cNvPr id="0" name=""/>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34170" name="Equation" r:id="rId43" imgW="660400" imgH="254000" progId="Equation.DSMT4">
                  <p:embed/>
                </p:oleObj>
              </mc:Choice>
              <mc:Fallback>
                <p:oleObj name="Equation" r:id="rId43" imgW="660400" imgH="2540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extLst/>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34171" name="Equation" r:id="rId45" imgW="1041400" imgH="304800" progId="Equation.DSMT4">
                  <p:embed/>
                </p:oleObj>
              </mc:Choice>
              <mc:Fallback>
                <p:oleObj name="Equation" r:id="rId45" imgW="1041400" imgH="304800" progId="Equation.DSMT4">
                  <p:embed/>
                  <p:pic>
                    <p:nvPicPr>
                      <p:cNvPr id="0" name=""/>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extLst/>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34172" name="Equation" r:id="rId47" imgW="812800" imgH="304800" progId="Equation.DSMT4">
                  <p:embed/>
                </p:oleObj>
              </mc:Choice>
              <mc:Fallback>
                <p:oleObj name="Equation" r:id="rId47" imgW="812800" imgH="304800" progId="Equation.DSMT4">
                  <p:embed/>
                  <p:pic>
                    <p:nvPicPr>
                      <p:cNvPr id="0" name=""/>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extLst/>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34173" name="Equation" r:id="rId49" imgW="355600" imgH="266700" progId="Equation.DSMT4">
                  <p:embed/>
                </p:oleObj>
              </mc:Choice>
              <mc:Fallback>
                <p:oleObj name="Equation" r:id="rId49" imgW="355600" imgH="266700" progId="Equation.DSMT4">
                  <p:embed/>
                  <p:pic>
                    <p:nvPicPr>
                      <p:cNvPr id="0" name=""/>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extLst/>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34174" name="Equation" r:id="rId51" imgW="647700" imgH="266700" progId="Equation.DSMT4">
                  <p:embed/>
                </p:oleObj>
              </mc:Choice>
              <mc:Fallback>
                <p:oleObj name="Equation" r:id="rId51" imgW="647700" imgH="266700" progId="Equation.DSMT4">
                  <p:embed/>
                  <p:pic>
                    <p:nvPicPr>
                      <p:cNvPr id="0" name=""/>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48240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2755"/>
                                        </p:tgtEl>
                                        <p:attrNameLst>
                                          <p:attrName>style.visibility</p:attrName>
                                        </p:attrNameLst>
                                      </p:cBhvr>
                                      <p:to>
                                        <p:strVal val="visible"/>
                                      </p:to>
                                    </p:set>
                                    <p:animEffect transition="in" filter="wipe(left)">
                                      <p:cBhvr>
                                        <p:cTn id="7" dur="500"/>
                                        <p:tgtEl>
                                          <p:spTgt spid="202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2756"/>
                                        </p:tgtEl>
                                        <p:attrNameLst>
                                          <p:attrName>style.visibility</p:attrName>
                                        </p:attrNameLst>
                                      </p:cBhvr>
                                      <p:to>
                                        <p:strVal val="visible"/>
                                      </p:to>
                                    </p:set>
                                    <p:animEffect transition="in" filter="wipe(left)">
                                      <p:cBhvr>
                                        <p:cTn id="12" dur="500"/>
                                        <p:tgtEl>
                                          <p:spTgt spid="2027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2778"/>
                                        </p:tgtEl>
                                        <p:attrNameLst>
                                          <p:attrName>style.visibility</p:attrName>
                                        </p:attrNameLst>
                                      </p:cBhvr>
                                      <p:to>
                                        <p:strVal val="visible"/>
                                      </p:to>
                                    </p:set>
                                    <p:animEffect transition="in" filter="wipe(left)">
                                      <p:cBhvr>
                                        <p:cTn id="17" dur="500"/>
                                        <p:tgtEl>
                                          <p:spTgt spid="2027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2763"/>
                                        </p:tgtEl>
                                        <p:attrNameLst>
                                          <p:attrName>style.visibility</p:attrName>
                                        </p:attrNameLst>
                                      </p:cBhvr>
                                      <p:to>
                                        <p:strVal val="visible"/>
                                      </p:to>
                                    </p:set>
                                    <p:animEffect transition="in" filter="wipe(left)">
                                      <p:cBhvr>
                                        <p:cTn id="22" dur="500"/>
                                        <p:tgtEl>
                                          <p:spTgt spid="202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2764"/>
                                        </p:tgtEl>
                                        <p:attrNameLst>
                                          <p:attrName>style.visibility</p:attrName>
                                        </p:attrNameLst>
                                      </p:cBhvr>
                                      <p:to>
                                        <p:strVal val="visible"/>
                                      </p:to>
                                    </p:set>
                                    <p:animEffect transition="in" filter="wipe(left)">
                                      <p:cBhvr>
                                        <p:cTn id="27" dur="500"/>
                                        <p:tgtEl>
                                          <p:spTgt spid="2027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2776"/>
                                        </p:tgtEl>
                                        <p:attrNameLst>
                                          <p:attrName>style.visibility</p:attrName>
                                        </p:attrNameLst>
                                      </p:cBhvr>
                                      <p:to>
                                        <p:strVal val="visible"/>
                                      </p:to>
                                    </p:set>
                                    <p:animEffect transition="in" filter="wipe(left)">
                                      <p:cBhvr>
                                        <p:cTn id="32" dur="500"/>
                                        <p:tgtEl>
                                          <p:spTgt spid="2027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2775"/>
                                        </p:tgtEl>
                                        <p:attrNameLst>
                                          <p:attrName>style.visibility</p:attrName>
                                        </p:attrNameLst>
                                      </p:cBhvr>
                                      <p:to>
                                        <p:strVal val="visible"/>
                                      </p:to>
                                    </p:set>
                                    <p:animEffect transition="in" filter="wipe(left)">
                                      <p:cBhvr>
                                        <p:cTn id="37" dur="500"/>
                                        <p:tgtEl>
                                          <p:spTgt spid="2027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2777"/>
                                        </p:tgtEl>
                                        <p:attrNameLst>
                                          <p:attrName>style.visibility</p:attrName>
                                        </p:attrNameLst>
                                      </p:cBhvr>
                                      <p:to>
                                        <p:strVal val="visible"/>
                                      </p:to>
                                    </p:set>
                                    <p:animEffect transition="in" filter="wipe(left)">
                                      <p:cBhvr>
                                        <p:cTn id="42" dur="500"/>
                                        <p:tgtEl>
                                          <p:spTgt spid="2027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2760"/>
                                        </p:tgtEl>
                                        <p:attrNameLst>
                                          <p:attrName>style.visibility</p:attrName>
                                        </p:attrNameLst>
                                      </p:cBhvr>
                                      <p:to>
                                        <p:strVal val="visible"/>
                                      </p:to>
                                    </p:set>
                                    <p:animEffect transition="in" filter="wipe(left)">
                                      <p:cBhvr>
                                        <p:cTn id="47" dur="500"/>
                                        <p:tgtEl>
                                          <p:spTgt spid="2027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02773"/>
                                        </p:tgtEl>
                                        <p:attrNameLst>
                                          <p:attrName>style.visibility</p:attrName>
                                        </p:attrNameLst>
                                      </p:cBhvr>
                                      <p:to>
                                        <p:strVal val="visible"/>
                                      </p:to>
                                    </p:set>
                                    <p:animEffect transition="in" filter="wipe(left)">
                                      <p:cBhvr>
                                        <p:cTn id="52" dur="500"/>
                                        <p:tgtEl>
                                          <p:spTgt spid="2027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02774"/>
                                        </p:tgtEl>
                                        <p:attrNameLst>
                                          <p:attrName>style.visibility</p:attrName>
                                        </p:attrNameLst>
                                      </p:cBhvr>
                                      <p:to>
                                        <p:strVal val="visible"/>
                                      </p:to>
                                    </p:set>
                                    <p:animEffect transition="in" filter="wipe(left)">
                                      <p:cBhvr>
                                        <p:cTn id="57" dur="500"/>
                                        <p:tgtEl>
                                          <p:spTgt spid="2027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02762"/>
                                        </p:tgtEl>
                                        <p:attrNameLst>
                                          <p:attrName>style.visibility</p:attrName>
                                        </p:attrNameLst>
                                      </p:cBhvr>
                                      <p:to>
                                        <p:strVal val="visible"/>
                                      </p:to>
                                    </p:set>
                                    <p:animEffect transition="in" filter="wipe(left)">
                                      <p:cBhvr>
                                        <p:cTn id="62" dur="500"/>
                                        <p:tgtEl>
                                          <p:spTgt spid="2027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02765"/>
                                        </p:tgtEl>
                                        <p:attrNameLst>
                                          <p:attrName>style.visibility</p:attrName>
                                        </p:attrNameLst>
                                      </p:cBhvr>
                                      <p:to>
                                        <p:strVal val="visible"/>
                                      </p:to>
                                    </p:set>
                                    <p:animEffect transition="in" filter="wipe(left)">
                                      <p:cBhvr>
                                        <p:cTn id="67" dur="500"/>
                                        <p:tgtEl>
                                          <p:spTgt spid="2027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02766"/>
                                        </p:tgtEl>
                                        <p:attrNameLst>
                                          <p:attrName>style.visibility</p:attrName>
                                        </p:attrNameLst>
                                      </p:cBhvr>
                                      <p:to>
                                        <p:strVal val="visible"/>
                                      </p:to>
                                    </p:set>
                                    <p:animEffect transition="in" filter="wipe(left)">
                                      <p:cBhvr>
                                        <p:cTn id="72" dur="500"/>
                                        <p:tgtEl>
                                          <p:spTgt spid="2027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2759"/>
                                        </p:tgtEl>
                                        <p:attrNameLst>
                                          <p:attrName>style.visibility</p:attrName>
                                        </p:attrNameLst>
                                      </p:cBhvr>
                                      <p:to>
                                        <p:strVal val="visible"/>
                                      </p:to>
                                    </p:set>
                                    <p:animEffect transition="in" filter="wipe(left)">
                                      <p:cBhvr>
                                        <p:cTn id="77" dur="500"/>
                                        <p:tgtEl>
                                          <p:spTgt spid="20275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02757"/>
                                        </p:tgtEl>
                                        <p:attrNameLst>
                                          <p:attrName>style.visibility</p:attrName>
                                        </p:attrNameLst>
                                      </p:cBhvr>
                                      <p:to>
                                        <p:strVal val="visible"/>
                                      </p:to>
                                    </p:set>
                                    <p:animEffect transition="in" filter="wipe(left)">
                                      <p:cBhvr>
                                        <p:cTn id="82" dur="500"/>
                                        <p:tgtEl>
                                          <p:spTgt spid="20275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02761"/>
                                        </p:tgtEl>
                                        <p:attrNameLst>
                                          <p:attrName>style.visibility</p:attrName>
                                        </p:attrNameLst>
                                      </p:cBhvr>
                                      <p:to>
                                        <p:strVal val="visible"/>
                                      </p:to>
                                    </p:set>
                                    <p:animEffect transition="in" filter="wipe(left)">
                                      <p:cBhvr>
                                        <p:cTn id="87" dur="500"/>
                                        <p:tgtEl>
                                          <p:spTgt spid="2027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02769"/>
                                        </p:tgtEl>
                                        <p:attrNameLst>
                                          <p:attrName>style.visibility</p:attrName>
                                        </p:attrNameLst>
                                      </p:cBhvr>
                                      <p:to>
                                        <p:strVal val="visible"/>
                                      </p:to>
                                    </p:set>
                                    <p:animEffect transition="in" filter="wipe(left)">
                                      <p:cBhvr>
                                        <p:cTn id="92" dur="500"/>
                                        <p:tgtEl>
                                          <p:spTgt spid="20276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02770"/>
                                        </p:tgtEl>
                                        <p:attrNameLst>
                                          <p:attrName>style.visibility</p:attrName>
                                        </p:attrNameLst>
                                      </p:cBhvr>
                                      <p:to>
                                        <p:strVal val="visible"/>
                                      </p:to>
                                    </p:set>
                                    <p:animEffect transition="in" filter="wipe(left)">
                                      <p:cBhvr>
                                        <p:cTn id="97" dur="500"/>
                                        <p:tgtEl>
                                          <p:spTgt spid="2027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02767"/>
                                        </p:tgtEl>
                                        <p:attrNameLst>
                                          <p:attrName>style.visibility</p:attrName>
                                        </p:attrNameLst>
                                      </p:cBhvr>
                                      <p:to>
                                        <p:strVal val="visible"/>
                                      </p:to>
                                    </p:set>
                                    <p:animEffect transition="in" filter="wipe(left)">
                                      <p:cBhvr>
                                        <p:cTn id="102" dur="500"/>
                                        <p:tgtEl>
                                          <p:spTgt spid="20276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02768"/>
                                        </p:tgtEl>
                                        <p:attrNameLst>
                                          <p:attrName>style.visibility</p:attrName>
                                        </p:attrNameLst>
                                      </p:cBhvr>
                                      <p:to>
                                        <p:strVal val="visible"/>
                                      </p:to>
                                    </p:set>
                                    <p:animEffect transition="in" filter="wipe(left)">
                                      <p:cBhvr>
                                        <p:cTn id="107" dur="500"/>
                                        <p:tgtEl>
                                          <p:spTgt spid="20276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02779"/>
                                        </p:tgtEl>
                                        <p:attrNameLst>
                                          <p:attrName>style.visibility</p:attrName>
                                        </p:attrNameLst>
                                      </p:cBhvr>
                                      <p:to>
                                        <p:strVal val="visible"/>
                                      </p:to>
                                    </p:set>
                                    <p:animEffect transition="in" filter="wipe(left)">
                                      <p:cBhvr>
                                        <p:cTn id="112" dur="500"/>
                                        <p:tgtEl>
                                          <p:spTgt spid="20277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02781"/>
                                        </p:tgtEl>
                                        <p:attrNameLst>
                                          <p:attrName>style.visibility</p:attrName>
                                        </p:attrNameLst>
                                      </p:cBhvr>
                                      <p:to>
                                        <p:strVal val="visible"/>
                                      </p:to>
                                    </p:set>
                                    <p:animEffect transition="in" filter="wipe(left)">
                                      <p:cBhvr>
                                        <p:cTn id="117" dur="500"/>
                                        <p:tgtEl>
                                          <p:spTgt spid="20278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02780"/>
                                        </p:tgtEl>
                                        <p:attrNameLst>
                                          <p:attrName>style.visibility</p:attrName>
                                        </p:attrNameLst>
                                      </p:cBhvr>
                                      <p:to>
                                        <p:strVal val="visible"/>
                                      </p:to>
                                    </p:set>
                                    <p:animEffect transition="in" filter="wipe(left)">
                                      <p:cBhvr>
                                        <p:cTn id="122" dur="500"/>
                                        <p:tgtEl>
                                          <p:spTgt spid="20278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02782"/>
                                        </p:tgtEl>
                                        <p:attrNameLst>
                                          <p:attrName>style.visibility</p:attrName>
                                        </p:attrNameLst>
                                      </p:cBhvr>
                                      <p:to>
                                        <p:strVal val="visible"/>
                                      </p:to>
                                    </p:set>
                                    <p:animEffect transition="in" filter="wipe(left)">
                                      <p:cBhvr>
                                        <p:cTn id="127" dur="500"/>
                                        <p:tgtEl>
                                          <p:spTgt spid="20278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202783"/>
                                        </p:tgtEl>
                                        <p:attrNameLst>
                                          <p:attrName>style.visibility</p:attrName>
                                        </p:attrNameLst>
                                      </p:cBhvr>
                                      <p:to>
                                        <p:strVal val="visible"/>
                                      </p:to>
                                    </p:set>
                                    <p:animEffect transition="in" filter="wipe(left)">
                                      <p:cBhvr>
                                        <p:cTn id="132" dur="500"/>
                                        <p:tgtEl>
                                          <p:spTgt spid="20278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202758"/>
                                        </p:tgtEl>
                                        <p:attrNameLst>
                                          <p:attrName>style.visibility</p:attrName>
                                        </p:attrNameLst>
                                      </p:cBhvr>
                                      <p:to>
                                        <p:strVal val="visible"/>
                                      </p:to>
                                    </p:set>
                                    <p:animEffect transition="in" filter="wipe(left)">
                                      <p:cBhvr>
                                        <p:cTn id="137" dur="500"/>
                                        <p:tgtEl>
                                          <p:spTgt spid="20275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202771"/>
                                        </p:tgtEl>
                                        <p:attrNameLst>
                                          <p:attrName>style.visibility</p:attrName>
                                        </p:attrNameLst>
                                      </p:cBhvr>
                                      <p:to>
                                        <p:strVal val="visible"/>
                                      </p:to>
                                    </p:set>
                                    <p:animEffect transition="in" filter="wipe(left)">
                                      <p:cBhvr>
                                        <p:cTn id="142" dur="500"/>
                                        <p:tgtEl>
                                          <p:spTgt spid="20277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202772"/>
                                        </p:tgtEl>
                                        <p:attrNameLst>
                                          <p:attrName>style.visibility</p:attrName>
                                        </p:attrNameLst>
                                      </p:cBhvr>
                                      <p:to>
                                        <p:strVal val="visible"/>
                                      </p:to>
                                    </p:set>
                                    <p:animEffect transition="in" filter="wipe(left)">
                                      <p:cBhvr>
                                        <p:cTn id="147" dur="500"/>
                                        <p:tgtEl>
                                          <p:spTgt spid="20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autoUpdateAnimBg="0"/>
      <p:bldP spid="202757" grpId="0" animBg="1" autoUpdateAnimBg="0"/>
      <p:bldP spid="202759" grpId="0" animBg="1"/>
      <p:bldP spid="20278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smtClean="0">
                <a:latin typeface="Arial Narrow" charset="0"/>
                <a:ea typeface="ＭＳ Ｐゴシック" charset="0"/>
                <a:cs typeface="ＭＳ Ｐゴシック" charset="0"/>
              </a:rPr>
              <a:t>Example 21.2 </a:t>
            </a:r>
            <a:endParaRPr lang="en-US" dirty="0">
              <a:latin typeface="Arial Narrow" charset="0"/>
              <a:ea typeface="ＭＳ Ｐゴシック" charset="0"/>
              <a:cs typeface="ＭＳ Ｐゴシック" charset="0"/>
            </a:endParaRP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a:latin typeface="Arial Narrow" charset="0"/>
                <a:ea typeface="ＭＳ Ｐゴシック" charset="0"/>
                <a:cs typeface="ＭＳ Ｐゴシック" charset="0"/>
              </a:rPr>
              <a:t>Three charges </a:t>
            </a:r>
            <a:r>
              <a:rPr lang="en-US" sz="2400" b="1" smtClean="0">
                <a:latin typeface="Arial Narrow" charset="0"/>
                <a:ea typeface="ＭＳ Ｐゴシック" charset="0"/>
                <a:cs typeface="ＭＳ Ｐゴシック" charset="0"/>
              </a:rPr>
              <a:t>on </a:t>
            </a:r>
            <a:r>
              <a:rPr lang="en-US" sz="2400" b="1">
                <a:latin typeface="Arial Narrow" charset="0"/>
                <a:ea typeface="ＭＳ Ｐゴシック" charset="0"/>
                <a:cs typeface="ＭＳ Ｐゴシック" charset="0"/>
              </a:rPr>
              <a:t>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5862" name="Equation" r:id="rId4" imgW="254000" imgH="228600" progId="Equation.DSMT4">
                  <p:embed/>
                </p:oleObj>
              </mc:Choice>
              <mc:Fallback>
                <p:oleObj name="Equation" r:id="rId4" imgW="254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5863" name="Equation" r:id="rId6" imgW="266700" imgH="228600" progId="Equation.DSMT4">
                  <p:embed/>
                </p:oleObj>
              </mc:Choice>
              <mc:Fallback>
                <p:oleObj name="Equation" r:id="rId6" imgW="2667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5864" name="Equation" r:id="rId8" imgW="546100" imgH="406400" progId="Equation.DSMT4">
                  <p:embed/>
                </p:oleObj>
              </mc:Choice>
              <mc:Fallback>
                <p:oleObj name="Equation" r:id="rId8" imgW="5461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5865" name="Equation" r:id="rId10" imgW="571500" imgH="406400" progId="Equation.DSMT4">
                  <p:embed/>
                </p:oleObj>
              </mc:Choice>
              <mc:Fallback>
                <p:oleObj name="Equation" r:id="rId10" imgW="571500" imgH="40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5866" name="Equation" r:id="rId12" imgW="2311400" imgH="254000" progId="Equation.DSMT4">
                  <p:embed/>
                </p:oleObj>
              </mc:Choice>
              <mc:Fallback>
                <p:oleObj name="Equation" r:id="rId12" imgW="2311400" imgH="254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5867" name="Equation" r:id="rId14" imgW="825500" imgH="215900" progId="Equation.DSMT4">
                  <p:embed/>
                </p:oleObj>
              </mc:Choice>
              <mc:Fallback>
                <p:oleObj name="Equation" r:id="rId14" imgW="825500" imgH="215900" progId="Equation.DSMT4">
                  <p:embed/>
                  <p:pic>
                    <p:nvPicPr>
                      <p:cNvPr id="0" name=""/>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5868" name="Equation" r:id="rId16" imgW="635000" imgH="266700" progId="Equation.DSMT4">
                  <p:embed/>
                </p:oleObj>
              </mc:Choice>
              <mc:Fallback>
                <p:oleObj name="Equation" r:id="rId16" imgW="635000" imgH="266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5869" name="Equation" r:id="rId18" imgW="3454400" imgH="571500" progId="Equation.DSMT4">
                  <p:embed/>
                </p:oleObj>
              </mc:Choice>
              <mc:Fallback>
                <p:oleObj name="Equation" r:id="rId18" imgW="3454400" imgH="571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5870" name="Equation" r:id="rId20" imgW="3467100" imgH="571500" progId="Equation.DSMT4">
                  <p:embed/>
                </p:oleObj>
              </mc:Choice>
              <mc:Fallback>
                <p:oleObj name="Equation" r:id="rId20" imgW="3467100" imgH="5715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69101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369"/>
                                        </p:tgtEl>
                                        <p:attrNameLst>
                                          <p:attrName>style.visibility</p:attrName>
                                        </p:attrNameLst>
                                      </p:cBhvr>
                                      <p:to>
                                        <p:strVal val="visible"/>
                                      </p:to>
                                    </p:set>
                                    <p:animEffect transition="in" filter="wipe(left)">
                                      <p:cBhvr>
                                        <p:cTn id="17" dur="500"/>
                                        <p:tgtEl>
                                          <p:spTgt spid="143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wipe(left)">
                                      <p:cBhvr>
                                        <p:cTn id="22" dur="500"/>
                                        <p:tgtEl>
                                          <p:spTgt spid="143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81"/>
                                        </p:tgtEl>
                                        <p:attrNameLst>
                                          <p:attrName>style.visibility</p:attrName>
                                        </p:attrNameLst>
                                      </p:cBhvr>
                                      <p:to>
                                        <p:strVal val="visible"/>
                                      </p:to>
                                    </p:set>
                                    <p:animEffect transition="in" filter="wipe(left)">
                                      <p:cBhvr>
                                        <p:cTn id="37" dur="500"/>
                                        <p:tgtEl>
                                          <p:spTgt spid="1433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3382"/>
                                        </p:tgtEl>
                                        <p:attrNameLst>
                                          <p:attrName>style.visibility</p:attrName>
                                        </p:attrNameLst>
                                      </p:cBhvr>
                                      <p:to>
                                        <p:strVal val="visible"/>
                                      </p:to>
                                    </p:set>
                                    <p:animEffect transition="in" filter="wipe(left)">
                                      <p:cBhvr>
                                        <p:cTn id="42" dur="500"/>
                                        <p:tgtEl>
                                          <p:spTgt spid="1433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3378"/>
                                        </p:tgtEl>
                                        <p:attrNameLst>
                                          <p:attrName>style.visibility</p:attrName>
                                        </p:attrNameLst>
                                      </p:cBhvr>
                                      <p:to>
                                        <p:strVal val="visible"/>
                                      </p:to>
                                    </p:set>
                                    <p:animEffect transition="in" filter="wipe(left)">
                                      <p:cBhvr>
                                        <p:cTn id="57" dur="500"/>
                                        <p:tgtEl>
                                          <p:spTgt spid="14337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78" grpId="0"/>
      <p:bldP spid="1433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11,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12</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electric forces act over a distance without </a:t>
            </a:r>
            <a:r>
              <a:rPr lang="en-US" sz="2800" dirty="0" smtClean="0"/>
              <a:t>contacting </a:t>
            </a:r>
            <a:r>
              <a:rPr lang="en-US" sz="2800" dirty="0"/>
              <a:t>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positive test </a:t>
            </a:r>
            <a:r>
              <a:rPr lang="en-US" sz="2800" dirty="0"/>
              <a:t>charge in the vicinity and measuring the force on it. </a:t>
            </a:r>
          </a:p>
        </p:txBody>
      </p:sp>
    </p:spTree>
    <p:extLst>
      <p:ext uri="{BB962C8B-B14F-4D97-AF65-F5344CB8AC3E}">
        <p14:creationId xmlns:p14="http://schemas.microsoft.com/office/powerpoint/2010/main" val="84544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45413"/>
                                        </p:tgtEl>
                                        <p:attrNameLst>
                                          <p:attrName>style.visibility</p:attrName>
                                        </p:attrNameLst>
                                      </p:cBhvr>
                                      <p:to>
                                        <p:strVal val="visible"/>
                                      </p:to>
                                    </p:set>
                                    <p:anim calcmode="lin" valueType="num">
                                      <p:cBhvr>
                                        <p:cTn id="39" dur="500" fill="hold"/>
                                        <p:tgtEl>
                                          <p:spTgt spid="145413"/>
                                        </p:tgtEl>
                                        <p:attrNameLst>
                                          <p:attrName>ppt_w</p:attrName>
                                        </p:attrNameLst>
                                      </p:cBhvr>
                                      <p:tavLst>
                                        <p:tav tm="0">
                                          <p:val>
                                            <p:fltVal val="0"/>
                                          </p:val>
                                        </p:tav>
                                        <p:tav tm="100000">
                                          <p:val>
                                            <p:strVal val="#ppt_w"/>
                                          </p:val>
                                        </p:tav>
                                      </p:tavLst>
                                    </p:anim>
                                    <p:anim calcmode="lin" valueType="num">
                                      <p:cBhvr>
                                        <p:cTn id="40" dur="500" fill="hold"/>
                                        <p:tgtEl>
                                          <p:spTgt spid="145413"/>
                                        </p:tgtEl>
                                        <p:attrNameLst>
                                          <p:attrName>ppt_h</p:attrName>
                                        </p:attrNameLst>
                                      </p:cBhvr>
                                      <p:tavLst>
                                        <p:tav tm="0">
                                          <p:val>
                                            <p:fltVal val="0"/>
                                          </p:val>
                                        </p:tav>
                                        <p:tav tm="100000">
                                          <p:val>
                                            <p:strVal val="#ppt_h"/>
                                          </p:val>
                                        </p:tav>
                                      </p:tavLst>
                                    </p:anim>
                                    <p:animEffect transition="in" filter="fade">
                                      <p:cBhvr>
                                        <p:cTn id="4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Sept. 11,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13</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990600"/>
            <a:ext cx="8001000" cy="4572000"/>
          </a:xfrm>
        </p:spPr>
        <p:txBody>
          <a:bodyPr/>
          <a:lstStyle/>
          <a:p>
            <a:pPr>
              <a:lnSpc>
                <a:spcPct val="90000"/>
              </a:lnSpc>
            </a:pPr>
            <a:r>
              <a:rPr lang="en-US" sz="2800"/>
              <a:t>The electric field at any point in space is defined as the force exerted on a tiny positive test charge divide by magnitude of the test charge</a:t>
            </a:r>
          </a:p>
          <a:p>
            <a:pPr lvl="1">
              <a:lnSpc>
                <a:spcPct val="90000"/>
              </a:lnSpc>
            </a:pPr>
            <a:r>
              <a:rPr lang="en-US" sz="2400"/>
              <a:t>Electric force per unit charge</a:t>
            </a:r>
          </a:p>
          <a:p>
            <a:pPr>
              <a:lnSpc>
                <a:spcPct val="90000"/>
              </a:lnSpc>
            </a:pPr>
            <a:r>
              <a:rPr lang="en-US" sz="2800"/>
              <a:t>What kind of quantity is the electric field?</a:t>
            </a:r>
          </a:p>
          <a:p>
            <a:pPr lvl="1">
              <a:lnSpc>
                <a:spcPct val="90000"/>
              </a:lnSpc>
            </a:pPr>
            <a:r>
              <a:rPr lang="en-US" sz="2400"/>
              <a:t>Vector quantity.   Why?</a:t>
            </a:r>
          </a:p>
          <a:p>
            <a:pPr>
              <a:lnSpc>
                <a:spcPct val="90000"/>
              </a:lnSpc>
            </a:pPr>
            <a:r>
              <a:rPr lang="en-US" sz="2800"/>
              <a:t>What is the unit of the electric field?</a:t>
            </a:r>
          </a:p>
          <a:p>
            <a:pPr lvl="1">
              <a:lnSpc>
                <a:spcPct val="90000"/>
              </a:lnSpc>
            </a:pPr>
            <a:r>
              <a:rPr lang="en-US" sz="2400"/>
              <a:t>N/C</a:t>
            </a:r>
          </a:p>
          <a:p>
            <a:pPr>
              <a:lnSpc>
                <a:spcPct val="90000"/>
              </a:lnSpc>
            </a:pPr>
            <a:r>
              <a:rPr lang="en-US" sz="2800"/>
              <a:t>What is the magnitude of the electric field at a distance r from a single point charge Q?</a:t>
            </a:r>
          </a:p>
        </p:txBody>
      </p:sp>
      <p:graphicFrame>
        <p:nvGraphicFramePr>
          <p:cNvPr id="146440" name="Object 8"/>
          <p:cNvGraphicFramePr>
            <a:graphicFrameLocks noChangeAspect="1"/>
          </p:cNvGraphicFramePr>
          <p:nvPr>
            <p:extLst/>
          </p:nvPr>
        </p:nvGraphicFramePr>
        <p:xfrm>
          <a:off x="4953000" y="1770063"/>
          <a:ext cx="1219200" cy="950912"/>
        </p:xfrm>
        <a:graphic>
          <a:graphicData uri="http://schemas.openxmlformats.org/presentationml/2006/ole">
            <mc:AlternateContent xmlns:mc="http://schemas.openxmlformats.org/markup-compatibility/2006">
              <mc:Choice xmlns:v="urn:schemas-microsoft-com:vml" Requires="v">
                <p:oleObj spid="_x0000_s16529"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953000" y="1770063"/>
                        <a:ext cx="1219200" cy="950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221288"/>
          <a:ext cx="1298575" cy="1011237"/>
        </p:xfrm>
        <a:graphic>
          <a:graphicData uri="http://schemas.openxmlformats.org/presentationml/2006/ole">
            <mc:AlternateContent xmlns:mc="http://schemas.openxmlformats.org/markup-compatibility/2006">
              <mc:Choice xmlns:v="urn:schemas-microsoft-com:vml" Requires="v">
                <p:oleObj spid="_x0000_s16530"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221288"/>
                        <a:ext cx="1298575" cy="1011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87950"/>
          <a:ext cx="1928813" cy="1074738"/>
        </p:xfrm>
        <a:graphic>
          <a:graphicData uri="http://schemas.openxmlformats.org/presentationml/2006/ole">
            <mc:AlternateContent xmlns:mc="http://schemas.openxmlformats.org/markup-compatibility/2006">
              <mc:Choice xmlns:v="urn:schemas-microsoft-com:vml" Requires="v">
                <p:oleObj spid="_x0000_s16531"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87950"/>
                        <a:ext cx="1928813" cy="1074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253038"/>
          <a:ext cx="1062038" cy="947737"/>
        </p:xfrm>
        <a:graphic>
          <a:graphicData uri="http://schemas.openxmlformats.org/presentationml/2006/ole">
            <mc:AlternateContent xmlns:mc="http://schemas.openxmlformats.org/markup-compatibility/2006">
              <mc:Choice xmlns:v="urn:schemas-microsoft-com:vml" Requires="v">
                <p:oleObj spid="_x0000_s16532"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253038"/>
                        <a:ext cx="1062038" cy="947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219700"/>
          <a:ext cx="1968500" cy="1012825"/>
        </p:xfrm>
        <a:graphic>
          <a:graphicData uri="http://schemas.openxmlformats.org/presentationml/2006/ole">
            <mc:AlternateContent xmlns:mc="http://schemas.openxmlformats.org/markup-compatibility/2006">
              <mc:Choice xmlns:v="urn:schemas-microsoft-com:vml" Requires="v">
                <p:oleObj spid="_x0000_s16533"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219700"/>
                        <a:ext cx="19685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973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6437">
                                            <p:txEl>
                                              <p:pRg st="2" end="2"/>
                                            </p:txEl>
                                          </p:spTgt>
                                        </p:tgtEl>
                                        <p:attrNameLst>
                                          <p:attrName>style.visibility</p:attrName>
                                        </p:attrNameLst>
                                      </p:cBhvr>
                                      <p:to>
                                        <p:strVal val="visible"/>
                                      </p:to>
                                    </p:set>
                                    <p:animEffect transition="in" filter="wipe(left)">
                                      <p:cBhvr>
                                        <p:cTn id="22" dur="500"/>
                                        <p:tgtEl>
                                          <p:spTgt spid="146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3" end="3"/>
                                            </p:txEl>
                                          </p:spTgt>
                                        </p:tgtEl>
                                        <p:attrNameLst>
                                          <p:attrName>style.visibility</p:attrName>
                                        </p:attrNameLst>
                                      </p:cBhvr>
                                      <p:to>
                                        <p:strVal val="visible"/>
                                      </p:to>
                                    </p:set>
                                    <p:animEffect transition="in" filter="wipe(left)">
                                      <p:cBhvr>
                                        <p:cTn id="27" dur="500"/>
                                        <p:tgtEl>
                                          <p:spTgt spid="146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4" end="4"/>
                                            </p:txEl>
                                          </p:spTgt>
                                        </p:tgtEl>
                                        <p:attrNameLst>
                                          <p:attrName>style.visibility</p:attrName>
                                        </p:attrNameLst>
                                      </p:cBhvr>
                                      <p:to>
                                        <p:strVal val="visible"/>
                                      </p:to>
                                    </p:set>
                                    <p:animEffect transition="in" filter="wipe(left)">
                                      <p:cBhvr>
                                        <p:cTn id="32" dur="500"/>
                                        <p:tgtEl>
                                          <p:spTgt spid="1464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5" end="5"/>
                                            </p:txEl>
                                          </p:spTgt>
                                        </p:tgtEl>
                                        <p:attrNameLst>
                                          <p:attrName>style.visibility</p:attrName>
                                        </p:attrNameLst>
                                      </p:cBhvr>
                                      <p:to>
                                        <p:strVal val="visible"/>
                                      </p:to>
                                    </p:set>
                                    <p:animEffect transition="in" filter="wipe(left)">
                                      <p:cBhvr>
                                        <p:cTn id="37" dur="500"/>
                                        <p:tgtEl>
                                          <p:spTgt spid="1464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6" end="6"/>
                                            </p:txEl>
                                          </p:spTgt>
                                        </p:tgtEl>
                                        <p:attrNameLst>
                                          <p:attrName>style.visibility</p:attrName>
                                        </p:attrNameLst>
                                      </p:cBhvr>
                                      <p:to>
                                        <p:strVal val="visible"/>
                                      </p:to>
                                    </p:set>
                                    <p:animEffect transition="in" filter="wipe(left)">
                                      <p:cBhvr>
                                        <p:cTn id="42" dur="500"/>
                                        <p:tgtEl>
                                          <p:spTgt spid="14643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7"/>
                                        </p:tgtEl>
                                        <p:attrNameLst>
                                          <p:attrName>style.visibility</p:attrName>
                                        </p:attrNameLst>
                                      </p:cBhvr>
                                      <p:to>
                                        <p:strVal val="visible"/>
                                      </p:to>
                                    </p:set>
                                    <p:animEffect transition="in" filter="wipe(left)">
                                      <p:cBhvr>
                                        <p:cTn id="47" dur="500"/>
                                        <p:tgtEl>
                                          <p:spTgt spid="1464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8"/>
                                        </p:tgtEl>
                                        <p:attrNameLst>
                                          <p:attrName>style.visibility</p:attrName>
                                        </p:attrNameLst>
                                      </p:cBhvr>
                                      <p:to>
                                        <p:strVal val="visible"/>
                                      </p:to>
                                    </p:set>
                                    <p:animEffect transition="in" filter="wipe(left)">
                                      <p:cBhvr>
                                        <p:cTn id="52" dur="500"/>
                                        <p:tgtEl>
                                          <p:spTgt spid="146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9"/>
                                        </p:tgtEl>
                                        <p:attrNameLst>
                                          <p:attrName>style.visibility</p:attrName>
                                        </p:attrNameLst>
                                      </p:cBhvr>
                                      <p:to>
                                        <p:strVal val="visible"/>
                                      </p:to>
                                    </p:set>
                                    <p:animEffect transition="in" filter="wipe(left)">
                                      <p:cBhvr>
                                        <p:cTn id="57" dur="500"/>
                                        <p:tgtEl>
                                          <p:spTgt spid="1464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50"/>
                                        </p:tgtEl>
                                        <p:attrNameLst>
                                          <p:attrName>style.visibility</p:attrName>
                                        </p:attrNameLst>
                                      </p:cBhvr>
                                      <p:to>
                                        <p:strVal val="visible"/>
                                      </p:to>
                                    </p:set>
                                    <p:animEffect transition="in" filter="wipe(left)">
                                      <p:cBhvr>
                                        <p:cTn id="62"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Sept. 11,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14</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err="1"/>
              <a:t>nonconducting</a:t>
            </a:r>
            <a:r>
              <a:rPr lang="en-US" sz="2000" dirty="0"/>
              <a:t>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7609"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7610"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7611"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7612"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7613"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7614"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7615"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716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257800"/>
          </a:xfrm>
        </p:spPr>
        <p:txBody>
          <a:bodyPr/>
          <a:lstStyle/>
          <a:p>
            <a:pPr>
              <a:lnSpc>
                <a:spcPct val="90000"/>
              </a:lnSpc>
            </a:pPr>
            <a:r>
              <a:rPr lang="en-US" sz="2800" dirty="0" smtClean="0">
                <a:latin typeface="Arial Narrow" charset="0"/>
                <a:ea typeface="ＭＳ Ｐゴシック" charset="0"/>
                <a:cs typeface="ＭＳ Ｐゴシック" charset="0"/>
              </a:rPr>
              <a:t>1</a:t>
            </a:r>
            <a:r>
              <a:rPr lang="en-US" sz="2800" baseline="30000" dirty="0" smtClean="0">
                <a:latin typeface="Arial Narrow" charset="0"/>
                <a:ea typeface="ＭＳ Ｐゴシック" charset="0"/>
                <a:cs typeface="ＭＳ Ｐゴシック" charset="0"/>
              </a:rPr>
              <a:t>st</a:t>
            </a:r>
            <a:r>
              <a:rPr lang="en-US" sz="2800" dirty="0" smtClean="0">
                <a:latin typeface="Arial Narrow" charset="0"/>
                <a:ea typeface="ＭＳ Ｐゴシック" charset="0"/>
                <a:cs typeface="ＭＳ Ｐゴシック" charset="0"/>
              </a:rPr>
              <a:t> Term exam</a:t>
            </a:r>
          </a:p>
          <a:p>
            <a:pPr lvl="1">
              <a:lnSpc>
                <a:spcPct val="90000"/>
              </a:lnSpc>
            </a:pPr>
            <a:r>
              <a:rPr lang="en-US" sz="2000" dirty="0" smtClean="0">
                <a:latin typeface="Arial Narrow" charset="0"/>
                <a:ea typeface="ＭＳ Ｐゴシック" charset="0"/>
                <a:cs typeface="ＭＳ Ｐゴシック" charset="0"/>
              </a:rPr>
              <a:t>In class, Wednesday, Sept. 20: DO NOT MISS THE EXAM!</a:t>
            </a:r>
          </a:p>
          <a:p>
            <a:pPr lvl="1">
              <a:lnSpc>
                <a:spcPct val="90000"/>
              </a:lnSpc>
            </a:pPr>
            <a:r>
              <a:rPr lang="en-US" sz="2000" dirty="0" smtClean="0">
                <a:latin typeface="Arial Narrow" charset="0"/>
                <a:ea typeface="ＭＳ Ｐゴシック" charset="0"/>
                <a:cs typeface="ＭＳ Ｐゴシック" charset="0"/>
              </a:rPr>
              <a:t>CH1.1 to what we learn on Monday, Sept. 18 + Appendices A1 </a:t>
            </a:r>
            <a:r>
              <a:rPr lang="mr-IN" sz="2000" dirty="0" smtClean="0">
                <a:latin typeface="Arial Narrow" charset="0"/>
                <a:ea typeface="ＭＳ Ｐゴシック" charset="0"/>
                <a:cs typeface="ＭＳ Ｐゴシック" charset="0"/>
              </a:rPr>
              <a:t>–</a:t>
            </a:r>
            <a:r>
              <a:rPr lang="en-US" sz="2000" dirty="0" smtClean="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a:t>
            </a:r>
            <a:r>
              <a:rPr lang="en-US" sz="2000" dirty="0" smtClean="0"/>
              <a:t>pre-input</a:t>
            </a:r>
          </a:p>
          <a:p>
            <a:pPr lvl="2" eaLnBrk="1" hangingPunct="1"/>
            <a:r>
              <a:rPr lang="en-US" sz="1600" dirty="0" smtClean="0"/>
              <a:t>No phone or computers can be used as a calculator!</a:t>
            </a:r>
            <a:endParaRPr lang="en-US" sz="1600" dirty="0"/>
          </a:p>
          <a:p>
            <a:pPr lvl="1" eaLnBrk="1" hangingPunct="1"/>
            <a:r>
              <a:rPr lang="en-US" sz="2000" dirty="0"/>
              <a:t>BYOF: You may bring </a:t>
            </a:r>
            <a:r>
              <a:rPr lang="en-US" sz="2000" dirty="0" smtClean="0"/>
              <a:t>one </a:t>
            </a:r>
            <a:r>
              <a:rPr lang="en-US" sz="2000" dirty="0"/>
              <a:t>8.5x11.5 sheet (front and back) of handwritten formulae and values of constants for the </a:t>
            </a:r>
            <a:r>
              <a:rPr lang="en-US" sz="2000" dirty="0" smtClean="0"/>
              <a:t>exam</a:t>
            </a:r>
          </a:p>
          <a:p>
            <a:pPr lvl="1" eaLnBrk="1" hangingPunct="1"/>
            <a:r>
              <a:rPr lang="en-US" sz="2000" dirty="0" smtClean="0"/>
              <a:t>No </a:t>
            </a:r>
            <a:r>
              <a:rPr lang="en-US" sz="2000" dirty="0"/>
              <a:t>derivations, word definitions, or solutions of </a:t>
            </a:r>
            <a:r>
              <a:rPr lang="en-US" sz="2000" dirty="0" smtClean="0"/>
              <a:t>ANY </a:t>
            </a:r>
            <a:r>
              <a:rPr lang="en-US" sz="2000" dirty="0"/>
              <a:t>problems </a:t>
            </a:r>
            <a:r>
              <a:rPr lang="en-US" sz="2000" dirty="0" smtClean="0"/>
              <a:t>!</a:t>
            </a:r>
          </a:p>
          <a:p>
            <a:pPr lvl="1" eaLnBrk="1" hangingPunct="1"/>
            <a:r>
              <a:rPr lang="en-US" sz="2000" dirty="0"/>
              <a:t>No additional formulae or values of constants will be </a:t>
            </a:r>
            <a:r>
              <a:rPr lang="en-US" sz="2000" dirty="0" smtClean="0"/>
              <a:t>provided</a:t>
            </a:r>
            <a:r>
              <a:rPr lang="en-US" sz="2000" dirty="0"/>
              <a:t>!</a:t>
            </a:r>
            <a:endParaRPr lang="en-US" sz="2000" dirty="0" smtClean="0"/>
          </a:p>
          <a:p>
            <a:pPr eaLnBrk="1" hangingPunct="1"/>
            <a:r>
              <a:rPr lang="en-US" sz="2800" dirty="0" smtClean="0">
                <a:latin typeface="Arial Narrow" charset="0"/>
                <a:ea typeface="ＭＳ Ｐゴシック" charset="0"/>
                <a:cs typeface="ＭＳ Ｐゴシック" charset="0"/>
              </a:rPr>
              <a:t>Quiz 1 result</a:t>
            </a:r>
          </a:p>
          <a:p>
            <a:pPr lvl="1" eaLnBrk="1" hangingPunct="1"/>
            <a:r>
              <a:rPr lang="en-US" sz="2400" dirty="0" smtClean="0">
                <a:latin typeface="Arial Narrow" charset="0"/>
                <a:ea typeface="ＭＳ Ｐゴシック" charset="0"/>
                <a:cs typeface="ＭＳ Ｐゴシック" charset="0"/>
              </a:rPr>
              <a:t>Class average: 16.8/35</a:t>
            </a:r>
          </a:p>
          <a:p>
            <a:pPr lvl="2" eaLnBrk="1" hangingPunct="1"/>
            <a:r>
              <a:rPr lang="en-US" sz="2000" dirty="0" smtClean="0">
                <a:latin typeface="Arial Narrow" charset="0"/>
                <a:ea typeface="ＭＳ Ｐゴシック" charset="0"/>
                <a:cs typeface="ＭＳ Ｐゴシック" charset="0"/>
              </a:rPr>
              <a:t>Equivalent to: 48/100</a:t>
            </a:r>
          </a:p>
          <a:p>
            <a:pPr lvl="1" eaLnBrk="1" hangingPunct="1"/>
            <a:r>
              <a:rPr lang="en-US" sz="2400" dirty="0" smtClean="0">
                <a:latin typeface="Arial Narrow" charset="0"/>
                <a:ea typeface="ＭＳ Ｐゴシック" charset="0"/>
                <a:cs typeface="ＭＳ Ｐゴシック" charset="0"/>
              </a:rPr>
              <a:t>Top score: 35/35</a:t>
            </a:r>
          </a:p>
          <a:p>
            <a:pPr lvl="1" eaLnBrk="1" hangingPunct="1"/>
            <a:endParaRPr lang="en-US" sz="2400" dirty="0">
              <a:latin typeface="Arial Narrow" charset="0"/>
              <a:ea typeface="ＭＳ Ｐゴシック" charset="0"/>
            </a:endParaRPr>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a:t>
            </a:r>
            <a:r>
              <a:rPr lang="en-US" sz="2400" dirty="0" smtClean="0">
                <a:latin typeface="Arial Narrow" charset="0"/>
                <a:ea typeface="ＭＳ Ｐゴシック" charset="0"/>
                <a:cs typeface="ＭＳ Ｐゴシック" charset="0"/>
              </a:rPr>
              <a:t>first </a:t>
            </a:r>
            <a:r>
              <a:rPr lang="en-US" sz="2400" dirty="0">
                <a:latin typeface="Arial Narrow" charset="0"/>
                <a:ea typeface="ＭＳ Ｐゴシック" charset="0"/>
                <a:cs typeface="ＭＳ Ｐゴシック" charset="0"/>
              </a:rPr>
              <a:t>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Monday, Sept. 25</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115503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6,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40312" name="Rectangle 24"/>
          <p:cNvSpPr>
            <a:spLocks noChangeArrowheads="1"/>
          </p:cNvSpPr>
          <p:nvPr/>
        </p:nvSpPr>
        <p:spPr bwMode="auto">
          <a:xfrm>
            <a:off x="381000" y="5181600"/>
            <a:ext cx="64770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The value of the proportionality constant, </a:t>
            </a:r>
            <a:r>
              <a:rPr lang="en-US" dirty="0">
                <a:solidFill>
                  <a:schemeClr val="accent2"/>
                </a:solidFill>
                <a:latin typeface="Monotype Corsiva" charset="0"/>
              </a:rPr>
              <a:t>k</a:t>
            </a:r>
            <a:r>
              <a:rPr lang="en-US" dirty="0">
                <a:solidFill>
                  <a:schemeClr val="accent2"/>
                </a:solidFill>
                <a:latin typeface="Arial Narrow" charset="0"/>
              </a:rPr>
              <a:t>, in SI unit is </a:t>
            </a:r>
            <a:endParaRPr lang="en-US" dirty="0" smtClean="0">
              <a:solidFill>
                <a:schemeClr val="accent2"/>
              </a:solidFill>
              <a:latin typeface="Arial Narrow" charset="0"/>
            </a:endParaRPr>
          </a:p>
          <a:p>
            <a:pPr marL="342900" indent="-342900">
              <a:lnSpc>
                <a:spcPct val="90000"/>
              </a:lnSpc>
              <a:spcBef>
                <a:spcPct val="20000"/>
              </a:spcBef>
              <a:buFontTx/>
              <a:buChar char="•"/>
            </a:pPr>
            <a:r>
              <a:rPr lang="en-US" dirty="0" smtClean="0">
                <a:solidFill>
                  <a:schemeClr val="accent2"/>
                </a:solidFill>
                <a:latin typeface="Arial Narrow" charset="0"/>
              </a:rPr>
              <a:t>Thus</a:t>
            </a:r>
            <a:r>
              <a:rPr lang="en-US" dirty="0">
                <a:solidFill>
                  <a:schemeClr val="accent2"/>
                </a:solidFill>
                <a:latin typeface="Arial Narrow" charset="0"/>
              </a:rPr>
              <a:t>, 1C is the charge that gives </a:t>
            </a:r>
            <a:r>
              <a:rPr lang="en-US" b="1" dirty="0">
                <a:solidFill>
                  <a:srgbClr val="A50021"/>
                </a:solidFill>
                <a:latin typeface="Arial Narrow" charset="0"/>
              </a:rPr>
              <a:t>F~9x10</a:t>
            </a:r>
            <a:r>
              <a:rPr lang="en-US" b="1" baseline="30000" dirty="0">
                <a:solidFill>
                  <a:srgbClr val="A50021"/>
                </a:solidFill>
                <a:latin typeface="Arial Narrow" charset="0"/>
              </a:rPr>
              <a:t>9</a:t>
            </a:r>
            <a:r>
              <a:rPr lang="en-US" b="1" dirty="0">
                <a:solidFill>
                  <a:srgbClr val="A50021"/>
                </a:solidFill>
                <a:latin typeface="Arial Narrow" charset="0"/>
              </a:rPr>
              <a:t>N</a:t>
            </a:r>
            <a:r>
              <a:rPr lang="en-US" dirty="0">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53315" name="Equation" r:id="rId3" imgW="482400" imgH="368280" progId="Equation.DSMT4">
                  <p:embed/>
                </p:oleObj>
              </mc:Choice>
              <mc:Fallback>
                <p:oleObj name="Equation" r:id="rId3" imgW="4824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a:t>
            </a:r>
            <a:r>
              <a:rPr lang="en-US" sz="2000" dirty="0" smtClean="0"/>
              <a:t> The unit is </a:t>
            </a:r>
            <a:r>
              <a:rPr lang="en-US" sz="2000" dirty="0" err="1" smtClean="0"/>
              <a:t>Newtons</a:t>
            </a:r>
            <a:r>
              <a:rPr lang="en-US" sz="2000" dirty="0" smtClean="0"/>
              <a:t> (N)!</a:t>
            </a:r>
          </a:p>
          <a:p>
            <a:pPr>
              <a:lnSpc>
                <a:spcPct val="90000"/>
              </a:lnSpc>
            </a:pPr>
            <a:r>
              <a:rPr lang="en-US" sz="2400" dirty="0" smtClean="0"/>
              <a:t>The direction </a:t>
            </a:r>
            <a:r>
              <a:rPr lang="en-US" sz="2400" dirty="0"/>
              <a:t>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53316" name="Equation" r:id="rId5" imgW="152280" imgH="152280" progId="Equation.DSMT4">
                  <p:embed/>
                </p:oleObj>
              </mc:Choice>
              <mc:Fallback>
                <p:oleObj name="Equation" r:id="rId5" imgW="15228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53317" name="Equation" r:id="rId7" imgW="164880" imgH="203040" progId="Equation.DSMT4">
                  <p:embed/>
                </p:oleObj>
              </mc:Choice>
              <mc:Fallback>
                <p:oleObj name="Equation" r:id="rId7" imgW="16488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53318" name="Equation" r:id="rId9" imgW="685800" imgH="380880" progId="Equation.DSMT4">
                  <p:embed/>
                </p:oleObj>
              </mc:Choice>
              <mc:Fallback>
                <p:oleObj name="Equation" r:id="rId9" imgW="68580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53319" name="Equation" r:id="rId11" imgW="164880" imgH="190440" progId="Equation.DSMT4">
                  <p:embed/>
                </p:oleObj>
              </mc:Choice>
              <mc:Fallback>
                <p:oleObj name="Equation" r:id="rId11" imgW="164880" imgH="1904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53320" name="Equation" r:id="rId13" imgW="139680" imgH="126720" progId="Equation.DSMT4">
                  <p:embed/>
                </p:oleObj>
              </mc:Choice>
              <mc:Fallback>
                <p:oleObj name="Equation" r:id="rId13" imgW="139680" imgH="1267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53321" name="Equation" r:id="rId15" imgW="253800" imgH="203040" progId="Equation.DSMT4">
                  <p:embed/>
                </p:oleObj>
              </mc:Choice>
              <mc:Fallback>
                <p:oleObj name="Equation" r:id="rId15" imgW="25380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extLst>
              <p:ext uri="{D42A27DB-BD31-4B8C-83A1-F6EECF244321}">
                <p14:modId xmlns:p14="http://schemas.microsoft.com/office/powerpoint/2010/main" val="1413642712"/>
              </p:ext>
            </p:extLst>
          </p:nvPr>
        </p:nvGraphicFramePr>
        <p:xfrm>
          <a:off x="1371600" y="5500688"/>
          <a:ext cx="3429000" cy="519112"/>
        </p:xfrm>
        <a:graphic>
          <a:graphicData uri="http://schemas.openxmlformats.org/presentationml/2006/ole">
            <mc:AlternateContent xmlns:mc="http://schemas.openxmlformats.org/markup-compatibility/2006">
              <mc:Choice xmlns:v="urn:schemas-microsoft-com:vml" Requires="v">
                <p:oleObj spid="_x0000_s53322" name="Equation" r:id="rId17" imgW="1511280" imgH="228600" progId="Equation.DSMT4">
                  <p:embed/>
                </p:oleObj>
              </mc:Choice>
              <mc:Fallback>
                <p:oleObj name="Equation" r:id="rId17" imgW="151128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1600" y="5500688"/>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42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140292">
                                            <p:txEl>
                                              <p:pRg st="4" end="4"/>
                                            </p:txEl>
                                          </p:spTgt>
                                        </p:tgtEl>
                                        <p:attrNameLst>
                                          <p:attrName>style.visibility</p:attrName>
                                        </p:attrNameLst>
                                      </p:cBhvr>
                                      <p:to>
                                        <p:strVal val="visible"/>
                                      </p:to>
                                    </p:set>
                                    <p:animEffect transition="in" filter="wipe(left)">
                                      <p:cBhvr>
                                        <p:cTn id="66" dur="500"/>
                                        <p:tgtEl>
                                          <p:spTgt spid="140292">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40292">
                                            <p:txEl>
                                              <p:pRg st="5" end="5"/>
                                            </p:txEl>
                                          </p:spTgt>
                                        </p:tgtEl>
                                        <p:attrNameLst>
                                          <p:attrName>style.visibility</p:attrName>
                                        </p:attrNameLst>
                                      </p:cBhvr>
                                      <p:to>
                                        <p:strVal val="visible"/>
                                      </p:to>
                                    </p:set>
                                    <p:animEffect transition="in" filter="wipe(left)">
                                      <p:cBhvr>
                                        <p:cTn id="71" dur="500"/>
                                        <p:tgtEl>
                                          <p:spTgt spid="140292">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40292">
                                            <p:txEl>
                                              <p:pRg st="6" end="6"/>
                                            </p:txEl>
                                          </p:spTgt>
                                        </p:tgtEl>
                                        <p:attrNameLst>
                                          <p:attrName>style.visibility</p:attrName>
                                        </p:attrNameLst>
                                      </p:cBhvr>
                                      <p:to>
                                        <p:strVal val="visible"/>
                                      </p:to>
                                    </p:set>
                                    <p:animEffect transition="in" filter="wipe(left)">
                                      <p:cBhvr>
                                        <p:cTn id="76" dur="500"/>
                                        <p:tgtEl>
                                          <p:spTgt spid="140292">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140312">
                                            <p:bg/>
                                          </p:spTgt>
                                        </p:tgtEl>
                                        <p:attrNameLst>
                                          <p:attrName>style.visibility</p:attrName>
                                        </p:attrNameLst>
                                      </p:cBhvr>
                                      <p:to>
                                        <p:strVal val="visible"/>
                                      </p:to>
                                    </p:set>
                                    <p:animEffect transition="in" filter="wipe(left)">
                                      <p:cBhvr>
                                        <p:cTn id="81" dur="500"/>
                                        <p:tgtEl>
                                          <p:spTgt spid="140312">
                                            <p:bg/>
                                          </p:spTgt>
                                        </p:tgtEl>
                                      </p:cBhvr>
                                    </p:animEffect>
                                  </p:childTnLst>
                                </p:cTn>
                              </p:par>
                              <p:par>
                                <p:cTn id="82" presetID="22" presetClass="entr" presetSubtype="8" fill="hold" grpId="0" nodeType="withEffect">
                                  <p:stCondLst>
                                    <p:cond delay="0"/>
                                  </p:stCondLst>
                                  <p:iterate type="wd">
                                    <p:tmPct val="10000"/>
                                  </p:iterate>
                                  <p:childTnLst>
                                    <p:set>
                                      <p:cBhvr>
                                        <p:cTn id="83" dur="1" fill="hold">
                                          <p:stCondLst>
                                            <p:cond delay="0"/>
                                          </p:stCondLst>
                                        </p:cTn>
                                        <p:tgtEl>
                                          <p:spTgt spid="140312">
                                            <p:txEl>
                                              <p:pRg st="0" end="0"/>
                                            </p:txEl>
                                          </p:spTgt>
                                        </p:tgtEl>
                                        <p:attrNameLst>
                                          <p:attrName>style.visibility</p:attrName>
                                        </p:attrNameLst>
                                      </p:cBhvr>
                                      <p:to>
                                        <p:strVal val="visible"/>
                                      </p:to>
                                    </p:set>
                                    <p:animEffect transition="in" filter="wipe(left)">
                                      <p:cBhvr>
                                        <p:cTn id="84" dur="500"/>
                                        <p:tgtEl>
                                          <p:spTgt spid="14031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40308"/>
                                        </p:tgtEl>
                                        <p:attrNameLst>
                                          <p:attrName>style.visibility</p:attrName>
                                        </p:attrNameLst>
                                      </p:cBhvr>
                                      <p:to>
                                        <p:strVal val="visible"/>
                                      </p:to>
                                    </p:set>
                                    <p:animEffect transition="in" filter="wipe(left)">
                                      <p:cBhvr>
                                        <p:cTn id="89" dur="500"/>
                                        <p:tgtEl>
                                          <p:spTgt spid="14030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312">
                                            <p:txEl>
                                              <p:pRg st="1" end="1"/>
                                            </p:txEl>
                                          </p:spTgt>
                                        </p:tgtEl>
                                        <p:attrNameLst>
                                          <p:attrName>style.visibility</p:attrName>
                                        </p:attrNameLst>
                                      </p:cBhvr>
                                      <p:to>
                                        <p:strVal val="visible"/>
                                      </p:to>
                                    </p:set>
                                    <p:animEffect transition="in" filter="wipe(left)">
                                      <p:cBhvr>
                                        <p:cTn id="94" dur="500"/>
                                        <p:tgtEl>
                                          <p:spTgt spid="1403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build="p"/>
      <p:bldP spid="1403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Sept. 11, 2017</a:t>
            </a:r>
            <a:endParaRPr lang="en-US"/>
          </a:p>
        </p:txBody>
      </p:sp>
      <p:sp>
        <p:nvSpPr>
          <p:cNvPr id="17" name="Footer Placeholder 4"/>
          <p:cNvSpPr>
            <a:spLocks noGrp="1"/>
          </p:cNvSpPr>
          <p:nvPr>
            <p:ph type="ftr" sz="quarter" idx="11"/>
          </p:nvPr>
        </p:nvSpPr>
        <p:spPr/>
        <p:txBody>
          <a:bodyPr/>
          <a:lstStyle/>
          <a:p>
            <a:r>
              <a:rPr lang="mr-IN" smtClean="0"/>
              <a:t>PHYS 1444-002, Fall 2017                     Dr. Jaehoon Yu</a:t>
            </a:r>
            <a:endParaRPr lang="en-US"/>
          </a:p>
        </p:txBody>
      </p:sp>
      <p:sp>
        <p:nvSpPr>
          <p:cNvPr id="18" name="Slide Number Placeholder 5"/>
          <p:cNvSpPr>
            <a:spLocks noGrp="1"/>
          </p:cNvSpPr>
          <p:nvPr>
            <p:ph type="sldNum" sz="quarter" idx="12"/>
          </p:nvPr>
        </p:nvSpPr>
        <p:spPr/>
        <p:txBody>
          <a:bodyPr/>
          <a:lstStyle/>
          <a:p>
            <a:fld id="{DF71F785-1585-2548-9809-B8C877FB14F8}" type="slidenum">
              <a:rPr lang="en-US"/>
              <a:pPr/>
              <a:t>5</a:t>
            </a:fld>
            <a:endParaRPr lang="en-US"/>
          </a:p>
        </p:txBody>
      </p:sp>
      <p:pic>
        <p:nvPicPr>
          <p:cNvPr id="143380" name="Picture 20" descr="FG21_016"/>
          <p:cNvPicPr>
            <a:picLocks noChangeAspect="1" noChangeArrowheads="1"/>
          </p:cNvPicPr>
          <p:nvPr/>
        </p:nvPicPr>
        <p:blipFill>
          <a:blip r:embed="rId3"/>
          <a:srcRect/>
          <a:stretch>
            <a:fillRect/>
          </a:stretch>
        </p:blipFill>
        <p:spPr bwMode="auto">
          <a:xfrm>
            <a:off x="6248400" y="76200"/>
            <a:ext cx="2895600" cy="2667000"/>
          </a:xfrm>
          <a:prstGeom prst="rect">
            <a:avLst/>
          </a:prstGeom>
          <a:noFill/>
        </p:spPr>
      </p:pic>
      <p:sp>
        <p:nvSpPr>
          <p:cNvPr id="1433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 </a:t>
            </a:r>
            <a:endParaRPr lang="en-US" dirty="0"/>
          </a:p>
        </p:txBody>
      </p:sp>
      <p:sp>
        <p:nvSpPr>
          <p:cNvPr id="143363" name="Rectangle 3"/>
          <p:cNvSpPr>
            <a:spLocks noGrp="1" noChangeArrowheads="1"/>
          </p:cNvSpPr>
          <p:nvPr>
            <p:ph type="body" idx="1"/>
          </p:nvPr>
        </p:nvSpPr>
        <p:spPr>
          <a:xfrm>
            <a:off x="76200" y="762000"/>
            <a:ext cx="6172200" cy="1752600"/>
          </a:xfrm>
        </p:spPr>
        <p:txBody>
          <a:bodyPr/>
          <a:lstStyle/>
          <a:p>
            <a:pPr>
              <a:lnSpc>
                <a:spcPct val="90000"/>
              </a:lnSpc>
            </a:pPr>
            <a:r>
              <a:rPr lang="en-US" sz="2400" b="1" dirty="0"/>
              <a:t>Which charge exerts greater force? </a:t>
            </a:r>
            <a:r>
              <a:rPr lang="en-US" sz="2400" dirty="0"/>
              <a:t>Two positive point charges, Q</a:t>
            </a:r>
            <a:r>
              <a:rPr lang="en-US" sz="2400" baseline="-25000" dirty="0"/>
              <a:t>1</a:t>
            </a:r>
            <a:r>
              <a:rPr lang="en-US" sz="2400" dirty="0"/>
              <a:t>=</a:t>
            </a:r>
            <a:r>
              <a:rPr lang="en-US" sz="2400" dirty="0" smtClean="0"/>
              <a:t>50</a:t>
            </a:r>
            <a:r>
              <a:rPr lang="en-US" sz="2400" dirty="0" smtClean="0">
                <a:latin typeface="Symbol" charset="2"/>
              </a:rPr>
              <a:t>μ</a:t>
            </a:r>
            <a:r>
              <a:rPr lang="en-US" sz="2400" dirty="0" smtClean="0"/>
              <a:t>C </a:t>
            </a:r>
            <a:r>
              <a:rPr lang="en-US" sz="2400" dirty="0"/>
              <a:t>and Q</a:t>
            </a:r>
            <a:r>
              <a:rPr lang="en-US" sz="2400" baseline="-25000" dirty="0"/>
              <a:t>2</a:t>
            </a:r>
            <a:r>
              <a:rPr lang="en-US" sz="2400" dirty="0"/>
              <a:t>=</a:t>
            </a:r>
            <a:r>
              <a:rPr lang="en-US" sz="2400" dirty="0" smtClean="0"/>
              <a:t>1</a:t>
            </a:r>
            <a:r>
              <a:rPr lang="en-US" sz="2400" dirty="0" smtClean="0">
                <a:latin typeface="Symbol" charset="2"/>
              </a:rPr>
              <a:t>μ</a:t>
            </a:r>
            <a:r>
              <a:rPr lang="en-US" sz="2400" dirty="0" smtClean="0"/>
              <a:t>C</a:t>
            </a:r>
            <a:r>
              <a:rPr lang="en-US" sz="2400" dirty="0"/>
              <a:t>, are separated by a distance </a:t>
            </a:r>
            <a:r>
              <a:rPr lang="en-US" sz="2400" dirty="0" smtClean="0"/>
              <a:t>L.  </a:t>
            </a:r>
            <a:r>
              <a:rPr lang="en-US" sz="2400" dirty="0"/>
              <a:t>Which is larger in magnitude, the force that Q</a:t>
            </a:r>
            <a:r>
              <a:rPr lang="en-US" sz="2400" baseline="-25000" dirty="0"/>
              <a:t>1</a:t>
            </a:r>
            <a:r>
              <a:rPr lang="en-US" sz="2400" dirty="0"/>
              <a:t> exerts on Q</a:t>
            </a:r>
            <a:r>
              <a:rPr lang="en-US" sz="2400" baseline="-25000" dirty="0"/>
              <a:t>2</a:t>
            </a:r>
            <a:r>
              <a:rPr lang="en-US" sz="2400" dirty="0"/>
              <a:t> or the force that Q</a:t>
            </a:r>
            <a:r>
              <a:rPr lang="en-US" sz="2400" baseline="-25000" dirty="0"/>
              <a:t>2</a:t>
            </a:r>
            <a:r>
              <a:rPr lang="en-US" sz="2400" dirty="0"/>
              <a:t> exerts on Q</a:t>
            </a:r>
            <a:r>
              <a:rPr lang="en-US" sz="2400" baseline="-25000" dirty="0"/>
              <a:t>1</a:t>
            </a:r>
            <a:r>
              <a:rPr lang="en-US" sz="2400" dirty="0"/>
              <a:t>?</a:t>
            </a:r>
          </a:p>
        </p:txBody>
      </p:sp>
      <p:graphicFrame>
        <p:nvGraphicFramePr>
          <p:cNvPr id="143367" name="Object 7"/>
          <p:cNvGraphicFramePr>
            <a:graphicFrameLocks noChangeAspect="1"/>
          </p:cNvGraphicFramePr>
          <p:nvPr/>
        </p:nvGraphicFramePr>
        <p:xfrm>
          <a:off x="4800600" y="2438400"/>
          <a:ext cx="1905000" cy="863600"/>
        </p:xfrm>
        <a:graphic>
          <a:graphicData uri="http://schemas.openxmlformats.org/presentationml/2006/ole">
            <mc:AlternateContent xmlns:mc="http://schemas.openxmlformats.org/markup-compatibility/2006">
              <mc:Choice xmlns:v="urn:schemas-microsoft-com:vml" Requires="v">
                <p:oleObj spid="_x0000_s10467" name="Equation" r:id="rId4" imgW="749160" imgH="380880" progId="Equation.DSMT4">
                  <p:embed/>
                </p:oleObj>
              </mc:Choice>
              <mc:Fallback>
                <p:oleObj name="Equation" r:id="rId4" imgW="749160" imgH="380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1905000" cy="863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369" name="Text Box 9"/>
          <p:cNvSpPr txBox="1">
            <a:spLocks noChangeArrowheads="1"/>
          </p:cNvSpPr>
          <p:nvPr/>
        </p:nvSpPr>
        <p:spPr bwMode="auto">
          <a:xfrm>
            <a:off x="685800" y="2671763"/>
            <a:ext cx="3765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2</a:t>
            </a:r>
            <a:r>
              <a:rPr lang="en-US" sz="2000">
                <a:solidFill>
                  <a:schemeClr val="accent2"/>
                </a:solidFill>
                <a:latin typeface="Arial Narrow" charset="0"/>
              </a:rPr>
              <a:t>?</a:t>
            </a:r>
            <a:endParaRPr lang="en-US">
              <a:solidFill>
                <a:schemeClr val="accent2"/>
              </a:solidFill>
            </a:endParaRPr>
          </a:p>
        </p:txBody>
      </p:sp>
      <p:sp>
        <p:nvSpPr>
          <p:cNvPr id="143373" name="Text Box 13"/>
          <p:cNvSpPr txBox="1">
            <a:spLocks noChangeArrowheads="1"/>
          </p:cNvSpPr>
          <p:nvPr/>
        </p:nvSpPr>
        <p:spPr bwMode="auto">
          <a:xfrm>
            <a:off x="685800" y="4267200"/>
            <a:ext cx="5500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Therefore the magnitudes of the two forces are identical!! </a:t>
            </a:r>
          </a:p>
        </p:txBody>
      </p:sp>
      <p:sp>
        <p:nvSpPr>
          <p:cNvPr id="143378" name="Text Box 18"/>
          <p:cNvSpPr txBox="1">
            <a:spLocks noChangeArrowheads="1"/>
          </p:cNvSpPr>
          <p:nvPr/>
        </p:nvSpPr>
        <p:spPr bwMode="auto">
          <a:xfrm>
            <a:off x="688975" y="4800600"/>
            <a:ext cx="26797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Well then what is different?</a:t>
            </a:r>
          </a:p>
        </p:txBody>
      </p:sp>
      <p:sp>
        <p:nvSpPr>
          <p:cNvPr id="143379" name="Text Box 19"/>
          <p:cNvSpPr txBox="1">
            <a:spLocks noChangeArrowheads="1"/>
          </p:cNvSpPr>
          <p:nvPr/>
        </p:nvSpPr>
        <p:spPr bwMode="auto">
          <a:xfrm>
            <a:off x="3422650" y="4800600"/>
            <a:ext cx="14446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A50021"/>
                </a:solidFill>
                <a:latin typeface="Arial Narrow" charset="0"/>
              </a:rPr>
              <a:t>The direction.</a:t>
            </a:r>
          </a:p>
        </p:txBody>
      </p:sp>
      <p:sp>
        <p:nvSpPr>
          <p:cNvPr id="143381" name="Text Box 21"/>
          <p:cNvSpPr txBox="1">
            <a:spLocks noChangeArrowheads="1"/>
          </p:cNvSpPr>
          <p:nvPr/>
        </p:nvSpPr>
        <p:spPr bwMode="auto">
          <a:xfrm>
            <a:off x="685800" y="3505200"/>
            <a:ext cx="37465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1</a:t>
            </a:r>
            <a:r>
              <a:rPr lang="en-US" sz="2000">
                <a:solidFill>
                  <a:schemeClr val="accent2"/>
                </a:solidFill>
                <a:latin typeface="Arial Narrow" charset="0"/>
              </a:rPr>
              <a:t>?</a:t>
            </a:r>
            <a:endParaRPr lang="en-US">
              <a:solidFill>
                <a:schemeClr val="accent2"/>
              </a:solidFill>
            </a:endParaRPr>
          </a:p>
        </p:txBody>
      </p:sp>
      <p:graphicFrame>
        <p:nvGraphicFramePr>
          <p:cNvPr id="143382" name="Object 22"/>
          <p:cNvGraphicFramePr>
            <a:graphicFrameLocks noChangeAspect="1"/>
          </p:cNvGraphicFramePr>
          <p:nvPr/>
        </p:nvGraphicFramePr>
        <p:xfrm>
          <a:off x="4800600" y="3327400"/>
          <a:ext cx="1938338" cy="863600"/>
        </p:xfrm>
        <a:graphic>
          <a:graphicData uri="http://schemas.openxmlformats.org/presentationml/2006/ole">
            <mc:AlternateContent xmlns:mc="http://schemas.openxmlformats.org/markup-compatibility/2006">
              <mc:Choice xmlns:v="urn:schemas-microsoft-com:vml" Requires="v">
                <p:oleObj spid="_x0000_s10468" name="Equation" r:id="rId6" imgW="761760" imgH="380880" progId="Equation.DSMT4">
                  <p:embed/>
                </p:oleObj>
              </mc:Choice>
              <mc:Fallback>
                <p:oleObj name="Equation" r:id="rId6" imgW="761760" imgH="380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327400"/>
                        <a:ext cx="1938338" cy="863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383" name="Text Box 23"/>
          <p:cNvSpPr txBox="1">
            <a:spLocks noChangeArrowheads="1"/>
          </p:cNvSpPr>
          <p:nvPr/>
        </p:nvSpPr>
        <p:spPr bwMode="auto">
          <a:xfrm>
            <a:off x="688975" y="5791200"/>
            <a:ext cx="17446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this law?</a:t>
            </a:r>
          </a:p>
        </p:txBody>
      </p:sp>
      <p:sp>
        <p:nvSpPr>
          <p:cNvPr id="143384" name="Text Box 24"/>
          <p:cNvSpPr txBox="1">
            <a:spLocks noChangeArrowheads="1"/>
          </p:cNvSpPr>
          <p:nvPr/>
        </p:nvSpPr>
        <p:spPr bwMode="auto">
          <a:xfrm>
            <a:off x="688975" y="5295900"/>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3385" name="Text Box 25"/>
          <p:cNvSpPr txBox="1">
            <a:spLocks noChangeArrowheads="1"/>
          </p:cNvSpPr>
          <p:nvPr/>
        </p:nvSpPr>
        <p:spPr bwMode="auto">
          <a:xfrm>
            <a:off x="3422650" y="5295900"/>
            <a:ext cx="23463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Opposite to each other!</a:t>
            </a:r>
          </a:p>
        </p:txBody>
      </p:sp>
      <p:sp>
        <p:nvSpPr>
          <p:cNvPr id="143386" name="Text Box 26"/>
          <p:cNvSpPr txBox="1">
            <a:spLocks noChangeArrowheads="1"/>
          </p:cNvSpPr>
          <p:nvPr/>
        </p:nvSpPr>
        <p:spPr bwMode="auto">
          <a:xfrm>
            <a:off x="3422650" y="5791200"/>
            <a:ext cx="48069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Newton’s third law, the law of action and reaction!!</a:t>
            </a:r>
          </a:p>
        </p:txBody>
      </p:sp>
    </p:spTree>
    <p:extLst>
      <p:ext uri="{BB962C8B-B14F-4D97-AF65-F5344CB8AC3E}">
        <p14:creationId xmlns:p14="http://schemas.microsoft.com/office/powerpoint/2010/main" val="16856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3380"/>
                                        </p:tgtEl>
                                        <p:attrNameLst>
                                          <p:attrName>style.visibility</p:attrName>
                                        </p:attrNameLst>
                                      </p:cBhvr>
                                      <p:to>
                                        <p:strVal val="visible"/>
                                      </p:to>
                                    </p:set>
                                    <p:anim calcmode="lin" valueType="num">
                                      <p:cBhvr>
                                        <p:cTn id="12" dur="500" fill="hold"/>
                                        <p:tgtEl>
                                          <p:spTgt spid="143380"/>
                                        </p:tgtEl>
                                        <p:attrNameLst>
                                          <p:attrName>ppt_w</p:attrName>
                                        </p:attrNameLst>
                                      </p:cBhvr>
                                      <p:tavLst>
                                        <p:tav tm="0">
                                          <p:val>
                                            <p:fltVal val="0"/>
                                          </p:val>
                                        </p:tav>
                                        <p:tav tm="100000">
                                          <p:val>
                                            <p:strVal val="#ppt_w"/>
                                          </p:val>
                                        </p:tav>
                                      </p:tavLst>
                                    </p:anim>
                                    <p:anim calcmode="lin" valueType="num">
                                      <p:cBhvr>
                                        <p:cTn id="13" dur="500" fill="hold"/>
                                        <p:tgtEl>
                                          <p:spTgt spid="143380"/>
                                        </p:tgtEl>
                                        <p:attrNameLst>
                                          <p:attrName>ppt_h</p:attrName>
                                        </p:attrNameLst>
                                      </p:cBhvr>
                                      <p:tavLst>
                                        <p:tav tm="0">
                                          <p:val>
                                            <p:fltVal val="0"/>
                                          </p:val>
                                        </p:tav>
                                        <p:tav tm="100000">
                                          <p:val>
                                            <p:strVal val="#ppt_h"/>
                                          </p:val>
                                        </p:tav>
                                      </p:tavLst>
                                    </p:anim>
                                    <p:animEffect transition="in" filter="fade">
                                      <p:cBhvr>
                                        <p:cTn id="14" dur="500"/>
                                        <p:tgtEl>
                                          <p:spTgt spid="14338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369"/>
                                        </p:tgtEl>
                                        <p:attrNameLst>
                                          <p:attrName>style.visibility</p:attrName>
                                        </p:attrNameLst>
                                      </p:cBhvr>
                                      <p:to>
                                        <p:strVal val="visible"/>
                                      </p:to>
                                    </p:set>
                                    <p:animEffect transition="in" filter="wipe(left)">
                                      <p:cBhvr>
                                        <p:cTn id="19" dur="500"/>
                                        <p:tgtEl>
                                          <p:spTgt spid="1433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67"/>
                                        </p:tgtEl>
                                        <p:attrNameLst>
                                          <p:attrName>style.visibility</p:attrName>
                                        </p:attrNameLst>
                                      </p:cBhvr>
                                      <p:to>
                                        <p:strVal val="visible"/>
                                      </p:to>
                                    </p:set>
                                    <p:animEffect transition="in" filter="wipe(left)">
                                      <p:cBhvr>
                                        <p:cTn id="24" dur="500"/>
                                        <p:tgtEl>
                                          <p:spTgt spid="1433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3381"/>
                                        </p:tgtEl>
                                        <p:attrNameLst>
                                          <p:attrName>style.visibility</p:attrName>
                                        </p:attrNameLst>
                                      </p:cBhvr>
                                      <p:to>
                                        <p:strVal val="visible"/>
                                      </p:to>
                                    </p:set>
                                    <p:animEffect transition="in" filter="wipe(left)">
                                      <p:cBhvr>
                                        <p:cTn id="29" dur="500"/>
                                        <p:tgtEl>
                                          <p:spTgt spid="143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3382"/>
                                        </p:tgtEl>
                                        <p:attrNameLst>
                                          <p:attrName>style.visibility</p:attrName>
                                        </p:attrNameLst>
                                      </p:cBhvr>
                                      <p:to>
                                        <p:strVal val="visible"/>
                                      </p:to>
                                    </p:set>
                                    <p:animEffect transition="in" filter="wipe(left)">
                                      <p:cBhvr>
                                        <p:cTn id="34" dur="500"/>
                                        <p:tgtEl>
                                          <p:spTgt spid="143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3373"/>
                                        </p:tgtEl>
                                        <p:attrNameLst>
                                          <p:attrName>style.visibility</p:attrName>
                                        </p:attrNameLst>
                                      </p:cBhvr>
                                      <p:to>
                                        <p:strVal val="visible"/>
                                      </p:to>
                                    </p:set>
                                    <p:animEffect transition="in" filter="wipe(left)">
                                      <p:cBhvr>
                                        <p:cTn id="39" dur="500"/>
                                        <p:tgtEl>
                                          <p:spTgt spid="1433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3378"/>
                                        </p:tgtEl>
                                        <p:attrNameLst>
                                          <p:attrName>style.visibility</p:attrName>
                                        </p:attrNameLst>
                                      </p:cBhvr>
                                      <p:to>
                                        <p:strVal val="visible"/>
                                      </p:to>
                                    </p:set>
                                    <p:animEffect transition="in" filter="wipe(left)">
                                      <p:cBhvr>
                                        <p:cTn id="44" dur="500"/>
                                        <p:tgtEl>
                                          <p:spTgt spid="1433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3379"/>
                                        </p:tgtEl>
                                        <p:attrNameLst>
                                          <p:attrName>style.visibility</p:attrName>
                                        </p:attrNameLst>
                                      </p:cBhvr>
                                      <p:to>
                                        <p:strVal val="visible"/>
                                      </p:to>
                                    </p:set>
                                    <p:animEffect transition="in" filter="wipe(left)">
                                      <p:cBhvr>
                                        <p:cTn id="49" dur="500"/>
                                        <p:tgtEl>
                                          <p:spTgt spid="1433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3384"/>
                                        </p:tgtEl>
                                        <p:attrNameLst>
                                          <p:attrName>style.visibility</p:attrName>
                                        </p:attrNameLst>
                                      </p:cBhvr>
                                      <p:to>
                                        <p:strVal val="visible"/>
                                      </p:to>
                                    </p:set>
                                    <p:animEffect transition="in" filter="wipe(left)">
                                      <p:cBhvr>
                                        <p:cTn id="54" dur="500"/>
                                        <p:tgtEl>
                                          <p:spTgt spid="14338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3385"/>
                                        </p:tgtEl>
                                        <p:attrNameLst>
                                          <p:attrName>style.visibility</p:attrName>
                                        </p:attrNameLst>
                                      </p:cBhvr>
                                      <p:to>
                                        <p:strVal val="visible"/>
                                      </p:to>
                                    </p:set>
                                    <p:animEffect transition="in" filter="wipe(left)">
                                      <p:cBhvr>
                                        <p:cTn id="59" dur="500"/>
                                        <p:tgtEl>
                                          <p:spTgt spid="14338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3383"/>
                                        </p:tgtEl>
                                        <p:attrNameLst>
                                          <p:attrName>style.visibility</p:attrName>
                                        </p:attrNameLst>
                                      </p:cBhvr>
                                      <p:to>
                                        <p:strVal val="visible"/>
                                      </p:to>
                                    </p:set>
                                    <p:animEffect transition="in" filter="wipe(left)">
                                      <p:cBhvr>
                                        <p:cTn id="64" dur="500"/>
                                        <p:tgtEl>
                                          <p:spTgt spid="1433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3386"/>
                                        </p:tgtEl>
                                        <p:attrNameLst>
                                          <p:attrName>style.visibility</p:attrName>
                                        </p:attrNameLst>
                                      </p:cBhvr>
                                      <p:to>
                                        <p:strVal val="visible"/>
                                      </p:to>
                                    </p:set>
                                    <p:animEffect transition="in" filter="wipe(left)">
                                      <p:cBhvr>
                                        <p:cTn id="69" dur="500"/>
                                        <p:tgtEl>
                                          <p:spTgt spid="143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69" grpId="0"/>
      <p:bldP spid="143373" grpId="0"/>
      <p:bldP spid="143378" grpId="0"/>
      <p:bldP spid="143379" grpId="0"/>
      <p:bldP spid="143381" grpId="0"/>
      <p:bldP spid="143383" grpId="0"/>
      <p:bldP spid="143384" grpId="0"/>
      <p:bldP spid="143385" grpId="0"/>
      <p:bldP spid="14338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2970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5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3A71BB-2916-0746-8A8E-85E1E5CB8640}"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97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Vector Additions and Subtractions</a:t>
            </a:r>
          </a:p>
        </p:txBody>
      </p:sp>
      <p:sp>
        <p:nvSpPr>
          <p:cNvPr id="198659" name="Rectangle 3"/>
          <p:cNvSpPr>
            <a:spLocks noGrp="1" noChangeArrowheads="1"/>
          </p:cNvSpPr>
          <p:nvPr>
            <p:ph type="body" idx="1"/>
          </p:nvPr>
        </p:nvSpPr>
        <p:spPr>
          <a:xfrm>
            <a:off x="685800" y="838200"/>
            <a:ext cx="7772400" cy="1676400"/>
          </a:xfrm>
        </p:spPr>
        <p:txBody>
          <a:bodyPr/>
          <a:lstStyle/>
          <a:p>
            <a:pPr>
              <a:lnSpc>
                <a:spcPct val="90000"/>
              </a:lnSpc>
            </a:pPr>
            <a:r>
              <a:rPr lang="en-US" sz="2000">
                <a:latin typeface="Arial Narrow" charset="0"/>
                <a:ea typeface="ＭＳ Ｐゴシック" charset="0"/>
                <a:cs typeface="ＭＳ Ｐゴシック" charset="0"/>
              </a:rPr>
              <a:t>Addition: </a:t>
            </a:r>
          </a:p>
          <a:p>
            <a:pPr lvl="1">
              <a:lnSpc>
                <a:spcPct val="90000"/>
              </a:lnSpc>
            </a:pPr>
            <a:r>
              <a:rPr lang="en-US" sz="1800">
                <a:latin typeface="Arial Narrow" charset="0"/>
                <a:ea typeface="ＭＳ Ｐゴシック" charset="0"/>
              </a:rPr>
              <a:t>Triangular Method: One can add vectors by connecting the head of one vector to the tail of the other (head-to-tail)</a:t>
            </a:r>
          </a:p>
          <a:p>
            <a:pPr lvl="1">
              <a:lnSpc>
                <a:spcPct val="90000"/>
              </a:lnSpc>
            </a:pPr>
            <a:r>
              <a:rPr lang="en-US" sz="1800">
                <a:latin typeface="Arial Narrow" charset="0"/>
                <a:ea typeface="ＭＳ Ｐゴシック" charset="0"/>
              </a:rPr>
              <a:t>Parallelogram method: Connect the tails of the two vectors and extend</a:t>
            </a:r>
          </a:p>
          <a:p>
            <a:pPr lvl="1">
              <a:lnSpc>
                <a:spcPct val="90000"/>
              </a:lnSpc>
            </a:pPr>
            <a:r>
              <a:rPr lang="en-US" sz="1800">
                <a:latin typeface="Arial Narrow" charset="0"/>
                <a:ea typeface="ＭＳ Ｐゴシック" charset="0"/>
              </a:rPr>
              <a:t>Addition is commutative: Changing order of operation does not affect the results </a:t>
            </a:r>
            <a:r>
              <a:rPr lang="en-US" sz="1800" b="1">
                <a:effectLst>
                  <a:outerShdw blurRad="38100" dist="38100" dir="2700000" algn="tl">
                    <a:srgbClr val="DDDDDD"/>
                  </a:outerShdw>
                </a:effectLst>
                <a:latin typeface="Arial Narrow" charset="0"/>
                <a:ea typeface="ＭＳ Ｐゴシック" charset="0"/>
              </a:rPr>
              <a:t>A+B=B+A</a:t>
            </a:r>
            <a:r>
              <a:rPr lang="en-US" sz="1800">
                <a:latin typeface="Arial Narrow" charset="0"/>
                <a:ea typeface="ＭＳ Ｐゴシック" charset="0"/>
              </a:rPr>
              <a:t>, </a:t>
            </a:r>
            <a:r>
              <a:rPr lang="en-US" sz="1800" b="1">
                <a:effectLst>
                  <a:outerShdw blurRad="38100" dist="38100" dir="2700000" algn="tl">
                    <a:srgbClr val="DDDDDD"/>
                  </a:outerShdw>
                </a:effectLst>
                <a:latin typeface="Arial Narrow" charset="0"/>
                <a:ea typeface="ＭＳ Ｐゴシック" charset="0"/>
              </a:rPr>
              <a:t>A+B+C+D+E=E+C+A+B+D</a:t>
            </a:r>
            <a:endParaRPr lang="en-US" sz="1800">
              <a:latin typeface="Arial Narrow" charset="0"/>
              <a:ea typeface="ＭＳ Ｐゴシック" charset="0"/>
            </a:endParaRPr>
          </a:p>
        </p:txBody>
      </p:sp>
      <p:grpSp>
        <p:nvGrpSpPr>
          <p:cNvPr id="2" name="Group 4"/>
          <p:cNvGrpSpPr>
            <a:grpSpLocks/>
          </p:cNvGrpSpPr>
          <p:nvPr/>
        </p:nvGrpSpPr>
        <p:grpSpPr bwMode="auto">
          <a:xfrm>
            <a:off x="1524000" y="3124200"/>
            <a:ext cx="838200" cy="549275"/>
            <a:chOff x="960" y="2160"/>
            <a:chExt cx="528" cy="346"/>
          </a:xfrm>
        </p:grpSpPr>
        <p:sp>
          <p:nvSpPr>
            <p:cNvPr id="29753" name="Line 5"/>
            <p:cNvSpPr>
              <a:spLocks noChangeShapeType="1"/>
            </p:cNvSpPr>
            <p:nvPr/>
          </p:nvSpPr>
          <p:spPr bwMode="auto">
            <a:xfrm flipV="1">
              <a:off x="960" y="2160"/>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62" name="Text Box 6"/>
            <p:cNvSpPr txBox="1">
              <a:spLocks noChangeArrowheads="1"/>
            </p:cNvSpPr>
            <p:nvPr/>
          </p:nvSpPr>
          <p:spPr bwMode="auto">
            <a:xfrm>
              <a:off x="1200" y="2256"/>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3" name="Group 7"/>
          <p:cNvGrpSpPr>
            <a:grpSpLocks/>
          </p:cNvGrpSpPr>
          <p:nvPr/>
        </p:nvGrpSpPr>
        <p:grpSpPr bwMode="auto">
          <a:xfrm>
            <a:off x="2362200" y="2819400"/>
            <a:ext cx="411163" cy="396875"/>
            <a:chOff x="1488" y="1968"/>
            <a:chExt cx="259" cy="250"/>
          </a:xfrm>
        </p:grpSpPr>
        <p:sp>
          <p:nvSpPr>
            <p:cNvPr id="29751" name="Line 8"/>
            <p:cNvSpPr>
              <a:spLocks noChangeShapeType="1"/>
            </p:cNvSpPr>
            <p:nvPr/>
          </p:nvSpPr>
          <p:spPr bwMode="auto">
            <a:xfrm flipV="1">
              <a:off x="1488" y="1968"/>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65" name="Text Box 9"/>
            <p:cNvSpPr txBox="1">
              <a:spLocks noChangeArrowheads="1"/>
            </p:cNvSpPr>
            <p:nvPr/>
          </p:nvSpPr>
          <p:spPr bwMode="auto">
            <a:xfrm>
              <a:off x="1536" y="19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4" name="Group 10"/>
          <p:cNvGrpSpPr>
            <a:grpSpLocks/>
          </p:cNvGrpSpPr>
          <p:nvPr/>
        </p:nvGrpSpPr>
        <p:grpSpPr bwMode="auto">
          <a:xfrm>
            <a:off x="3505200" y="2590800"/>
            <a:ext cx="838200" cy="457200"/>
            <a:chOff x="2064" y="1824"/>
            <a:chExt cx="528" cy="288"/>
          </a:xfrm>
        </p:grpSpPr>
        <p:sp>
          <p:nvSpPr>
            <p:cNvPr id="29749" name="Line 11"/>
            <p:cNvSpPr>
              <a:spLocks noChangeShapeType="1"/>
            </p:cNvSpPr>
            <p:nvPr/>
          </p:nvSpPr>
          <p:spPr bwMode="auto">
            <a:xfrm flipV="1">
              <a:off x="2064" y="1968"/>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68" name="Text Box 12"/>
            <p:cNvSpPr txBox="1">
              <a:spLocks noChangeArrowheads="1"/>
            </p:cNvSpPr>
            <p:nvPr/>
          </p:nvSpPr>
          <p:spPr bwMode="auto">
            <a:xfrm>
              <a:off x="2160" y="182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5" name="Group 13"/>
          <p:cNvGrpSpPr>
            <a:grpSpLocks/>
          </p:cNvGrpSpPr>
          <p:nvPr/>
        </p:nvGrpSpPr>
        <p:grpSpPr bwMode="auto">
          <a:xfrm>
            <a:off x="3124200" y="2971800"/>
            <a:ext cx="381000" cy="396875"/>
            <a:chOff x="1824" y="2054"/>
            <a:chExt cx="240" cy="250"/>
          </a:xfrm>
        </p:grpSpPr>
        <p:sp>
          <p:nvSpPr>
            <p:cNvPr id="29747" name="Line 14"/>
            <p:cNvSpPr>
              <a:spLocks noChangeShapeType="1"/>
            </p:cNvSpPr>
            <p:nvPr/>
          </p:nvSpPr>
          <p:spPr bwMode="auto">
            <a:xfrm flipV="1">
              <a:off x="2064" y="2064"/>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71" name="Text Box 15"/>
            <p:cNvSpPr txBox="1">
              <a:spLocks noChangeArrowheads="1"/>
            </p:cNvSpPr>
            <p:nvPr/>
          </p:nvSpPr>
          <p:spPr bwMode="auto">
            <a:xfrm>
              <a:off x="1824" y="205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72" name="Text Box 16"/>
          <p:cNvSpPr txBox="1">
            <a:spLocks noChangeArrowheads="1"/>
          </p:cNvSpPr>
          <p:nvPr/>
        </p:nvSpPr>
        <p:spPr bwMode="auto">
          <a:xfrm>
            <a:off x="2651125" y="2882900"/>
            <a:ext cx="3540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990000"/>
                </a:solidFill>
                <a:latin typeface="Arial Narrow" charset="0"/>
              </a:rPr>
              <a:t>=</a:t>
            </a:r>
          </a:p>
        </p:txBody>
      </p:sp>
      <p:grpSp>
        <p:nvGrpSpPr>
          <p:cNvPr id="6" name="Group 17"/>
          <p:cNvGrpSpPr>
            <a:grpSpLocks/>
          </p:cNvGrpSpPr>
          <p:nvPr/>
        </p:nvGrpSpPr>
        <p:grpSpPr bwMode="auto">
          <a:xfrm>
            <a:off x="5884863" y="3063875"/>
            <a:ext cx="838200" cy="549275"/>
            <a:chOff x="3245" y="2122"/>
            <a:chExt cx="528" cy="346"/>
          </a:xfrm>
        </p:grpSpPr>
        <p:sp>
          <p:nvSpPr>
            <p:cNvPr id="29745" name="Line 18"/>
            <p:cNvSpPr>
              <a:spLocks noChangeShapeType="1"/>
            </p:cNvSpPr>
            <p:nvPr/>
          </p:nvSpPr>
          <p:spPr bwMode="auto">
            <a:xfrm flipV="1">
              <a:off x="3245" y="2122"/>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75" name="Text Box 19"/>
            <p:cNvSpPr txBox="1">
              <a:spLocks noChangeArrowheads="1"/>
            </p:cNvSpPr>
            <p:nvPr/>
          </p:nvSpPr>
          <p:spPr bwMode="auto">
            <a:xfrm>
              <a:off x="3485" y="221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7" name="Group 20"/>
          <p:cNvGrpSpPr>
            <a:grpSpLocks/>
          </p:cNvGrpSpPr>
          <p:nvPr/>
        </p:nvGrpSpPr>
        <p:grpSpPr bwMode="auto">
          <a:xfrm>
            <a:off x="5534025" y="2955925"/>
            <a:ext cx="334963" cy="396875"/>
            <a:chOff x="3053" y="1862"/>
            <a:chExt cx="211" cy="250"/>
          </a:xfrm>
        </p:grpSpPr>
        <p:sp>
          <p:nvSpPr>
            <p:cNvPr id="29743" name="Line 21"/>
            <p:cNvSpPr>
              <a:spLocks noChangeShapeType="1"/>
            </p:cNvSpPr>
            <p:nvPr/>
          </p:nvSpPr>
          <p:spPr bwMode="auto">
            <a:xfrm flipV="1">
              <a:off x="3264" y="1872"/>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78" name="Text Box 22"/>
            <p:cNvSpPr txBox="1">
              <a:spLocks noChangeArrowheads="1"/>
            </p:cNvSpPr>
            <p:nvPr/>
          </p:nvSpPr>
          <p:spPr bwMode="auto">
            <a:xfrm>
              <a:off x="3053" y="1862"/>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8" name="Group 23"/>
          <p:cNvGrpSpPr>
            <a:grpSpLocks/>
          </p:cNvGrpSpPr>
          <p:nvPr/>
        </p:nvGrpSpPr>
        <p:grpSpPr bwMode="auto">
          <a:xfrm>
            <a:off x="5868988" y="2590800"/>
            <a:ext cx="1446212" cy="701675"/>
            <a:chOff x="3264" y="1632"/>
            <a:chExt cx="911" cy="442"/>
          </a:xfrm>
        </p:grpSpPr>
        <p:sp>
          <p:nvSpPr>
            <p:cNvPr id="29741" name="Line 24"/>
            <p:cNvSpPr>
              <a:spLocks noChangeShapeType="1"/>
            </p:cNvSpPr>
            <p:nvPr/>
          </p:nvSpPr>
          <p:spPr bwMode="auto">
            <a:xfrm flipV="1">
              <a:off x="3264" y="1786"/>
              <a:ext cx="528" cy="288"/>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81" name="Text Box 25"/>
            <p:cNvSpPr txBox="1">
              <a:spLocks noChangeArrowheads="1"/>
            </p:cNvSpPr>
            <p:nvPr/>
          </p:nvSpPr>
          <p:spPr bwMode="auto">
            <a:xfrm>
              <a:off x="3792" y="163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grpSp>
      <p:sp>
        <p:nvSpPr>
          <p:cNvPr id="198682" name="Line 26"/>
          <p:cNvSpPr>
            <a:spLocks noChangeShapeType="1"/>
          </p:cNvSpPr>
          <p:nvPr/>
        </p:nvSpPr>
        <p:spPr bwMode="auto">
          <a:xfrm flipV="1">
            <a:off x="6630988" y="2819400"/>
            <a:ext cx="0" cy="304800"/>
          </a:xfrm>
          <a:prstGeom prst="line">
            <a:avLst/>
          </a:prstGeom>
          <a:noFill/>
          <a:ln w="28575">
            <a:solidFill>
              <a:srgbClr val="99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83" name="Line 27"/>
          <p:cNvSpPr>
            <a:spLocks noChangeShapeType="1"/>
          </p:cNvSpPr>
          <p:nvPr/>
        </p:nvSpPr>
        <p:spPr bwMode="auto">
          <a:xfrm flipV="1">
            <a:off x="5868988" y="2819400"/>
            <a:ext cx="838200" cy="228600"/>
          </a:xfrm>
          <a:prstGeom prst="line">
            <a:avLst/>
          </a:prstGeom>
          <a:noFill/>
          <a:ln w="28575">
            <a:solidFill>
              <a:srgbClr val="99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84" name="Line 28"/>
          <p:cNvSpPr>
            <a:spLocks noChangeShapeType="1"/>
          </p:cNvSpPr>
          <p:nvPr/>
        </p:nvSpPr>
        <p:spPr bwMode="auto">
          <a:xfrm>
            <a:off x="762000" y="3657600"/>
            <a:ext cx="78486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85" name="Rectangle 29"/>
          <p:cNvSpPr>
            <a:spLocks noChangeArrowheads="1"/>
          </p:cNvSpPr>
          <p:nvPr/>
        </p:nvSpPr>
        <p:spPr bwMode="auto">
          <a:xfrm>
            <a:off x="685800" y="3733800"/>
            <a:ext cx="7772400" cy="762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Subtraction: </a:t>
            </a:r>
          </a:p>
          <a:p>
            <a:pPr marL="742950" lvl="1" indent="-285750">
              <a:lnSpc>
                <a:spcPct val="90000"/>
              </a:lnSpc>
              <a:spcBef>
                <a:spcPct val="20000"/>
              </a:spcBef>
              <a:buFontTx/>
              <a:buChar char="–"/>
            </a:pPr>
            <a:r>
              <a:rPr lang="en-US" sz="1800">
                <a:solidFill>
                  <a:srgbClr val="660066"/>
                </a:solidFill>
                <a:latin typeface="Arial Narrow" charset="0"/>
              </a:rPr>
              <a:t>The same as adding a negative vector:</a:t>
            </a:r>
            <a:r>
              <a:rPr lang="en-US" sz="1800" b="1">
                <a:solidFill>
                  <a:srgbClr val="660066"/>
                </a:solidFill>
                <a:effectLst>
                  <a:outerShdw blurRad="38100" dist="38100" dir="2700000" algn="tl">
                    <a:srgbClr val="DDDDDD"/>
                  </a:outerShdw>
                </a:effectLst>
                <a:latin typeface="Arial Narrow" charset="0"/>
              </a:rPr>
              <a:t>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 = 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a:t>
            </a:r>
            <a:r>
              <a:rPr lang="en-US" sz="1800">
                <a:solidFill>
                  <a:srgbClr val="660066"/>
                </a:solidFill>
                <a:latin typeface="Arial Narrow" charset="0"/>
              </a:rPr>
              <a:t>)</a:t>
            </a:r>
          </a:p>
        </p:txBody>
      </p:sp>
      <p:grpSp>
        <p:nvGrpSpPr>
          <p:cNvPr id="9" name="Group 30"/>
          <p:cNvGrpSpPr>
            <a:grpSpLocks/>
          </p:cNvGrpSpPr>
          <p:nvPr/>
        </p:nvGrpSpPr>
        <p:grpSpPr bwMode="auto">
          <a:xfrm>
            <a:off x="1676400" y="4343400"/>
            <a:ext cx="838200" cy="593725"/>
            <a:chOff x="1056" y="3168"/>
            <a:chExt cx="528" cy="374"/>
          </a:xfrm>
        </p:grpSpPr>
        <p:sp>
          <p:nvSpPr>
            <p:cNvPr id="29739" name="Line 31"/>
            <p:cNvSpPr>
              <a:spLocks noChangeShapeType="1"/>
            </p:cNvSpPr>
            <p:nvPr/>
          </p:nvSpPr>
          <p:spPr bwMode="auto">
            <a:xfrm flipV="1">
              <a:off x="1056" y="3398"/>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88" name="Text Box 32"/>
            <p:cNvSpPr txBox="1">
              <a:spLocks noChangeArrowheads="1"/>
            </p:cNvSpPr>
            <p:nvPr/>
          </p:nvSpPr>
          <p:spPr bwMode="auto">
            <a:xfrm>
              <a:off x="1296" y="31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10" name="Group 33"/>
          <p:cNvGrpSpPr>
            <a:grpSpLocks/>
          </p:cNvGrpSpPr>
          <p:nvPr/>
        </p:nvGrpSpPr>
        <p:grpSpPr bwMode="auto">
          <a:xfrm>
            <a:off x="2514600" y="4572000"/>
            <a:ext cx="457200" cy="457200"/>
            <a:chOff x="1680" y="3312"/>
            <a:chExt cx="288" cy="288"/>
          </a:xfrm>
        </p:grpSpPr>
        <p:sp>
          <p:nvSpPr>
            <p:cNvPr id="29737" name="Line 34"/>
            <p:cNvSpPr>
              <a:spLocks noChangeShapeType="1"/>
            </p:cNvSpPr>
            <p:nvPr/>
          </p:nvSpPr>
          <p:spPr bwMode="auto">
            <a:xfrm rot="10800000" flipV="1">
              <a:off x="1680" y="3408"/>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91" name="Text Box 35"/>
            <p:cNvSpPr txBox="1">
              <a:spLocks noChangeArrowheads="1"/>
            </p:cNvSpPr>
            <p:nvPr/>
          </p:nvSpPr>
          <p:spPr bwMode="auto">
            <a:xfrm>
              <a:off x="1713" y="3312"/>
              <a:ext cx="255"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92" name="Text Box 36"/>
          <p:cNvSpPr txBox="1">
            <a:spLocks noChangeArrowheads="1"/>
          </p:cNvSpPr>
          <p:nvPr/>
        </p:nvSpPr>
        <p:spPr bwMode="auto">
          <a:xfrm>
            <a:off x="3810000" y="4527550"/>
            <a:ext cx="4968875" cy="7302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Since subtraction is the equivalent to adding a negative vector, subtraction is also commutative!!!</a:t>
            </a:r>
          </a:p>
        </p:txBody>
      </p:sp>
      <p:sp>
        <p:nvSpPr>
          <p:cNvPr id="198693" name="Line 37"/>
          <p:cNvSpPr>
            <a:spLocks noChangeShapeType="1"/>
          </p:cNvSpPr>
          <p:nvPr/>
        </p:nvSpPr>
        <p:spPr bwMode="auto">
          <a:xfrm>
            <a:off x="685800" y="5638800"/>
            <a:ext cx="78486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94" name="Rectangle 38"/>
          <p:cNvSpPr>
            <a:spLocks noChangeArrowheads="1"/>
          </p:cNvSpPr>
          <p:nvPr/>
        </p:nvSpPr>
        <p:spPr bwMode="auto">
          <a:xfrm>
            <a:off x="685800" y="5638800"/>
            <a:ext cx="3657600" cy="60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Multiplication by a scalar is increasing the magnitude </a:t>
            </a:r>
            <a:r>
              <a:rPr lang="en-US" sz="1800" b="1">
                <a:solidFill>
                  <a:srgbClr val="660066"/>
                </a:solidFill>
                <a:effectLst>
                  <a:outerShdw blurRad="38100" dist="38100" dir="2700000" algn="tl">
                    <a:srgbClr val="DDDDDD"/>
                  </a:outerShdw>
                </a:effectLst>
                <a:latin typeface="Arial Narrow" charset="0"/>
              </a:rPr>
              <a:t>A, B</a:t>
            </a:r>
            <a:r>
              <a:rPr lang="en-US" sz="1800">
                <a:solidFill>
                  <a:srgbClr val="660066"/>
                </a:solidFill>
                <a:latin typeface="Arial Narrow" charset="0"/>
              </a:rPr>
              <a:t>=2</a:t>
            </a:r>
            <a:r>
              <a:rPr lang="en-US" sz="1800" b="1">
                <a:solidFill>
                  <a:srgbClr val="660066"/>
                </a:solidFill>
                <a:effectLst>
                  <a:outerShdw blurRad="38100" dist="38100" dir="2700000" algn="tl">
                    <a:srgbClr val="DDDDDD"/>
                  </a:outerShdw>
                </a:effectLst>
                <a:latin typeface="Arial Narrow" charset="0"/>
              </a:rPr>
              <a:t>A </a:t>
            </a:r>
            <a:endParaRPr lang="en-US" sz="1800">
              <a:solidFill>
                <a:srgbClr val="660066"/>
              </a:solidFill>
              <a:latin typeface="Arial Narrow" charset="0"/>
            </a:endParaRPr>
          </a:p>
        </p:txBody>
      </p:sp>
      <p:grpSp>
        <p:nvGrpSpPr>
          <p:cNvPr id="11" name="Group 39"/>
          <p:cNvGrpSpPr>
            <a:grpSpLocks/>
          </p:cNvGrpSpPr>
          <p:nvPr/>
        </p:nvGrpSpPr>
        <p:grpSpPr bwMode="auto">
          <a:xfrm>
            <a:off x="4648200" y="5749925"/>
            <a:ext cx="990600" cy="366713"/>
            <a:chOff x="2928" y="3622"/>
            <a:chExt cx="624" cy="231"/>
          </a:xfrm>
        </p:grpSpPr>
        <p:sp>
          <p:nvSpPr>
            <p:cNvPr id="29735" name="Line 40"/>
            <p:cNvSpPr>
              <a:spLocks noChangeShapeType="1"/>
            </p:cNvSpPr>
            <p:nvPr/>
          </p:nvSpPr>
          <p:spPr bwMode="auto">
            <a:xfrm flipV="1">
              <a:off x="2928" y="3792"/>
              <a:ext cx="624" cy="48"/>
            </a:xfrm>
            <a:prstGeom prst="line">
              <a:avLst/>
            </a:prstGeom>
            <a:noFill/>
            <a:ln w="38100">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97" name="Text Box 41"/>
            <p:cNvSpPr txBox="1">
              <a:spLocks noChangeArrowheads="1"/>
            </p:cNvSpPr>
            <p:nvPr/>
          </p:nvSpPr>
          <p:spPr bwMode="auto">
            <a:xfrm>
              <a:off x="3014" y="3622"/>
              <a:ext cx="20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A</a:t>
              </a:r>
            </a:p>
          </p:txBody>
        </p:sp>
      </p:grpSp>
      <p:grpSp>
        <p:nvGrpSpPr>
          <p:cNvPr id="12" name="Group 42"/>
          <p:cNvGrpSpPr>
            <a:grpSpLocks/>
          </p:cNvGrpSpPr>
          <p:nvPr/>
        </p:nvGrpSpPr>
        <p:grpSpPr bwMode="auto">
          <a:xfrm>
            <a:off x="5867400" y="5867400"/>
            <a:ext cx="1974850" cy="374650"/>
            <a:chOff x="3696" y="3696"/>
            <a:chExt cx="1244" cy="236"/>
          </a:xfrm>
        </p:grpSpPr>
        <p:sp>
          <p:nvSpPr>
            <p:cNvPr id="29733" name="Line 43"/>
            <p:cNvSpPr>
              <a:spLocks noChangeShapeType="1"/>
            </p:cNvSpPr>
            <p:nvPr/>
          </p:nvSpPr>
          <p:spPr bwMode="auto">
            <a:xfrm flipV="1">
              <a:off x="3696" y="3840"/>
              <a:ext cx="1244" cy="92"/>
            </a:xfrm>
            <a:prstGeom prst="line">
              <a:avLst/>
            </a:prstGeom>
            <a:noFill/>
            <a:ln w="38100">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700" name="Text Box 44"/>
            <p:cNvSpPr txBox="1">
              <a:spLocks noChangeArrowheads="1"/>
            </p:cNvSpPr>
            <p:nvPr/>
          </p:nvSpPr>
          <p:spPr bwMode="auto">
            <a:xfrm>
              <a:off x="3975" y="3696"/>
              <a:ext cx="42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B=2A</a:t>
              </a:r>
            </a:p>
          </p:txBody>
        </p:sp>
      </p:grpSp>
      <p:graphicFrame>
        <p:nvGraphicFramePr>
          <p:cNvPr id="198701" name="Object 2"/>
          <p:cNvGraphicFramePr>
            <a:graphicFrameLocks noChangeAspect="1"/>
          </p:cNvGraphicFramePr>
          <p:nvPr/>
        </p:nvGraphicFramePr>
        <p:xfrm>
          <a:off x="1257300" y="6286500"/>
          <a:ext cx="1104900" cy="419100"/>
        </p:xfrm>
        <a:graphic>
          <a:graphicData uri="http://schemas.openxmlformats.org/presentationml/2006/ole">
            <mc:AlternateContent xmlns:mc="http://schemas.openxmlformats.org/markup-compatibility/2006">
              <mc:Choice xmlns:v="urn:schemas-microsoft-com:vml" Requires="v">
                <p:oleObj spid="_x0000_s1086" name="Equation" r:id="rId4" imgW="583920" imgH="253800" progId="Equation.DSMT4">
                  <p:embed/>
                </p:oleObj>
              </mc:Choice>
              <mc:Fallback>
                <p:oleObj name="Equation" r:id="rId4" imgW="58392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6286500"/>
                        <a:ext cx="1104900" cy="419100"/>
                      </a:xfrm>
                      <a:prstGeom prst="rect">
                        <a:avLst/>
                      </a:prstGeom>
                      <a:solidFill>
                        <a:srgbClr val="FFFF99"/>
                      </a:solidFill>
                      <a:ln w="28575">
                        <a:solidFill>
                          <a:srgbClr val="99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3" name="Group 46"/>
          <p:cNvGrpSpPr>
            <a:grpSpLocks/>
          </p:cNvGrpSpPr>
          <p:nvPr/>
        </p:nvGrpSpPr>
        <p:grpSpPr bwMode="auto">
          <a:xfrm>
            <a:off x="1447800" y="2727325"/>
            <a:ext cx="914400" cy="639763"/>
            <a:chOff x="912" y="1718"/>
            <a:chExt cx="576" cy="403"/>
          </a:xfrm>
        </p:grpSpPr>
        <p:sp>
          <p:nvSpPr>
            <p:cNvPr id="198703" name="Text Box 47"/>
            <p:cNvSpPr txBox="1">
              <a:spLocks noChangeArrowheads="1"/>
            </p:cNvSpPr>
            <p:nvPr/>
          </p:nvSpPr>
          <p:spPr bwMode="auto">
            <a:xfrm>
              <a:off x="912" y="1718"/>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2" name="AutoShape 48"/>
            <p:cNvCxnSpPr>
              <a:cxnSpLocks noChangeShapeType="1"/>
              <a:stCxn id="29753" idx="0"/>
              <a:endCxn id="29751" idx="1"/>
            </p:cNvCxnSpPr>
            <p:nvPr/>
          </p:nvCxnSpPr>
          <p:spPr bwMode="auto">
            <a:xfrm flipV="1">
              <a:off x="960" y="1767"/>
              <a:ext cx="528" cy="354"/>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grpSp>
      <p:grpSp>
        <p:nvGrpSpPr>
          <p:cNvPr id="14" name="Group 49"/>
          <p:cNvGrpSpPr>
            <a:grpSpLocks/>
          </p:cNvGrpSpPr>
          <p:nvPr/>
        </p:nvGrpSpPr>
        <p:grpSpPr bwMode="auto">
          <a:xfrm>
            <a:off x="3505200" y="2805113"/>
            <a:ext cx="914400" cy="563562"/>
            <a:chOff x="2064" y="1767"/>
            <a:chExt cx="576" cy="355"/>
          </a:xfrm>
        </p:grpSpPr>
        <p:sp>
          <p:nvSpPr>
            <p:cNvPr id="198706" name="Text Box 50"/>
            <p:cNvSpPr txBox="1">
              <a:spLocks noChangeArrowheads="1"/>
            </p:cNvSpPr>
            <p:nvPr/>
          </p:nvSpPr>
          <p:spPr bwMode="auto">
            <a:xfrm>
              <a:off x="2257" y="187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0" name="AutoShape 51"/>
            <p:cNvCxnSpPr>
              <a:cxnSpLocks noChangeShapeType="1"/>
              <a:stCxn id="29747" idx="0"/>
              <a:endCxn id="29749" idx="1"/>
            </p:cNvCxnSpPr>
            <p:nvPr/>
          </p:nvCxnSpPr>
          <p:spPr bwMode="auto">
            <a:xfrm flipV="1">
              <a:off x="2064" y="1767"/>
              <a:ext cx="527" cy="316"/>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grpSp>
      <p:grpSp>
        <p:nvGrpSpPr>
          <p:cNvPr id="15" name="Group 52"/>
          <p:cNvGrpSpPr>
            <a:grpSpLocks/>
          </p:cNvGrpSpPr>
          <p:nvPr/>
        </p:nvGrpSpPr>
        <p:grpSpPr bwMode="auto">
          <a:xfrm>
            <a:off x="1676400" y="4951413"/>
            <a:ext cx="836613" cy="458787"/>
            <a:chOff x="1056" y="3119"/>
            <a:chExt cx="527" cy="289"/>
          </a:xfrm>
        </p:grpSpPr>
        <p:sp>
          <p:nvSpPr>
            <p:cNvPr id="198709" name="Text Box 53"/>
            <p:cNvSpPr txBox="1">
              <a:spLocks noChangeArrowheads="1"/>
            </p:cNvSpPr>
            <p:nvPr/>
          </p:nvSpPr>
          <p:spPr bwMode="auto">
            <a:xfrm>
              <a:off x="1138" y="3158"/>
              <a:ext cx="350"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28" name="AutoShape 54"/>
            <p:cNvCxnSpPr>
              <a:cxnSpLocks noChangeShapeType="1"/>
              <a:stCxn id="29739" idx="0"/>
              <a:endCxn id="29737" idx="1"/>
            </p:cNvCxnSpPr>
            <p:nvPr/>
          </p:nvCxnSpPr>
          <p:spPr bwMode="auto">
            <a:xfrm>
              <a:off x="1056" y="3119"/>
              <a:ext cx="527" cy="57"/>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grpSp>
      <p:sp>
        <p:nvSpPr>
          <p:cNvPr id="198711" name="Text Box 55"/>
          <p:cNvSpPr txBox="1">
            <a:spLocks noChangeArrowheads="1"/>
          </p:cNvSpPr>
          <p:nvPr/>
        </p:nvSpPr>
        <p:spPr bwMode="auto">
          <a:xfrm>
            <a:off x="4784725" y="2779713"/>
            <a:ext cx="5603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660066"/>
                </a:solidFill>
                <a:latin typeface="Arial Narrow" charset="0"/>
              </a:rPr>
              <a:t>OR</a:t>
            </a:r>
          </a:p>
        </p:txBody>
      </p:sp>
    </p:spTree>
    <p:extLst>
      <p:ext uri="{BB962C8B-B14F-4D97-AF65-F5344CB8AC3E}">
        <p14:creationId xmlns:p14="http://schemas.microsoft.com/office/powerpoint/2010/main" val="192972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wipe(left)">
                                      <p:cBhvr>
                                        <p:cTn id="12" dur="500"/>
                                        <p:tgtEl>
                                          <p:spTgt spid="198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72">
                                            <p:txEl>
                                              <p:pRg st="0" end="0"/>
                                            </p:txEl>
                                          </p:spTgt>
                                        </p:tgtEl>
                                        <p:attrNameLst>
                                          <p:attrName>style.visibility</p:attrName>
                                        </p:attrNameLst>
                                      </p:cBhvr>
                                      <p:to>
                                        <p:strVal val="visible"/>
                                      </p:to>
                                    </p:set>
                                    <p:animEffect transition="in" filter="wipe(left)">
                                      <p:cBhvr>
                                        <p:cTn id="30" dur="500"/>
                                        <p:tgtEl>
                                          <p:spTgt spid="198672">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iterate type="wd">
                                    <p:tmPct val="10000"/>
                                  </p:iterate>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iterate type="wd">
                                    <p:tmPct val="10000"/>
                                  </p:iterate>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98711">
                                            <p:txEl>
                                              <p:pRg st="0" end="0"/>
                                            </p:txEl>
                                          </p:spTgt>
                                        </p:tgtEl>
                                        <p:attrNameLst>
                                          <p:attrName>style.visibility</p:attrName>
                                        </p:attrNameLst>
                                      </p:cBhvr>
                                      <p:to>
                                        <p:strVal val="visible"/>
                                      </p:to>
                                    </p:set>
                                    <p:animEffect transition="in" filter="wipe(left)">
                                      <p:cBhvr>
                                        <p:cTn id="48" dur="500"/>
                                        <p:tgtEl>
                                          <p:spTgt spid="19871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98659">
                                            <p:txEl>
                                              <p:pRg st="2" end="2"/>
                                            </p:txEl>
                                          </p:spTgt>
                                        </p:tgtEl>
                                        <p:attrNameLst>
                                          <p:attrName>style.visibility</p:attrName>
                                        </p:attrNameLst>
                                      </p:cBhvr>
                                      <p:to>
                                        <p:strVal val="visible"/>
                                      </p:to>
                                    </p:set>
                                    <p:animEffect transition="in" filter="wipe(left)">
                                      <p:cBhvr>
                                        <p:cTn id="53" dur="500"/>
                                        <p:tgtEl>
                                          <p:spTgt spid="198659">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nodeType="afterGroup">
                            <p:stCondLst>
                              <p:cond delay="500"/>
                            </p:stCondLst>
                            <p:childTnLst>
                              <p:par>
                                <p:cTn id="60" presetID="22" presetClass="entr" presetSubtype="8" fill="hold" nodeType="afterEffect">
                                  <p:stCondLst>
                                    <p:cond delay="0"/>
                                  </p:stCondLst>
                                  <p:iterate type="wd">
                                    <p:tmPct val="10000"/>
                                  </p:iterate>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par>
                          <p:cTn id="63" fill="hold" nodeType="afterGroup">
                            <p:stCondLst>
                              <p:cond delay="1000"/>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198683"/>
                                        </p:tgtEl>
                                        <p:attrNameLst>
                                          <p:attrName>style.visibility</p:attrName>
                                        </p:attrNameLst>
                                      </p:cBhvr>
                                      <p:to>
                                        <p:strVal val="visible"/>
                                      </p:to>
                                    </p:set>
                                    <p:animEffect transition="in" filter="wipe(left)">
                                      <p:cBhvr>
                                        <p:cTn id="66" dur="500"/>
                                        <p:tgtEl>
                                          <p:spTgt spid="198683"/>
                                        </p:tgtEl>
                                      </p:cBhvr>
                                    </p:animEffect>
                                  </p:childTnLst>
                                </p:cTn>
                              </p:par>
                            </p:childTnLst>
                          </p:cTn>
                        </p:par>
                        <p:par>
                          <p:cTn id="67" fill="hold" nodeType="afterGroup">
                            <p:stCondLst>
                              <p:cond delay="1500"/>
                            </p:stCondLst>
                            <p:childTnLst>
                              <p:par>
                                <p:cTn id="68" presetID="22" presetClass="entr" presetSubtype="8" fill="hold" grpId="0" nodeType="afterEffect">
                                  <p:stCondLst>
                                    <p:cond delay="0"/>
                                  </p:stCondLst>
                                  <p:iterate type="wd">
                                    <p:tmPct val="10000"/>
                                  </p:iterate>
                                  <p:childTnLst>
                                    <p:set>
                                      <p:cBhvr>
                                        <p:cTn id="69" dur="1" fill="hold">
                                          <p:stCondLst>
                                            <p:cond delay="0"/>
                                          </p:stCondLst>
                                        </p:cTn>
                                        <p:tgtEl>
                                          <p:spTgt spid="198682"/>
                                        </p:tgtEl>
                                        <p:attrNameLst>
                                          <p:attrName>style.visibility</p:attrName>
                                        </p:attrNameLst>
                                      </p:cBhvr>
                                      <p:to>
                                        <p:strVal val="visible"/>
                                      </p:to>
                                    </p:set>
                                    <p:animEffect transition="in" filter="wipe(left)">
                                      <p:cBhvr>
                                        <p:cTn id="70" dur="500"/>
                                        <p:tgtEl>
                                          <p:spTgt spid="198682"/>
                                        </p:tgtEl>
                                      </p:cBhvr>
                                    </p:animEffect>
                                  </p:childTnLst>
                                </p:cTn>
                              </p:par>
                            </p:childTnLst>
                          </p:cTn>
                        </p:par>
                        <p:par>
                          <p:cTn id="71" fill="hold" nodeType="afterGroup">
                            <p:stCondLst>
                              <p:cond delay="2000"/>
                            </p:stCondLst>
                            <p:childTnLst>
                              <p:par>
                                <p:cTn id="72" presetID="22" presetClass="entr" presetSubtype="8" fill="hold" nodeType="afterEffect">
                                  <p:stCondLst>
                                    <p:cond delay="0"/>
                                  </p:stCondLst>
                                  <p:iterate type="wd">
                                    <p:tmPct val="10000"/>
                                  </p:iterate>
                                  <p:childTnLst>
                                    <p:set>
                                      <p:cBhvr>
                                        <p:cTn id="73" dur="1" fill="hold">
                                          <p:stCondLst>
                                            <p:cond delay="0"/>
                                          </p:stCondLst>
                                        </p:cTn>
                                        <p:tgtEl>
                                          <p:spTgt spid="8"/>
                                        </p:tgtEl>
                                        <p:attrNameLst>
                                          <p:attrName>style.visibility</p:attrName>
                                        </p:attrNameLst>
                                      </p:cBhvr>
                                      <p:to>
                                        <p:strVal val="visible"/>
                                      </p:to>
                                    </p:set>
                                    <p:animEffect transition="in" filter="wipe(left)">
                                      <p:cBhvr>
                                        <p:cTn id="74" dur="500"/>
                                        <p:tgtEl>
                                          <p:spTgt spid="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198659">
                                            <p:txEl>
                                              <p:pRg st="3" end="3"/>
                                            </p:txEl>
                                          </p:spTgt>
                                        </p:tgtEl>
                                        <p:attrNameLst>
                                          <p:attrName>style.visibility</p:attrName>
                                        </p:attrNameLst>
                                      </p:cBhvr>
                                      <p:to>
                                        <p:strVal val="visible"/>
                                      </p:to>
                                    </p:set>
                                    <p:animEffect transition="in" filter="wipe(left)">
                                      <p:cBhvr>
                                        <p:cTn id="79" dur="500"/>
                                        <p:tgtEl>
                                          <p:spTgt spid="198659">
                                            <p:txEl>
                                              <p:pRg st="3" end="3"/>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98684"/>
                                        </p:tgtEl>
                                        <p:attrNameLst>
                                          <p:attrName>style.visibility</p:attrName>
                                        </p:attrNameLst>
                                      </p:cBhvr>
                                      <p:to>
                                        <p:strVal val="visible"/>
                                      </p:to>
                                    </p:set>
                                    <p:animEffect transition="in" filter="wipe(left)">
                                      <p:cBhvr>
                                        <p:cTn id="84" dur="500"/>
                                        <p:tgtEl>
                                          <p:spTgt spid="19868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98685">
                                            <p:txEl>
                                              <p:pRg st="0" end="0"/>
                                            </p:txEl>
                                          </p:spTgt>
                                        </p:tgtEl>
                                        <p:attrNameLst>
                                          <p:attrName>style.visibility</p:attrName>
                                        </p:attrNameLst>
                                      </p:cBhvr>
                                      <p:to>
                                        <p:strVal val="visible"/>
                                      </p:to>
                                    </p:set>
                                    <p:animEffect transition="in" filter="wipe(left)">
                                      <p:cBhvr>
                                        <p:cTn id="89" dur="500"/>
                                        <p:tgtEl>
                                          <p:spTgt spid="198685">
                                            <p:txEl>
                                              <p:pRg st="0" end="0"/>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98685">
                                            <p:txEl>
                                              <p:pRg st="1" end="1"/>
                                            </p:txEl>
                                          </p:spTgt>
                                        </p:tgtEl>
                                        <p:attrNameLst>
                                          <p:attrName>style.visibility</p:attrName>
                                        </p:attrNameLst>
                                      </p:cBhvr>
                                      <p:to>
                                        <p:strVal val="visible"/>
                                      </p:to>
                                    </p:set>
                                    <p:animEffect transition="in" filter="wipe(left)">
                                      <p:cBhvr>
                                        <p:cTn id="94" dur="500"/>
                                        <p:tgtEl>
                                          <p:spTgt spid="198685">
                                            <p:txEl>
                                              <p:pRg st="1" end="1"/>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9"/>
                                        </p:tgtEl>
                                        <p:attrNameLst>
                                          <p:attrName>style.visibility</p:attrName>
                                        </p:attrNameLst>
                                      </p:cBhvr>
                                      <p:to>
                                        <p:strVal val="visible"/>
                                      </p:to>
                                    </p:set>
                                    <p:animEffect transition="in" filter="wipe(left)">
                                      <p:cBhvr>
                                        <p:cTn id="99" dur="500"/>
                                        <p:tgtEl>
                                          <p:spTgt spid="9"/>
                                        </p:tgtEl>
                                      </p:cBhvr>
                                    </p:animEffect>
                                  </p:childTnLst>
                                </p:cTn>
                              </p:par>
                            </p:childTnLst>
                          </p:cTn>
                        </p:par>
                        <p:par>
                          <p:cTn id="100" fill="hold" nodeType="afterGroup">
                            <p:stCondLst>
                              <p:cond delay="500"/>
                            </p:stCondLst>
                            <p:childTnLst>
                              <p:par>
                                <p:cTn id="101" presetID="22" presetClass="entr" presetSubtype="8" fill="hold" nodeType="afterEffect">
                                  <p:stCondLst>
                                    <p:cond delay="0"/>
                                  </p:stCondLst>
                                  <p:iterate type="wd">
                                    <p:tmPct val="10000"/>
                                  </p:iterate>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par>
                          <p:cTn id="104" fill="hold" nodeType="afterGroup">
                            <p:stCondLst>
                              <p:cond delay="1000"/>
                            </p:stCondLst>
                            <p:childTnLst>
                              <p:par>
                                <p:cTn id="105" presetID="22" presetClass="entr" presetSubtype="8" fill="hold" nodeType="afterEffect">
                                  <p:stCondLst>
                                    <p:cond delay="0"/>
                                  </p:stCondLst>
                                  <p:iterate type="wd">
                                    <p:tmPct val="10000"/>
                                  </p:iterate>
                                  <p:childTnLst>
                                    <p:set>
                                      <p:cBhvr>
                                        <p:cTn id="106" dur="1" fill="hold">
                                          <p:stCondLst>
                                            <p:cond delay="0"/>
                                          </p:stCondLst>
                                        </p:cTn>
                                        <p:tgtEl>
                                          <p:spTgt spid="15"/>
                                        </p:tgtEl>
                                        <p:attrNameLst>
                                          <p:attrName>style.visibility</p:attrName>
                                        </p:attrNameLst>
                                      </p:cBhvr>
                                      <p:to>
                                        <p:strVal val="visible"/>
                                      </p:to>
                                    </p:set>
                                    <p:animEffect transition="in" filter="wipe(left)">
                                      <p:cBhvr>
                                        <p:cTn id="107" dur="500"/>
                                        <p:tgtEl>
                                          <p:spTgt spid="1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98692"/>
                                        </p:tgtEl>
                                        <p:attrNameLst>
                                          <p:attrName>style.visibility</p:attrName>
                                        </p:attrNameLst>
                                      </p:cBhvr>
                                      <p:to>
                                        <p:strVal val="visible"/>
                                      </p:to>
                                    </p:set>
                                    <p:animEffect transition="in" filter="wipe(left)">
                                      <p:cBhvr>
                                        <p:cTn id="112" dur="500"/>
                                        <p:tgtEl>
                                          <p:spTgt spid="19869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iterate type="wd">
                                    <p:tmPct val="10000"/>
                                  </p:iterate>
                                  <p:childTnLst>
                                    <p:set>
                                      <p:cBhvr>
                                        <p:cTn id="116" dur="1" fill="hold">
                                          <p:stCondLst>
                                            <p:cond delay="0"/>
                                          </p:stCondLst>
                                        </p:cTn>
                                        <p:tgtEl>
                                          <p:spTgt spid="198693"/>
                                        </p:tgtEl>
                                        <p:attrNameLst>
                                          <p:attrName>style.visibility</p:attrName>
                                        </p:attrNameLst>
                                      </p:cBhvr>
                                      <p:to>
                                        <p:strVal val="visible"/>
                                      </p:to>
                                    </p:set>
                                    <p:animEffect transition="in" filter="wipe(left)">
                                      <p:cBhvr>
                                        <p:cTn id="117" dur="500"/>
                                        <p:tgtEl>
                                          <p:spTgt spid="19869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198694">
                                            <p:txEl>
                                              <p:pRg st="0" end="0"/>
                                            </p:txEl>
                                          </p:spTgt>
                                        </p:tgtEl>
                                        <p:attrNameLst>
                                          <p:attrName>style.visibility</p:attrName>
                                        </p:attrNameLst>
                                      </p:cBhvr>
                                      <p:to>
                                        <p:strVal val="visible"/>
                                      </p:to>
                                    </p:set>
                                    <p:animEffect transition="in" filter="wipe(left)">
                                      <p:cBhvr>
                                        <p:cTn id="122" dur="500"/>
                                        <p:tgtEl>
                                          <p:spTgt spid="198694">
                                            <p:txEl>
                                              <p:pRg st="0" end="0"/>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11"/>
                                        </p:tgtEl>
                                        <p:attrNameLst>
                                          <p:attrName>style.visibility</p:attrName>
                                        </p:attrNameLst>
                                      </p:cBhvr>
                                      <p:to>
                                        <p:strVal val="visible"/>
                                      </p:to>
                                    </p:set>
                                    <p:animEffect transition="in" filter="wipe(left)">
                                      <p:cBhvr>
                                        <p:cTn id="127" dur="500"/>
                                        <p:tgtEl>
                                          <p:spTgt spid="1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12"/>
                                        </p:tgtEl>
                                        <p:attrNameLst>
                                          <p:attrName>style.visibility</p:attrName>
                                        </p:attrNameLst>
                                      </p:cBhvr>
                                      <p:to>
                                        <p:strVal val="visible"/>
                                      </p:to>
                                    </p:set>
                                    <p:animEffect transition="in" filter="wipe(left)">
                                      <p:cBhvr>
                                        <p:cTn id="132" dur="500"/>
                                        <p:tgtEl>
                                          <p:spTgt spid="1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198701"/>
                                        </p:tgtEl>
                                        <p:attrNameLst>
                                          <p:attrName>style.visibility</p:attrName>
                                        </p:attrNameLst>
                                      </p:cBhvr>
                                      <p:to>
                                        <p:strVal val="visible"/>
                                      </p:to>
                                    </p:set>
                                    <p:animEffect transition="in" filter="wipe(left)">
                                      <p:cBhvr>
                                        <p:cTn id="137" dur="500"/>
                                        <p:tgtEl>
                                          <p:spTgt spid="19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P spid="198672" grpId="0" build="p" autoUpdateAnimBg="0"/>
      <p:bldP spid="198682" grpId="0" animBg="1"/>
      <p:bldP spid="198683" grpId="0" animBg="1"/>
      <p:bldP spid="198684" grpId="0" animBg="1"/>
      <p:bldP spid="198685" grpId="0" build="p" autoUpdateAnimBg="0"/>
      <p:bldP spid="198692" grpId="0" animBg="1" autoUpdateAnimBg="0"/>
      <p:bldP spid="198693" grpId="0" animBg="1"/>
      <p:bldP spid="198694" grpId="0" build="p" autoUpdateAnimBg="0"/>
      <p:bldP spid="1987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3073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4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3A5808-F096-E149-A848-0306EA83F452}"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30734" name="Rectangle 2"/>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Example for Vector Addition</a:t>
            </a:r>
          </a:p>
        </p:txBody>
      </p:sp>
      <p:sp>
        <p:nvSpPr>
          <p:cNvPr id="199683" name="Text Box 3"/>
          <p:cNvSpPr txBox="1">
            <a:spLocks noChangeArrowheads="1"/>
          </p:cNvSpPr>
          <p:nvPr/>
        </p:nvSpPr>
        <p:spPr bwMode="auto">
          <a:xfrm>
            <a:off x="381000" y="906463"/>
            <a:ext cx="8458200" cy="769937"/>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force of </a:t>
            </a:r>
            <a:r>
              <a:rPr lang="en-US" sz="2200">
                <a:solidFill>
                  <a:srgbClr val="990000"/>
                </a:solidFill>
                <a:latin typeface="Arial Narrow" charset="0"/>
              </a:rPr>
              <a:t>20.0N applies to north</a:t>
            </a:r>
            <a:r>
              <a:rPr lang="en-US" sz="2200">
                <a:solidFill>
                  <a:schemeClr val="accent2"/>
                </a:solidFill>
                <a:latin typeface="Arial Narrow" charset="0"/>
              </a:rPr>
              <a:t> while another force of </a:t>
            </a:r>
            <a:r>
              <a:rPr lang="en-US" sz="2200">
                <a:solidFill>
                  <a:srgbClr val="990000"/>
                </a:solidFill>
                <a:latin typeface="Arial Narrow" charset="0"/>
              </a:rPr>
              <a:t>35.0N applies in the direction 60.0</a:t>
            </a:r>
            <a:r>
              <a:rPr lang="en-US" sz="2200" baseline="30000">
                <a:solidFill>
                  <a:srgbClr val="990000"/>
                </a:solidFill>
                <a:latin typeface="Arial Narrow" charset="0"/>
              </a:rPr>
              <a:t>o</a:t>
            </a:r>
            <a:r>
              <a:rPr lang="en-US" sz="2200">
                <a:solidFill>
                  <a:schemeClr val="accent2"/>
                </a:solidFill>
                <a:latin typeface="Arial Narrow" charset="0"/>
              </a:rPr>
              <a:t> west of north. Find the magnitude and direction of resultant force.</a:t>
            </a:r>
            <a:endParaRPr lang="en-US" sz="2200"/>
          </a:p>
        </p:txBody>
      </p:sp>
      <p:grpSp>
        <p:nvGrpSpPr>
          <p:cNvPr id="2" name="Group 4"/>
          <p:cNvGrpSpPr>
            <a:grpSpLocks/>
          </p:cNvGrpSpPr>
          <p:nvPr/>
        </p:nvGrpSpPr>
        <p:grpSpPr bwMode="auto">
          <a:xfrm>
            <a:off x="457200" y="2133600"/>
            <a:ext cx="3657600" cy="3352800"/>
            <a:chOff x="288" y="1344"/>
            <a:chExt cx="2304" cy="2112"/>
          </a:xfrm>
        </p:grpSpPr>
        <p:sp>
          <p:nvSpPr>
            <p:cNvPr id="30760" name="Rectangle 5"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30761" name="Line 6"/>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2" name="Line 7"/>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3" name="Text Box 8"/>
            <p:cNvSpPr txBox="1">
              <a:spLocks noChangeArrowheads="1"/>
            </p:cNvSpPr>
            <p:nvPr/>
          </p:nvSpPr>
          <p:spPr bwMode="auto">
            <a:xfrm>
              <a:off x="1344" y="1392"/>
              <a:ext cx="23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N</a:t>
              </a:r>
            </a:p>
          </p:txBody>
        </p:sp>
        <p:sp>
          <p:nvSpPr>
            <p:cNvPr id="30764" name="Text Box 9"/>
            <p:cNvSpPr txBox="1">
              <a:spLocks noChangeArrowheads="1"/>
            </p:cNvSpPr>
            <p:nvPr/>
          </p:nvSpPr>
          <p:spPr bwMode="auto">
            <a:xfrm>
              <a:off x="2205" y="2688"/>
              <a:ext cx="22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E</a:t>
              </a:r>
            </a:p>
          </p:txBody>
        </p:sp>
      </p:grpSp>
      <p:grpSp>
        <p:nvGrpSpPr>
          <p:cNvPr id="3" name="Group 10"/>
          <p:cNvGrpSpPr>
            <a:grpSpLocks/>
          </p:cNvGrpSpPr>
          <p:nvPr/>
        </p:nvGrpSpPr>
        <p:grpSpPr bwMode="auto">
          <a:xfrm>
            <a:off x="1833563" y="2895600"/>
            <a:ext cx="528637" cy="473075"/>
            <a:chOff x="1155" y="3782"/>
            <a:chExt cx="333" cy="298"/>
          </a:xfrm>
        </p:grpSpPr>
        <p:sp>
          <p:nvSpPr>
            <p:cNvPr id="30758" name="Text Box 11"/>
            <p:cNvSpPr txBox="1">
              <a:spLocks noChangeArrowheads="1"/>
            </p:cNvSpPr>
            <p:nvPr/>
          </p:nvSpPr>
          <p:spPr bwMode="auto">
            <a:xfrm>
              <a:off x="1155" y="3782"/>
              <a:ext cx="33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Symbol" charset="0"/>
                </a:rPr>
                <a:t>60</a:t>
              </a:r>
              <a:r>
                <a:rPr lang="en-US" sz="2000" baseline="30000">
                  <a:solidFill>
                    <a:srgbClr val="990000"/>
                  </a:solidFill>
                  <a:latin typeface="Symbol" charset="0"/>
                </a:rPr>
                <a:t>o</a:t>
              </a:r>
            </a:p>
          </p:txBody>
        </p:sp>
        <p:sp>
          <p:nvSpPr>
            <p:cNvPr id="30759" name="AutoShape 12"/>
            <p:cNvSpPr>
              <a:spLocks noChangeArrowheads="1"/>
            </p:cNvSpPr>
            <p:nvPr/>
          </p:nvSpPr>
          <p:spPr bwMode="auto">
            <a:xfrm rot="10800000">
              <a:off x="1200" y="4032"/>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3"/>
          <p:cNvGrpSpPr>
            <a:grpSpLocks/>
          </p:cNvGrpSpPr>
          <p:nvPr/>
        </p:nvGrpSpPr>
        <p:grpSpPr bwMode="auto">
          <a:xfrm>
            <a:off x="1858963" y="3581400"/>
            <a:ext cx="427037" cy="461963"/>
            <a:chOff x="1171" y="4224"/>
            <a:chExt cx="269" cy="291"/>
          </a:xfrm>
        </p:grpSpPr>
        <p:sp>
          <p:nvSpPr>
            <p:cNvPr id="30756" name="Text Box 14"/>
            <p:cNvSpPr txBox="1">
              <a:spLocks noChangeArrowheads="1"/>
            </p:cNvSpPr>
            <p:nvPr/>
          </p:nvSpPr>
          <p:spPr bwMode="auto">
            <a:xfrm>
              <a:off x="1171" y="4224"/>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Symbol" charset="0"/>
                </a:rPr>
                <a:t>θ</a:t>
              </a:r>
              <a:endParaRPr lang="en-US" baseline="-25000">
                <a:solidFill>
                  <a:srgbClr val="990000"/>
                </a:solidFill>
                <a:latin typeface="Arial Narrow" charset="0"/>
              </a:endParaRPr>
            </a:p>
          </p:txBody>
        </p:sp>
        <p:sp>
          <p:nvSpPr>
            <p:cNvPr id="30757" name="AutoShape 15"/>
            <p:cNvSpPr>
              <a:spLocks noChangeArrowheads="1"/>
            </p:cNvSpPr>
            <p:nvPr/>
          </p:nvSpPr>
          <p:spPr bwMode="auto">
            <a:xfrm rot="10800000">
              <a:off x="1200" y="4464"/>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 name="Group 16"/>
          <p:cNvGrpSpPr>
            <a:grpSpLocks/>
          </p:cNvGrpSpPr>
          <p:nvPr/>
        </p:nvGrpSpPr>
        <p:grpSpPr bwMode="auto">
          <a:xfrm>
            <a:off x="1143000" y="2743200"/>
            <a:ext cx="1143000" cy="1828800"/>
            <a:chOff x="720" y="3696"/>
            <a:chExt cx="720" cy="1152"/>
          </a:xfrm>
        </p:grpSpPr>
        <p:sp>
          <p:nvSpPr>
            <p:cNvPr id="30754" name="Line 17"/>
            <p:cNvSpPr>
              <a:spLocks noChangeShapeType="1"/>
            </p:cNvSpPr>
            <p:nvPr/>
          </p:nvSpPr>
          <p:spPr bwMode="auto">
            <a:xfrm flipH="1" flipV="1">
              <a:off x="720" y="3696"/>
              <a:ext cx="720" cy="1152"/>
            </a:xfrm>
            <a:prstGeom prst="line">
              <a:avLst/>
            </a:prstGeom>
            <a:noFill/>
            <a:ln w="38100">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55" name="Text Box 18"/>
            <p:cNvSpPr txBox="1">
              <a:spLocks noChangeArrowheads="1"/>
            </p:cNvSpPr>
            <p:nvPr/>
          </p:nvSpPr>
          <p:spPr bwMode="auto">
            <a:xfrm>
              <a:off x="864" y="4272"/>
              <a:ext cx="21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a:t>
              </a:r>
            </a:p>
          </p:txBody>
        </p:sp>
      </p:grpSp>
      <p:graphicFrame>
        <p:nvGraphicFramePr>
          <p:cNvPr id="199699" name="Object 2"/>
          <p:cNvGraphicFramePr>
            <a:graphicFrameLocks noChangeAspect="1"/>
          </p:cNvGraphicFramePr>
          <p:nvPr/>
        </p:nvGraphicFramePr>
        <p:xfrm>
          <a:off x="4191000" y="2085975"/>
          <a:ext cx="465138" cy="227013"/>
        </p:xfrm>
        <a:graphic>
          <a:graphicData uri="http://schemas.openxmlformats.org/presentationml/2006/ole">
            <mc:AlternateContent xmlns:mc="http://schemas.openxmlformats.org/markup-compatibility/2006">
              <mc:Choice xmlns:v="urn:schemas-microsoft-com:vml" Requires="v">
                <p:oleObj spid="_x0000_s11766" name="Equation" r:id="rId3" imgW="292100" imgH="152400" progId="Equation.DSMT4">
                  <p:embed/>
                </p:oleObj>
              </mc:Choice>
              <mc:Fallback>
                <p:oleObj name="Equation" r:id="rId3" imgW="292100" imgH="15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85975"/>
                        <a:ext cx="465138" cy="2270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20"/>
          <p:cNvGrpSpPr>
            <a:grpSpLocks/>
          </p:cNvGrpSpPr>
          <p:nvPr/>
        </p:nvGrpSpPr>
        <p:grpSpPr bwMode="auto">
          <a:xfrm>
            <a:off x="2286000" y="3429000"/>
            <a:ext cx="584200" cy="1143000"/>
            <a:chOff x="1440" y="4128"/>
            <a:chExt cx="368" cy="720"/>
          </a:xfrm>
        </p:grpSpPr>
        <p:sp>
          <p:nvSpPr>
            <p:cNvPr id="30751" name="Text Box 21"/>
            <p:cNvSpPr txBox="1">
              <a:spLocks noChangeArrowheads="1"/>
            </p:cNvSpPr>
            <p:nvPr/>
          </p:nvSpPr>
          <p:spPr bwMode="auto">
            <a:xfrm>
              <a:off x="1484" y="4128"/>
              <a:ext cx="29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Arial Narrow" charset="0"/>
                </a:rPr>
                <a:t>20</a:t>
              </a:r>
            </a:p>
          </p:txBody>
        </p:sp>
        <p:sp>
          <p:nvSpPr>
            <p:cNvPr id="30752" name="Line 22"/>
            <p:cNvSpPr>
              <a:spLocks noChangeShapeType="1"/>
            </p:cNvSpPr>
            <p:nvPr/>
          </p:nvSpPr>
          <p:spPr bwMode="auto">
            <a:xfrm flipV="1">
              <a:off x="1440" y="4272"/>
              <a:ext cx="0" cy="576"/>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9703" name="Text Box 23"/>
            <p:cNvSpPr txBox="1">
              <a:spLocks noChangeArrowheads="1"/>
            </p:cNvSpPr>
            <p:nvPr/>
          </p:nvSpPr>
          <p:spPr bwMode="auto">
            <a:xfrm>
              <a:off x="1536" y="4368"/>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1</a:t>
              </a:r>
            </a:p>
          </p:txBody>
        </p:sp>
      </p:grpSp>
      <p:grpSp>
        <p:nvGrpSpPr>
          <p:cNvPr id="7" name="Group 24"/>
          <p:cNvGrpSpPr>
            <a:grpSpLocks/>
          </p:cNvGrpSpPr>
          <p:nvPr/>
        </p:nvGrpSpPr>
        <p:grpSpPr bwMode="auto">
          <a:xfrm>
            <a:off x="1143000" y="2743200"/>
            <a:ext cx="1143000" cy="914400"/>
            <a:chOff x="720" y="3696"/>
            <a:chExt cx="720" cy="576"/>
          </a:xfrm>
        </p:grpSpPr>
        <p:sp>
          <p:nvSpPr>
            <p:cNvPr id="30749" name="Line 25"/>
            <p:cNvSpPr>
              <a:spLocks noChangeShapeType="1"/>
            </p:cNvSpPr>
            <p:nvPr/>
          </p:nvSpPr>
          <p:spPr bwMode="auto">
            <a:xfrm flipH="1" flipV="1">
              <a:off x="720" y="3696"/>
              <a:ext cx="720" cy="576"/>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9706" name="Text Box 26"/>
            <p:cNvSpPr txBox="1">
              <a:spLocks noChangeArrowheads="1"/>
            </p:cNvSpPr>
            <p:nvPr/>
          </p:nvSpPr>
          <p:spPr bwMode="auto">
            <a:xfrm>
              <a:off x="1008" y="3696"/>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2</a:t>
              </a:r>
            </a:p>
          </p:txBody>
        </p:sp>
      </p:grpSp>
      <p:graphicFrame>
        <p:nvGraphicFramePr>
          <p:cNvPr id="199707" name="Object 3"/>
          <p:cNvGraphicFramePr>
            <a:graphicFrameLocks noChangeAspect="1"/>
          </p:cNvGraphicFramePr>
          <p:nvPr/>
        </p:nvGraphicFramePr>
        <p:xfrm>
          <a:off x="4184650" y="4251325"/>
          <a:ext cx="2749550" cy="747713"/>
        </p:xfrm>
        <a:graphic>
          <a:graphicData uri="http://schemas.openxmlformats.org/presentationml/2006/ole">
            <mc:AlternateContent xmlns:mc="http://schemas.openxmlformats.org/markup-compatibility/2006">
              <mc:Choice xmlns:v="urn:schemas-microsoft-com:vml" Requires="v">
                <p:oleObj spid="_x0000_s11767" name="Equation" r:id="rId5" imgW="1638300" imgH="546100" progId="Equation.DSMT4">
                  <p:embed/>
                </p:oleObj>
              </mc:Choice>
              <mc:Fallback>
                <p:oleObj name="Equation" r:id="rId5" imgW="1638300" imgH="546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650" y="4251325"/>
                        <a:ext cx="2749550" cy="747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9708" name="Text Box 28"/>
          <p:cNvSpPr txBox="1">
            <a:spLocks noChangeArrowheads="1"/>
          </p:cNvSpPr>
          <p:nvPr/>
        </p:nvSpPr>
        <p:spPr bwMode="auto">
          <a:xfrm>
            <a:off x="7696200" y="4343400"/>
            <a:ext cx="1355725" cy="13398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Find other ways to solve this problem…</a:t>
            </a:r>
          </a:p>
        </p:txBody>
      </p:sp>
      <p:graphicFrame>
        <p:nvGraphicFramePr>
          <p:cNvPr id="199709" name="Object 4"/>
          <p:cNvGraphicFramePr>
            <a:graphicFrameLocks noChangeAspect="1"/>
          </p:cNvGraphicFramePr>
          <p:nvPr/>
        </p:nvGraphicFramePr>
        <p:xfrm>
          <a:off x="4351338" y="2409825"/>
          <a:ext cx="4632325" cy="474663"/>
        </p:xfrm>
        <a:graphic>
          <a:graphicData uri="http://schemas.openxmlformats.org/presentationml/2006/ole">
            <mc:AlternateContent xmlns:mc="http://schemas.openxmlformats.org/markup-compatibility/2006">
              <mc:Choice xmlns:v="urn:schemas-microsoft-com:vml" Requires="v">
                <p:oleObj spid="_x0000_s11768" name="Equation" r:id="rId7" imgW="2908300" imgH="317500" progId="Equation.DSMT4">
                  <p:embed/>
                </p:oleObj>
              </mc:Choice>
              <mc:Fallback>
                <p:oleObj name="Equation" r:id="rId7" imgW="2908300" imgH="317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338" y="2409825"/>
                        <a:ext cx="4632325" cy="4746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0" name="Object 5"/>
          <p:cNvGraphicFramePr>
            <a:graphicFrameLocks noChangeAspect="1"/>
          </p:cNvGraphicFramePr>
          <p:nvPr/>
        </p:nvGraphicFramePr>
        <p:xfrm>
          <a:off x="4573588" y="2857500"/>
          <a:ext cx="2690812" cy="417513"/>
        </p:xfrm>
        <a:graphic>
          <a:graphicData uri="http://schemas.openxmlformats.org/presentationml/2006/ole">
            <mc:AlternateContent xmlns:mc="http://schemas.openxmlformats.org/markup-compatibility/2006">
              <mc:Choice xmlns:v="urn:schemas-microsoft-com:vml" Requires="v">
                <p:oleObj spid="_x0000_s11769" name="Equation" r:id="rId9" imgW="1689100" imgH="279400" progId="Equation.DSMT4">
                  <p:embed/>
                </p:oleObj>
              </mc:Choice>
              <mc:Fallback>
                <p:oleObj name="Equation" r:id="rId9" imgW="1689100" imgH="279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2857500"/>
                        <a:ext cx="2690812" cy="4175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1" name="Object 6"/>
          <p:cNvGraphicFramePr>
            <a:graphicFrameLocks noChangeAspect="1"/>
          </p:cNvGraphicFramePr>
          <p:nvPr/>
        </p:nvGraphicFramePr>
        <p:xfrm>
          <a:off x="4724400" y="3276600"/>
          <a:ext cx="4187825" cy="436563"/>
        </p:xfrm>
        <a:graphic>
          <a:graphicData uri="http://schemas.openxmlformats.org/presentationml/2006/ole">
            <mc:AlternateContent xmlns:mc="http://schemas.openxmlformats.org/markup-compatibility/2006">
              <mc:Choice xmlns:v="urn:schemas-microsoft-com:vml" Requires="v">
                <p:oleObj spid="_x0000_s11770" name="Equation" r:id="rId11" imgW="2628720" imgH="291960" progId="Equation.3">
                  <p:embed/>
                </p:oleObj>
              </mc:Choice>
              <mc:Fallback>
                <p:oleObj name="Equation" r:id="rId11" imgW="2628720" imgH="2919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276600"/>
                        <a:ext cx="4187825" cy="4365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2" name="Object 7"/>
          <p:cNvGraphicFramePr>
            <a:graphicFrameLocks noChangeAspect="1"/>
          </p:cNvGraphicFramePr>
          <p:nvPr/>
        </p:nvGraphicFramePr>
        <p:xfrm>
          <a:off x="4754563" y="3733800"/>
          <a:ext cx="2003425" cy="360363"/>
        </p:xfrm>
        <a:graphic>
          <a:graphicData uri="http://schemas.openxmlformats.org/presentationml/2006/ole">
            <mc:AlternateContent xmlns:mc="http://schemas.openxmlformats.org/markup-compatibility/2006">
              <mc:Choice xmlns:v="urn:schemas-microsoft-com:vml" Requires="v">
                <p:oleObj spid="_x0000_s11771" name="Equation" r:id="rId13" imgW="1257300" imgH="241300" progId="Equation.DSMT4">
                  <p:embed/>
                </p:oleObj>
              </mc:Choice>
              <mc:Fallback>
                <p:oleObj name="Equation" r:id="rId13" imgW="12573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4563" y="3733800"/>
                        <a:ext cx="2003425" cy="360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3" name="Object 8"/>
          <p:cNvGraphicFramePr>
            <a:graphicFrameLocks noChangeAspect="1"/>
          </p:cNvGraphicFramePr>
          <p:nvPr/>
        </p:nvGraphicFramePr>
        <p:xfrm>
          <a:off x="4343400" y="5076825"/>
          <a:ext cx="2620963" cy="538163"/>
        </p:xfrm>
        <a:graphic>
          <a:graphicData uri="http://schemas.openxmlformats.org/presentationml/2006/ole">
            <mc:AlternateContent xmlns:mc="http://schemas.openxmlformats.org/markup-compatibility/2006">
              <mc:Choice xmlns:v="urn:schemas-microsoft-com:vml" Requires="v">
                <p:oleObj spid="_x0000_s11772" name="Equation" r:id="rId15" imgW="1562040" imgH="393480" progId="Equation.3">
                  <p:embed/>
                </p:oleObj>
              </mc:Choice>
              <mc:Fallback>
                <p:oleObj name="Equation" r:id="rId15" imgW="156204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5076825"/>
                        <a:ext cx="2620963" cy="5381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4" name="Object 9"/>
          <p:cNvGraphicFramePr>
            <a:graphicFrameLocks noChangeAspect="1"/>
          </p:cNvGraphicFramePr>
          <p:nvPr/>
        </p:nvGraphicFramePr>
        <p:xfrm>
          <a:off x="4343400" y="5632450"/>
          <a:ext cx="3302000" cy="539750"/>
        </p:xfrm>
        <a:graphic>
          <a:graphicData uri="http://schemas.openxmlformats.org/presentationml/2006/ole">
            <mc:AlternateContent xmlns:mc="http://schemas.openxmlformats.org/markup-compatibility/2006">
              <mc:Choice xmlns:v="urn:schemas-microsoft-com:vml" Requires="v">
                <p:oleObj spid="_x0000_s11773" name="Equation" r:id="rId17" imgW="1968480" imgH="393480" progId="Equation.3">
                  <p:embed/>
                </p:oleObj>
              </mc:Choice>
              <mc:Fallback>
                <p:oleObj name="Equation" r:id="rId17" imgW="19684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5632450"/>
                        <a:ext cx="3302000" cy="5397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 name="Group 35"/>
          <p:cNvGrpSpPr>
            <a:grpSpLocks/>
          </p:cNvGrpSpPr>
          <p:nvPr/>
        </p:nvGrpSpPr>
        <p:grpSpPr bwMode="auto">
          <a:xfrm>
            <a:off x="2286000" y="2743200"/>
            <a:ext cx="1158875" cy="914400"/>
            <a:chOff x="1440" y="1728"/>
            <a:chExt cx="730" cy="576"/>
          </a:xfrm>
        </p:grpSpPr>
        <p:sp>
          <p:nvSpPr>
            <p:cNvPr id="30747" name="Line 36"/>
            <p:cNvSpPr>
              <a:spLocks noChangeShapeType="1"/>
            </p:cNvSpPr>
            <p:nvPr/>
          </p:nvSpPr>
          <p:spPr bwMode="auto">
            <a:xfrm flipV="1">
              <a:off x="1440" y="1728"/>
              <a:ext cx="0" cy="576"/>
            </a:xfrm>
            <a:prstGeom prst="line">
              <a:avLst/>
            </a:prstGeom>
            <a:noFill/>
            <a:ln w="28575">
              <a:solidFill>
                <a:srgbClr val="FF0066"/>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37"/>
            <p:cNvSpPr txBox="1">
              <a:spLocks noChangeArrowheads="1"/>
            </p:cNvSpPr>
            <p:nvPr/>
          </p:nvSpPr>
          <p:spPr bwMode="auto">
            <a:xfrm>
              <a:off x="1478" y="1829"/>
              <a:ext cx="6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66"/>
                  </a:solidFill>
                </a:rPr>
                <a:t>F</a:t>
              </a:r>
              <a:r>
                <a:rPr lang="en-US" sz="2000" baseline="-25000" dirty="0">
                  <a:solidFill>
                    <a:srgbClr val="FF0066"/>
                  </a:solidFill>
                </a:rPr>
                <a:t>2</a:t>
              </a:r>
              <a:r>
                <a:rPr lang="en-US" sz="2000" dirty="0">
                  <a:solidFill>
                    <a:srgbClr val="FF0066"/>
                  </a:solidFill>
                </a:rPr>
                <a:t>cos</a:t>
              </a:r>
              <a:r>
                <a:rPr lang="en-US" sz="2000" dirty="0">
                  <a:solidFill>
                    <a:srgbClr val="FF0066"/>
                  </a:solidFill>
                  <a:latin typeface="Symbol" charset="0"/>
                </a:rPr>
                <a:t>60</a:t>
              </a:r>
              <a:r>
                <a:rPr lang="en-US" sz="2000" baseline="30000" dirty="0">
                  <a:solidFill>
                    <a:srgbClr val="FF0066"/>
                  </a:solidFill>
                  <a:latin typeface="Symbol" charset="0"/>
                </a:rPr>
                <a:t>o</a:t>
              </a:r>
              <a:endParaRPr lang="en-US" sz="2000" baseline="30000" dirty="0">
                <a:solidFill>
                  <a:srgbClr val="FF0066"/>
                </a:solidFill>
              </a:endParaRPr>
            </a:p>
          </p:txBody>
        </p:sp>
      </p:grpSp>
      <p:grpSp>
        <p:nvGrpSpPr>
          <p:cNvPr id="9" name="Group 38"/>
          <p:cNvGrpSpPr>
            <a:grpSpLocks/>
          </p:cNvGrpSpPr>
          <p:nvPr/>
        </p:nvGrpSpPr>
        <p:grpSpPr bwMode="auto">
          <a:xfrm>
            <a:off x="1143000" y="2293938"/>
            <a:ext cx="1143000" cy="449262"/>
            <a:chOff x="720" y="1445"/>
            <a:chExt cx="720" cy="283"/>
          </a:xfrm>
        </p:grpSpPr>
        <p:sp>
          <p:nvSpPr>
            <p:cNvPr id="30745" name="Line 39"/>
            <p:cNvSpPr>
              <a:spLocks noChangeShapeType="1"/>
            </p:cNvSpPr>
            <p:nvPr/>
          </p:nvSpPr>
          <p:spPr bwMode="auto">
            <a:xfrm>
              <a:off x="720" y="1728"/>
              <a:ext cx="720" cy="0"/>
            </a:xfrm>
            <a:prstGeom prst="line">
              <a:avLst/>
            </a:prstGeom>
            <a:noFill/>
            <a:ln w="28575">
              <a:solidFill>
                <a:srgbClr val="FF0066"/>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Text Box 40"/>
            <p:cNvSpPr txBox="1">
              <a:spLocks noChangeArrowheads="1"/>
            </p:cNvSpPr>
            <p:nvPr/>
          </p:nvSpPr>
          <p:spPr bwMode="auto">
            <a:xfrm>
              <a:off x="720" y="1445"/>
              <a:ext cx="665"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66"/>
                  </a:solidFill>
                </a:rPr>
                <a:t>F</a:t>
              </a:r>
              <a:r>
                <a:rPr lang="en-US" sz="2000" baseline="-25000">
                  <a:solidFill>
                    <a:srgbClr val="FF0066"/>
                  </a:solidFill>
                </a:rPr>
                <a:t>2</a:t>
              </a:r>
              <a:r>
                <a:rPr lang="en-US" sz="2000">
                  <a:solidFill>
                    <a:srgbClr val="FF0066"/>
                  </a:solidFill>
                </a:rPr>
                <a:t>sin</a:t>
              </a:r>
              <a:r>
                <a:rPr lang="en-US" sz="2000">
                  <a:solidFill>
                    <a:srgbClr val="FF0066"/>
                  </a:solidFill>
                  <a:latin typeface="Symbol" charset="0"/>
                </a:rPr>
                <a:t>60</a:t>
              </a:r>
              <a:r>
                <a:rPr lang="en-US" sz="2000" baseline="30000">
                  <a:solidFill>
                    <a:srgbClr val="FF0066"/>
                  </a:solidFill>
                  <a:latin typeface="Symbol" charset="0"/>
                </a:rPr>
                <a:t>o</a:t>
              </a:r>
              <a:endParaRPr lang="en-US" sz="2000" baseline="30000">
                <a:solidFill>
                  <a:srgbClr val="FF0066"/>
                </a:solidFill>
              </a:endParaRPr>
            </a:p>
          </p:txBody>
        </p:sp>
      </p:grpSp>
      <p:graphicFrame>
        <p:nvGraphicFramePr>
          <p:cNvPr id="199721" name="Object 10"/>
          <p:cNvGraphicFramePr>
            <a:graphicFrameLocks noChangeAspect="1"/>
          </p:cNvGraphicFramePr>
          <p:nvPr>
            <p:extLst/>
          </p:nvPr>
        </p:nvGraphicFramePr>
        <p:xfrm>
          <a:off x="4635500" y="1905000"/>
          <a:ext cx="3236913" cy="550863"/>
        </p:xfrm>
        <a:graphic>
          <a:graphicData uri="http://schemas.openxmlformats.org/presentationml/2006/ole">
            <mc:AlternateContent xmlns:mc="http://schemas.openxmlformats.org/markup-compatibility/2006">
              <mc:Choice xmlns:v="urn:schemas-microsoft-com:vml" Requires="v">
                <p:oleObj spid="_x0000_s11774" name="Equation" r:id="rId19" imgW="2032000" imgH="368300" progId="Equation.DSMT4">
                  <p:embed/>
                </p:oleObj>
              </mc:Choice>
              <mc:Fallback>
                <p:oleObj name="Equation" r:id="rId19" imgW="2032000" imgH="368300" progId="Equation.DSMT4">
                  <p:embed/>
                  <p:pic>
                    <p:nvPicPr>
                      <p:cNvPr id="0" name=""/>
                      <p:cNvPicPr>
                        <a:picLocks noChangeAspect="1" noChangeArrowheads="1"/>
                      </p:cNvPicPr>
                      <p:nvPr/>
                    </p:nvPicPr>
                    <p:blipFill>
                      <a:blip r:embed="rId20"/>
                      <a:srcRect/>
                      <a:stretch>
                        <a:fillRect/>
                      </a:stretch>
                    </p:blipFill>
                    <p:spPr bwMode="auto">
                      <a:xfrm>
                        <a:off x="4635500" y="1905000"/>
                        <a:ext cx="3236913"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736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9683"/>
                                        </p:tgtEl>
                                        <p:attrNameLst>
                                          <p:attrName>style.visibility</p:attrName>
                                        </p:attrNameLst>
                                      </p:cBhvr>
                                      <p:to>
                                        <p:strVal val="visible"/>
                                      </p:to>
                                    </p:set>
                                    <p:animEffect transition="in" filter="wipe(left)">
                                      <p:cBhvr>
                                        <p:cTn id="7" dur="500"/>
                                        <p:tgtEl>
                                          <p:spTgt spid="199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99699"/>
                                        </p:tgtEl>
                                        <p:attrNameLst>
                                          <p:attrName>style.visibility</p:attrName>
                                        </p:attrNameLst>
                                      </p:cBhvr>
                                      <p:to>
                                        <p:strVal val="visible"/>
                                      </p:to>
                                    </p:set>
                                    <p:animEffect transition="in" filter="wipe(left)">
                                      <p:cBhvr>
                                        <p:cTn id="46" dur="500"/>
                                        <p:tgtEl>
                                          <p:spTgt spid="19969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99721"/>
                                        </p:tgtEl>
                                        <p:attrNameLst>
                                          <p:attrName>style.visibility</p:attrName>
                                        </p:attrNameLst>
                                      </p:cBhvr>
                                      <p:to>
                                        <p:strVal val="visible"/>
                                      </p:to>
                                    </p:set>
                                    <p:animEffect transition="in" filter="wipe(left)">
                                      <p:cBhvr>
                                        <p:cTn id="51" dur="500"/>
                                        <p:tgtEl>
                                          <p:spTgt spid="1997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99709"/>
                                        </p:tgtEl>
                                        <p:attrNameLst>
                                          <p:attrName>style.visibility</p:attrName>
                                        </p:attrNameLst>
                                      </p:cBhvr>
                                      <p:to>
                                        <p:strVal val="visible"/>
                                      </p:to>
                                    </p:set>
                                    <p:animEffect transition="in" filter="wipe(left)">
                                      <p:cBhvr>
                                        <p:cTn id="61" dur="500"/>
                                        <p:tgtEl>
                                          <p:spTgt spid="19970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99710"/>
                                        </p:tgtEl>
                                        <p:attrNameLst>
                                          <p:attrName>style.visibility</p:attrName>
                                        </p:attrNameLst>
                                      </p:cBhvr>
                                      <p:to>
                                        <p:strVal val="visible"/>
                                      </p:to>
                                    </p:set>
                                    <p:animEffect transition="in" filter="wipe(left)">
                                      <p:cBhvr>
                                        <p:cTn id="66" dur="500"/>
                                        <p:tgtEl>
                                          <p:spTgt spid="1997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99711"/>
                                        </p:tgtEl>
                                        <p:attrNameLst>
                                          <p:attrName>style.visibility</p:attrName>
                                        </p:attrNameLst>
                                      </p:cBhvr>
                                      <p:to>
                                        <p:strVal val="visible"/>
                                      </p:to>
                                    </p:set>
                                    <p:animEffect transition="in" filter="wipe(left)">
                                      <p:cBhvr>
                                        <p:cTn id="71" dur="500"/>
                                        <p:tgtEl>
                                          <p:spTgt spid="1997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199712"/>
                                        </p:tgtEl>
                                        <p:attrNameLst>
                                          <p:attrName>style.visibility</p:attrName>
                                        </p:attrNameLst>
                                      </p:cBhvr>
                                      <p:to>
                                        <p:strVal val="visible"/>
                                      </p:to>
                                    </p:set>
                                    <p:animEffect transition="in" filter="wipe(left)">
                                      <p:cBhvr>
                                        <p:cTn id="76" dur="500"/>
                                        <p:tgtEl>
                                          <p:spTgt spid="19971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199707"/>
                                        </p:tgtEl>
                                        <p:attrNameLst>
                                          <p:attrName>style.visibility</p:attrName>
                                        </p:attrNameLst>
                                      </p:cBhvr>
                                      <p:to>
                                        <p:strVal val="visible"/>
                                      </p:to>
                                    </p:set>
                                    <p:animEffect transition="in" filter="wipe(left)">
                                      <p:cBhvr>
                                        <p:cTn id="81" dur="500"/>
                                        <p:tgtEl>
                                          <p:spTgt spid="1997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199713"/>
                                        </p:tgtEl>
                                        <p:attrNameLst>
                                          <p:attrName>style.visibility</p:attrName>
                                        </p:attrNameLst>
                                      </p:cBhvr>
                                      <p:to>
                                        <p:strVal val="visible"/>
                                      </p:to>
                                    </p:set>
                                    <p:animEffect transition="in" filter="wipe(left)">
                                      <p:cBhvr>
                                        <p:cTn id="86" dur="500"/>
                                        <p:tgtEl>
                                          <p:spTgt spid="1997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199714"/>
                                        </p:tgtEl>
                                        <p:attrNameLst>
                                          <p:attrName>style.visibility</p:attrName>
                                        </p:attrNameLst>
                                      </p:cBhvr>
                                      <p:to>
                                        <p:strVal val="visible"/>
                                      </p:to>
                                    </p:set>
                                    <p:animEffect transition="in" filter="wipe(left)">
                                      <p:cBhvr>
                                        <p:cTn id="91" dur="500"/>
                                        <p:tgtEl>
                                          <p:spTgt spid="19971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199708"/>
                                        </p:tgtEl>
                                        <p:attrNameLst>
                                          <p:attrName>style.visibility</p:attrName>
                                        </p:attrNameLst>
                                      </p:cBhvr>
                                      <p:to>
                                        <p:strVal val="visible"/>
                                      </p:to>
                                    </p:set>
                                    <p:animEffect transition="in" filter="wipe(left)">
                                      <p:cBhvr>
                                        <p:cTn id="96" dur="500"/>
                                        <p:tgtEl>
                                          <p:spTgt spid="19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autoUpdateAnimBg="0"/>
      <p:bldP spid="19970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31756"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2790" name="Equation" r:id="rId3" imgW="965200" imgH="304800" progId="Equation.DSMT4">
                  <p:embed/>
                </p:oleObj>
              </mc:Choice>
              <mc:Fallback>
                <p:oleObj name="Equation" r:id="rId3" imgW="9652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2791" name="Equation" r:id="rId5" imgW="317500" imgH="241300" progId="Equation.DSMT4">
                  <p:embed/>
                </p:oleObj>
              </mc:Choice>
              <mc:Fallback>
                <p:oleObj name="Equation" r:id="rId5" imgW="3175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extLst/>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2792" name="Equation" r:id="rId7" imgW="330200" imgH="355600" progId="Equation.DSMT4">
                  <p:embed/>
                </p:oleObj>
              </mc:Choice>
              <mc:Fallback>
                <p:oleObj name="Equation" r:id="rId7" imgW="330200" imgH="355600" progId="Equation.DSMT4">
                  <p:embed/>
                  <p:pic>
                    <p:nvPicPr>
                      <p:cNvPr id="0" name=""/>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2793" name="Equation" r:id="rId9" imgW="330200" imgH="266700" progId="Equation.DSMT4">
                  <p:embed/>
                </p:oleObj>
              </mc:Choice>
              <mc:Fallback>
                <p:oleObj name="Equation" r:id="rId9" imgW="3302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extLst/>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2794" name="Equation" r:id="rId11" imgW="1562100" imgH="469900" progId="Equation.DSMT4">
                  <p:embed/>
                </p:oleObj>
              </mc:Choice>
              <mc:Fallback>
                <p:oleObj name="Equation" r:id="rId11" imgW="1562100" imgH="469900" progId="Equation.DSMT4">
                  <p:embed/>
                  <p:pic>
                    <p:nvPicPr>
                      <p:cNvPr id="0" name=""/>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extLst/>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2795" name="Equation" r:id="rId13" imgW="1460500" imgH="444500" progId="Equation.DSMT4">
                  <p:embed/>
                </p:oleObj>
              </mc:Choice>
              <mc:Fallback>
                <p:oleObj name="Equation" r:id="rId13" imgW="1460500" imgH="444500" progId="Equation.DSMT4">
                  <p:embed/>
                  <p:pic>
                    <p:nvPicPr>
                      <p:cNvPr id="0" name=""/>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extLst/>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2796" name="Equation" r:id="rId15" imgW="330200" imgH="355600" progId="Equation.DSMT4">
                  <p:embed/>
                </p:oleObj>
              </mc:Choice>
              <mc:Fallback>
                <p:oleObj name="Equation" r:id="rId15" imgW="330200" imgH="355600" progId="Equation.DSMT4">
                  <p:embed/>
                  <p:pic>
                    <p:nvPicPr>
                      <p:cNvPr id="0" name=""/>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2797" name="Equation" r:id="rId17" imgW="533400" imgH="368300" progId="Equation.DSMT4">
                  <p:embed/>
                </p:oleObj>
              </mc:Choice>
              <mc:Fallback>
                <p:oleObj name="Equation" r:id="rId17" imgW="533400" imgH="3683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2798" name="Equation" r:id="rId19" imgW="508000" imgH="368300" progId="Equation.DSMT4">
                  <p:embed/>
                </p:oleObj>
              </mc:Choice>
              <mc:Fallback>
                <p:oleObj name="Equation" r:id="rId19" imgW="508000" imgH="3683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97280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wipe(left)">
                                      <p:cBhvr>
                                        <p:cTn id="7" dur="500"/>
                                        <p:tgtEl>
                                          <p:spTgt spid="2007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0711">
                                            <p:txEl>
                                              <p:pRg st="0" end="0"/>
                                            </p:txEl>
                                          </p:spTgt>
                                        </p:tgtEl>
                                        <p:attrNameLst>
                                          <p:attrName>style.visibility</p:attrName>
                                        </p:attrNameLst>
                                      </p:cBhvr>
                                      <p:to>
                                        <p:strVal val="visible"/>
                                      </p:to>
                                    </p:set>
                                    <p:animEffect transition="in" filter="wipe(left)">
                                      <p:cBhvr>
                                        <p:cTn id="41" dur="500"/>
                                        <p:tgtEl>
                                          <p:spTgt spid="20071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0730"/>
                                        </p:tgtEl>
                                        <p:attrNameLst>
                                          <p:attrName>style.visibility</p:attrName>
                                        </p:attrNameLst>
                                      </p:cBhvr>
                                      <p:to>
                                        <p:strVal val="visible"/>
                                      </p:to>
                                    </p:set>
                                    <p:animEffect transition="in" filter="wipe(left)">
                                      <p:cBhvr>
                                        <p:cTn id="46" dur="500"/>
                                        <p:tgtEl>
                                          <p:spTgt spid="2007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0742"/>
                                        </p:tgtEl>
                                        <p:attrNameLst>
                                          <p:attrName>style.visibility</p:attrName>
                                        </p:attrNameLst>
                                      </p:cBhvr>
                                      <p:to>
                                        <p:strVal val="visible"/>
                                      </p:to>
                                    </p:set>
                                    <p:animEffect transition="in" filter="wipe(left)">
                                      <p:cBhvr>
                                        <p:cTn id="51" dur="500"/>
                                        <p:tgtEl>
                                          <p:spTgt spid="2007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0737"/>
                                        </p:tgtEl>
                                        <p:attrNameLst>
                                          <p:attrName>style.visibility</p:attrName>
                                        </p:attrNameLst>
                                      </p:cBhvr>
                                      <p:to>
                                        <p:strVal val="visible"/>
                                      </p:to>
                                    </p:set>
                                    <p:animEffect transition="in" filter="wipe(left)">
                                      <p:cBhvr>
                                        <p:cTn id="56" dur="500"/>
                                        <p:tgtEl>
                                          <p:spTgt spid="2007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0743"/>
                                        </p:tgtEl>
                                        <p:attrNameLst>
                                          <p:attrName>style.visibility</p:attrName>
                                        </p:attrNameLst>
                                      </p:cBhvr>
                                      <p:to>
                                        <p:strVal val="visible"/>
                                      </p:to>
                                    </p:set>
                                    <p:animEffect transition="in" filter="wipe(left)">
                                      <p:cBhvr>
                                        <p:cTn id="61" dur="500"/>
                                        <p:tgtEl>
                                          <p:spTgt spid="2007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0732">
                                            <p:txEl>
                                              <p:pRg st="0" end="0"/>
                                            </p:txEl>
                                          </p:spTgt>
                                        </p:tgtEl>
                                        <p:attrNameLst>
                                          <p:attrName>style.visibility</p:attrName>
                                        </p:attrNameLst>
                                      </p:cBhvr>
                                      <p:to>
                                        <p:strVal val="visible"/>
                                      </p:to>
                                    </p:set>
                                    <p:animEffect transition="in" filter="wipe(left)">
                                      <p:cBhvr>
                                        <p:cTn id="66" dur="500"/>
                                        <p:tgtEl>
                                          <p:spTgt spid="200732">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00707"/>
                                        </p:tgtEl>
                                        <p:attrNameLst>
                                          <p:attrName>style.visibility</p:attrName>
                                        </p:attrNameLst>
                                      </p:cBhvr>
                                      <p:to>
                                        <p:strVal val="visible"/>
                                      </p:to>
                                    </p:set>
                                    <p:anim calcmode="lin" valueType="num">
                                      <p:cBhvr>
                                        <p:cTn id="71" dur="500" fill="hold"/>
                                        <p:tgtEl>
                                          <p:spTgt spid="200707"/>
                                        </p:tgtEl>
                                        <p:attrNameLst>
                                          <p:attrName>ppt_w</p:attrName>
                                        </p:attrNameLst>
                                      </p:cBhvr>
                                      <p:tavLst>
                                        <p:tav tm="0">
                                          <p:val>
                                            <p:fltVal val="0"/>
                                          </p:val>
                                        </p:tav>
                                        <p:tav tm="100000">
                                          <p:val>
                                            <p:strVal val="#ppt_w"/>
                                          </p:val>
                                        </p:tav>
                                      </p:tavLst>
                                    </p:anim>
                                    <p:anim calcmode="lin" valueType="num">
                                      <p:cBhvr>
                                        <p:cTn id="72" dur="500" fill="hold"/>
                                        <p:tgtEl>
                                          <p:spTgt spid="200707"/>
                                        </p:tgtEl>
                                        <p:attrNameLst>
                                          <p:attrName>ppt_h</p:attrName>
                                        </p:attrNameLst>
                                      </p:cBhvr>
                                      <p:tavLst>
                                        <p:tav tm="0">
                                          <p:val>
                                            <p:fltVal val="0"/>
                                          </p:val>
                                        </p:tav>
                                        <p:tav tm="100000">
                                          <p:val>
                                            <p:strVal val="#ppt_h"/>
                                          </p:val>
                                        </p:tav>
                                      </p:tavLst>
                                    </p:anim>
                                    <p:animEffect transition="in" filter="fade">
                                      <p:cBhvr>
                                        <p:cTn id="73" dur="500"/>
                                        <p:tgtEl>
                                          <p:spTgt spid="20070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00706"/>
                                        </p:tgtEl>
                                        <p:attrNameLst>
                                          <p:attrName>style.visibility</p:attrName>
                                        </p:attrNameLst>
                                      </p:cBhvr>
                                      <p:to>
                                        <p:strVal val="visible"/>
                                      </p:to>
                                    </p:set>
                                    <p:anim calcmode="lin" valueType="num">
                                      <p:cBhvr>
                                        <p:cTn id="78" dur="500" fill="hold"/>
                                        <p:tgtEl>
                                          <p:spTgt spid="200706"/>
                                        </p:tgtEl>
                                        <p:attrNameLst>
                                          <p:attrName>ppt_w</p:attrName>
                                        </p:attrNameLst>
                                      </p:cBhvr>
                                      <p:tavLst>
                                        <p:tav tm="0">
                                          <p:val>
                                            <p:fltVal val="0"/>
                                          </p:val>
                                        </p:tav>
                                        <p:tav tm="100000">
                                          <p:val>
                                            <p:strVal val="#ppt_w"/>
                                          </p:val>
                                        </p:tav>
                                      </p:tavLst>
                                    </p:anim>
                                    <p:anim calcmode="lin" valueType="num">
                                      <p:cBhvr>
                                        <p:cTn id="79" dur="500" fill="hold"/>
                                        <p:tgtEl>
                                          <p:spTgt spid="200706"/>
                                        </p:tgtEl>
                                        <p:attrNameLst>
                                          <p:attrName>ppt_h</p:attrName>
                                        </p:attrNameLst>
                                      </p:cBhvr>
                                      <p:tavLst>
                                        <p:tav tm="0">
                                          <p:val>
                                            <p:fltVal val="0"/>
                                          </p:val>
                                        </p:tav>
                                        <p:tav tm="100000">
                                          <p:val>
                                            <p:strVal val="#ppt_h"/>
                                          </p:val>
                                        </p:tav>
                                      </p:tavLst>
                                    </p:anim>
                                    <p:animEffect transition="in" filter="fade">
                                      <p:cBhvr>
                                        <p:cTn id="80" dur="500"/>
                                        <p:tgtEl>
                                          <p:spTgt spid="2007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0733">
                                            <p:txEl>
                                              <p:pRg st="0" end="0"/>
                                            </p:txEl>
                                          </p:spTgt>
                                        </p:tgtEl>
                                        <p:attrNameLst>
                                          <p:attrName>style.visibility</p:attrName>
                                        </p:attrNameLst>
                                      </p:cBhvr>
                                      <p:to>
                                        <p:strVal val="visible"/>
                                      </p:to>
                                    </p:set>
                                    <p:animEffect transition="in" filter="wipe(left)">
                                      <p:cBhvr>
                                        <p:cTn id="85" dur="500"/>
                                        <p:tgtEl>
                                          <p:spTgt spid="200733">
                                            <p:txEl>
                                              <p:pRg st="0" end="0"/>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0734">
                                            <p:txEl>
                                              <p:pRg st="0" end="0"/>
                                            </p:txEl>
                                          </p:spTgt>
                                        </p:tgtEl>
                                        <p:attrNameLst>
                                          <p:attrName>style.visibility</p:attrName>
                                        </p:attrNameLst>
                                      </p:cBhvr>
                                      <p:to>
                                        <p:strVal val="visible"/>
                                      </p:to>
                                    </p:set>
                                    <p:animEffect transition="in" filter="wipe(left)">
                                      <p:cBhvr>
                                        <p:cTn id="90" dur="500"/>
                                        <p:tgtEl>
                                          <p:spTgt spid="200734">
                                            <p:txEl>
                                              <p:pRg st="0" end="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0735">
                                            <p:txEl>
                                              <p:pRg st="0" end="0"/>
                                            </p:txEl>
                                          </p:spTgt>
                                        </p:tgtEl>
                                        <p:attrNameLst>
                                          <p:attrName>style.visibility</p:attrName>
                                        </p:attrNameLst>
                                      </p:cBhvr>
                                      <p:to>
                                        <p:strVal val="visible"/>
                                      </p:to>
                                    </p:set>
                                    <p:animEffect transition="in" filter="wipe(left)">
                                      <p:cBhvr>
                                        <p:cTn id="95" dur="500"/>
                                        <p:tgtEl>
                                          <p:spTgt spid="200735">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00736">
                                            <p:txEl>
                                              <p:pRg st="0" end="0"/>
                                            </p:txEl>
                                          </p:spTgt>
                                        </p:tgtEl>
                                        <p:attrNameLst>
                                          <p:attrName>style.visibility</p:attrName>
                                        </p:attrNameLst>
                                      </p:cBhvr>
                                      <p:to>
                                        <p:strVal val="visible"/>
                                      </p:to>
                                    </p:set>
                                    <p:animEffect transition="in" filter="wipe(left)">
                                      <p:cBhvr>
                                        <p:cTn id="100" dur="500"/>
                                        <p:tgtEl>
                                          <p:spTgt spid="200736">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200710"/>
                                        </p:tgtEl>
                                        <p:attrNameLst>
                                          <p:attrName>style.visibility</p:attrName>
                                        </p:attrNameLst>
                                      </p:cBhvr>
                                      <p:to>
                                        <p:strVal val="visible"/>
                                      </p:to>
                                    </p:set>
                                    <p:animEffect transition="in" filter="wipe(left)">
                                      <p:cBhvr>
                                        <p:cTn id="105" dur="500"/>
                                        <p:tgtEl>
                                          <p:spTgt spid="2007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00738">
                                            <p:txEl>
                                              <p:pRg st="0" end="0"/>
                                            </p:txEl>
                                          </p:spTgt>
                                        </p:tgtEl>
                                        <p:attrNameLst>
                                          <p:attrName>style.visibility</p:attrName>
                                        </p:attrNameLst>
                                      </p:cBhvr>
                                      <p:to>
                                        <p:strVal val="visible"/>
                                      </p:to>
                                    </p:set>
                                    <p:animEffect transition="in" filter="wipe(left)">
                                      <p:cBhvr>
                                        <p:cTn id="110" dur="500"/>
                                        <p:tgtEl>
                                          <p:spTgt spid="200738">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200731"/>
                                        </p:tgtEl>
                                        <p:attrNameLst>
                                          <p:attrName>style.visibility</p:attrName>
                                        </p:attrNameLst>
                                      </p:cBhvr>
                                      <p:to>
                                        <p:strVal val="visible"/>
                                      </p:to>
                                    </p:set>
                                    <p:animEffect transition="in" filter="wipe(left)">
                                      <p:cBhvr>
                                        <p:cTn id="115" dur="500"/>
                                        <p:tgtEl>
                                          <p:spTgt spid="20073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200739"/>
                                        </p:tgtEl>
                                        <p:attrNameLst>
                                          <p:attrName>style.visibility</p:attrName>
                                        </p:attrNameLst>
                                      </p:cBhvr>
                                      <p:to>
                                        <p:strVal val="visible"/>
                                      </p:to>
                                    </p:set>
                                    <p:animEffect transition="in" filter="wipe(left)">
                                      <p:cBhvr>
                                        <p:cTn id="120" dur="500"/>
                                        <p:tgtEl>
                                          <p:spTgt spid="20073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200740"/>
                                        </p:tgtEl>
                                        <p:attrNameLst>
                                          <p:attrName>style.visibility</p:attrName>
                                        </p:attrNameLst>
                                      </p:cBhvr>
                                      <p:to>
                                        <p:strVal val="visible"/>
                                      </p:to>
                                    </p:set>
                                    <p:animEffect transition="in" filter="wipe(left)">
                                      <p:cBhvr>
                                        <p:cTn id="125" dur="500"/>
                                        <p:tgtEl>
                                          <p:spTgt spid="20074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childTnLst>
                                    <p:set>
                                      <p:cBhvr>
                                        <p:cTn id="129" dur="1" fill="hold">
                                          <p:stCondLst>
                                            <p:cond delay="0"/>
                                          </p:stCondLst>
                                        </p:cTn>
                                        <p:tgtEl>
                                          <p:spTgt spid="200741"/>
                                        </p:tgtEl>
                                        <p:attrNameLst>
                                          <p:attrName>style.visibility</p:attrName>
                                        </p:attrNameLst>
                                      </p:cBhvr>
                                      <p:to>
                                        <p:strVal val="visible"/>
                                      </p:to>
                                    </p:set>
                                    <p:animEffect transition="in" filter="wipe(left)">
                                      <p:cBhvr>
                                        <p:cTn id="130" dur="500"/>
                                        <p:tgtEl>
                                          <p:spTgt spid="20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animBg="1"/>
      <p:bldP spid="200709" grpId="0" build="p" autoUpdateAnimBg="0"/>
      <p:bldP spid="200711" grpId="0" build="p" autoUpdateAnimBg="0"/>
      <p:bldP spid="200732" grpId="0" build="p" autoUpdateAnimBg="0"/>
      <p:bldP spid="200733" grpId="0" build="p" autoUpdateAnimBg="0"/>
      <p:bldP spid="200734" grpId="0" build="p" autoUpdateAnimBg="0"/>
      <p:bldP spid="200735" grpId="0" build="p" autoUpdateAnimBg="0"/>
      <p:bldP spid="200736" grpId="0" build="p" autoUpdateAnimBg="0"/>
      <p:bldP spid="20073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327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0"/>
            <a:ext cx="7772400" cy="609600"/>
          </a:xfrm>
        </p:spPr>
        <p:txBody>
          <a:bodyPr/>
          <a:lstStyle/>
          <a:p>
            <a:r>
              <a:rPr lang="en-US" b="1">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a:latin typeface="Arial Narrow" charset="0"/>
                <a:ea typeface="ＭＳ Ｐゴシック" charset="0"/>
                <a:cs typeface="ＭＳ Ｐゴシック" charset="0"/>
              </a:rPr>
              <a:t>Unit vectors are the ones that tells us the directions of the components</a:t>
            </a:r>
          </a:p>
          <a:p>
            <a:r>
              <a:rPr lang="en-US" sz="3600" b="1" u="sng">
                <a:solidFill>
                  <a:srgbClr val="990000"/>
                </a:solidFill>
                <a:latin typeface="Arial Narrow" charset="0"/>
                <a:ea typeface="ＭＳ Ｐゴシック" charset="0"/>
                <a:cs typeface="ＭＳ Ｐゴシック" charset="0"/>
              </a:rPr>
              <a:t>Dimensionless</a:t>
            </a:r>
            <a:r>
              <a:rPr lang="en-US" sz="3600">
                <a:latin typeface="Arial Narrow" charset="0"/>
                <a:ea typeface="ＭＳ Ｐゴシック" charset="0"/>
                <a:cs typeface="ＭＳ Ｐゴシック" charset="0"/>
              </a:rPr>
              <a:t> </a:t>
            </a:r>
          </a:p>
          <a:p>
            <a:r>
              <a:rPr lang="en-US" sz="3600" b="1" u="sng">
                <a:solidFill>
                  <a:srgbClr val="990000"/>
                </a:solidFill>
                <a:latin typeface="Arial Narrow" charset="0"/>
                <a:ea typeface="ＭＳ Ｐゴシック" charset="0"/>
                <a:cs typeface="ＭＳ Ｐゴシック" charset="0"/>
              </a:rPr>
              <a:t>Magnitudes are exactly 1</a:t>
            </a:r>
          </a:p>
          <a:p>
            <a:r>
              <a:rPr lang="en-US" sz="3600">
                <a:solidFill>
                  <a:srgbClr val="003300"/>
                </a:solidFill>
                <a:latin typeface="Arial Narrow" charset="0"/>
                <a:ea typeface="ＭＳ Ｐゴシック" charset="0"/>
                <a:cs typeface="ＭＳ Ｐゴシック" charset="0"/>
              </a:rPr>
              <a:t>Unit vectors are usually expressed in </a:t>
            </a:r>
            <a:r>
              <a:rPr lang="en-US" sz="3600" b="1">
                <a:solidFill>
                  <a:srgbClr val="003300"/>
                </a:solidFill>
                <a:latin typeface="Arial Narrow" charset="0"/>
                <a:ea typeface="ＭＳ Ｐゴシック" charset="0"/>
                <a:cs typeface="ＭＳ Ｐゴシック" charset="0"/>
              </a:rPr>
              <a:t>i, j, k </a:t>
            </a:r>
            <a:r>
              <a:rPr lang="en-US" sz="360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extLst/>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13869" name="Equation" r:id="rId3" imgW="419100" imgH="266700" progId="Equation.DSMT4">
                  <p:embed/>
                </p:oleObj>
              </mc:Choice>
              <mc:Fallback>
                <p:oleObj name="Equation" r:id="rId3" imgW="419100" imgH="266700" progId="Equation.DSMT4">
                  <p:embed/>
                  <p:pic>
                    <p:nvPicPr>
                      <p:cNvPr id="0" name=""/>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3870" name="Equation" r:id="rId5" imgW="292100" imgH="241300" progId="Equation.DSMT4">
                  <p:embed/>
                </p:oleObj>
              </mc:Choice>
              <mc:Fallback>
                <p:oleObj name="Equation" r:id="rId5" imgW="2921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3871" name="Equation" r:id="rId7" imgW="292100" imgH="266700" progId="Equation.DSMT4">
                  <p:embed/>
                </p:oleObj>
              </mc:Choice>
              <mc:Fallback>
                <p:oleObj name="Equation" r:id="rId7" imgW="2921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3872" name="Equation" r:id="rId9" imgW="863600" imgH="368300" progId="Equation.DSMT4">
                  <p:embed/>
                </p:oleObj>
              </mc:Choice>
              <mc:Fallback>
                <p:oleObj name="Equation" r:id="rId9" imgW="8636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3873" name="Equation" r:id="rId11" imgW="508000" imgH="368300" progId="Equation.DSMT4">
                  <p:embed/>
                </p:oleObj>
              </mc:Choice>
              <mc:Fallback>
                <p:oleObj name="Equation" r:id="rId11" imgW="508000" imgH="368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3874" name="Equation" r:id="rId13" imgW="406400" imgH="241300" progId="Equation.DSMT4">
                  <p:embed/>
                </p:oleObj>
              </mc:Choice>
              <mc:Fallback>
                <p:oleObj name="Equation" r:id="rId13" imgW="4064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extLst/>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3875" name="Equation" r:id="rId15" imgW="127000" imgH="228600" progId="Equation.DSMT4">
                  <p:embed/>
                </p:oleObj>
              </mc:Choice>
              <mc:Fallback>
                <p:oleObj name="Equation" r:id="rId15" imgW="127000" imgH="228600" progId="Equation.DSMT4">
                  <p:embed/>
                  <p:pic>
                    <p:nvPicPr>
                      <p:cNvPr id="0" name=""/>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extLst/>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3876" name="Equation" r:id="rId17" imgW="127000" imgH="228600" progId="Equation.DSMT4">
                  <p:embed/>
                </p:oleObj>
              </mc:Choice>
              <mc:Fallback>
                <p:oleObj name="Equation" r:id="rId17" imgW="127000" imgH="228600" progId="Equation.DSMT4">
                  <p:embed/>
                  <p:pic>
                    <p:nvPicPr>
                      <p:cNvPr id="0" name=""/>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extLst/>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3877" name="Equation" r:id="rId18" imgW="127000" imgH="266700" progId="Equation.DSMT4">
                  <p:embed/>
                </p:oleObj>
              </mc:Choice>
              <mc:Fallback>
                <p:oleObj name="Equation" r:id="rId18" imgW="127000" imgH="266700" progId="Equation.DSMT4">
                  <p:embed/>
                  <p:pic>
                    <p:nvPicPr>
                      <p:cNvPr id="0" name=""/>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extLst/>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3878" name="Equation" r:id="rId20" imgW="127000" imgH="266700" progId="Equation.DSMT4">
                  <p:embed/>
                </p:oleObj>
              </mc:Choice>
              <mc:Fallback>
                <p:oleObj name="Equation" r:id="rId20" imgW="127000" imgH="266700" progId="Equation.DSMT4">
                  <p:embed/>
                  <p:pic>
                    <p:nvPicPr>
                      <p:cNvPr id="0" name=""/>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84924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2">
                                            <p:txEl>
                                              <p:pRg st="0" end="0"/>
                                            </p:txEl>
                                          </p:spTgt>
                                        </p:tgtEl>
                                        <p:attrNameLst>
                                          <p:attrName>style.visibility</p:attrName>
                                        </p:attrNameLst>
                                      </p:cBhvr>
                                      <p:to>
                                        <p:strVal val="visible"/>
                                      </p:to>
                                    </p:set>
                                    <p:animEffect transition="in" filter="wipe(left)">
                                      <p:cBhvr>
                                        <p:cTn id="7" dur="500"/>
                                        <p:tgtEl>
                                          <p:spTgt spid="2017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2">
                                            <p:txEl>
                                              <p:pRg st="1" end="1"/>
                                            </p:txEl>
                                          </p:spTgt>
                                        </p:tgtEl>
                                        <p:attrNameLst>
                                          <p:attrName>style.visibility</p:attrName>
                                        </p:attrNameLst>
                                      </p:cBhvr>
                                      <p:to>
                                        <p:strVal val="visible"/>
                                      </p:to>
                                    </p:set>
                                    <p:animEffect transition="in" filter="wipe(left)">
                                      <p:cBhvr>
                                        <p:cTn id="12" dur="500"/>
                                        <p:tgtEl>
                                          <p:spTgt spid="2017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2">
                                            <p:txEl>
                                              <p:pRg st="2" end="2"/>
                                            </p:txEl>
                                          </p:spTgt>
                                        </p:tgtEl>
                                        <p:attrNameLst>
                                          <p:attrName>style.visibility</p:attrName>
                                        </p:attrNameLst>
                                      </p:cBhvr>
                                      <p:to>
                                        <p:strVal val="visible"/>
                                      </p:to>
                                    </p:set>
                                    <p:animEffect transition="in" filter="wipe(left)">
                                      <p:cBhvr>
                                        <p:cTn id="17" dur="500"/>
                                        <p:tgtEl>
                                          <p:spTgt spid="2017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2">
                                            <p:txEl>
                                              <p:pRg st="3" end="3"/>
                                            </p:txEl>
                                          </p:spTgt>
                                        </p:tgtEl>
                                        <p:attrNameLst>
                                          <p:attrName>style.visibility</p:attrName>
                                        </p:attrNameLst>
                                      </p:cBhvr>
                                      <p:to>
                                        <p:strVal val="visible"/>
                                      </p:to>
                                    </p:set>
                                    <p:animEffect transition="in" filter="wipe(left)">
                                      <p:cBhvr>
                                        <p:cTn id="22" dur="500"/>
                                        <p:tgtEl>
                                          <p:spTgt spid="201732">
                                            <p:txEl>
                                              <p:pRg st="3" end="3"/>
                                            </p:txEl>
                                          </p:spTgt>
                                        </p:tgtEl>
                                      </p:cBhvr>
                                    </p:animEffect>
                                  </p:childTnLst>
                                </p:cTn>
                              </p:par>
                            </p:childTnLst>
                          </p:cTn>
                        </p:par>
                        <p:par>
                          <p:cTn id="23" fill="hold" nodeType="afterGroup">
                            <p:stCondLst>
                              <p:cond delay="1050"/>
                            </p:stCondLst>
                            <p:childTnLst>
                              <p:par>
                                <p:cTn id="24" presetID="22" presetClass="entr" presetSubtype="8" fill="hold" nodeType="afterEffect">
                                  <p:stCondLst>
                                    <p:cond delay="0"/>
                                  </p:stCondLst>
                                  <p:childTnLst>
                                    <p:set>
                                      <p:cBhvr>
                                        <p:cTn id="25" dur="1" fill="hold">
                                          <p:stCondLst>
                                            <p:cond delay="0"/>
                                          </p:stCondLst>
                                        </p:cTn>
                                        <p:tgtEl>
                                          <p:spTgt spid="201733"/>
                                        </p:tgtEl>
                                        <p:attrNameLst>
                                          <p:attrName>style.visibility</p:attrName>
                                        </p:attrNameLst>
                                      </p:cBhvr>
                                      <p:to>
                                        <p:strVal val="visible"/>
                                      </p:to>
                                    </p:set>
                                    <p:animEffect transition="in" filter="wipe(left)">
                                      <p:cBhvr>
                                        <p:cTn id="26" dur="500"/>
                                        <p:tgtEl>
                                          <p:spTgt spid="2017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1735"/>
                                        </p:tgtEl>
                                        <p:attrNameLst>
                                          <p:attrName>style.visibility</p:attrName>
                                        </p:attrNameLst>
                                      </p:cBhvr>
                                      <p:to>
                                        <p:strVal val="visible"/>
                                      </p:to>
                                    </p:set>
                                    <p:animEffect transition="in" filter="wipe(left)">
                                      <p:cBhvr>
                                        <p:cTn id="31" dur="500"/>
                                        <p:tgtEl>
                                          <p:spTgt spid="2017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1734"/>
                                        </p:tgtEl>
                                        <p:attrNameLst>
                                          <p:attrName>style.visibility</p:attrName>
                                        </p:attrNameLst>
                                      </p:cBhvr>
                                      <p:to>
                                        <p:strVal val="visible"/>
                                      </p:to>
                                    </p:set>
                                    <p:animEffect transition="in" filter="wipe(left)">
                                      <p:cBhvr>
                                        <p:cTn id="36" dur="500"/>
                                        <p:tgtEl>
                                          <p:spTgt spid="2017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01739"/>
                                        </p:tgtEl>
                                        <p:attrNameLst>
                                          <p:attrName>style.visibility</p:attrName>
                                        </p:attrNameLst>
                                      </p:cBhvr>
                                      <p:to>
                                        <p:strVal val="visible"/>
                                      </p:to>
                                    </p:set>
                                    <p:animEffect transition="in" filter="wipe(left)">
                                      <p:cBhvr>
                                        <p:cTn id="41" dur="500"/>
                                        <p:tgtEl>
                                          <p:spTgt spid="2017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1737"/>
                                        </p:tgtEl>
                                        <p:attrNameLst>
                                          <p:attrName>style.visibility</p:attrName>
                                        </p:attrNameLst>
                                      </p:cBhvr>
                                      <p:to>
                                        <p:strVal val="visible"/>
                                      </p:to>
                                    </p:set>
                                    <p:animEffect transition="in" filter="wipe(left)">
                                      <p:cBhvr>
                                        <p:cTn id="46" dur="500"/>
                                        <p:tgtEl>
                                          <p:spTgt spid="2017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1741"/>
                                        </p:tgtEl>
                                        <p:attrNameLst>
                                          <p:attrName>style.visibility</p:attrName>
                                        </p:attrNameLst>
                                      </p:cBhvr>
                                      <p:to>
                                        <p:strVal val="visible"/>
                                      </p:to>
                                    </p:set>
                                    <p:animEffect transition="in" filter="wipe(left)">
                                      <p:cBhvr>
                                        <p:cTn id="51" dur="500"/>
                                        <p:tgtEl>
                                          <p:spTgt spid="2017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1740"/>
                                        </p:tgtEl>
                                        <p:attrNameLst>
                                          <p:attrName>style.visibility</p:attrName>
                                        </p:attrNameLst>
                                      </p:cBhvr>
                                      <p:to>
                                        <p:strVal val="visible"/>
                                      </p:to>
                                    </p:set>
                                    <p:animEffect transition="in" filter="wipe(left)">
                                      <p:cBhvr>
                                        <p:cTn id="56" dur="500"/>
                                        <p:tgtEl>
                                          <p:spTgt spid="20174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1736"/>
                                        </p:tgtEl>
                                        <p:attrNameLst>
                                          <p:attrName>style.visibility</p:attrName>
                                        </p:attrNameLst>
                                      </p:cBhvr>
                                      <p:to>
                                        <p:strVal val="visible"/>
                                      </p:to>
                                    </p:set>
                                    <p:animEffect transition="in" filter="wipe(left)">
                                      <p:cBhvr>
                                        <p:cTn id="61" dur="500"/>
                                        <p:tgtEl>
                                          <p:spTgt spid="2017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01738"/>
                                        </p:tgtEl>
                                        <p:attrNameLst>
                                          <p:attrName>style.visibility</p:attrName>
                                        </p:attrNameLst>
                                      </p:cBhvr>
                                      <p:to>
                                        <p:strVal val="visible"/>
                                      </p:to>
                                    </p:set>
                                    <p:animEffect transition="in" filter="wipe(left)">
                                      <p:cBhvr>
                                        <p:cTn id="66" dur="500"/>
                                        <p:tgtEl>
                                          <p:spTgt spid="2017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01742"/>
                                        </p:tgtEl>
                                        <p:attrNameLst>
                                          <p:attrName>style.visibility</p:attrName>
                                        </p:attrNameLst>
                                      </p:cBhvr>
                                      <p:to>
                                        <p:strVal val="visible"/>
                                      </p:to>
                                    </p:set>
                                    <p:animEffect transition="in" filter="wipe(left)">
                                      <p:cBhvr>
                                        <p:cTn id="71" dur="500"/>
                                        <p:tgtEl>
                                          <p:spTgt spid="20174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01743"/>
                                        </p:tgtEl>
                                        <p:attrNameLst>
                                          <p:attrName>style.visibility</p:attrName>
                                        </p:attrNameLst>
                                      </p:cBhvr>
                                      <p:to>
                                        <p:strVal val="visible"/>
                                      </p:to>
                                    </p:set>
                                    <p:animEffect transition="in" filter="wipe(left)">
                                      <p:cBhvr>
                                        <p:cTn id="76" dur="500"/>
                                        <p:tgtEl>
                                          <p:spTgt spid="201743"/>
                                        </p:tgtEl>
                                      </p:cBhvr>
                                    </p:animEffect>
                                  </p:childTnLst>
                                </p:cTn>
                              </p:par>
                            </p:childTnLst>
                          </p:cTn>
                        </p:par>
                        <p:par>
                          <p:cTn id="77" fill="hold" nodeType="afterGroup">
                            <p:stCondLst>
                              <p:cond delay="500"/>
                            </p:stCondLst>
                            <p:childTnLst>
                              <p:par>
                                <p:cTn id="78" presetID="53" presetClass="entr" presetSubtype="0" fill="hold" grpId="0" nodeType="afterEffect">
                                  <p:stCondLst>
                                    <p:cond delay="0"/>
                                  </p:stCondLst>
                                  <p:childTnLst>
                                    <p:set>
                                      <p:cBhvr>
                                        <p:cTn id="79" dur="1" fill="hold">
                                          <p:stCondLst>
                                            <p:cond delay="0"/>
                                          </p:stCondLst>
                                        </p:cTn>
                                        <p:tgtEl>
                                          <p:spTgt spid="201730"/>
                                        </p:tgtEl>
                                        <p:attrNameLst>
                                          <p:attrName>style.visibility</p:attrName>
                                        </p:attrNameLst>
                                      </p:cBhvr>
                                      <p:to>
                                        <p:strVal val="visible"/>
                                      </p:to>
                                    </p:set>
                                    <p:anim calcmode="lin" valueType="num">
                                      <p:cBhvr>
                                        <p:cTn id="80" dur="500" fill="hold"/>
                                        <p:tgtEl>
                                          <p:spTgt spid="201730"/>
                                        </p:tgtEl>
                                        <p:attrNameLst>
                                          <p:attrName>ppt_w</p:attrName>
                                        </p:attrNameLst>
                                      </p:cBhvr>
                                      <p:tavLst>
                                        <p:tav tm="0">
                                          <p:val>
                                            <p:fltVal val="0"/>
                                          </p:val>
                                        </p:tav>
                                        <p:tav tm="100000">
                                          <p:val>
                                            <p:strVal val="#ppt_w"/>
                                          </p:val>
                                        </p:tav>
                                      </p:tavLst>
                                    </p:anim>
                                    <p:anim calcmode="lin" valueType="num">
                                      <p:cBhvr>
                                        <p:cTn id="81" dur="500" fill="hold"/>
                                        <p:tgtEl>
                                          <p:spTgt spid="201730"/>
                                        </p:tgtEl>
                                        <p:attrNameLst>
                                          <p:attrName>ppt_h</p:attrName>
                                        </p:attrNameLst>
                                      </p:cBhvr>
                                      <p:tavLst>
                                        <p:tav tm="0">
                                          <p:val>
                                            <p:fltVal val="0"/>
                                          </p:val>
                                        </p:tav>
                                        <p:tav tm="100000">
                                          <p:val>
                                            <p:strVal val="#ppt_h"/>
                                          </p:val>
                                        </p:tav>
                                      </p:tavLst>
                                    </p:anim>
                                    <p:animEffect transition="in" filter="fade">
                                      <p:cBhvr>
                                        <p:cTn id="82" dur="5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2" grpId="0" build="p"/>
      <p:bldP spid="201735"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11703</TotalTime>
  <Words>1476</Words>
  <Application>Microsoft Macintosh PowerPoint</Application>
  <PresentationFormat>On-screen Show (4:3)</PresentationFormat>
  <Paragraphs>181</Paragraphs>
  <Slides>14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 Narrow</vt:lpstr>
      <vt:lpstr>Monotype Corsiva</vt:lpstr>
      <vt:lpstr>ＭＳ Ｐゴシック</vt:lpstr>
      <vt:lpstr>Symbol</vt:lpstr>
      <vt:lpstr>Times New Roman</vt:lpstr>
      <vt:lpstr>Wingdings</vt:lpstr>
      <vt:lpstr>phys1443-spring02</vt:lpstr>
      <vt:lpstr>Equation</vt:lpstr>
      <vt:lpstr>PHYS 1441 – Section 002 Lecture #4</vt:lpstr>
      <vt:lpstr>Announcements</vt:lpstr>
      <vt:lpstr>Special Project #2 – Angels &amp; Demons</vt:lpstr>
      <vt:lpstr>Coulomb’s Law – The Formula</vt:lpstr>
      <vt:lpstr>Example 21 – 1 </vt:lpstr>
      <vt:lpstr>Vector Additions and Subtractions</vt:lpstr>
      <vt:lpstr>Example for Vector Addition</vt:lpstr>
      <vt:lpstr>Components and Unit Vectors</vt:lpstr>
      <vt:lpstr>Unit Vectors</vt:lpstr>
      <vt:lpstr>Examples of Vector Operations</vt:lpstr>
      <vt:lpstr>Example 21.2 </vt:lpstr>
      <vt:lpstr>The Electric Field</vt:lpstr>
      <vt:lpstr>The Electric Field</vt:lpstr>
      <vt:lpstr>Example 21 – 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491</cp:revision>
  <dcterms:created xsi:type="dcterms:W3CDTF">2012-01-19T04:21:20Z</dcterms:created>
  <dcterms:modified xsi:type="dcterms:W3CDTF">2017-09-11T19:47:50Z</dcterms:modified>
</cp:coreProperties>
</file>