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503" r:id="rId2"/>
    <p:sldId id="482" r:id="rId3"/>
    <p:sldId id="576" r:id="rId4"/>
    <p:sldId id="552" r:id="rId5"/>
    <p:sldId id="530" r:id="rId6"/>
    <p:sldId id="531" r:id="rId7"/>
    <p:sldId id="532" r:id="rId8"/>
    <p:sldId id="533" r:id="rId9"/>
    <p:sldId id="534" r:id="rId10"/>
    <p:sldId id="535" r:id="rId11"/>
    <p:sldId id="536" r:id="rId12"/>
    <p:sldId id="537" r:id="rId13"/>
    <p:sldId id="538" r:id="rId14"/>
    <p:sldId id="539" r:id="rId15"/>
    <p:sldId id="540"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74"/>
    <p:restoredTop sz="94660"/>
  </p:normalViewPr>
  <p:slideViewPr>
    <p:cSldViewPr>
      <p:cViewPr varScale="1">
        <p:scale>
          <a:sx n="100" d="100"/>
          <a:sy n="100" d="100"/>
        </p:scale>
        <p:origin x="160"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1" Type="http://schemas.openxmlformats.org/officeDocument/2006/relationships/image" Target="../media/image3.emf"/><Relationship Id="rId2"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5" Type="http://schemas.openxmlformats.org/officeDocument/2006/relationships/image" Target="../media/image12.wmf"/><Relationship Id="rId6" Type="http://schemas.openxmlformats.org/officeDocument/2006/relationships/image" Target="../media/image13.wmf"/><Relationship Id="rId7" Type="http://schemas.openxmlformats.org/officeDocument/2006/relationships/image" Target="../media/image14.wmf"/><Relationship Id="rId1" Type="http://schemas.openxmlformats.org/officeDocument/2006/relationships/image" Target="../media/image8.wmf"/><Relationship Id="rId2"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1" Type="http://schemas.openxmlformats.org/officeDocument/2006/relationships/image" Target="../media/image17.emf"/><Relationship Id="rId2"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34.emf"/><Relationship Id="rId12" Type="http://schemas.openxmlformats.org/officeDocument/2006/relationships/image" Target="../media/image35.emf"/><Relationship Id="rId1" Type="http://schemas.openxmlformats.org/officeDocument/2006/relationships/image" Target="../media/image24.emf"/><Relationship Id="rId2" Type="http://schemas.openxmlformats.org/officeDocument/2006/relationships/image" Target="../media/image25.emf"/><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7" Type="http://schemas.openxmlformats.org/officeDocument/2006/relationships/image" Target="../media/image30.emf"/><Relationship Id="rId8" Type="http://schemas.openxmlformats.org/officeDocument/2006/relationships/image" Target="../media/image31.emf"/><Relationship Id="rId9" Type="http://schemas.openxmlformats.org/officeDocument/2006/relationships/image" Target="../media/image32.emf"/><Relationship Id="rId10"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46.emf"/><Relationship Id="rId12" Type="http://schemas.openxmlformats.org/officeDocument/2006/relationships/image" Target="../media/image47.emf"/><Relationship Id="rId13" Type="http://schemas.openxmlformats.org/officeDocument/2006/relationships/image" Target="../media/image48.emf"/><Relationship Id="rId14" Type="http://schemas.openxmlformats.org/officeDocument/2006/relationships/image" Target="../media/image49.emf"/><Relationship Id="rId15" Type="http://schemas.openxmlformats.org/officeDocument/2006/relationships/image" Target="../media/image50.emf"/><Relationship Id="rId16" Type="http://schemas.openxmlformats.org/officeDocument/2006/relationships/image" Target="../media/image51.emf"/><Relationship Id="rId17" Type="http://schemas.openxmlformats.org/officeDocument/2006/relationships/image" Target="../media/image52.emf"/><Relationship Id="rId1" Type="http://schemas.openxmlformats.org/officeDocument/2006/relationships/image" Target="../media/image36.emf"/><Relationship Id="rId2" Type="http://schemas.openxmlformats.org/officeDocument/2006/relationships/image" Target="../media/image37.emf"/><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image" Target="../media/image41.emf"/><Relationship Id="rId7" Type="http://schemas.openxmlformats.org/officeDocument/2006/relationships/image" Target="../media/image42.emf"/><Relationship Id="rId8" Type="http://schemas.openxmlformats.org/officeDocument/2006/relationships/image" Target="../media/image43.emf"/><Relationship Id="rId9" Type="http://schemas.openxmlformats.org/officeDocument/2006/relationships/image" Target="../media/image44.emf"/><Relationship Id="rId10"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1" Type="http://schemas.openxmlformats.org/officeDocument/2006/relationships/image" Target="../media/image53.emf"/><Relationship Id="rId2" Type="http://schemas.openxmlformats.org/officeDocument/2006/relationships/image" Target="../media/image5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62.emf"/><Relationship Id="rId5" Type="http://schemas.openxmlformats.org/officeDocument/2006/relationships/image" Target="../media/image63.emf"/><Relationship Id="rId6" Type="http://schemas.openxmlformats.org/officeDocument/2006/relationships/image" Target="../media/image64.emf"/><Relationship Id="rId7" Type="http://schemas.openxmlformats.org/officeDocument/2006/relationships/image" Target="../media/image65.emf"/><Relationship Id="rId8" Type="http://schemas.openxmlformats.org/officeDocument/2006/relationships/image" Target="../media/image66.emf"/><Relationship Id="rId1" Type="http://schemas.openxmlformats.org/officeDocument/2006/relationships/image" Target="../media/image59.emf"/><Relationship Id="rId2"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68753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14</a:t>
            </a:fld>
            <a:endParaRPr lang="en-US"/>
          </a:p>
        </p:txBody>
      </p:sp>
    </p:spTree>
    <p:extLst>
      <p:ext uri="{BB962C8B-B14F-4D97-AF65-F5344CB8AC3E}">
        <p14:creationId xmlns:p14="http://schemas.microsoft.com/office/powerpoint/2010/main" val="5876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Wednesday, Sept. 13, 2017</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13,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Wednesday, Sept. 13, 2017</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2017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0" Type="http://schemas.openxmlformats.org/officeDocument/2006/relationships/oleObject" Target="../embeddings/oleObject40.bin"/><Relationship Id="rId21" Type="http://schemas.openxmlformats.org/officeDocument/2006/relationships/image" Target="../media/image44.emf"/><Relationship Id="rId22" Type="http://schemas.openxmlformats.org/officeDocument/2006/relationships/oleObject" Target="../embeddings/oleObject41.bin"/><Relationship Id="rId23" Type="http://schemas.openxmlformats.org/officeDocument/2006/relationships/image" Target="../media/image45.emf"/><Relationship Id="rId24" Type="http://schemas.openxmlformats.org/officeDocument/2006/relationships/oleObject" Target="../embeddings/oleObject42.bin"/><Relationship Id="rId25" Type="http://schemas.openxmlformats.org/officeDocument/2006/relationships/image" Target="../media/image46.emf"/><Relationship Id="rId26" Type="http://schemas.openxmlformats.org/officeDocument/2006/relationships/oleObject" Target="../embeddings/oleObject43.bin"/><Relationship Id="rId27" Type="http://schemas.openxmlformats.org/officeDocument/2006/relationships/image" Target="../media/image47.emf"/><Relationship Id="rId28" Type="http://schemas.openxmlformats.org/officeDocument/2006/relationships/oleObject" Target="../embeddings/oleObject44.bin"/><Relationship Id="rId29" Type="http://schemas.openxmlformats.org/officeDocument/2006/relationships/image" Target="../media/image48.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32.bin"/><Relationship Id="rId4" Type="http://schemas.openxmlformats.org/officeDocument/2006/relationships/image" Target="../media/image36.emf"/><Relationship Id="rId5" Type="http://schemas.openxmlformats.org/officeDocument/2006/relationships/image" Target="../media/image23.jpeg"/><Relationship Id="rId30" Type="http://schemas.openxmlformats.org/officeDocument/2006/relationships/oleObject" Target="../embeddings/oleObject45.bin"/><Relationship Id="rId31" Type="http://schemas.openxmlformats.org/officeDocument/2006/relationships/image" Target="../media/image49.emf"/><Relationship Id="rId32" Type="http://schemas.openxmlformats.org/officeDocument/2006/relationships/oleObject" Target="../embeddings/oleObject46.bin"/><Relationship Id="rId9" Type="http://schemas.openxmlformats.org/officeDocument/2006/relationships/image" Target="../media/image38.emf"/><Relationship Id="rId6" Type="http://schemas.openxmlformats.org/officeDocument/2006/relationships/oleObject" Target="../embeddings/oleObject33.bin"/><Relationship Id="rId7" Type="http://schemas.openxmlformats.org/officeDocument/2006/relationships/image" Target="../media/image37.emf"/><Relationship Id="rId8" Type="http://schemas.openxmlformats.org/officeDocument/2006/relationships/oleObject" Target="../embeddings/oleObject34.bin"/><Relationship Id="rId33" Type="http://schemas.openxmlformats.org/officeDocument/2006/relationships/image" Target="../media/image50.emf"/><Relationship Id="rId34" Type="http://schemas.openxmlformats.org/officeDocument/2006/relationships/oleObject" Target="../embeddings/oleObject47.bin"/><Relationship Id="rId35" Type="http://schemas.openxmlformats.org/officeDocument/2006/relationships/image" Target="../media/image51.emf"/><Relationship Id="rId36" Type="http://schemas.openxmlformats.org/officeDocument/2006/relationships/oleObject" Target="../embeddings/oleObject48.bin"/><Relationship Id="rId10" Type="http://schemas.openxmlformats.org/officeDocument/2006/relationships/oleObject" Target="../embeddings/oleObject35.bin"/><Relationship Id="rId11" Type="http://schemas.openxmlformats.org/officeDocument/2006/relationships/image" Target="../media/image39.emf"/><Relationship Id="rId12" Type="http://schemas.openxmlformats.org/officeDocument/2006/relationships/oleObject" Target="../embeddings/oleObject36.bin"/><Relationship Id="rId13" Type="http://schemas.openxmlformats.org/officeDocument/2006/relationships/image" Target="../media/image40.emf"/><Relationship Id="rId14" Type="http://schemas.openxmlformats.org/officeDocument/2006/relationships/oleObject" Target="../embeddings/oleObject37.bin"/><Relationship Id="rId15" Type="http://schemas.openxmlformats.org/officeDocument/2006/relationships/image" Target="../media/image41.emf"/><Relationship Id="rId16" Type="http://schemas.openxmlformats.org/officeDocument/2006/relationships/oleObject" Target="../embeddings/oleObject38.bin"/><Relationship Id="rId17" Type="http://schemas.openxmlformats.org/officeDocument/2006/relationships/image" Target="../media/image42.emf"/><Relationship Id="rId18" Type="http://schemas.openxmlformats.org/officeDocument/2006/relationships/oleObject" Target="../embeddings/oleObject39.bin"/><Relationship Id="rId19" Type="http://schemas.openxmlformats.org/officeDocument/2006/relationships/image" Target="../media/image43.emf"/><Relationship Id="rId37" Type="http://schemas.openxmlformats.org/officeDocument/2006/relationships/image" Target="../media/image52.emf"/></Relationships>
</file>

<file path=ppt/slides/_rels/slide11.xml.rels><?xml version="1.0" encoding="UTF-8" standalone="yes"?>
<Relationships xmlns="http://schemas.openxmlformats.org/package/2006/relationships"><Relationship Id="rId11" Type="http://schemas.openxmlformats.org/officeDocument/2006/relationships/image" Target="../media/image56.emf"/><Relationship Id="rId12" Type="http://schemas.openxmlformats.org/officeDocument/2006/relationships/oleObject" Target="../embeddings/oleObject53.bin"/><Relationship Id="rId13" Type="http://schemas.openxmlformats.org/officeDocument/2006/relationships/image" Target="../media/image57.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image" Target="../media/image58.jpeg"/><Relationship Id="rId4" Type="http://schemas.openxmlformats.org/officeDocument/2006/relationships/oleObject" Target="../embeddings/oleObject49.bin"/><Relationship Id="rId5" Type="http://schemas.openxmlformats.org/officeDocument/2006/relationships/image" Target="../media/image53.emf"/><Relationship Id="rId6" Type="http://schemas.openxmlformats.org/officeDocument/2006/relationships/oleObject" Target="../embeddings/oleObject50.bin"/><Relationship Id="rId7" Type="http://schemas.openxmlformats.org/officeDocument/2006/relationships/image" Target="../media/image54.emf"/><Relationship Id="rId8" Type="http://schemas.openxmlformats.org/officeDocument/2006/relationships/oleObject" Target="../embeddings/oleObject51.bin"/><Relationship Id="rId9" Type="http://schemas.openxmlformats.org/officeDocument/2006/relationships/image" Target="../media/image55.emf"/><Relationship Id="rId10" Type="http://schemas.openxmlformats.org/officeDocument/2006/relationships/oleObject" Target="../embeddings/oleObject52.bin"/></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58.bin"/><Relationship Id="rId12" Type="http://schemas.openxmlformats.org/officeDocument/2006/relationships/image" Target="../media/image63.emf"/><Relationship Id="rId13" Type="http://schemas.openxmlformats.org/officeDocument/2006/relationships/oleObject" Target="../embeddings/oleObject59.bin"/><Relationship Id="rId14" Type="http://schemas.openxmlformats.org/officeDocument/2006/relationships/image" Target="../media/image64.emf"/><Relationship Id="rId15" Type="http://schemas.openxmlformats.org/officeDocument/2006/relationships/oleObject" Target="../embeddings/oleObject60.bin"/><Relationship Id="rId16" Type="http://schemas.openxmlformats.org/officeDocument/2006/relationships/image" Target="../media/image65.emf"/><Relationship Id="rId17" Type="http://schemas.openxmlformats.org/officeDocument/2006/relationships/oleObject" Target="../embeddings/oleObject61.bin"/><Relationship Id="rId18" Type="http://schemas.openxmlformats.org/officeDocument/2006/relationships/image" Target="../media/image66.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54.bin"/><Relationship Id="rId4" Type="http://schemas.openxmlformats.org/officeDocument/2006/relationships/image" Target="../media/image59.emf"/><Relationship Id="rId5" Type="http://schemas.openxmlformats.org/officeDocument/2006/relationships/oleObject" Target="../embeddings/oleObject55.bin"/><Relationship Id="rId6" Type="http://schemas.openxmlformats.org/officeDocument/2006/relationships/image" Target="../media/image60.emf"/><Relationship Id="rId7" Type="http://schemas.openxmlformats.org/officeDocument/2006/relationships/oleObject" Target="../embeddings/oleObject56.bin"/><Relationship Id="rId8" Type="http://schemas.openxmlformats.org/officeDocument/2006/relationships/image" Target="../media/image61.emf"/><Relationship Id="rId9" Type="http://schemas.openxmlformats.org/officeDocument/2006/relationships/oleObject" Target="../embeddings/oleObject57.bin"/><Relationship Id="rId10" Type="http://schemas.openxmlformats.org/officeDocument/2006/relationships/image" Target="../media/image62.emf"/></Relationships>
</file>

<file path=ppt/slides/_rels/slide13.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5" Type="http://schemas.openxmlformats.org/officeDocument/2006/relationships/image" Target="../media/image70.jpeg"/><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oleObject" Target="../embeddings/oleObject2.bin"/><Relationship Id="rId6" Type="http://schemas.openxmlformats.org/officeDocument/2006/relationships/image" Target="../media/image4.wmf"/><Relationship Id="rId7" Type="http://schemas.openxmlformats.org/officeDocument/2006/relationships/oleObject" Target="../embeddings/oleObject3.bin"/><Relationship Id="rId8" Type="http://schemas.openxmlformats.org/officeDocument/2006/relationships/image" Target="../media/image5.wmf"/><Relationship Id="rId9" Type="http://schemas.openxmlformats.org/officeDocument/2006/relationships/oleObject" Target="../embeddings/oleObject4.bin"/><Relationship Id="rId10" Type="http://schemas.openxmlformats.org/officeDocument/2006/relationships/image" Target="../media/image6.wmf"/></Relationships>
</file>

<file path=ppt/slides/_rels/slide6.xml.rels><?xml version="1.0" encoding="UTF-8" standalone="yes"?>
<Relationships xmlns="http://schemas.openxmlformats.org/package/2006/relationships"><Relationship Id="rId11" Type="http://schemas.openxmlformats.org/officeDocument/2006/relationships/image" Target="../media/image11.wmf"/><Relationship Id="rId12" Type="http://schemas.openxmlformats.org/officeDocument/2006/relationships/oleObject" Target="../embeddings/oleObject10.bin"/><Relationship Id="rId13" Type="http://schemas.openxmlformats.org/officeDocument/2006/relationships/image" Target="../media/image12.wmf"/><Relationship Id="rId14" Type="http://schemas.openxmlformats.org/officeDocument/2006/relationships/oleObject" Target="../embeddings/oleObject11.bin"/><Relationship Id="rId15" Type="http://schemas.openxmlformats.org/officeDocument/2006/relationships/image" Target="../media/image13.wmf"/><Relationship Id="rId16" Type="http://schemas.openxmlformats.org/officeDocument/2006/relationships/oleObject" Target="../embeddings/oleObject12.bin"/><Relationship Id="rId17" Type="http://schemas.openxmlformats.org/officeDocument/2006/relationships/image" Target="../media/image14.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5.jpeg"/><Relationship Id="rId4" Type="http://schemas.openxmlformats.org/officeDocument/2006/relationships/oleObject" Target="../embeddings/oleObject6.bin"/><Relationship Id="rId5" Type="http://schemas.openxmlformats.org/officeDocument/2006/relationships/image" Target="../media/image8.wmf"/><Relationship Id="rId6" Type="http://schemas.openxmlformats.org/officeDocument/2006/relationships/oleObject" Target="../embeddings/oleObject7.bin"/><Relationship Id="rId7" Type="http://schemas.openxmlformats.org/officeDocument/2006/relationships/image" Target="../media/image9.wmf"/><Relationship Id="rId8" Type="http://schemas.openxmlformats.org/officeDocument/2006/relationships/oleObject" Target="../embeddings/oleObject8.bin"/><Relationship Id="rId9" Type="http://schemas.openxmlformats.org/officeDocument/2006/relationships/image" Target="../media/image10.wmf"/><Relationship Id="rId10"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20.emf"/><Relationship Id="rId12" Type="http://schemas.openxmlformats.org/officeDocument/2006/relationships/oleObject" Target="../embeddings/oleObject18.bin"/><Relationship Id="rId13" Type="http://schemas.openxmlformats.org/officeDocument/2006/relationships/image" Target="../media/image21.emf"/><Relationship Id="rId14" Type="http://schemas.openxmlformats.org/officeDocument/2006/relationships/oleObject" Target="../embeddings/oleObject19.bin"/><Relationship Id="rId15" Type="http://schemas.openxmlformats.org/officeDocument/2006/relationships/image" Target="../media/image22.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17.emf"/><Relationship Id="rId5" Type="http://schemas.openxmlformats.org/officeDocument/2006/relationships/image" Target="../media/image23.jpeg"/><Relationship Id="rId6" Type="http://schemas.openxmlformats.org/officeDocument/2006/relationships/oleObject" Target="../embeddings/oleObject15.bin"/><Relationship Id="rId7" Type="http://schemas.openxmlformats.org/officeDocument/2006/relationships/image" Target="../media/image18.emf"/><Relationship Id="rId8" Type="http://schemas.openxmlformats.org/officeDocument/2006/relationships/oleObject" Target="../embeddings/oleObject16.bin"/><Relationship Id="rId9" Type="http://schemas.openxmlformats.org/officeDocument/2006/relationships/image" Target="../media/image19.emf"/><Relationship Id="rId10"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9" Type="http://schemas.openxmlformats.org/officeDocument/2006/relationships/image" Target="../media/image26.emf"/><Relationship Id="rId20" Type="http://schemas.openxmlformats.org/officeDocument/2006/relationships/oleObject" Target="../embeddings/oleObject28.bin"/><Relationship Id="rId21" Type="http://schemas.openxmlformats.org/officeDocument/2006/relationships/image" Target="../media/image32.emf"/><Relationship Id="rId22" Type="http://schemas.openxmlformats.org/officeDocument/2006/relationships/oleObject" Target="../embeddings/oleObject29.bin"/><Relationship Id="rId23" Type="http://schemas.openxmlformats.org/officeDocument/2006/relationships/image" Target="../media/image33.emf"/><Relationship Id="rId24" Type="http://schemas.openxmlformats.org/officeDocument/2006/relationships/oleObject" Target="../embeddings/oleObject30.bin"/><Relationship Id="rId25" Type="http://schemas.openxmlformats.org/officeDocument/2006/relationships/image" Target="../media/image34.emf"/><Relationship Id="rId26" Type="http://schemas.openxmlformats.org/officeDocument/2006/relationships/oleObject" Target="../embeddings/oleObject31.bin"/><Relationship Id="rId27" Type="http://schemas.openxmlformats.org/officeDocument/2006/relationships/image" Target="../media/image35.emf"/><Relationship Id="rId10" Type="http://schemas.openxmlformats.org/officeDocument/2006/relationships/oleObject" Target="../embeddings/oleObject23.bin"/><Relationship Id="rId11" Type="http://schemas.openxmlformats.org/officeDocument/2006/relationships/image" Target="../media/image27.emf"/><Relationship Id="rId12" Type="http://schemas.openxmlformats.org/officeDocument/2006/relationships/oleObject" Target="../embeddings/oleObject24.bin"/><Relationship Id="rId13" Type="http://schemas.openxmlformats.org/officeDocument/2006/relationships/image" Target="../media/image28.emf"/><Relationship Id="rId14" Type="http://schemas.openxmlformats.org/officeDocument/2006/relationships/oleObject" Target="../embeddings/oleObject25.bin"/><Relationship Id="rId15" Type="http://schemas.openxmlformats.org/officeDocument/2006/relationships/image" Target="../media/image29.emf"/><Relationship Id="rId16" Type="http://schemas.openxmlformats.org/officeDocument/2006/relationships/oleObject" Target="../embeddings/oleObject26.bin"/><Relationship Id="rId17" Type="http://schemas.openxmlformats.org/officeDocument/2006/relationships/image" Target="../media/image30.emf"/><Relationship Id="rId18" Type="http://schemas.openxmlformats.org/officeDocument/2006/relationships/oleObject" Target="../embeddings/oleObject27.bin"/><Relationship Id="rId19" Type="http://schemas.openxmlformats.org/officeDocument/2006/relationships/image" Target="../media/image31.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24.emf"/><Relationship Id="rId5" Type="http://schemas.openxmlformats.org/officeDocument/2006/relationships/image" Target="../media/image23.jpeg"/><Relationship Id="rId6" Type="http://schemas.openxmlformats.org/officeDocument/2006/relationships/oleObject" Target="../embeddings/oleObject21.bin"/><Relationship Id="rId7" Type="http://schemas.openxmlformats.org/officeDocument/2006/relationships/image" Target="../media/image25.emf"/><Relationship Id="rId8" Type="http://schemas.openxmlformats.org/officeDocument/2006/relationships/oleObject" Target="../embeddings/oleObject22.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Sept. 13, 2017</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2017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#5</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60536" y="1447800"/>
            <a:ext cx="311495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13, 2017</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Content Placeholder 2"/>
          <p:cNvSpPr txBox="1">
            <a:spLocks/>
          </p:cNvSpPr>
          <p:nvPr/>
        </p:nvSpPr>
        <p:spPr bwMode="auto">
          <a:xfrm>
            <a:off x="1639265" y="2346829"/>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21</a:t>
            </a:r>
            <a:endParaRPr lang="en-US" sz="2800" dirty="0">
              <a:solidFill>
                <a:srgbClr val="003300"/>
              </a:solidFill>
              <a:latin typeface="Arial Narrow" charset="0"/>
            </a:endParaRPr>
          </a:p>
          <a:p>
            <a:pPr marL="990600" lvl="1" indent="-533400"/>
            <a:r>
              <a:rPr lang="en-US" sz="2400" dirty="0" smtClean="0">
                <a:solidFill>
                  <a:srgbClr val="003300"/>
                </a:solidFill>
                <a:latin typeface="Arial Narrow" charset="0"/>
              </a:rPr>
              <a:t>The </a:t>
            </a:r>
            <a:r>
              <a:rPr lang="en-US" sz="2400" dirty="0">
                <a:solidFill>
                  <a:srgbClr val="003300"/>
                </a:solidFill>
                <a:latin typeface="Arial Narrow" charset="0"/>
              </a:rPr>
              <a:t>Electric Field &amp; Field Lines</a:t>
            </a:r>
          </a:p>
          <a:p>
            <a:pPr marL="990600" lvl="1" indent="-533400"/>
            <a:r>
              <a:rPr lang="en-US" sz="2400" dirty="0">
                <a:solidFill>
                  <a:srgbClr val="003300"/>
                </a:solidFill>
                <a:latin typeface="Arial Narrow" charset="0"/>
              </a:rPr>
              <a:t>Electric Fields and Conductors</a:t>
            </a:r>
          </a:p>
          <a:p>
            <a:pPr marL="990600" lvl="1" indent="-533400"/>
            <a:r>
              <a:rPr lang="en-US" sz="2400" dirty="0">
                <a:solidFill>
                  <a:srgbClr val="003800"/>
                </a:solidFill>
                <a:latin typeface="Arial Narrow" charset="0"/>
              </a:rPr>
              <a:t>Motion of a Charged Particle in an Electric Field</a:t>
            </a:r>
          </a:p>
          <a:p>
            <a:pPr marL="990600" lvl="1" indent="-533400"/>
            <a:r>
              <a:rPr lang="en-US" sz="2400" dirty="0">
                <a:solidFill>
                  <a:srgbClr val="003800"/>
                </a:solidFill>
                <a:latin typeface="Arial Narrow" charset="0"/>
              </a:rPr>
              <a:t>Electric Dipoles</a:t>
            </a:r>
            <a:endParaRPr lang="en-US" sz="1600" dirty="0">
              <a:solidFill>
                <a:srgbClr val="003800"/>
              </a:solidFill>
              <a:latin typeface="Arial Narrow" charset="0"/>
            </a:endParaRPr>
          </a:p>
        </p:txBody>
      </p:sp>
    </p:spTree>
    <p:extLst>
      <p:ext uri="{BB962C8B-B14F-4D97-AF65-F5344CB8AC3E}">
        <p14:creationId xmlns:p14="http://schemas.microsoft.com/office/powerpoint/2010/main" val="966991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13,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10</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22326" name="Equation" r:id="rId3" imgW="812800" imgH="444500" progId="Equation.DSMT4">
                  <p:embed/>
                </p:oleObj>
              </mc:Choice>
              <mc:Fallback>
                <p:oleObj name="Equation" r:id="rId3" imgW="8128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5503"/>
                        <a:ext cx="1472333" cy="719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Electric field at point B is easier due to symmetry!</a:t>
            </a:r>
            <a:endParaRPr lang="en-US" sz="2000" dirty="0">
              <a:solidFill>
                <a:schemeClr val="accent2"/>
              </a:solidFill>
              <a:latin typeface="Arial Narrow" charset="0"/>
            </a:endParaRP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endParaRPr lang="en-US" sz="2000" dirty="0">
              <a:solidFill>
                <a:schemeClr val="accent2"/>
              </a:solidFill>
              <a:latin typeface="Arial Narrow" charset="0"/>
            </a:endParaRP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22327"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22328" name="Equation" r:id="rId8" imgW="838200" imgH="444500" progId="Equation.DSMT4">
                  <p:embed/>
                </p:oleObj>
              </mc:Choice>
              <mc:Fallback>
                <p:oleObj name="Equation" r:id="rId8" imgW="838200" imgH="444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435225"/>
                        <a:ext cx="1519490" cy="71782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22329" name="Equation" r:id="rId10" imgW="3060700" imgH="571500" progId="Equation.DSMT4">
                  <p:embed/>
                </p:oleObj>
              </mc:Choice>
              <mc:Fallback>
                <p:oleObj name="Equation" r:id="rId10" imgW="30607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048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a:t>
            </a:r>
            <a:r>
              <a:rPr lang="en-US" sz="2000" dirty="0" err="1" smtClean="0">
                <a:solidFill>
                  <a:schemeClr val="accent2"/>
                </a:solidFill>
                <a:latin typeface="Arial Narrow" charset="0"/>
              </a:rPr>
              <a:t>x</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22330" name="Equation" r:id="rId12" imgW="431800" imgH="165100" progId="Equation.DSMT4">
                  <p:embed/>
                </p:oleObj>
              </mc:Choice>
              <mc:Fallback>
                <p:oleObj name="Equation" r:id="rId12" imgW="431800" imgH="165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22331" name="Equation" r:id="rId14" imgW="533400" imgH="228600" progId="Equation.DSMT4">
                  <p:embed/>
                </p:oleObj>
              </mc:Choice>
              <mc:Fallback>
                <p:oleObj name="Equation" r:id="rId14" imgW="5334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22332" name="Equation" r:id="rId16" imgW="812800" imgH="228600" progId="Equation.DSMT4">
                  <p:embed/>
                </p:oleObj>
              </mc:Choice>
              <mc:Fallback>
                <p:oleObj name="Equation" r:id="rId16" imgW="8128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the </a:t>
            </a:r>
            <a:r>
              <a:rPr lang="en-US" sz="2000" dirty="0" err="1" smtClean="0">
                <a:solidFill>
                  <a:schemeClr val="accent2"/>
                </a:solidFill>
                <a:latin typeface="Arial Narrow" charset="0"/>
              </a:rPr>
              <a:t>y</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22333" name="Equation" r:id="rId18" imgW="368300" imgH="228600" progId="Equation.DSMT4">
                  <p:embed/>
                </p:oleObj>
              </mc:Choice>
              <mc:Fallback>
                <p:oleObj name="Equation" r:id="rId18" imgW="3683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22334" name="Equation" r:id="rId20" imgW="965200" imgH="215900" progId="Equation.DSMT4">
                  <p:embed/>
                </p:oleObj>
              </mc:Choice>
              <mc:Fallback>
                <p:oleObj name="Equation" r:id="rId20" imgW="965200" imgH="2159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22335" name="Equation" r:id="rId22" imgW="330200" imgH="228600" progId="Equation.DSMT4">
                  <p:embed/>
                </p:oleObj>
              </mc:Choice>
              <mc:Fallback>
                <p:oleObj name="Equation" r:id="rId22" imgW="330200" imgH="228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22336" name="Equation" r:id="rId24" imgW="368300" imgH="254000" progId="Equation.DSMT4">
                  <p:embed/>
                </p:oleObj>
              </mc:Choice>
              <mc:Fallback>
                <p:oleObj name="Equation" r:id="rId24" imgW="368300" imgH="2540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22337" name="Equation" r:id="rId26" imgW="723900" imgH="228600" progId="Equation.DSMT4">
                  <p:embed/>
                </p:oleObj>
              </mc:Choice>
              <mc:Fallback>
                <p:oleObj name="Equation" r:id="rId26" imgW="72390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22338" name="Equation" r:id="rId28" imgW="1905000" imgH="241300" progId="Equation.DSMT4">
                  <p:embed/>
                </p:oleObj>
              </mc:Choice>
              <mc:Fallback>
                <p:oleObj name="Equation" r:id="rId28" imgW="1905000" imgH="2413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B is</a:t>
            </a:r>
            <a:endParaRPr lang="en-US" sz="2000" dirty="0">
              <a:solidFill>
                <a:schemeClr val="accent2"/>
              </a:solidFill>
              <a:latin typeface="Arial Narrow" charset="0"/>
            </a:endParaRP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22339" name="Equation" r:id="rId30" imgW="825500" imgH="279400" progId="Equation.DSMT4">
                  <p:embed/>
                </p:oleObj>
              </mc:Choice>
              <mc:Fallback>
                <p:oleObj name="Equation" r:id="rId30" imgW="825500" imgH="2794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22340" name="Equation" r:id="rId32" imgW="2209800" imgH="304800" progId="Equation.DSMT4">
                  <p:embed/>
                </p:oleObj>
              </mc:Choice>
              <mc:Fallback>
                <p:oleObj name="Equation" r:id="rId32" imgW="2209800" imgH="3048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B</a:t>
            </a:r>
            <a:endParaRPr lang="en-US" sz="2000" dirty="0">
              <a:solidFill>
                <a:schemeClr val="accent2"/>
              </a:solidFill>
              <a:latin typeface="Arial Narrow" charset="0"/>
            </a:endParaRP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22341" name="Equation" r:id="rId34" imgW="1079500" imgH="228600" progId="Equation.DSMT4">
                  <p:embed/>
                </p:oleObj>
              </mc:Choice>
              <mc:Fallback>
                <p:oleObj name="Equation" r:id="rId34" imgW="107950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22342" name="Equation" r:id="rId36" imgW="1905000" imgH="241300" progId="Equation.DSMT4">
                  <p:embed/>
                </p:oleObj>
              </mc:Choice>
              <mc:Fallback>
                <p:oleObj name="Equation" r:id="rId36" imgW="1905000" imgH="2413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9828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smtClean="0"/>
              <a:t>Wednesday, Sept. 13,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endParaRPr lang="en-US" dirty="0"/>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smtClean="0"/>
              <a:t>Uniformly charged disk</a:t>
            </a:r>
            <a:r>
              <a:rPr lang="en-US" sz="2000" dirty="0" smtClean="0"/>
              <a:t>:  Charge is distributed uniformly over a thin circular disk of radius R.  The charge per unit area (C/m</a:t>
            </a:r>
            <a:r>
              <a:rPr lang="en-US" sz="2000" baseline="30000" dirty="0" smtClean="0"/>
              <a:t>2</a:t>
            </a:r>
            <a:r>
              <a:rPr lang="en-US" sz="2000" dirty="0" smtClean="0"/>
              <a:t>) is </a:t>
            </a:r>
            <a:r>
              <a:rPr lang="en-US" sz="2000" dirty="0" err="1" smtClean="0">
                <a:latin typeface="Symbol" charset="2"/>
                <a:cs typeface="Symbol" charset="2"/>
              </a:rPr>
              <a:t>σ</a:t>
            </a:r>
            <a:r>
              <a:rPr lang="en-US" sz="2000" dirty="0" smtClean="0"/>
              <a:t>.  Calculate he electric field at a point P on the axis of the disk, a distance </a:t>
            </a:r>
            <a:r>
              <a:rPr lang="en-US" sz="2000" dirty="0" err="1" smtClean="0"/>
              <a:t>z</a:t>
            </a:r>
            <a:r>
              <a:rPr lang="en-US" sz="2000" dirty="0" smtClean="0"/>
              <a:t> above its center.</a:t>
            </a:r>
            <a:endParaRPr lang="en-US" sz="2000" dirty="0"/>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surface charge density is constant, </a:t>
            </a:r>
            <a:r>
              <a:rPr lang="en-US" sz="2000" dirty="0" err="1" smtClean="0">
                <a:solidFill>
                  <a:schemeClr val="accent2"/>
                </a:solidFill>
                <a:latin typeface="Symbol" charset="2"/>
                <a:cs typeface="Symbol" charset="2"/>
              </a:rPr>
              <a:t>σ</a:t>
            </a:r>
            <a:r>
              <a:rPr lang="en-US" sz="2000" dirty="0" smtClean="0">
                <a:solidFill>
                  <a:schemeClr val="accent2"/>
                </a:solidFill>
                <a:latin typeface="Arial Narrow" charset="0"/>
              </a:rPr>
              <a:t>, and the ring has an area of 2</a:t>
            </a:r>
            <a:r>
              <a:rPr lang="en-US" sz="2000" dirty="0" smtClean="0">
                <a:solidFill>
                  <a:schemeClr val="accent2"/>
                </a:solidFill>
                <a:latin typeface="Symbol" charset="2"/>
                <a:cs typeface="Symbol" charset="2"/>
              </a:rPr>
              <a:t>π</a:t>
            </a:r>
            <a:r>
              <a:rPr lang="en-US" sz="2000" dirty="0" smtClean="0">
                <a:solidFill>
                  <a:schemeClr val="accent2"/>
                </a:solidFill>
                <a:latin typeface="Arial Narrow" charset="0"/>
              </a:rPr>
              <a:t>rdr, the infinitesimal charge of </a:t>
            </a:r>
            <a:r>
              <a:rPr lang="en-US" sz="2000" dirty="0" err="1" smtClean="0">
                <a:solidFill>
                  <a:schemeClr val="accent2"/>
                </a:solidFill>
                <a:latin typeface="Arial Narrow" charset="0"/>
              </a:rPr>
              <a:t>dQ</a:t>
            </a:r>
            <a:r>
              <a:rPr lang="en-US" sz="2000" dirty="0" smtClean="0">
                <a:solidFill>
                  <a:schemeClr val="accent2"/>
                </a:solidFill>
                <a:latin typeface="Arial Narrow" charset="0"/>
              </a:rPr>
              <a:t> is </a:t>
            </a:r>
            <a:endParaRPr lang="en-US" sz="2000" dirty="0">
              <a:solidFill>
                <a:schemeClr val="accent2"/>
              </a:solidFill>
              <a:latin typeface="Arial Narrow" charset="0"/>
            </a:endParaRP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From the result of example 21 – 11 (please do this problem yourself) </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the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at point P due to the charge (</a:t>
            </a:r>
            <a:r>
              <a:rPr lang="en-US" sz="2000" dirty="0" err="1" smtClean="0">
                <a:solidFill>
                  <a:schemeClr val="accent2"/>
                </a:solidFill>
                <a:latin typeface="Arial Narrow" charset="0"/>
              </a:rPr>
              <a:t>dQ</a:t>
            </a:r>
            <a:r>
              <a:rPr lang="en-US" sz="2000" dirty="0" smtClean="0">
                <a:solidFill>
                  <a:schemeClr val="accent2"/>
                </a:solidFill>
                <a:latin typeface="Arial Narrow" charset="0"/>
              </a:rPr>
              <a:t>) on the ring of infinitesimal width dr.</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22774" name="Equation" r:id="rId4" imgW="787400" imgH="190500" progId="Equation.DSMT4">
                  <p:embed/>
                </p:oleObj>
              </mc:Choice>
              <mc:Fallback>
                <p:oleObj name="Equation" r:id="rId4" imgW="787400" imgH="190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22775" name="Equation" r:id="rId6" imgW="1320800" imgH="482600" progId="Equation.DSMT4">
                  <p:embed/>
                </p:oleObj>
              </mc:Choice>
              <mc:Fallback>
                <p:oleObj name="Equation" r:id="rId6" imgW="1320800" imgH="482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infinitesimal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can be written</a:t>
            </a:r>
            <a:endParaRPr lang="en-US" sz="2000" dirty="0">
              <a:solidFill>
                <a:schemeClr val="accent2"/>
              </a:solidFill>
              <a:latin typeface="Arial Narrow" charset="0"/>
            </a:endParaRP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22776" name="Equation" r:id="rId8" imgW="1435100" imgH="482600" progId="Equation.DSMT4">
                  <p:embed/>
                </p:oleObj>
              </mc:Choice>
              <mc:Fallback>
                <p:oleObj name="Equation" r:id="rId8" imgW="14351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22777" name="Equation" r:id="rId10" imgW="1219200" imgH="482600" progId="Equation.DSMT4">
                  <p:embed/>
                </p:oleObj>
              </mc:Choice>
              <mc:Fallback>
                <p:oleObj name="Equation" r:id="rId10" imgW="1219200" imgH="482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22778" name="Equation" r:id="rId12" imgW="1206500" imgH="482600" progId="Equation.DSMT4">
                  <p:embed/>
                </p:oleObj>
              </mc:Choice>
              <mc:Fallback>
                <p:oleObj name="Equation" r:id="rId12" imgW="1206500" imgH="482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49851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13,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12</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r>
              <a:rPr lang="en-US" dirty="0" err="1" smtClean="0"/>
              <a:t>cnt’d</a:t>
            </a:r>
            <a:r>
              <a:rPr lang="en-US" dirty="0" smtClean="0"/>
              <a:t> </a:t>
            </a:r>
            <a:endParaRPr lang="en-US" dirty="0"/>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23942" name="Equation" r:id="rId3" imgW="558800" imgH="304800" progId="Equation.DSMT4">
                  <p:embed/>
                </p:oleObj>
              </mc:Choice>
              <mc:Fallback>
                <p:oleObj name="Equation" r:id="rId3" imgW="5588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Now integrating </a:t>
            </a:r>
            <a:r>
              <a:rPr lang="en-US" sz="2800" dirty="0" err="1" smtClean="0">
                <a:solidFill>
                  <a:schemeClr val="accent2"/>
                </a:solidFill>
                <a:latin typeface="Arial Narrow" charset="0"/>
              </a:rPr>
              <a:t>dE</a:t>
            </a:r>
            <a:r>
              <a:rPr lang="en-US" sz="2800" dirty="0" smtClean="0">
                <a:solidFill>
                  <a:schemeClr val="accent2"/>
                </a:solidFill>
                <a:latin typeface="Arial Narrow" charset="0"/>
              </a:rPr>
              <a:t> over 0 through R, we get</a:t>
            </a:r>
            <a:endParaRPr lang="en-US" sz="2800" dirty="0">
              <a:solidFill>
                <a:schemeClr val="accent2"/>
              </a:solidFill>
              <a:latin typeface="Arial Narrow" charset="0"/>
            </a:endParaRP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23943" name="Equation" r:id="rId5" imgW="1524000" imgH="482600" progId="Equation.DSMT4">
                  <p:embed/>
                </p:oleObj>
              </mc:Choice>
              <mc:Fallback>
                <p:oleObj name="Equation" r:id="rId5" imgW="1524000" imgH="482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23944" name="Equation" r:id="rId7" imgW="1371600" imgH="482600" progId="Equation.DSMT4">
                  <p:embed/>
                </p:oleObj>
              </mc:Choice>
              <mc:Fallback>
                <p:oleObj name="Equation" r:id="rId7" imgW="13716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23945" name="Equation" r:id="rId9" imgW="1333500" imgH="647700" progId="Equation.DSMT4">
                  <p:embed/>
                </p:oleObj>
              </mc:Choice>
              <mc:Fallback>
                <p:oleObj name="Equation" r:id="rId9" imgW="1333500" imgH="647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23946" name="Equation" r:id="rId11" imgW="1371600" imgH="584200" progId="Equation.DSMT4">
                  <p:embed/>
                </p:oleObj>
              </mc:Choice>
              <mc:Fallback>
                <p:oleObj name="Equation" r:id="rId11" imgW="1371600" imgH="584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What happens if the disk has infinitely large area?</a:t>
            </a:r>
            <a:endParaRPr lang="en-US" sz="2800" dirty="0">
              <a:solidFill>
                <a:schemeClr val="accent2"/>
              </a:solidFill>
              <a:latin typeface="Arial Narrow" charset="0"/>
            </a:endParaRP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23947" name="Equation" r:id="rId13" imgW="1511300" imgH="584200" progId="Equation.DSMT4">
                  <p:embed/>
                </p:oleObj>
              </mc:Choice>
              <mc:Fallback>
                <p:oleObj name="Equation" r:id="rId13" imgW="1511300" imgH="584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23948" name="Equation" r:id="rId15" imgW="673100" imgH="431800" progId="Equation.DSMT4">
                  <p:embed/>
                </p:oleObj>
              </mc:Choice>
              <mc:Fallback>
                <p:oleObj name="Equation" r:id="rId15" imgW="673100" imgH="431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So the electric field due to an evenly distributed surface charge with density, </a:t>
            </a:r>
            <a:r>
              <a:rPr lang="en-US" sz="2800" dirty="0" err="1" smtClean="0">
                <a:solidFill>
                  <a:schemeClr val="accent2"/>
                </a:solidFill>
                <a:latin typeface="Lucida Grande"/>
                <a:ea typeface="Lucida Grande"/>
                <a:cs typeface="Lucida Grande"/>
              </a:rPr>
              <a:t>σ</a:t>
            </a:r>
            <a:r>
              <a:rPr lang="en-US" sz="2800" dirty="0" smtClean="0">
                <a:solidFill>
                  <a:schemeClr val="accent2"/>
                </a:solidFill>
                <a:latin typeface="Arial Narrow" charset="0"/>
              </a:rPr>
              <a:t>, is </a:t>
            </a:r>
            <a:endParaRPr lang="en-US" sz="2800" dirty="0">
              <a:solidFill>
                <a:schemeClr val="accent2"/>
              </a:solidFill>
              <a:latin typeface="Arial Narrow" charset="0"/>
            </a:endParaRPr>
          </a:p>
        </p:txBody>
      </p:sp>
      <p:graphicFrame>
        <p:nvGraphicFramePr>
          <p:cNvPr id="117773" name="Object 13"/>
          <p:cNvGraphicFramePr>
            <a:graphicFrameLocks noChangeAspect="1"/>
          </p:cNvGraphicFramePr>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23949" name="Equation" r:id="rId17" imgW="508000" imgH="431800" progId="Equation.DSMT4">
                  <p:embed/>
                </p:oleObj>
              </mc:Choice>
              <mc:Fallback>
                <p:oleObj name="Equation" r:id="rId17" imgW="508000" imgH="431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11985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Sept. 13, 2017</a:t>
            </a:r>
            <a:endParaRPr lang="en-US"/>
          </a:p>
        </p:txBody>
      </p:sp>
      <p:sp>
        <p:nvSpPr>
          <p:cNvPr id="10" name="Footer Placeholder 4"/>
          <p:cNvSpPr>
            <a:spLocks noGrp="1"/>
          </p:cNvSpPr>
          <p:nvPr>
            <p:ph type="ftr" sz="quarter" idx="11"/>
          </p:nvPr>
        </p:nvSpPr>
        <p:spPr/>
        <p:txBody>
          <a:bodyPr/>
          <a:lstStyle/>
          <a:p>
            <a:r>
              <a:rPr lang="mr-IN" smtClean="0"/>
              <a:t>PHYS 1444-002, Fall 2017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13</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a:t>
            </a:r>
            <a:r>
              <a:rPr lang="en-US" sz="2600" dirty="0" smtClean="0"/>
              <a:t> by </a:t>
            </a:r>
            <a:r>
              <a:rPr lang="en-US" sz="2600" dirty="0"/>
              <a:t>the length of the vector and</a:t>
            </a:r>
            <a:r>
              <a:rPr lang="en-US" sz="2600" dirty="0" smtClean="0"/>
              <a:t> the direction by the direction the arrowhead points. </a:t>
            </a:r>
            <a:endParaRPr lang="en-US" sz="2600" dirty="0"/>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Tree>
    <p:extLst>
      <p:ext uri="{BB962C8B-B14F-4D97-AF65-F5344CB8AC3E}">
        <p14:creationId xmlns:p14="http://schemas.microsoft.com/office/powerpoint/2010/main" val="175118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Wednesday, Sept. 13, 2017</a:t>
            </a:r>
            <a:endParaRPr lang="en-US"/>
          </a:p>
        </p:txBody>
      </p:sp>
      <p:sp>
        <p:nvSpPr>
          <p:cNvPr id="7" name="Footer Placeholder 4"/>
          <p:cNvSpPr>
            <a:spLocks noGrp="1"/>
          </p:cNvSpPr>
          <p:nvPr>
            <p:ph type="ftr" sz="quarter" idx="11"/>
          </p:nvPr>
        </p:nvSpPr>
        <p:spPr/>
        <p:txBody>
          <a:bodyPr/>
          <a:lstStyle/>
          <a:p>
            <a:r>
              <a:rPr lang="mr-IN" smtClean="0"/>
              <a:t>PHYS 1444-002, Fall 2017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14</a:t>
            </a:fld>
            <a:endParaRPr lang="en-US"/>
          </a:p>
        </p:txBody>
      </p:sp>
      <p:pic>
        <p:nvPicPr>
          <p:cNvPr id="152586" name="Picture 10" descr="FG21_035"/>
          <p:cNvPicPr>
            <a:picLocks noChangeAspect="1" noChangeArrowheads="1"/>
          </p:cNvPicPr>
          <p:nvPr/>
        </p:nvPicPr>
        <p:blipFill>
          <a:blip r:embed="rId3"/>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a:t>Electric Fields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inside a conductor is ZERO </a:t>
            </a:r>
            <a:r>
              <a:rPr lang="en-US" sz="2800" dirty="0" smtClean="0"/>
              <a:t>in static </a:t>
            </a:r>
            <a:r>
              <a:rPr lang="en-US" sz="2800" dirty="0"/>
              <a:t>situation. (If the charge is at rest.) Why?</a:t>
            </a:r>
          </a:p>
          <a:p>
            <a:pPr lvl="1">
              <a:lnSpc>
                <a:spcPct val="80000"/>
              </a:lnSpc>
            </a:pPr>
            <a:r>
              <a:rPr lang="en-US" sz="2400" dirty="0"/>
              <a:t>If there were an electric field within a conductor, there would be force on its free electrons.</a:t>
            </a:r>
          </a:p>
          <a:p>
            <a:pPr lvl="1">
              <a:lnSpc>
                <a:spcPct val="80000"/>
              </a:lnSpc>
            </a:pPr>
            <a:r>
              <a:rPr lang="en-US" sz="2400" dirty="0"/>
              <a:t>The electrons will move until they </a:t>
            </a:r>
            <a:r>
              <a:rPr lang="en-US" sz="2400"/>
              <a:t>reached </a:t>
            </a:r>
            <a:r>
              <a:rPr lang="en-US" sz="2400" smtClean="0"/>
              <a:t>the position </a:t>
            </a:r>
            <a:r>
              <a:rPr lang="en-US" sz="2400" dirty="0"/>
              <a:t>where the electric </a:t>
            </a:r>
            <a:r>
              <a:rPr lang="en-US" sz="2400"/>
              <a:t>field </a:t>
            </a:r>
            <a:r>
              <a:rPr lang="en-US" sz="2400" smtClean="0"/>
              <a:t>becomes </a:t>
            </a:r>
            <a:r>
              <a:rPr lang="en-US" sz="2400" dirty="0"/>
              <a:t>zero.</a:t>
            </a:r>
          </a:p>
          <a:p>
            <a:pPr lvl="1">
              <a:lnSpc>
                <a:spcPct val="80000"/>
              </a:lnSpc>
            </a:pPr>
            <a:r>
              <a:rPr lang="en-US" sz="2400" u="sng" dirty="0">
                <a:solidFill>
                  <a:srgbClr val="A50021"/>
                </a:solidFill>
              </a:rPr>
              <a:t>Electric field can exist inside a non-conductor.</a:t>
            </a:r>
          </a:p>
        </p:txBody>
      </p:sp>
      <p:sp>
        <p:nvSpPr>
          <p:cNvPr id="152585" name="Rectangle 9"/>
          <p:cNvSpPr>
            <a:spLocks noChangeArrowheads="1"/>
          </p:cNvSpPr>
          <p:nvPr/>
        </p:nvSpPr>
        <p:spPr bwMode="auto">
          <a:xfrm>
            <a:off x="457200" y="3352800"/>
            <a:ext cx="53340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Consequences of the above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Any net charge on a conductor distributes itself on the surface.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Although no field exists inside a conductor, the fields can exist outside the conductor due to induced charges on either surface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1165982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Wednesday, Sept. 13, 2017</a:t>
            </a:r>
            <a:endParaRPr lang="en-US"/>
          </a:p>
        </p:txBody>
      </p:sp>
      <p:sp>
        <p:nvSpPr>
          <p:cNvPr id="13" name="Footer Placeholder 4"/>
          <p:cNvSpPr>
            <a:spLocks noGrp="1"/>
          </p:cNvSpPr>
          <p:nvPr>
            <p:ph type="ftr" sz="quarter" idx="11"/>
          </p:nvPr>
        </p:nvSpPr>
        <p:spPr/>
        <p:txBody>
          <a:bodyPr/>
          <a:lstStyle/>
          <a:p>
            <a:r>
              <a:rPr lang="mr-IN" smtClean="0"/>
              <a:t>PHYS 1444-002, Fall 2017                     Dr. Jaehoon Yu</a:t>
            </a:r>
            <a:endParaRPr lang="en-US"/>
          </a:p>
        </p:txBody>
      </p:sp>
      <p:sp>
        <p:nvSpPr>
          <p:cNvPr id="14" name="Slide Number Placeholder 5"/>
          <p:cNvSpPr>
            <a:spLocks noGrp="1"/>
          </p:cNvSpPr>
          <p:nvPr>
            <p:ph type="sldNum" sz="quarter" idx="12"/>
          </p:nvPr>
        </p:nvSpPr>
        <p:spPr/>
        <p:txBody>
          <a:bodyPr/>
          <a:lstStyle/>
          <a:p>
            <a:fld id="{DD9604FF-0BC3-FD41-B712-7B3828883BE1}" type="slidenum">
              <a:rPr lang="en-US"/>
              <a:pPr/>
              <a:t>15</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2"/>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box is an effective device for shielding. </a:t>
            </a:r>
            <a:r>
              <a:rPr lang="en-US" sz="2600" dirty="0" err="1">
                <a:solidFill>
                  <a:schemeClr val="accent2"/>
                </a:solidFill>
                <a:latin typeface="Arial Narrow" charset="0"/>
                <a:sym typeface="Wingdings" charset="2"/>
              </a:rPr>
              <a:t></a:t>
            </a:r>
            <a:r>
              <a:rPr lang="en-US" sz="2600" dirty="0">
                <a:solidFill>
                  <a:schemeClr val="accent2"/>
                </a:solidFill>
                <a:latin typeface="Arial Narrow" charset="0"/>
                <a:sym typeface="Wingdings" charset="2"/>
              </a:rPr>
              <a:t> Faraday 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2"/>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883329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13, 2017</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8382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762000"/>
            <a:ext cx="8839200" cy="5257800"/>
          </a:xfrm>
        </p:spPr>
        <p:txBody>
          <a:bodyPr/>
          <a:lstStyle/>
          <a:p>
            <a:pPr>
              <a:lnSpc>
                <a:spcPct val="90000"/>
              </a:lnSpc>
            </a:pPr>
            <a:r>
              <a:rPr lang="en-US" dirty="0" smtClean="0">
                <a:latin typeface="Arial Narrow" charset="0"/>
                <a:ea typeface="ＭＳ Ｐゴシック" charset="0"/>
                <a:cs typeface="ＭＳ Ｐゴシック" charset="0"/>
              </a:rPr>
              <a:t>1</a:t>
            </a:r>
            <a:r>
              <a:rPr lang="en-US" baseline="30000" dirty="0" smtClean="0">
                <a:latin typeface="Arial Narrow" charset="0"/>
                <a:ea typeface="ＭＳ Ｐゴシック" charset="0"/>
                <a:cs typeface="ＭＳ Ｐゴシック" charset="0"/>
              </a:rPr>
              <a:t>st</a:t>
            </a:r>
            <a:r>
              <a:rPr lang="en-US" dirty="0" smtClean="0">
                <a:latin typeface="Arial Narrow" charset="0"/>
                <a:ea typeface="ＭＳ Ｐゴシック" charset="0"/>
                <a:cs typeface="ＭＳ Ｐゴシック" charset="0"/>
              </a:rPr>
              <a:t> Term exam</a:t>
            </a:r>
          </a:p>
          <a:p>
            <a:pPr lvl="1">
              <a:lnSpc>
                <a:spcPct val="90000"/>
              </a:lnSpc>
            </a:pPr>
            <a:r>
              <a:rPr lang="en-US" sz="2400" dirty="0" smtClean="0">
                <a:latin typeface="Arial Narrow" charset="0"/>
                <a:ea typeface="ＭＳ Ｐゴシック" charset="0"/>
                <a:cs typeface="ＭＳ Ｐゴシック" charset="0"/>
              </a:rPr>
              <a:t>In class, Wednesday, Sept. 20: DO NOT MISS THE EXAM!</a:t>
            </a:r>
          </a:p>
          <a:p>
            <a:pPr lvl="1">
              <a:lnSpc>
                <a:spcPct val="90000"/>
              </a:lnSpc>
            </a:pPr>
            <a:r>
              <a:rPr lang="en-US" sz="2400" dirty="0" smtClean="0">
                <a:latin typeface="Arial Narrow" charset="0"/>
                <a:ea typeface="ＭＳ Ｐゴシック" charset="0"/>
                <a:cs typeface="ＭＳ Ｐゴシック" charset="0"/>
              </a:rPr>
              <a:t>CH1.1 to what we learn on Monday, Sept. 18 + Appendices A1 </a:t>
            </a:r>
            <a:r>
              <a:rPr lang="mr-IN" sz="2400" dirty="0" smtClean="0">
                <a:latin typeface="Arial Narrow" charset="0"/>
                <a:ea typeface="ＭＳ Ｐゴシック" charset="0"/>
                <a:cs typeface="ＭＳ Ｐゴシック" charset="0"/>
              </a:rPr>
              <a:t>–</a:t>
            </a:r>
            <a:r>
              <a:rPr lang="en-US" sz="2400" dirty="0" smtClean="0">
                <a:latin typeface="Arial Narrow" charset="0"/>
                <a:ea typeface="ＭＳ Ｐゴシック" charset="0"/>
                <a:cs typeface="ＭＳ Ｐゴシック" charset="0"/>
              </a:rPr>
              <a:t> A8</a:t>
            </a:r>
          </a:p>
          <a:p>
            <a:pPr lvl="1" eaLnBrk="1" hangingPunct="1"/>
            <a:r>
              <a:rPr lang="en-US" sz="2400" dirty="0"/>
              <a:t>You can bring your calculator but it must not have any relevant formula </a:t>
            </a:r>
            <a:r>
              <a:rPr lang="en-US" sz="2400" dirty="0" smtClean="0"/>
              <a:t>pre-input</a:t>
            </a:r>
          </a:p>
          <a:p>
            <a:pPr lvl="2" eaLnBrk="1" hangingPunct="1"/>
            <a:r>
              <a:rPr lang="en-US" sz="1800" dirty="0" smtClean="0"/>
              <a:t>No phone or computers can be used as a calculator!</a:t>
            </a:r>
            <a:endParaRPr lang="en-US" sz="1800" dirty="0"/>
          </a:p>
          <a:p>
            <a:pPr lvl="1" eaLnBrk="1" hangingPunct="1"/>
            <a:r>
              <a:rPr lang="en-US" sz="2400" dirty="0"/>
              <a:t>BYOF: You may bring </a:t>
            </a:r>
            <a:r>
              <a:rPr lang="en-US" sz="2400" dirty="0" smtClean="0"/>
              <a:t>one </a:t>
            </a:r>
            <a:r>
              <a:rPr lang="en-US" sz="2400" dirty="0"/>
              <a:t>8.5x11.5 sheet (front and back) of handwritten formulae and values of constants for the </a:t>
            </a:r>
            <a:r>
              <a:rPr lang="en-US" sz="2400" dirty="0" smtClean="0"/>
              <a:t>exam</a:t>
            </a:r>
          </a:p>
          <a:p>
            <a:pPr lvl="1" eaLnBrk="1" hangingPunct="1"/>
            <a:r>
              <a:rPr lang="en-US" sz="2400" dirty="0" smtClean="0"/>
              <a:t>No </a:t>
            </a:r>
            <a:r>
              <a:rPr lang="en-US" sz="2400" dirty="0"/>
              <a:t>derivations, word definitions, or solutions of </a:t>
            </a:r>
            <a:r>
              <a:rPr lang="en-US" sz="2400" dirty="0" smtClean="0"/>
              <a:t>ANY </a:t>
            </a:r>
            <a:r>
              <a:rPr lang="en-US" sz="2400" dirty="0"/>
              <a:t>problems </a:t>
            </a:r>
            <a:r>
              <a:rPr lang="en-US" sz="2400" dirty="0" smtClean="0"/>
              <a:t>!</a:t>
            </a:r>
          </a:p>
          <a:p>
            <a:pPr lvl="1" eaLnBrk="1" hangingPunct="1"/>
            <a:r>
              <a:rPr lang="en-US" sz="2400" dirty="0"/>
              <a:t>No additional formulae or values of constants will be </a:t>
            </a:r>
            <a:r>
              <a:rPr lang="en-US" sz="2400" dirty="0" smtClean="0"/>
              <a:t>provided!</a:t>
            </a:r>
          </a:p>
          <a:p>
            <a:pPr eaLnBrk="1" hangingPunct="1"/>
            <a:r>
              <a:rPr lang="en-US" sz="2800" dirty="0" smtClean="0"/>
              <a:t>Colloquium today</a:t>
            </a:r>
            <a:r>
              <a:rPr lang="en-US" sz="2800" dirty="0"/>
              <a:t> </a:t>
            </a:r>
            <a:r>
              <a:rPr lang="en-US" sz="2800" dirty="0" smtClean="0"/>
              <a:t>at 4pm in SH100</a:t>
            </a:r>
          </a:p>
          <a:p>
            <a:pPr lvl="1" eaLnBrk="1" hangingPunct="1"/>
            <a:r>
              <a:rPr lang="en-US" sz="2400" dirty="0" smtClean="0"/>
              <a:t>Dr. L. Matthews of Baylor Univ.</a:t>
            </a:r>
          </a:p>
          <a:p>
            <a:pPr lvl="1" eaLnBrk="1" hangingPunct="1"/>
            <a:endParaRPr lang="en-US" sz="2400" dirty="0" smtClean="0"/>
          </a:p>
        </p:txBody>
      </p:sp>
    </p:spTree>
    <p:extLst>
      <p:ext uri="{BB962C8B-B14F-4D97-AF65-F5344CB8AC3E}">
        <p14:creationId xmlns:p14="http://schemas.microsoft.com/office/powerpoint/2010/main" val="1193042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20200" cy="6858000"/>
          </a:xfrm>
          <a:prstGeom prst="rect">
            <a:avLst/>
          </a:prstGeom>
        </p:spPr>
      </p:pic>
    </p:spTree>
    <p:extLst>
      <p:ext uri="{BB962C8B-B14F-4D97-AF65-F5344CB8AC3E}">
        <p14:creationId xmlns:p14="http://schemas.microsoft.com/office/powerpoint/2010/main" val="1270978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 y="76200"/>
            <a:ext cx="8991600" cy="762000"/>
          </a:xfrm>
        </p:spPr>
        <p:txBody>
          <a:bodyPr/>
          <a:lstStyle/>
          <a:p>
            <a:r>
              <a:rPr lang="en-US" sz="3600" b="1" smtClean="0">
                <a:latin typeface="Arial Narrow" charset="0"/>
                <a:ea typeface="ＭＳ Ｐゴシック" charset="0"/>
                <a:cs typeface="ＭＳ Ｐゴシック" charset="0"/>
              </a:rPr>
              <a:t>Reminder: Special </a:t>
            </a:r>
            <a:r>
              <a:rPr lang="en-US" sz="3600" b="1" dirty="0">
                <a:latin typeface="Arial Narrow" charset="0"/>
                <a:ea typeface="ＭＳ Ｐゴシック" charset="0"/>
                <a:cs typeface="ＭＳ Ｐゴシック" charset="0"/>
              </a:rPr>
              <a:t>Project </a:t>
            </a:r>
            <a:r>
              <a:rPr lang="en-US" sz="3600" b="1" dirty="0" smtClean="0">
                <a:latin typeface="Arial Narrow" charset="0"/>
                <a:ea typeface="ＭＳ Ｐゴシック" charset="0"/>
                <a:cs typeface="ＭＳ Ｐゴシック" charset="0"/>
              </a:rPr>
              <a:t>#2 – </a:t>
            </a:r>
            <a:r>
              <a:rPr lang="en-US" sz="3600" b="1" dirty="0">
                <a:latin typeface="Arial Narrow" charset="0"/>
                <a:ea typeface="ＭＳ Ｐゴシック" charset="0"/>
                <a:cs typeface="ＭＳ Ｐゴシック" charset="0"/>
              </a:rPr>
              <a:t>Angels &amp; Demons</a:t>
            </a:r>
          </a:p>
        </p:txBody>
      </p:sp>
      <p:sp>
        <p:nvSpPr>
          <p:cNvPr id="3" name="Content Placeholder 2"/>
          <p:cNvSpPr>
            <a:spLocks noGrp="1"/>
          </p:cNvSpPr>
          <p:nvPr>
            <p:ph idx="1"/>
          </p:nvPr>
        </p:nvSpPr>
        <p:spPr>
          <a:xfrm>
            <a:off x="685800" y="914400"/>
            <a:ext cx="7772400" cy="50292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(20 points)</a:t>
            </a:r>
          </a:p>
          <a:p>
            <a:pPr lvl="1"/>
            <a:r>
              <a:rPr lang="en-US" sz="2000" dirty="0">
                <a:latin typeface="Arial Narrow" charset="0"/>
                <a:ea typeface="ＭＳ Ｐゴシック" charset="0"/>
              </a:rPr>
              <a:t>Use the famous </a:t>
            </a:r>
            <a:r>
              <a:rPr lang="en-US" sz="2000" dirty="0" smtClean="0">
                <a:latin typeface="Arial Narrow" charset="0"/>
                <a:ea typeface="ＭＳ Ｐゴシック" charset="0"/>
              </a:rPr>
              <a:t>Einstein’s </a:t>
            </a:r>
            <a:r>
              <a:rPr lang="en-US" sz="2000" dirty="0">
                <a:latin typeface="Arial Narrow" charset="0"/>
                <a:ea typeface="ＭＳ Ｐゴシック" charset="0"/>
              </a:rPr>
              <a:t>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a:t>
            </a:r>
            <a:r>
              <a:rPr lang="en-US" sz="2400" dirty="0" smtClean="0">
                <a:latin typeface="Arial Narrow" charset="0"/>
                <a:ea typeface="ＭＳ Ｐゴシック" charset="0"/>
                <a:cs typeface="ＭＳ Ｐゴシック" charset="0"/>
              </a:rPr>
              <a:t>first </a:t>
            </a:r>
            <a:r>
              <a:rPr lang="en-US" sz="2400" dirty="0">
                <a:latin typeface="Arial Narrow" charset="0"/>
                <a:ea typeface="ＭＳ Ｐゴシック" charset="0"/>
                <a:cs typeface="ＭＳ Ｐゴシック" charset="0"/>
              </a:rPr>
              <a:t>two digits of your SS#.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a:t>
            </a:r>
            <a:r>
              <a:rPr lang="en-US" sz="2400" dirty="0" smtClean="0">
                <a:latin typeface="Arial Narrow" charset="0"/>
                <a:ea typeface="ＭＳ Ｐゴシック" charset="0"/>
                <a:cs typeface="ＭＳ Ｐゴシック" charset="0"/>
              </a:rPr>
              <a:t>world electricity usage (3.6GJ/</a:t>
            </a:r>
            <a:r>
              <a:rPr lang="en-US" sz="2400" dirty="0" err="1" smtClean="0">
                <a:latin typeface="Arial Narrow" charset="0"/>
                <a:ea typeface="ＭＳ Ｐゴシック" charset="0"/>
                <a:cs typeface="ＭＳ Ｐゴシック" charset="0"/>
              </a:rPr>
              <a:t>mo</a:t>
            </a:r>
            <a:r>
              <a:rPr lang="en-US" sz="2400" dirty="0" smtClean="0">
                <a:latin typeface="Arial Narrow" charset="0"/>
                <a:ea typeface="ＭＳ Ｐゴシック" charset="0"/>
                <a:cs typeface="ＭＳ Ｐゴシック" charset="0"/>
              </a:rPr>
              <a:t>) this energy </a:t>
            </a:r>
            <a:r>
              <a:rPr lang="en-US" sz="2400" dirty="0">
                <a:latin typeface="Arial Narrow" charset="0"/>
                <a:ea typeface="ＭＳ Ｐゴシック" charset="0"/>
                <a:cs typeface="ＭＳ Ｐゴシック" charset="0"/>
              </a:rPr>
              <a:t>corresponds </a:t>
            </a:r>
            <a:r>
              <a:rPr lang="en-US" sz="2400" dirty="0" smtClean="0">
                <a:latin typeface="Arial Narrow" charset="0"/>
                <a:ea typeface="ＭＳ Ｐゴシック" charset="0"/>
                <a:cs typeface="ＭＳ Ｐゴシック" charset="0"/>
              </a:rPr>
              <a:t>to. </a:t>
            </a:r>
            <a:r>
              <a:rPr lang="en-US" sz="2400" dirty="0">
                <a:latin typeface="Arial Narrow" charset="0"/>
                <a:ea typeface="ＭＳ Ｐゴシック" charset="0"/>
                <a:cs typeface="ＭＳ Ｐゴシック" charset="0"/>
              </a:rPr>
              <a:t>(5 points)</a:t>
            </a:r>
          </a:p>
          <a:p>
            <a:r>
              <a:rPr lang="en-US" sz="2400" dirty="0">
                <a:latin typeface="Arial Narrow" charset="0"/>
                <a:ea typeface="ＭＳ Ｐゴシック" charset="0"/>
                <a:cs typeface="ＭＳ Ｐゴシック" charset="0"/>
              </a:rPr>
              <a:t>Due by the beginning of the class </a:t>
            </a:r>
            <a:r>
              <a:rPr lang="en-US" sz="2400" dirty="0" smtClean="0">
                <a:latin typeface="Arial Narrow" charset="0"/>
                <a:ea typeface="ＭＳ Ｐゴシック" charset="0"/>
                <a:cs typeface="ＭＳ Ｐゴシック" charset="0"/>
              </a:rPr>
              <a:t>Monday, Sept. 25</a:t>
            </a:r>
            <a:endParaRPr lang="en-US" sz="24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13, 2017</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115503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Sept. 13, 2017</a:t>
            </a:r>
            <a:endParaRPr lang="en-US"/>
          </a:p>
        </p:txBody>
      </p:sp>
      <p:sp>
        <p:nvSpPr>
          <p:cNvPr id="10" name="Footer Placeholder 4"/>
          <p:cNvSpPr>
            <a:spLocks noGrp="1"/>
          </p:cNvSpPr>
          <p:nvPr>
            <p:ph type="ftr" sz="quarter" idx="11"/>
          </p:nvPr>
        </p:nvSpPr>
        <p:spPr/>
        <p:txBody>
          <a:bodyPr/>
          <a:lstStyle/>
          <a:p>
            <a:r>
              <a:rPr lang="mr-IN" smtClean="0"/>
              <a:t>PHYS 1444-002, Fall 2017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5</a:t>
            </a:fld>
            <a:endParaRPr lang="en-US"/>
          </a:p>
        </p:txBody>
      </p:sp>
      <p:sp>
        <p:nvSpPr>
          <p:cNvPr id="146436" name="Rectangle 4"/>
          <p:cNvSpPr>
            <a:spLocks noGrp="1" noChangeArrowheads="1"/>
          </p:cNvSpPr>
          <p:nvPr>
            <p:ph type="title"/>
          </p:nvPr>
        </p:nvSpPr>
        <p:spPr>
          <a:xfrm>
            <a:off x="457200" y="152400"/>
            <a:ext cx="8077200" cy="685800"/>
          </a:xfrm>
        </p:spPr>
        <p:txBody>
          <a:bodyPr/>
          <a:lstStyle/>
          <a:p>
            <a:r>
              <a:rPr lang="en-US"/>
              <a:t>The Electric Field</a:t>
            </a:r>
          </a:p>
        </p:txBody>
      </p:sp>
      <p:sp>
        <p:nvSpPr>
          <p:cNvPr id="146437" name="Rectangle 5"/>
          <p:cNvSpPr>
            <a:spLocks noGrp="1" noChangeArrowheads="1"/>
          </p:cNvSpPr>
          <p:nvPr>
            <p:ph type="body" idx="1"/>
          </p:nvPr>
        </p:nvSpPr>
        <p:spPr>
          <a:xfrm>
            <a:off x="381000" y="990600"/>
            <a:ext cx="8001000" cy="4572000"/>
          </a:xfrm>
        </p:spPr>
        <p:txBody>
          <a:bodyPr/>
          <a:lstStyle/>
          <a:p>
            <a:pPr>
              <a:lnSpc>
                <a:spcPct val="90000"/>
              </a:lnSpc>
            </a:pPr>
            <a:r>
              <a:rPr lang="en-US" sz="2800" dirty="0"/>
              <a:t>The electric field at any point in space is defined as the force exerted on a tiny </a:t>
            </a:r>
            <a:r>
              <a:rPr lang="en-US" sz="2800" b="1" u="sng" dirty="0">
                <a:solidFill>
                  <a:srgbClr val="C00000"/>
                </a:solidFill>
              </a:rPr>
              <a:t>positive</a:t>
            </a:r>
            <a:r>
              <a:rPr lang="en-US" sz="2800" dirty="0"/>
              <a:t> test charge divide by magnitude of the test charge</a:t>
            </a:r>
          </a:p>
          <a:p>
            <a:pPr lvl="1">
              <a:lnSpc>
                <a:spcPct val="90000"/>
              </a:lnSpc>
            </a:pPr>
            <a:r>
              <a:rPr lang="en-US" sz="2400" dirty="0"/>
              <a:t>Electric force per unit charge</a:t>
            </a:r>
          </a:p>
          <a:p>
            <a:pPr>
              <a:lnSpc>
                <a:spcPct val="90000"/>
              </a:lnSpc>
            </a:pPr>
            <a:r>
              <a:rPr lang="en-US" sz="2800" dirty="0"/>
              <a:t>What kind of quantity is the electric field?</a:t>
            </a:r>
          </a:p>
          <a:p>
            <a:pPr lvl="1">
              <a:lnSpc>
                <a:spcPct val="90000"/>
              </a:lnSpc>
            </a:pPr>
            <a:r>
              <a:rPr lang="en-US" sz="2400" dirty="0"/>
              <a:t>Vector 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at a distance r from a single point charge Q?</a:t>
            </a:r>
          </a:p>
        </p:txBody>
      </p:sp>
      <p:graphicFrame>
        <p:nvGraphicFramePr>
          <p:cNvPr id="146440" name="Object 8"/>
          <p:cNvGraphicFramePr>
            <a:graphicFrameLocks noChangeAspect="1"/>
          </p:cNvGraphicFramePr>
          <p:nvPr>
            <p:extLst/>
          </p:nvPr>
        </p:nvGraphicFramePr>
        <p:xfrm>
          <a:off x="4953000" y="1770063"/>
          <a:ext cx="1219200" cy="950912"/>
        </p:xfrm>
        <a:graphic>
          <a:graphicData uri="http://schemas.openxmlformats.org/presentationml/2006/ole">
            <mc:AlternateContent xmlns:mc="http://schemas.openxmlformats.org/markup-compatibility/2006">
              <mc:Choice xmlns:v="urn:schemas-microsoft-com:vml" Requires="v">
                <p:oleObj spid="_x0000_s16630" name="Equation" r:id="rId3" imgW="419100" imgH="406400" progId="Equation.DSMT4">
                  <p:embed/>
                </p:oleObj>
              </mc:Choice>
              <mc:Fallback>
                <p:oleObj name="Equation" r:id="rId3" imgW="419100" imgH="406400" progId="Equation.DSMT4">
                  <p:embed/>
                  <p:pic>
                    <p:nvPicPr>
                      <p:cNvPr id="0" name=""/>
                      <p:cNvPicPr>
                        <a:picLocks noChangeAspect="1" noChangeArrowheads="1"/>
                      </p:cNvPicPr>
                      <p:nvPr/>
                    </p:nvPicPr>
                    <p:blipFill>
                      <a:blip r:embed="rId4"/>
                      <a:srcRect/>
                      <a:stretch>
                        <a:fillRect/>
                      </a:stretch>
                    </p:blipFill>
                    <p:spPr bwMode="auto">
                      <a:xfrm>
                        <a:off x="4953000" y="1770063"/>
                        <a:ext cx="1219200" cy="950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nvGraphicFramePr>
        <p:xfrm>
          <a:off x="1219200" y="5221288"/>
          <a:ext cx="1298575" cy="1011237"/>
        </p:xfrm>
        <a:graphic>
          <a:graphicData uri="http://schemas.openxmlformats.org/presentationml/2006/ole">
            <mc:AlternateContent xmlns:mc="http://schemas.openxmlformats.org/markup-compatibility/2006">
              <mc:Choice xmlns:v="urn:schemas-microsoft-com:vml" Requires="v">
                <p:oleObj spid="_x0000_s16631" name="Equation" r:id="rId5" imgW="419040" imgH="406080" progId="Equation.DSMT4">
                  <p:embed/>
                </p:oleObj>
              </mc:Choice>
              <mc:Fallback>
                <p:oleObj name="Equation" r:id="rId5" imgW="41904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221288"/>
                        <a:ext cx="1298575" cy="1011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nvGraphicFramePr>
        <p:xfrm>
          <a:off x="2486025" y="5187950"/>
          <a:ext cx="1928813" cy="1074738"/>
        </p:xfrm>
        <a:graphic>
          <a:graphicData uri="http://schemas.openxmlformats.org/presentationml/2006/ole">
            <mc:AlternateContent xmlns:mc="http://schemas.openxmlformats.org/markup-compatibility/2006">
              <mc:Choice xmlns:v="urn:schemas-microsoft-com:vml" Requires="v">
                <p:oleObj spid="_x0000_s16632" name="Equation" r:id="rId7" imgW="622080" imgH="431640" progId="Equation.DSMT4">
                  <p:embed/>
                </p:oleObj>
              </mc:Choice>
              <mc:Fallback>
                <p:oleObj name="Equation" r:id="rId7" imgW="62208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187950"/>
                        <a:ext cx="1928813" cy="1074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nvGraphicFramePr>
        <p:xfrm>
          <a:off x="4381500" y="5253038"/>
          <a:ext cx="1062038" cy="947737"/>
        </p:xfrm>
        <a:graphic>
          <a:graphicData uri="http://schemas.openxmlformats.org/presentationml/2006/ole">
            <mc:AlternateContent xmlns:mc="http://schemas.openxmlformats.org/markup-compatibility/2006">
              <mc:Choice xmlns:v="urn:schemas-microsoft-com:vml" Requires="v">
                <p:oleObj spid="_x0000_s16633" name="Equation" r:id="rId9" imgW="342720" imgH="380880" progId="Equation.DSMT4">
                  <p:embed/>
                </p:oleObj>
              </mc:Choice>
              <mc:Fallback>
                <p:oleObj name="Equation" r:id="rId9" imgW="342720" imgH="380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253038"/>
                        <a:ext cx="1062038" cy="947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nvGraphicFramePr>
        <p:xfrm>
          <a:off x="5410200" y="5219700"/>
          <a:ext cx="1968500" cy="1012825"/>
        </p:xfrm>
        <a:graphic>
          <a:graphicData uri="http://schemas.openxmlformats.org/presentationml/2006/ole">
            <mc:AlternateContent xmlns:mc="http://schemas.openxmlformats.org/markup-compatibility/2006">
              <mc:Choice xmlns:v="urn:schemas-microsoft-com:vml" Requires="v">
                <p:oleObj spid="_x0000_s16634" name="Equation" r:id="rId11" imgW="634680" imgH="406080" progId="Equation.DSMT4">
                  <p:embed/>
                </p:oleObj>
              </mc:Choice>
              <mc:Fallback>
                <p:oleObj name="Equation" r:id="rId11" imgW="634680" imgH="4060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219700"/>
                        <a:ext cx="1968500" cy="1012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49735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13,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6</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a:t>
            </a:r>
            <a:r>
              <a:rPr lang="en-US" sz="2000" dirty="0" err="1"/>
              <a:t>nonconducting</a:t>
            </a:r>
            <a:r>
              <a:rPr lang="en-US" sz="2000" dirty="0"/>
              <a:t>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7750" name="Equation" r:id="rId4" imgW="291960" imgH="203040" progId="Equation.DSMT4">
                  <p:embed/>
                </p:oleObj>
              </mc:Choice>
              <mc:Fallback>
                <p:oleObj name="Equation" r:id="rId4" imgW="29196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7751"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7752" name="Equation" r:id="rId8" imgW="2705040" imgH="533160" progId="Equation.DSMT4">
                  <p:embed/>
                </p:oleObj>
              </mc:Choice>
              <mc:Fallback>
                <p:oleObj name="Equation" r:id="rId8" imgW="2705040" imgH="5331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7753" name="Equation" r:id="rId10" imgW="380880" imgH="228600" progId="Equation.DSMT4">
                  <p:embed/>
                </p:oleObj>
              </mc:Choice>
              <mc:Fallback>
                <p:oleObj name="Equation" r:id="rId10" imgW="3808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7754" name="Equation" r:id="rId12" imgW="304560" imgH="190440" progId="Equation.DSMT4">
                  <p:embed/>
                </p:oleObj>
              </mc:Choice>
              <mc:Fallback>
                <p:oleObj name="Equation" r:id="rId12" imgW="304560" imgH="1904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7755"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7756" name="Equation" r:id="rId16" imgW="330120" imgH="406080" progId="Equation.DSMT4">
                  <p:embed/>
                </p:oleObj>
              </mc:Choice>
              <mc:Fallback>
                <p:oleObj name="Equation" r:id="rId16" imgW="33012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7165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Wednesday, Sept. 13, 2017</a:t>
            </a:r>
            <a:endParaRPr lang="en-US"/>
          </a:p>
        </p:txBody>
      </p:sp>
      <p:sp>
        <p:nvSpPr>
          <p:cNvPr id="6" name="Footer Placeholder 4"/>
          <p:cNvSpPr>
            <a:spLocks noGrp="1"/>
          </p:cNvSpPr>
          <p:nvPr>
            <p:ph type="ftr" sz="quarter" idx="11"/>
          </p:nvPr>
        </p:nvSpPr>
        <p:spPr/>
        <p:txBody>
          <a:bodyPr/>
          <a:lstStyle/>
          <a:p>
            <a:r>
              <a:rPr lang="mr-IN" smtClean="0"/>
              <a:t>PHYS 1444-002, Fall 2017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7</a:t>
            </a:fld>
            <a:endParaRPr lang="en-US"/>
          </a:p>
        </p:txBody>
      </p:sp>
      <p:sp>
        <p:nvSpPr>
          <p:cNvPr id="148482" name="Rectangle 2"/>
          <p:cNvSpPr>
            <a:spLocks noGrp="1" noChangeArrowheads="1"/>
          </p:cNvSpPr>
          <p:nvPr>
            <p:ph type="title"/>
          </p:nvPr>
        </p:nvSpPr>
        <p:spPr>
          <a:xfrm>
            <a:off x="457200" y="128588"/>
            <a:ext cx="8077200" cy="685800"/>
          </a:xfrm>
        </p:spPr>
        <p:txBody>
          <a:bodyPr/>
          <a:lstStyle/>
          <a:p>
            <a:r>
              <a:rPr lang="en-US"/>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a:t>
            </a:r>
            <a:r>
              <a:rPr lang="en-US" sz="2800" dirty="0" smtClean="0"/>
              <a:t>charge present, </a:t>
            </a:r>
            <a:r>
              <a:rPr lang="en-US" sz="2800" dirty="0"/>
              <a:t>the individual fields due to each charge are added </a:t>
            </a:r>
            <a:r>
              <a:rPr lang="en-US" sz="2800" dirty="0" err="1"/>
              <a:t>vectorially</a:t>
            </a:r>
            <a:r>
              <a:rPr lang="en-US" sz="2800" dirty="0"/>
              <a:t> to obtain the total field at any point.</a:t>
            </a:r>
          </a:p>
          <a:p>
            <a:pPr>
              <a:lnSpc>
                <a:spcPct val="90000"/>
              </a:lnSpc>
            </a:pPr>
            <a:endParaRPr lang="en-US" sz="2800" dirty="0"/>
          </a:p>
          <a:p>
            <a:pPr>
              <a:lnSpc>
                <a:spcPct val="90000"/>
              </a:lnSpc>
            </a:pPr>
            <a:r>
              <a:rPr lang="en-US" sz="2800" dirty="0"/>
              <a:t>This superposition principle of electric field has been verified by experiments.</a:t>
            </a:r>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q,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and the field depending on the sign of the charge q?</a:t>
            </a:r>
          </a:p>
          <a:p>
            <a:pPr lvl="1">
              <a:lnSpc>
                <a:spcPct val="90000"/>
              </a:lnSpc>
            </a:pPr>
            <a:r>
              <a:rPr lang="en-US" sz="2400" dirty="0"/>
              <a:t>The </a:t>
            </a:r>
            <a:r>
              <a:rPr lang="en-US" sz="2400" b="1" dirty="0" smtClean="0"/>
              <a:t>F and E </a:t>
            </a:r>
            <a:r>
              <a:rPr lang="en-US" sz="2400" dirty="0" smtClean="0"/>
              <a:t>are </a:t>
            </a:r>
            <a:r>
              <a:rPr lang="en-US" sz="2400" dirty="0"/>
              <a:t>in the same directions if </a:t>
            </a:r>
            <a:r>
              <a:rPr lang="en-US" sz="2400" dirty="0" smtClean="0"/>
              <a:t>q</a:t>
            </a:r>
            <a:r>
              <a:rPr lang="en-US" sz="2400" dirty="0"/>
              <a:t> </a:t>
            </a:r>
            <a:r>
              <a:rPr lang="en-US" sz="2400" dirty="0" smtClean="0"/>
              <a:t>&gt; 0</a:t>
            </a:r>
            <a:endParaRPr lang="en-US" sz="2400" dirty="0"/>
          </a:p>
          <a:p>
            <a:pPr lvl="1">
              <a:lnSpc>
                <a:spcPct val="90000"/>
              </a:lnSpc>
            </a:pPr>
            <a:r>
              <a:rPr lang="en-US" sz="2400" dirty="0"/>
              <a:t>The </a:t>
            </a:r>
            <a:r>
              <a:rPr lang="en-US" sz="2400" b="1" dirty="0"/>
              <a:t>F and E </a:t>
            </a:r>
            <a:r>
              <a:rPr lang="en-US" sz="2400" dirty="0" smtClean="0"/>
              <a:t>are </a:t>
            </a:r>
            <a:r>
              <a:rPr lang="en-US" sz="2400" dirty="0"/>
              <a:t>in </a:t>
            </a:r>
            <a:r>
              <a:rPr lang="en-US" sz="2400" dirty="0" smtClean="0"/>
              <a:t>the opposite </a:t>
            </a:r>
            <a:r>
              <a:rPr lang="en-US" sz="2400" dirty="0"/>
              <a:t>directions if </a:t>
            </a:r>
            <a:r>
              <a:rPr lang="en-US" sz="2400" dirty="0" smtClean="0"/>
              <a:t>q</a:t>
            </a:r>
            <a:r>
              <a:rPr lang="en-US" sz="2400" dirty="0"/>
              <a:t> </a:t>
            </a:r>
            <a:r>
              <a:rPr lang="en-US" sz="2400" dirty="0" smtClean="0"/>
              <a:t>&lt; 0</a:t>
            </a:r>
            <a:endParaRPr lang="en-US" sz="2400" dirty="0"/>
          </a:p>
        </p:txBody>
      </p:sp>
      <p:graphicFrame>
        <p:nvGraphicFramePr>
          <p:cNvPr id="148484" name="Object 4"/>
          <p:cNvGraphicFramePr>
            <a:graphicFrameLocks noChangeAspect="1"/>
          </p:cNvGraphicFramePr>
          <p:nvPr>
            <p:extLst>
              <p:ext uri="{D42A27DB-BD31-4B8C-83A1-F6EECF244321}">
                <p14:modId xmlns:p14="http://schemas.microsoft.com/office/powerpoint/2010/main" val="1537016404"/>
              </p:ext>
            </p:extLst>
          </p:nvPr>
        </p:nvGraphicFramePr>
        <p:xfrm>
          <a:off x="3805238" y="1905000"/>
          <a:ext cx="4729162" cy="671513"/>
        </p:xfrm>
        <a:graphic>
          <a:graphicData uri="http://schemas.openxmlformats.org/presentationml/2006/ole">
            <mc:AlternateContent xmlns:mc="http://schemas.openxmlformats.org/markup-compatibility/2006">
              <mc:Choice xmlns:v="urn:schemas-microsoft-com:vml" Requires="v">
                <p:oleObj spid="_x0000_s18486" name="Equation" r:id="rId3" imgW="1625600" imgH="228600" progId="Equation.DSMT4">
                  <p:embed/>
                </p:oleObj>
              </mc:Choice>
              <mc:Fallback>
                <p:oleObj name="Equation" r:id="rId3" imgW="1625600" imgH="228600" progId="Equation.DSMT4">
                  <p:embed/>
                  <p:pic>
                    <p:nvPicPr>
                      <p:cNvPr id="0" name=""/>
                      <p:cNvPicPr>
                        <a:picLocks noChangeAspect="1" noChangeArrowheads="1"/>
                      </p:cNvPicPr>
                      <p:nvPr/>
                    </p:nvPicPr>
                    <p:blipFill>
                      <a:blip r:embed="rId4"/>
                      <a:srcRect/>
                      <a:stretch>
                        <a:fillRect/>
                      </a:stretch>
                    </p:blipFill>
                    <p:spPr bwMode="auto">
                      <a:xfrm>
                        <a:off x="3805238" y="1905000"/>
                        <a:ext cx="472916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90062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13,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8</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endParaRPr lang="en-US" dirty="0"/>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smtClean="0"/>
              <a:t>E above two point charges</a:t>
            </a:r>
            <a:r>
              <a:rPr lang="en-US" sz="2000" dirty="0" smtClean="0"/>
              <a:t>:  Calculate the total electric field (a) at point A and (b) at point B in the figure on the right due to both the charges Q</a:t>
            </a:r>
            <a:r>
              <a:rPr lang="en-US" sz="2000" baseline="-25000" dirty="0" smtClean="0"/>
              <a:t>1 </a:t>
            </a:r>
            <a:r>
              <a:rPr lang="en-US" sz="2000" dirty="0" smtClean="0"/>
              <a:t>and Q</a:t>
            </a:r>
            <a:r>
              <a:rPr lang="en-US" sz="2000" baseline="-25000" dirty="0" smtClean="0"/>
              <a:t>2</a:t>
            </a:r>
            <a:r>
              <a:rPr lang="en-US" sz="2000" dirty="0" smtClean="0"/>
              <a:t>. </a:t>
            </a:r>
            <a:endParaRPr lang="en-US" sz="2000" dirty="0"/>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9750" name="Equation" r:id="rId3" imgW="406400" imgH="254000" progId="Equation.DSMT4">
                  <p:embed/>
                </p:oleObj>
              </mc:Choice>
              <mc:Fallback>
                <p:oleObj name="Equation" r:id="rId3" imgW="4064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chemeClr val="accent2"/>
                </a:solidFill>
                <a:latin typeface="Arial Narrow" charset="0"/>
              </a:rPr>
              <a:t>First, the electric field at point A by Q</a:t>
            </a:r>
            <a:r>
              <a:rPr lang="en-US" sz="2000" baseline="-25000" dirty="0" smtClean="0">
                <a:solidFill>
                  <a:schemeClr val="accent2"/>
                </a:solidFill>
                <a:latin typeface="Arial Narrow" charset="0"/>
              </a:rPr>
              <a:t>1</a:t>
            </a:r>
            <a:r>
              <a:rPr lang="en-US" sz="2000" dirty="0" smtClean="0">
                <a:solidFill>
                  <a:schemeClr val="accent2"/>
                </a:solidFill>
                <a:latin typeface="Arial Narrow" charset="0"/>
              </a:rPr>
              <a:t> and then Q</a:t>
            </a:r>
            <a:r>
              <a:rPr lang="en-US" sz="2000" baseline="-25000" dirty="0" smtClean="0">
                <a:solidFill>
                  <a:schemeClr val="accent2"/>
                </a:solidFill>
                <a:latin typeface="Arial Narrow" charset="0"/>
              </a:rPr>
              <a:t>2</a:t>
            </a:r>
            <a:r>
              <a:rPr lang="en-US" sz="2000" dirty="0" smtClean="0">
                <a:solidFill>
                  <a:schemeClr val="accent2"/>
                </a:solidFill>
                <a:latin typeface="Arial Narrow" charset="0"/>
              </a:rPr>
              <a:t>.  </a:t>
            </a:r>
            <a:endParaRPr lang="en-US" sz="2000" dirty="0">
              <a:solidFill>
                <a:schemeClr val="accent2"/>
              </a:solidFill>
              <a:latin typeface="Arial Narrow" charset="0"/>
            </a:endParaRP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Then add them at each point </a:t>
            </a:r>
            <a:r>
              <a:rPr lang="en-US" sz="2000" dirty="0" err="1" smtClean="0">
                <a:solidFill>
                  <a:schemeClr val="accent2"/>
                </a:solidFill>
                <a:latin typeface="Arial Narrow" charset="0"/>
              </a:rPr>
              <a:t>vectorially</a:t>
            </a:r>
            <a:r>
              <a:rPr lang="en-US" sz="2000" dirty="0" smtClean="0">
                <a:solidFill>
                  <a:schemeClr val="accent2"/>
                </a:solidFill>
                <a:latin typeface="Arial Narrow" charset="0"/>
              </a:rPr>
              <a:t>!</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fields at each point due to each of the two charges.</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9751" name="Equation" r:id="rId6" imgW="419100" imgH="254000" progId="Equation.DSMT4">
                  <p:embed/>
                </p:oleObj>
              </mc:Choice>
              <mc:Fallback>
                <p:oleObj name="Equation" r:id="rId6" imgW="4191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87513" y="4384675"/>
          <a:ext cx="766762" cy="731838"/>
        </p:xfrm>
        <a:graphic>
          <a:graphicData uri="http://schemas.openxmlformats.org/presentationml/2006/ole">
            <mc:AlternateContent xmlns:mc="http://schemas.openxmlformats.org/markup-compatibility/2006">
              <mc:Choice xmlns:v="urn:schemas-microsoft-com:vml" Requires="v">
                <p:oleObj spid="_x0000_s19752" name="Equation" r:id="rId8" imgW="419100" imgH="457200" progId="Equation.DSMT4">
                  <p:embed/>
                </p:oleObj>
              </mc:Choice>
              <mc:Fallback>
                <p:oleObj name="Equation" r:id="rId8" imgW="41910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7513" y="4384675"/>
                        <a:ext cx="766762" cy="7318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9753" name="Equation" r:id="rId10" imgW="2997200" imgH="571500" progId="Equation.DSMT4">
                  <p:embed/>
                </p:oleObj>
              </mc:Choice>
              <mc:Fallback>
                <p:oleObj name="Equation" r:id="rId10" imgW="29972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9754" name="Equation" r:id="rId12" imgW="444500" imgH="444500" progId="Equation.DSMT4">
                  <p:embed/>
                </p:oleObj>
              </mc:Choice>
              <mc:Fallback>
                <p:oleObj name="Equation" r:id="rId12" imgW="444500" imgH="444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9755" name="Equation" r:id="rId14" imgW="2946400" imgH="571500" progId="Equation.DSMT4">
                  <p:embed/>
                </p:oleObj>
              </mc:Choice>
              <mc:Fallback>
                <p:oleObj name="Equation" r:id="rId14" imgW="2946400" imgH="5715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89587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13,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9</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21062" name="Equation" r:id="rId3" imgW="368300" imgH="228600" progId="Equation.DSMT4">
                  <p:embed/>
                </p:oleObj>
              </mc:Choice>
              <mc:Fallback>
                <p:oleObj name="Equation" r:id="rId3" imgW="3683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 of the electric field vectors by the two charges at point A.</a:t>
            </a:r>
            <a:endParaRPr lang="en-US" sz="2000" dirty="0">
              <a:solidFill>
                <a:schemeClr val="accent2"/>
              </a:solidFill>
              <a:latin typeface="Arial Narrow" charset="0"/>
            </a:endParaRP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21063"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21064" name="Equation" r:id="rId8" imgW="330200" imgH="228600" progId="Equation.DSMT4">
                  <p:embed/>
                </p:oleObj>
              </mc:Choice>
              <mc:Fallback>
                <p:oleObj name="Equation" r:id="rId8" imgW="3302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21065" name="Equation" r:id="rId10" imgW="368300" imgH="254000" progId="Equation.DSMT4">
                  <p:embed/>
                </p:oleObj>
              </mc:Choice>
              <mc:Fallback>
                <p:oleObj name="Equation" r:id="rId10" imgW="368300" imgH="254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21066" name="Equation" r:id="rId12" imgW="711200" imgH="228600" progId="Equation.DSMT4">
                  <p:embed/>
                </p:oleObj>
              </mc:Choice>
              <mc:Fallback>
                <p:oleObj name="Equation" r:id="rId12" imgW="7112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21067" name="Equation" r:id="rId14" imgW="812800" imgH="241300" progId="Equation.DSMT4">
                  <p:embed/>
                </p:oleObj>
              </mc:Choice>
              <mc:Fallback>
                <p:oleObj name="Equation" r:id="rId14" imgW="812800" imgH="241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21068" name="Equation" r:id="rId16" imgW="1041400" imgH="228600" progId="Equation.DSMT4">
                  <p:embed/>
                </p:oleObj>
              </mc:Choice>
              <mc:Fallback>
                <p:oleObj name="Equation" r:id="rId16" imgW="10414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21069" name="Equation" r:id="rId18" imgW="838200" imgH="241300" progId="Equation.DSMT4">
                  <p:embed/>
                </p:oleObj>
              </mc:Choice>
              <mc:Fallback>
                <p:oleObj name="Equation" r:id="rId18" imgW="838200" imgH="2413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21070" name="Equation" r:id="rId20" imgW="825500" imgH="279400" progId="Equation.DSMT4">
                  <p:embed/>
                </p:oleObj>
              </mc:Choice>
              <mc:Fallback>
                <p:oleObj name="Equation" r:id="rId20" imgW="825500" imgH="279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21071" name="Equation" r:id="rId22" imgW="1320800" imgH="304800" progId="Equation.DSMT4">
                  <p:embed/>
                </p:oleObj>
              </mc:Choice>
              <mc:Fallback>
                <p:oleObj name="Equation" r:id="rId22" imgW="1320800" imgH="304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A is</a:t>
            </a:r>
            <a:endParaRPr lang="en-US" sz="2000" dirty="0">
              <a:solidFill>
                <a:schemeClr val="accent2"/>
              </a:solidFill>
              <a:latin typeface="Arial Narrow" charset="0"/>
            </a:endParaRP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A is</a:t>
            </a:r>
            <a:endParaRPr lang="en-US" sz="2000" dirty="0">
              <a:solidFill>
                <a:schemeClr val="accent2"/>
              </a:solidFill>
              <a:latin typeface="Arial Narrow" charset="0"/>
            </a:endParaRP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21072" name="Equation" r:id="rId24" imgW="825500" imgH="317500" progId="Equation.DSMT4">
                  <p:embed/>
                </p:oleObj>
              </mc:Choice>
              <mc:Fallback>
                <p:oleObj name="Equation" r:id="rId24" imgW="825500" imgH="3175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21073" name="Equation" r:id="rId26" imgW="2463800" imgH="342900" progId="Equation.DSMT4">
                  <p:embed/>
                </p:oleObj>
              </mc:Choice>
              <mc:Fallback>
                <p:oleObj name="Equation" r:id="rId26" imgW="2463800" imgH="3429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onto the electric field at point B</a:t>
            </a:r>
            <a:endParaRPr lang="en-US" sz="2000" dirty="0">
              <a:solidFill>
                <a:schemeClr val="accent2"/>
              </a:solidFill>
              <a:latin typeface="Arial Narrow" charset="0"/>
            </a:endParaRPr>
          </a:p>
        </p:txBody>
      </p:sp>
    </p:spTree>
    <p:extLst>
      <p:ext uri="{BB962C8B-B14F-4D97-AF65-F5344CB8AC3E}">
        <p14:creationId xmlns:p14="http://schemas.microsoft.com/office/powerpoint/2010/main" val="1110357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13119</TotalTime>
  <Words>1661</Words>
  <Application>Microsoft Macintosh PowerPoint</Application>
  <PresentationFormat>On-screen Show (4:3)</PresentationFormat>
  <Paragraphs>145</Paragraphs>
  <Slides>15</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Arial Narrow</vt:lpstr>
      <vt:lpstr>Lucida Grande</vt:lpstr>
      <vt:lpstr>Monotype Corsiva</vt:lpstr>
      <vt:lpstr>ＭＳ Ｐゴシック</vt:lpstr>
      <vt:lpstr>Symbol</vt:lpstr>
      <vt:lpstr>Times New Roman</vt:lpstr>
      <vt:lpstr>Wingdings</vt:lpstr>
      <vt:lpstr>phys1443-spring02</vt:lpstr>
      <vt:lpstr>Equation</vt:lpstr>
      <vt:lpstr>PHYS 1441 – Section 002 Lecture #5</vt:lpstr>
      <vt:lpstr>Announcements</vt:lpstr>
      <vt:lpstr>PowerPoint Presentation</vt:lpstr>
      <vt:lpstr>Reminder: Special Project #2 – Angels &amp; Demons</vt:lpstr>
      <vt:lpstr>The Electric Field</vt:lpstr>
      <vt:lpstr>Example 21 – 5 </vt:lpstr>
      <vt:lpstr>Direction of the Electric Field</vt:lpstr>
      <vt:lpstr>Example 21 – 8 </vt:lpstr>
      <vt:lpstr>Example 21 – 8, cnt’d</vt:lpstr>
      <vt:lpstr>Example 21 – 8, cnt’d</vt:lpstr>
      <vt:lpstr>Example 21 – 12 </vt:lpstr>
      <vt:lpstr>Example 21 – 12 cnt’d </vt:lpstr>
      <vt:lpstr>Field Lines</vt:lpstr>
      <vt:lpstr>Electric Fields and Conductors</vt:lpstr>
      <vt:lpstr>Example 21-13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506</cp:revision>
  <dcterms:created xsi:type="dcterms:W3CDTF">2012-01-19T04:21:20Z</dcterms:created>
  <dcterms:modified xsi:type="dcterms:W3CDTF">2017-09-13T19:41:51Z</dcterms:modified>
</cp:coreProperties>
</file>