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03" r:id="rId2"/>
    <p:sldId id="482" r:id="rId3"/>
    <p:sldId id="576" r:id="rId4"/>
    <p:sldId id="552" r:id="rId5"/>
    <p:sldId id="530" r:id="rId6"/>
    <p:sldId id="531" r:id="rId7"/>
    <p:sldId id="532" r:id="rId8"/>
    <p:sldId id="533" r:id="rId9"/>
    <p:sldId id="534" r:id="rId10"/>
    <p:sldId id="535" r:id="rId11"/>
    <p:sldId id="536" r:id="rId12"/>
    <p:sldId id="537" r:id="rId13"/>
    <p:sldId id="538" r:id="rId14"/>
    <p:sldId id="539" r:id="rId15"/>
    <p:sldId id="54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5"/>
    <p:restoredTop sz="94660"/>
  </p:normalViewPr>
  <p:slideViewPr>
    <p:cSldViewPr>
      <p:cViewPr varScale="1">
        <p:scale>
          <a:sx n="108" d="100"/>
          <a:sy n="108" d="100"/>
        </p:scale>
        <p:origin x="8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image" Target="../media/image3.e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1" Type="http://schemas.openxmlformats.org/officeDocument/2006/relationships/image" Target="../media/image8.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image" Target="../media/image17.emf"/><Relationship Id="rId2"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4.emf"/><Relationship Id="rId12" Type="http://schemas.openxmlformats.org/officeDocument/2006/relationships/image" Target="../media/image35.emf"/><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3" Type="http://schemas.openxmlformats.org/officeDocument/2006/relationships/image" Target="../media/image48.emf"/><Relationship Id="rId14" Type="http://schemas.openxmlformats.org/officeDocument/2006/relationships/image" Target="../media/image49.emf"/><Relationship Id="rId15" Type="http://schemas.openxmlformats.org/officeDocument/2006/relationships/image" Target="../media/image50.emf"/><Relationship Id="rId16" Type="http://schemas.openxmlformats.org/officeDocument/2006/relationships/image" Target="../media/image51.emf"/><Relationship Id="rId17" Type="http://schemas.openxmlformats.org/officeDocument/2006/relationships/image" Target="../media/image52.emf"/><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image" Target="../media/image53.emf"/><Relationship Id="rId2"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image" Target="../media/image59.emf"/><Relationship Id="rId2"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5876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Sept. 13,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Sept. 13,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oleObject" Target="../embeddings/oleObject40.bin"/><Relationship Id="rId21" Type="http://schemas.openxmlformats.org/officeDocument/2006/relationships/image" Target="../media/image44.emf"/><Relationship Id="rId22" Type="http://schemas.openxmlformats.org/officeDocument/2006/relationships/oleObject" Target="../embeddings/oleObject41.bin"/><Relationship Id="rId23" Type="http://schemas.openxmlformats.org/officeDocument/2006/relationships/image" Target="../media/image45.emf"/><Relationship Id="rId24" Type="http://schemas.openxmlformats.org/officeDocument/2006/relationships/oleObject" Target="../embeddings/oleObject42.bin"/><Relationship Id="rId25" Type="http://schemas.openxmlformats.org/officeDocument/2006/relationships/image" Target="../media/image46.emf"/><Relationship Id="rId26" Type="http://schemas.openxmlformats.org/officeDocument/2006/relationships/oleObject" Target="../embeddings/oleObject43.bin"/><Relationship Id="rId27" Type="http://schemas.openxmlformats.org/officeDocument/2006/relationships/image" Target="../media/image47.emf"/><Relationship Id="rId28" Type="http://schemas.openxmlformats.org/officeDocument/2006/relationships/oleObject" Target="../embeddings/oleObject44.bin"/><Relationship Id="rId29" Type="http://schemas.openxmlformats.org/officeDocument/2006/relationships/image" Target="../media/image4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6.emf"/><Relationship Id="rId5" Type="http://schemas.openxmlformats.org/officeDocument/2006/relationships/image" Target="../media/image23.jpeg"/><Relationship Id="rId30" Type="http://schemas.openxmlformats.org/officeDocument/2006/relationships/oleObject" Target="../embeddings/oleObject45.bin"/><Relationship Id="rId31" Type="http://schemas.openxmlformats.org/officeDocument/2006/relationships/image" Target="../media/image49.emf"/><Relationship Id="rId32" Type="http://schemas.openxmlformats.org/officeDocument/2006/relationships/oleObject" Target="../embeddings/oleObject46.bin"/><Relationship Id="rId9" Type="http://schemas.openxmlformats.org/officeDocument/2006/relationships/image" Target="../media/image38.emf"/><Relationship Id="rId6" Type="http://schemas.openxmlformats.org/officeDocument/2006/relationships/oleObject" Target="../embeddings/oleObject33.bin"/><Relationship Id="rId7" Type="http://schemas.openxmlformats.org/officeDocument/2006/relationships/image" Target="../media/image37.emf"/><Relationship Id="rId8" Type="http://schemas.openxmlformats.org/officeDocument/2006/relationships/oleObject" Target="../embeddings/oleObject34.bin"/><Relationship Id="rId33" Type="http://schemas.openxmlformats.org/officeDocument/2006/relationships/image" Target="../media/image50.emf"/><Relationship Id="rId34" Type="http://schemas.openxmlformats.org/officeDocument/2006/relationships/oleObject" Target="../embeddings/oleObject47.bin"/><Relationship Id="rId35" Type="http://schemas.openxmlformats.org/officeDocument/2006/relationships/image" Target="../media/image51.emf"/><Relationship Id="rId36" Type="http://schemas.openxmlformats.org/officeDocument/2006/relationships/oleObject" Target="../embeddings/oleObject48.bin"/><Relationship Id="rId10" Type="http://schemas.openxmlformats.org/officeDocument/2006/relationships/oleObject" Target="../embeddings/oleObject35.bin"/><Relationship Id="rId11" Type="http://schemas.openxmlformats.org/officeDocument/2006/relationships/image" Target="../media/image39.emf"/><Relationship Id="rId12" Type="http://schemas.openxmlformats.org/officeDocument/2006/relationships/oleObject" Target="../embeddings/oleObject36.bin"/><Relationship Id="rId13" Type="http://schemas.openxmlformats.org/officeDocument/2006/relationships/image" Target="../media/image40.emf"/><Relationship Id="rId14" Type="http://schemas.openxmlformats.org/officeDocument/2006/relationships/oleObject" Target="../embeddings/oleObject37.bin"/><Relationship Id="rId15" Type="http://schemas.openxmlformats.org/officeDocument/2006/relationships/image" Target="../media/image41.emf"/><Relationship Id="rId16" Type="http://schemas.openxmlformats.org/officeDocument/2006/relationships/oleObject" Target="../embeddings/oleObject38.bin"/><Relationship Id="rId17" Type="http://schemas.openxmlformats.org/officeDocument/2006/relationships/image" Target="../media/image42.emf"/><Relationship Id="rId18" Type="http://schemas.openxmlformats.org/officeDocument/2006/relationships/oleObject" Target="../embeddings/oleObject39.bin"/><Relationship Id="rId19" Type="http://schemas.openxmlformats.org/officeDocument/2006/relationships/image" Target="../media/image43.emf"/><Relationship Id="rId37" Type="http://schemas.openxmlformats.org/officeDocument/2006/relationships/image" Target="../media/image52.emf"/></Relationships>
</file>

<file path=ppt/slides/_rels/slide11.xml.rels><?xml version="1.0" encoding="UTF-8" standalone="yes"?>
<Relationships xmlns="http://schemas.openxmlformats.org/package/2006/relationships"><Relationship Id="rId11" Type="http://schemas.openxmlformats.org/officeDocument/2006/relationships/image" Target="../media/image56.emf"/><Relationship Id="rId12" Type="http://schemas.openxmlformats.org/officeDocument/2006/relationships/oleObject" Target="../embeddings/oleObject53.bin"/><Relationship Id="rId13" Type="http://schemas.openxmlformats.org/officeDocument/2006/relationships/image" Target="../media/image57.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58.jpeg"/><Relationship Id="rId4" Type="http://schemas.openxmlformats.org/officeDocument/2006/relationships/oleObject" Target="../embeddings/oleObject49.bin"/><Relationship Id="rId5" Type="http://schemas.openxmlformats.org/officeDocument/2006/relationships/image" Target="../media/image53.emf"/><Relationship Id="rId6" Type="http://schemas.openxmlformats.org/officeDocument/2006/relationships/oleObject" Target="../embeddings/oleObject50.bin"/><Relationship Id="rId7" Type="http://schemas.openxmlformats.org/officeDocument/2006/relationships/image" Target="../media/image54.emf"/><Relationship Id="rId8" Type="http://schemas.openxmlformats.org/officeDocument/2006/relationships/oleObject" Target="../embeddings/oleObject51.bin"/><Relationship Id="rId9" Type="http://schemas.openxmlformats.org/officeDocument/2006/relationships/image" Target="../media/image55.emf"/><Relationship Id="rId10" Type="http://schemas.openxmlformats.org/officeDocument/2006/relationships/oleObject" Target="../embeddings/oleObject52.bin"/></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3.emf"/><Relationship Id="rId13" Type="http://schemas.openxmlformats.org/officeDocument/2006/relationships/oleObject" Target="../embeddings/oleObject59.bin"/><Relationship Id="rId14" Type="http://schemas.openxmlformats.org/officeDocument/2006/relationships/image" Target="../media/image64.emf"/><Relationship Id="rId15" Type="http://schemas.openxmlformats.org/officeDocument/2006/relationships/oleObject" Target="../embeddings/oleObject60.bin"/><Relationship Id="rId16" Type="http://schemas.openxmlformats.org/officeDocument/2006/relationships/image" Target="../media/image65.emf"/><Relationship Id="rId17" Type="http://schemas.openxmlformats.org/officeDocument/2006/relationships/oleObject" Target="../embeddings/oleObject61.bin"/><Relationship Id="rId18" Type="http://schemas.openxmlformats.org/officeDocument/2006/relationships/image" Target="../media/image66.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59.emf"/><Relationship Id="rId5" Type="http://schemas.openxmlformats.org/officeDocument/2006/relationships/oleObject" Target="../embeddings/oleObject55.bin"/><Relationship Id="rId6" Type="http://schemas.openxmlformats.org/officeDocument/2006/relationships/image" Target="../media/image60.emf"/><Relationship Id="rId7" Type="http://schemas.openxmlformats.org/officeDocument/2006/relationships/oleObject" Target="../embeddings/oleObject56.bin"/><Relationship Id="rId8" Type="http://schemas.openxmlformats.org/officeDocument/2006/relationships/image" Target="../media/image61.emf"/><Relationship Id="rId9" Type="http://schemas.openxmlformats.org/officeDocument/2006/relationships/oleObject" Target="../embeddings/oleObject57.bin"/><Relationship Id="rId10" Type="http://schemas.openxmlformats.org/officeDocument/2006/relationships/image" Target="../media/image62.emf"/></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 Id="rId9" Type="http://schemas.openxmlformats.org/officeDocument/2006/relationships/oleObject" Target="../embeddings/oleObject4.bin"/><Relationship Id="rId10" Type="http://schemas.openxmlformats.org/officeDocument/2006/relationships/image" Target="../media/image6.wmf"/></Relationships>
</file>

<file path=ppt/slides/_rels/slide6.xml.rels><?xml version="1.0" encoding="UTF-8" standalone="yes"?>
<Relationships xmlns="http://schemas.openxmlformats.org/package/2006/relationships"><Relationship Id="rId11" Type="http://schemas.openxmlformats.org/officeDocument/2006/relationships/image" Target="../media/image11.wmf"/><Relationship Id="rId12" Type="http://schemas.openxmlformats.org/officeDocument/2006/relationships/oleObject" Target="../embeddings/oleObject10.bin"/><Relationship Id="rId13" Type="http://schemas.openxmlformats.org/officeDocument/2006/relationships/image" Target="../media/image12.wmf"/><Relationship Id="rId14" Type="http://schemas.openxmlformats.org/officeDocument/2006/relationships/oleObject" Target="../embeddings/oleObject11.bin"/><Relationship Id="rId15" Type="http://schemas.openxmlformats.org/officeDocument/2006/relationships/image" Target="../media/image13.wmf"/><Relationship Id="rId16" Type="http://schemas.openxmlformats.org/officeDocument/2006/relationships/oleObject" Target="../embeddings/oleObject12.bin"/><Relationship Id="rId17"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5.jpeg"/><Relationship Id="rId4" Type="http://schemas.openxmlformats.org/officeDocument/2006/relationships/oleObject" Target="../embeddings/oleObject6.bin"/><Relationship Id="rId5" Type="http://schemas.openxmlformats.org/officeDocument/2006/relationships/image" Target="../media/image8.wmf"/><Relationship Id="rId6" Type="http://schemas.openxmlformats.org/officeDocument/2006/relationships/oleObject" Target="../embeddings/oleObject7.bin"/><Relationship Id="rId7" Type="http://schemas.openxmlformats.org/officeDocument/2006/relationships/image" Target="../media/image9.wmf"/><Relationship Id="rId8" Type="http://schemas.openxmlformats.org/officeDocument/2006/relationships/oleObject" Target="../embeddings/oleObject8.bin"/><Relationship Id="rId9" Type="http://schemas.openxmlformats.org/officeDocument/2006/relationships/image" Target="../media/image10.wmf"/><Relationship Id="rId10"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oleObject" Target="../embeddings/oleObject18.bin"/><Relationship Id="rId13" Type="http://schemas.openxmlformats.org/officeDocument/2006/relationships/image" Target="../media/image21.emf"/><Relationship Id="rId14" Type="http://schemas.openxmlformats.org/officeDocument/2006/relationships/oleObject" Target="../embeddings/oleObject19.bin"/><Relationship Id="rId1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7.emf"/><Relationship Id="rId5" Type="http://schemas.openxmlformats.org/officeDocument/2006/relationships/image" Target="../media/image23.jpeg"/><Relationship Id="rId6" Type="http://schemas.openxmlformats.org/officeDocument/2006/relationships/oleObject" Target="../embeddings/oleObject15.bin"/><Relationship Id="rId7" Type="http://schemas.openxmlformats.org/officeDocument/2006/relationships/image" Target="../media/image18.emf"/><Relationship Id="rId8" Type="http://schemas.openxmlformats.org/officeDocument/2006/relationships/oleObject" Target="../embeddings/oleObject16.bin"/><Relationship Id="rId9" Type="http://schemas.openxmlformats.org/officeDocument/2006/relationships/image" Target="../media/image19.emf"/><Relationship Id="rId10"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9" Type="http://schemas.openxmlformats.org/officeDocument/2006/relationships/image" Target="../media/image26.emf"/><Relationship Id="rId20" Type="http://schemas.openxmlformats.org/officeDocument/2006/relationships/oleObject" Target="../embeddings/oleObject28.bin"/><Relationship Id="rId21" Type="http://schemas.openxmlformats.org/officeDocument/2006/relationships/image" Target="../media/image32.emf"/><Relationship Id="rId22" Type="http://schemas.openxmlformats.org/officeDocument/2006/relationships/oleObject" Target="../embeddings/oleObject29.bin"/><Relationship Id="rId23" Type="http://schemas.openxmlformats.org/officeDocument/2006/relationships/image" Target="../media/image33.emf"/><Relationship Id="rId24" Type="http://schemas.openxmlformats.org/officeDocument/2006/relationships/oleObject" Target="../embeddings/oleObject30.bin"/><Relationship Id="rId25" Type="http://schemas.openxmlformats.org/officeDocument/2006/relationships/image" Target="../media/image34.emf"/><Relationship Id="rId26" Type="http://schemas.openxmlformats.org/officeDocument/2006/relationships/oleObject" Target="../embeddings/oleObject31.bin"/><Relationship Id="rId27" Type="http://schemas.openxmlformats.org/officeDocument/2006/relationships/image" Target="../media/image35.emf"/><Relationship Id="rId10" Type="http://schemas.openxmlformats.org/officeDocument/2006/relationships/oleObject" Target="../embeddings/oleObject23.bin"/><Relationship Id="rId11" Type="http://schemas.openxmlformats.org/officeDocument/2006/relationships/image" Target="../media/image27.emf"/><Relationship Id="rId12" Type="http://schemas.openxmlformats.org/officeDocument/2006/relationships/oleObject" Target="../embeddings/oleObject24.bin"/><Relationship Id="rId13" Type="http://schemas.openxmlformats.org/officeDocument/2006/relationships/image" Target="../media/image28.emf"/><Relationship Id="rId14" Type="http://schemas.openxmlformats.org/officeDocument/2006/relationships/oleObject" Target="../embeddings/oleObject25.bin"/><Relationship Id="rId15" Type="http://schemas.openxmlformats.org/officeDocument/2006/relationships/image" Target="../media/image29.emf"/><Relationship Id="rId16" Type="http://schemas.openxmlformats.org/officeDocument/2006/relationships/oleObject" Target="../embeddings/oleObject26.bin"/><Relationship Id="rId17" Type="http://schemas.openxmlformats.org/officeDocument/2006/relationships/image" Target="../media/image30.emf"/><Relationship Id="rId18" Type="http://schemas.openxmlformats.org/officeDocument/2006/relationships/oleObject" Target="../embeddings/oleObject27.bin"/><Relationship Id="rId19"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4.emf"/><Relationship Id="rId5" Type="http://schemas.openxmlformats.org/officeDocument/2006/relationships/image" Target="../media/image23.jpeg"/><Relationship Id="rId6" Type="http://schemas.openxmlformats.org/officeDocument/2006/relationships/oleObject" Target="../embeddings/oleObject21.bin"/><Relationship Id="rId7" Type="http://schemas.openxmlformats.org/officeDocument/2006/relationships/image" Target="../media/image25.emf"/><Relationship Id="rId8"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Sept. 13,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13,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39265" y="2346829"/>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21</a:t>
            </a:r>
            <a:endParaRPr lang="en-US" sz="2800" dirty="0">
              <a:solidFill>
                <a:srgbClr val="003300"/>
              </a:solidFill>
              <a:latin typeface="Arial Narrow" charset="0"/>
            </a:endParaRPr>
          </a:p>
          <a:p>
            <a:pPr marL="990600" lvl="1" indent="-533400"/>
            <a:r>
              <a:rPr lang="en-US" sz="2400" dirty="0" smtClean="0">
                <a:solidFill>
                  <a:srgbClr val="003300"/>
                </a:solidFill>
                <a:latin typeface="Arial Narrow" charset="0"/>
              </a:rPr>
              <a:t>The </a:t>
            </a:r>
            <a:r>
              <a:rPr lang="en-US" sz="2400" dirty="0">
                <a:solidFill>
                  <a:srgbClr val="003300"/>
                </a:solidFill>
                <a:latin typeface="Arial Narrow" charset="0"/>
              </a:rPr>
              <a:t>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endParaRPr lang="en-US" sz="1600" dirty="0">
              <a:solidFill>
                <a:srgbClr val="003800"/>
              </a:solidFill>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22292"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22293"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22294"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22295"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22296"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22297"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22298"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22299"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22300"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22301"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22302"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22303"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22304"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22305"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22306"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22307"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22308"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8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2764"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2765"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2766"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2767"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2768"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98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3926"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3927"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3928"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3929"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3930"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3931"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3932"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3933"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19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13,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13</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751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Sept. 13,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14</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a:t>
            </a:r>
            <a:r>
              <a:rPr lang="en-US" sz="2800" dirty="0" smtClean="0"/>
              <a:t>in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a:t>
            </a:r>
            <a:r>
              <a:rPr lang="en-US" sz="2400"/>
              <a:t>reached </a:t>
            </a:r>
            <a:r>
              <a:rPr lang="en-US" sz="2400" smtClean="0"/>
              <a:t>the position </a:t>
            </a:r>
            <a:r>
              <a:rPr lang="en-US" sz="2400" dirty="0"/>
              <a:t>where the electric </a:t>
            </a:r>
            <a:r>
              <a:rPr lang="en-US" sz="2400"/>
              <a:t>field </a:t>
            </a:r>
            <a:r>
              <a:rPr lang="en-US" sz="2400" smtClean="0"/>
              <a:t>becomes </a:t>
            </a:r>
            <a:r>
              <a:rPr lang="en-US" sz="2400" dirty="0"/>
              <a:t>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Consequences of the above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1659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Sept. 13,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15</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8833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13,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762000"/>
            <a:ext cx="8839200" cy="5257800"/>
          </a:xfrm>
        </p:spPr>
        <p:txBody>
          <a:bodyPr/>
          <a:lstStyle/>
          <a:p>
            <a:pPr>
              <a:lnSpc>
                <a:spcPct val="90000"/>
              </a:lnSpc>
            </a:pPr>
            <a:r>
              <a:rPr lang="en-US" dirty="0" smtClean="0">
                <a:latin typeface="Arial Narrow" charset="0"/>
                <a:ea typeface="ＭＳ Ｐゴシック" charset="0"/>
                <a:cs typeface="ＭＳ Ｐゴシック" charset="0"/>
              </a:rPr>
              <a:t>1</a:t>
            </a:r>
            <a:r>
              <a:rPr lang="en-US" baseline="30000" dirty="0" smtClean="0">
                <a:latin typeface="Arial Narrow" charset="0"/>
                <a:ea typeface="ＭＳ Ｐゴシック" charset="0"/>
                <a:cs typeface="ＭＳ Ｐゴシック" charset="0"/>
              </a:rPr>
              <a:t>st</a:t>
            </a:r>
            <a:r>
              <a:rPr lang="en-US" dirty="0" smtClean="0">
                <a:latin typeface="Arial Narrow" charset="0"/>
                <a:ea typeface="ＭＳ Ｐゴシック" charset="0"/>
                <a:cs typeface="ＭＳ Ｐゴシック" charset="0"/>
              </a:rPr>
              <a:t> Term exam</a:t>
            </a:r>
          </a:p>
          <a:p>
            <a:pPr lvl="1">
              <a:lnSpc>
                <a:spcPct val="90000"/>
              </a:lnSpc>
            </a:pPr>
            <a:r>
              <a:rPr lang="en-US" sz="2400" dirty="0" smtClean="0">
                <a:latin typeface="Arial Narrow" charset="0"/>
                <a:ea typeface="ＭＳ Ｐゴシック" charset="0"/>
                <a:cs typeface="ＭＳ Ｐゴシック" charset="0"/>
              </a:rPr>
              <a:t>In class, Wednesday, Sept. 20: DO NOT MISS THE EXAM!</a:t>
            </a:r>
          </a:p>
          <a:p>
            <a:pPr lvl="1">
              <a:lnSpc>
                <a:spcPct val="90000"/>
              </a:lnSpc>
            </a:pPr>
            <a:r>
              <a:rPr lang="en-US" sz="2400" dirty="0" smtClean="0">
                <a:latin typeface="Arial Narrow" charset="0"/>
                <a:ea typeface="ＭＳ Ｐゴシック" charset="0"/>
                <a:cs typeface="ＭＳ Ｐゴシック" charset="0"/>
              </a:rPr>
              <a:t>CH1.1 to what we learn on Monday, Sept. 18 + Appendices A1 </a:t>
            </a:r>
            <a:r>
              <a:rPr lang="mr-IN" sz="2400" dirty="0" smtClean="0">
                <a:latin typeface="Arial Narrow" charset="0"/>
                <a:ea typeface="ＭＳ Ｐゴシック" charset="0"/>
                <a:cs typeface="ＭＳ Ｐゴシック" charset="0"/>
              </a:rPr>
              <a:t>–</a:t>
            </a:r>
            <a:r>
              <a:rPr lang="en-US" sz="2400" dirty="0" smtClean="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a:t>
            </a:r>
            <a:r>
              <a:rPr lang="en-US" sz="2400" dirty="0" smtClean="0"/>
              <a:t>pre-input</a:t>
            </a:r>
          </a:p>
          <a:p>
            <a:pPr lvl="2" eaLnBrk="1" hangingPunct="1"/>
            <a:r>
              <a:rPr lang="en-US" sz="1800" dirty="0" smtClean="0"/>
              <a:t>No phone or computers can be used as a calculator!</a:t>
            </a:r>
            <a:endParaRPr lang="en-US" sz="1800" dirty="0"/>
          </a:p>
          <a:p>
            <a:pPr lvl="1" eaLnBrk="1" hangingPunct="1"/>
            <a:r>
              <a:rPr lang="en-US" sz="2400" dirty="0"/>
              <a:t>BYOF: You may bring </a:t>
            </a:r>
            <a:r>
              <a:rPr lang="en-US" sz="2400" dirty="0" smtClean="0"/>
              <a:t>one </a:t>
            </a:r>
            <a:r>
              <a:rPr lang="en-US" sz="2400" dirty="0"/>
              <a:t>8.5x11.5 sheet (front and back) of handwritten formulae and values of constants for the </a:t>
            </a:r>
            <a:r>
              <a:rPr lang="en-US" sz="2400" dirty="0" smtClean="0"/>
              <a:t>exam</a:t>
            </a:r>
          </a:p>
          <a:p>
            <a:pPr lvl="1" eaLnBrk="1" hangingPunct="1"/>
            <a:r>
              <a:rPr lang="en-US" sz="2400" dirty="0" smtClean="0"/>
              <a:t>No </a:t>
            </a:r>
            <a:r>
              <a:rPr lang="en-US" sz="2400" dirty="0"/>
              <a:t>derivations, word definitions, or solutions of </a:t>
            </a:r>
            <a:r>
              <a:rPr lang="en-US" sz="2400" dirty="0" smtClean="0"/>
              <a:t>ANY </a:t>
            </a:r>
            <a:r>
              <a:rPr lang="en-US" sz="2400" dirty="0"/>
              <a:t>problems </a:t>
            </a:r>
            <a:r>
              <a:rPr lang="en-US" sz="2400" dirty="0" smtClean="0"/>
              <a:t>!</a:t>
            </a:r>
          </a:p>
          <a:p>
            <a:pPr lvl="1" eaLnBrk="1" hangingPunct="1"/>
            <a:r>
              <a:rPr lang="en-US" sz="2400" dirty="0"/>
              <a:t>No additional formulae or values of constants will be </a:t>
            </a:r>
            <a:r>
              <a:rPr lang="en-US" sz="2400" dirty="0" smtClean="0"/>
              <a:t>provided!</a:t>
            </a:r>
          </a:p>
          <a:p>
            <a:pPr eaLnBrk="1" hangingPunct="1"/>
            <a:r>
              <a:rPr lang="en-US" sz="2800" dirty="0" smtClean="0"/>
              <a:t>Colloquium today</a:t>
            </a:r>
            <a:r>
              <a:rPr lang="en-US" sz="2800" dirty="0"/>
              <a:t> </a:t>
            </a:r>
            <a:r>
              <a:rPr lang="en-US" sz="2800" dirty="0" smtClean="0"/>
              <a:t>at 4pm in SH100</a:t>
            </a:r>
          </a:p>
          <a:p>
            <a:pPr lvl="1" eaLnBrk="1" hangingPunct="1"/>
            <a:r>
              <a:rPr lang="en-US" sz="2400" dirty="0" smtClean="0"/>
              <a:t>Dr. L. Matthews of Baylor Univ.</a:t>
            </a:r>
          </a:p>
          <a:p>
            <a:pPr lvl="1" eaLnBrk="1" hangingPunct="1"/>
            <a:endParaRPr lang="en-US" sz="2400" dirty="0" smtClean="0"/>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Tree>
    <p:extLst>
      <p:ext uri="{BB962C8B-B14F-4D97-AF65-F5344CB8AC3E}">
        <p14:creationId xmlns:p14="http://schemas.microsoft.com/office/powerpoint/2010/main" val="12709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smtClean="0">
                <a:latin typeface="Arial Narrow" charset="0"/>
                <a:ea typeface="ＭＳ Ｐゴシック" charset="0"/>
                <a:cs typeface="ＭＳ Ｐゴシック" charset="0"/>
              </a:rPr>
              <a:t>Reminder: Special </a:t>
            </a:r>
            <a:r>
              <a:rPr lang="en-US" sz="3600" b="1" dirty="0">
                <a:latin typeface="Arial Narrow" charset="0"/>
                <a:ea typeface="ＭＳ Ｐゴシック" charset="0"/>
                <a:cs typeface="ＭＳ Ｐゴシック" charset="0"/>
              </a:rPr>
              <a:t>Project </a:t>
            </a:r>
            <a:r>
              <a:rPr lang="en-US" sz="3600" b="1" dirty="0" smtClean="0">
                <a:latin typeface="Arial Narrow" charset="0"/>
                <a:ea typeface="ＭＳ Ｐゴシック" charset="0"/>
                <a:cs typeface="ＭＳ Ｐゴシック" charset="0"/>
              </a:rPr>
              <a:t>#2 – </a:t>
            </a:r>
            <a:r>
              <a:rPr lang="en-US" sz="3600" b="1"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a:t>
            </a:r>
            <a:r>
              <a:rPr lang="en-US" sz="2400" dirty="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Monday, Sept. 25</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13, 2017</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115503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13,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5</a:t>
            </a:fld>
            <a:endParaRPr lang="en-US"/>
          </a:p>
        </p:txBody>
      </p:sp>
      <p:sp>
        <p:nvSpPr>
          <p:cNvPr id="146436" name="Rectangle 4"/>
          <p:cNvSpPr>
            <a:spLocks noGrp="1" noChangeArrowheads="1"/>
          </p:cNvSpPr>
          <p:nvPr>
            <p:ph type="title"/>
          </p:nvPr>
        </p:nvSpPr>
        <p:spPr>
          <a:xfrm>
            <a:off x="457200" y="152400"/>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dirty="0"/>
              <a:t>The electric field at any point in space is defined as the force exerted on a tiny </a:t>
            </a:r>
            <a:r>
              <a:rPr lang="en-US" sz="2800" b="1" u="sng" dirty="0">
                <a:solidFill>
                  <a:srgbClr val="C00000"/>
                </a:solidFill>
              </a:rPr>
              <a:t>positive</a:t>
            </a:r>
            <a:r>
              <a:rPr lang="en-US" sz="2800" dirty="0"/>
              <a:t>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nvPr>
        </p:nvGraphicFramePr>
        <p:xfrm>
          <a:off x="4953000" y="1770063"/>
          <a:ext cx="1219200" cy="950912"/>
        </p:xfrm>
        <a:graphic>
          <a:graphicData uri="http://schemas.openxmlformats.org/presentationml/2006/ole">
            <mc:AlternateContent xmlns:mc="http://schemas.openxmlformats.org/markup-compatibility/2006">
              <mc:Choice xmlns:v="urn:schemas-microsoft-com:vml" Requires="v">
                <p:oleObj spid="_x0000_s16620"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7700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16621"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221288"/>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16622"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87950"/>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mc:AlternateContent xmlns:mc="http://schemas.openxmlformats.org/markup-compatibility/2006">
              <mc:Choice xmlns:v="urn:schemas-microsoft-com:vml" Requires="v">
                <p:oleObj spid="_x0000_s16623"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253038"/>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219700"/>
          <a:ext cx="1968500" cy="1012825"/>
        </p:xfrm>
        <a:graphic>
          <a:graphicData uri="http://schemas.openxmlformats.org/presentationml/2006/ole">
            <mc:AlternateContent xmlns:mc="http://schemas.openxmlformats.org/markup-compatibility/2006">
              <mc:Choice xmlns:v="urn:schemas-microsoft-com:vml" Requires="v">
                <p:oleObj spid="_x0000_s16624"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219700"/>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97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7736"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7737"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7738"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7739"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7740"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7741"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7742"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716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Sept. 13,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7</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a:t>
            </a:r>
            <a:r>
              <a:rPr lang="en-US" sz="2800" dirty="0" smtClean="0"/>
              <a:t>charge present, </a:t>
            </a:r>
            <a:r>
              <a:rPr lang="en-US" sz="2800" dirty="0"/>
              <a:t>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smtClean="0"/>
              <a:t>F and E </a:t>
            </a:r>
            <a:r>
              <a:rPr lang="en-US" sz="2400" dirty="0" smtClean="0"/>
              <a:t>are </a:t>
            </a:r>
            <a:r>
              <a:rPr lang="en-US" sz="2400" dirty="0"/>
              <a:t>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a:t>
            </a:r>
            <a:r>
              <a:rPr lang="en-US" sz="2400" b="1" dirty="0"/>
              <a:t>F and E </a:t>
            </a:r>
            <a:r>
              <a:rPr lang="en-US" sz="2400" dirty="0" smtClean="0"/>
              <a:t>are </a:t>
            </a:r>
            <a:r>
              <a:rPr lang="en-US" sz="2400" dirty="0"/>
              <a:t>in </a:t>
            </a:r>
            <a:r>
              <a:rPr lang="en-US" sz="2400" dirty="0" smtClean="0"/>
              <a:t>the opposite </a:t>
            </a:r>
            <a:r>
              <a:rPr lang="en-US" sz="2400" dirty="0"/>
              <a:t>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ext uri="{D42A27DB-BD31-4B8C-83A1-F6EECF244321}">
                <p14:modId xmlns:p14="http://schemas.microsoft.com/office/powerpoint/2010/main" val="1537016404"/>
              </p:ext>
            </p:extLst>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8484"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00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(b) at point B in the figure on the right due to both the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9738"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9739"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9740"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9741"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9742"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9743"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95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21038"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21039"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21040"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21041"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21042"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21043"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21044"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21045"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21046"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21047"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21048"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21049"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11103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13118</TotalTime>
  <Words>1661</Words>
  <Application>Microsoft Macintosh PowerPoint</Application>
  <PresentationFormat>On-screen Show (4:3)</PresentationFormat>
  <Paragraphs>145</Paragraphs>
  <Slides>15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#5</vt:lpstr>
      <vt:lpstr>Announcements</vt:lpstr>
      <vt:lpstr>PowerPoint Presentation</vt:lpstr>
      <vt:lpstr>Reminder: Special Project #2 – Angels &amp; Demons</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Fields and Conductors</vt:lpstr>
      <vt:lpstr>Example 21-13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505</cp:revision>
  <dcterms:created xsi:type="dcterms:W3CDTF">2012-01-19T04:21:20Z</dcterms:created>
  <dcterms:modified xsi:type="dcterms:W3CDTF">2017-09-13T19:40:37Z</dcterms:modified>
</cp:coreProperties>
</file>