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503" r:id="rId2"/>
    <p:sldId id="482" r:id="rId3"/>
    <p:sldId id="576" r:id="rId4"/>
    <p:sldId id="541" r:id="rId5"/>
    <p:sldId id="542" r:id="rId6"/>
    <p:sldId id="543" r:id="rId7"/>
    <p:sldId id="544" r:id="rId8"/>
    <p:sldId id="545" r:id="rId9"/>
    <p:sldId id="546" r:id="rId10"/>
    <p:sldId id="547" r:id="rId11"/>
    <p:sldId id="548" r:id="rId12"/>
    <p:sldId id="549" r:id="rId13"/>
    <p:sldId id="550" r:id="rId14"/>
    <p:sldId id="551" r:id="rId15"/>
    <p:sldId id="553" r:id="rId16"/>
    <p:sldId id="554" r:id="rId17"/>
    <p:sldId id="555" r:id="rId18"/>
    <p:sldId id="556" r:id="rId19"/>
    <p:sldId id="557" r:id="rId20"/>
    <p:sldId id="558" r:id="rId21"/>
    <p:sldId id="559" r:id="rId22"/>
    <p:sldId id="560" r:id="rId23"/>
    <p:sldId id="561" r:id="rId24"/>
    <p:sldId id="562" r:id="rId25"/>
    <p:sldId id="563" r:id="rId26"/>
    <p:sldId id="564" r:id="rId27"/>
    <p:sldId id="565" r:id="rId28"/>
    <p:sldId id="566" r:id="rId29"/>
    <p:sldId id="567" r:id="rId3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FFCC"/>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55"/>
    <p:restoredTop sz="86406"/>
  </p:normalViewPr>
  <p:slideViewPr>
    <p:cSldViewPr>
      <p:cViewPr varScale="1">
        <p:scale>
          <a:sx n="113" d="100"/>
          <a:sy n="113" d="100"/>
        </p:scale>
        <p:origin x="528" y="168"/>
      </p:cViewPr>
      <p:guideLst>
        <p:guide orient="horz" pos="2160"/>
        <p:guide pos="2880"/>
      </p:guideLst>
    </p:cSldViewPr>
  </p:slideViewPr>
  <p:outlineViewPr>
    <p:cViewPr>
      <p:scale>
        <a:sx n="33" d="100"/>
        <a:sy n="33" d="100"/>
      </p:scale>
      <p:origin x="0" y="-21544"/>
    </p:cViewPr>
  </p:outlineViewPr>
  <p:notesTextViewPr>
    <p:cViewPr>
      <p:scale>
        <a:sx n="100" d="100"/>
        <a:sy n="100" d="100"/>
      </p:scale>
      <p:origin x="0" y="0"/>
    </p:cViewPr>
  </p:notesTextViewPr>
  <p:sorterViewPr>
    <p:cViewPr>
      <p:scale>
        <a:sx n="66" d="100"/>
        <a:sy n="66" d="100"/>
      </p:scale>
      <p:origin x="0" y="445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8.emf"/><Relationship Id="rId2" Type="http://schemas.openxmlformats.org/officeDocument/2006/relationships/image" Target="../media/image7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3.wmf"/><Relationship Id="rId4" Type="http://schemas.openxmlformats.org/officeDocument/2006/relationships/image" Target="../media/image84.wmf"/><Relationship Id="rId5" Type="http://schemas.openxmlformats.org/officeDocument/2006/relationships/image" Target="../media/image85.wmf"/><Relationship Id="rId6" Type="http://schemas.openxmlformats.org/officeDocument/2006/relationships/image" Target="../media/image86.wmf"/><Relationship Id="rId1" Type="http://schemas.openxmlformats.org/officeDocument/2006/relationships/image" Target="../media/image81.emf"/><Relationship Id="rId2" Type="http://schemas.openxmlformats.org/officeDocument/2006/relationships/image" Target="../media/image8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7.emf"/><Relationship Id="rId2" Type="http://schemas.openxmlformats.org/officeDocument/2006/relationships/image" Target="../media/image88.emf"/><Relationship Id="rId3" Type="http://schemas.openxmlformats.org/officeDocument/2006/relationships/image" Target="../media/image8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8.wmf"/><Relationship Id="rId4" Type="http://schemas.openxmlformats.org/officeDocument/2006/relationships/image" Target="../media/image99.wmf"/><Relationship Id="rId1" Type="http://schemas.openxmlformats.org/officeDocument/2006/relationships/image" Target="../media/image96.emf"/><Relationship Id="rId2" Type="http://schemas.openxmlformats.org/officeDocument/2006/relationships/image" Target="../media/image9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02.emf"/><Relationship Id="rId4" Type="http://schemas.openxmlformats.org/officeDocument/2006/relationships/image" Target="../media/image103.emf"/><Relationship Id="rId5" Type="http://schemas.openxmlformats.org/officeDocument/2006/relationships/image" Target="../media/image104.emf"/><Relationship Id="rId6" Type="http://schemas.openxmlformats.org/officeDocument/2006/relationships/image" Target="../media/image105.emf"/><Relationship Id="rId7" Type="http://schemas.openxmlformats.org/officeDocument/2006/relationships/image" Target="../media/image106.wmf"/><Relationship Id="rId8" Type="http://schemas.openxmlformats.org/officeDocument/2006/relationships/image" Target="../media/image107.emf"/><Relationship Id="rId1" Type="http://schemas.openxmlformats.org/officeDocument/2006/relationships/image" Target="../media/image100.emf"/><Relationship Id="rId2" Type="http://schemas.openxmlformats.org/officeDocument/2006/relationships/image" Target="../media/image10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1.emf"/><Relationship Id="rId4" Type="http://schemas.openxmlformats.org/officeDocument/2006/relationships/image" Target="../media/image112.emf"/><Relationship Id="rId5" Type="http://schemas.openxmlformats.org/officeDocument/2006/relationships/image" Target="../media/image113.emf"/><Relationship Id="rId6" Type="http://schemas.openxmlformats.org/officeDocument/2006/relationships/image" Target="../media/image114.emf"/><Relationship Id="rId7" Type="http://schemas.openxmlformats.org/officeDocument/2006/relationships/image" Target="../media/image115.wmf"/><Relationship Id="rId1" Type="http://schemas.openxmlformats.org/officeDocument/2006/relationships/image" Target="../media/image109.emf"/><Relationship Id="rId2" Type="http://schemas.openxmlformats.org/officeDocument/2006/relationships/image" Target="../media/image11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8.emf"/><Relationship Id="rId4" Type="http://schemas.openxmlformats.org/officeDocument/2006/relationships/image" Target="../media/image119.wmf"/><Relationship Id="rId1" Type="http://schemas.openxmlformats.org/officeDocument/2006/relationships/image" Target="../media/image116.emf"/><Relationship Id="rId2" Type="http://schemas.openxmlformats.org/officeDocument/2006/relationships/image" Target="../media/image117.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23.emf"/><Relationship Id="rId4" Type="http://schemas.openxmlformats.org/officeDocument/2006/relationships/image" Target="../media/image124.emf"/><Relationship Id="rId5" Type="http://schemas.openxmlformats.org/officeDocument/2006/relationships/image" Target="../media/image125.emf"/><Relationship Id="rId6" Type="http://schemas.openxmlformats.org/officeDocument/2006/relationships/image" Target="../media/image126.emf"/><Relationship Id="rId7" Type="http://schemas.openxmlformats.org/officeDocument/2006/relationships/image" Target="../media/image127.emf"/><Relationship Id="rId8" Type="http://schemas.openxmlformats.org/officeDocument/2006/relationships/image" Target="../media/image128.wmf"/><Relationship Id="rId1" Type="http://schemas.openxmlformats.org/officeDocument/2006/relationships/image" Target="../media/image121.emf"/><Relationship Id="rId2" Type="http://schemas.openxmlformats.org/officeDocument/2006/relationships/image" Target="../media/image122.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1.wmf"/><Relationship Id="rId4" Type="http://schemas.openxmlformats.org/officeDocument/2006/relationships/image" Target="../media/image132.wmf"/><Relationship Id="rId1" Type="http://schemas.openxmlformats.org/officeDocument/2006/relationships/image" Target="../media/image129.emf"/><Relationship Id="rId2" Type="http://schemas.openxmlformats.org/officeDocument/2006/relationships/image" Target="../media/image13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9.wmf"/><Relationship Id="rId6" Type="http://schemas.openxmlformats.org/officeDocument/2006/relationships/image" Target="../media/image10.wmf"/><Relationship Id="rId7" Type="http://schemas.openxmlformats.org/officeDocument/2006/relationships/image" Target="../media/image11.wmf"/><Relationship Id="rId8" Type="http://schemas.openxmlformats.org/officeDocument/2006/relationships/image" Target="../media/image12.emf"/><Relationship Id="rId1" Type="http://schemas.openxmlformats.org/officeDocument/2006/relationships/image" Target="../media/image5.emf"/><Relationship Id="rId2"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36.emf"/><Relationship Id="rId4" Type="http://schemas.openxmlformats.org/officeDocument/2006/relationships/image" Target="../media/image137.wmf"/><Relationship Id="rId5" Type="http://schemas.openxmlformats.org/officeDocument/2006/relationships/image" Target="../media/image138.emf"/><Relationship Id="rId6" Type="http://schemas.openxmlformats.org/officeDocument/2006/relationships/image" Target="../media/image139.wmf"/><Relationship Id="rId1" Type="http://schemas.openxmlformats.org/officeDocument/2006/relationships/image" Target="../media/image134.emf"/><Relationship Id="rId2" Type="http://schemas.openxmlformats.org/officeDocument/2006/relationships/image" Target="../media/image13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wmf"/><Relationship Id="rId6" Type="http://schemas.openxmlformats.org/officeDocument/2006/relationships/image" Target="../media/image18.wmf"/><Relationship Id="rId7" Type="http://schemas.openxmlformats.org/officeDocument/2006/relationships/image" Target="../media/image19.wmf"/><Relationship Id="rId8" Type="http://schemas.openxmlformats.org/officeDocument/2006/relationships/image" Target="../media/image20.wmf"/><Relationship Id="rId9" Type="http://schemas.openxmlformats.org/officeDocument/2006/relationships/image" Target="../media/image21.wmf"/><Relationship Id="rId1" Type="http://schemas.openxmlformats.org/officeDocument/2006/relationships/image" Target="../media/image13.wmf"/><Relationship Id="rId2"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35.wmf"/><Relationship Id="rId12" Type="http://schemas.openxmlformats.org/officeDocument/2006/relationships/image" Target="../media/image36.wmf"/><Relationship Id="rId13" Type="http://schemas.openxmlformats.org/officeDocument/2006/relationships/image" Target="../media/image37.wmf"/><Relationship Id="rId14" Type="http://schemas.openxmlformats.org/officeDocument/2006/relationships/image" Target="../media/image38.wmf"/><Relationship Id="rId15" Type="http://schemas.openxmlformats.org/officeDocument/2006/relationships/image" Target="../media/image39.wmf"/><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image" Target="../media/image27.emf"/><Relationship Id="rId4" Type="http://schemas.openxmlformats.org/officeDocument/2006/relationships/image" Target="../media/image28.wmf"/><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wmf"/><Relationship Id="rId8" Type="http://schemas.openxmlformats.org/officeDocument/2006/relationships/image" Target="../media/image32.wmf"/><Relationship Id="rId9" Type="http://schemas.openxmlformats.org/officeDocument/2006/relationships/image" Target="../media/image33.wmf"/><Relationship Id="rId10"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0.wmf"/><Relationship Id="rId12" Type="http://schemas.openxmlformats.org/officeDocument/2006/relationships/image" Target="../media/image51.wmf"/><Relationship Id="rId13" Type="http://schemas.openxmlformats.org/officeDocument/2006/relationships/image" Target="../media/image52.wmf"/><Relationship Id="rId14" Type="http://schemas.openxmlformats.org/officeDocument/2006/relationships/image" Target="../media/image53.emf"/><Relationship Id="rId1" Type="http://schemas.openxmlformats.org/officeDocument/2006/relationships/image" Target="../media/image40.wmf"/><Relationship Id="rId2" Type="http://schemas.openxmlformats.org/officeDocument/2006/relationships/image" Target="../media/image41.wmf"/><Relationship Id="rId3" Type="http://schemas.openxmlformats.org/officeDocument/2006/relationships/image" Target="../media/image42.wmf"/><Relationship Id="rId4" Type="http://schemas.openxmlformats.org/officeDocument/2006/relationships/image" Target="../media/image43.wmf"/><Relationship Id="rId5" Type="http://schemas.openxmlformats.org/officeDocument/2006/relationships/image" Target="../media/image44.wmf"/><Relationship Id="rId6" Type="http://schemas.openxmlformats.org/officeDocument/2006/relationships/image" Target="../media/image45.emf"/><Relationship Id="rId7" Type="http://schemas.openxmlformats.org/officeDocument/2006/relationships/image" Target="../media/image46.wmf"/><Relationship Id="rId8" Type="http://schemas.openxmlformats.org/officeDocument/2006/relationships/image" Target="../media/image47.wmf"/><Relationship Id="rId9" Type="http://schemas.openxmlformats.org/officeDocument/2006/relationships/image" Target="../media/image48.wmf"/><Relationship Id="rId10"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64.wmf"/><Relationship Id="rId12" Type="http://schemas.openxmlformats.org/officeDocument/2006/relationships/image" Target="../media/image65.wmf"/><Relationship Id="rId13" Type="http://schemas.openxmlformats.org/officeDocument/2006/relationships/image" Target="../media/image66.wmf"/><Relationship Id="rId1" Type="http://schemas.openxmlformats.org/officeDocument/2006/relationships/image" Target="../media/image54.emf"/><Relationship Id="rId2" Type="http://schemas.openxmlformats.org/officeDocument/2006/relationships/image" Target="../media/image55.wmf"/><Relationship Id="rId3" Type="http://schemas.openxmlformats.org/officeDocument/2006/relationships/image" Target="../media/image56.wmf"/><Relationship Id="rId4" Type="http://schemas.openxmlformats.org/officeDocument/2006/relationships/image" Target="../media/image57.wmf"/><Relationship Id="rId5" Type="http://schemas.openxmlformats.org/officeDocument/2006/relationships/image" Target="../media/image58.wmf"/><Relationship Id="rId6" Type="http://schemas.openxmlformats.org/officeDocument/2006/relationships/image" Target="../media/image59.wmf"/><Relationship Id="rId7" Type="http://schemas.openxmlformats.org/officeDocument/2006/relationships/image" Target="../media/image60.wmf"/><Relationship Id="rId8" Type="http://schemas.openxmlformats.org/officeDocument/2006/relationships/image" Target="../media/image61.wmf"/><Relationship Id="rId9" Type="http://schemas.openxmlformats.org/officeDocument/2006/relationships/image" Target="../media/image62.emf"/><Relationship Id="rId10" Type="http://schemas.openxmlformats.org/officeDocument/2006/relationships/image" Target="../media/image6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8.emf"/><Relationship Id="rId2" Type="http://schemas.openxmlformats.org/officeDocument/2006/relationships/image" Target="../media/image58.wmf"/><Relationship Id="rId3" Type="http://schemas.openxmlformats.org/officeDocument/2006/relationships/image" Target="../media/image6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2.wmf"/><Relationship Id="rId4" Type="http://schemas.openxmlformats.org/officeDocument/2006/relationships/image" Target="../media/image73.wmf"/><Relationship Id="rId1" Type="http://schemas.openxmlformats.org/officeDocument/2006/relationships/image" Target="../media/image70.wmf"/><Relationship Id="rId2" Type="http://schemas.openxmlformats.org/officeDocument/2006/relationships/image" Target="../media/image7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6.emf"/><Relationship Id="rId4" Type="http://schemas.openxmlformats.org/officeDocument/2006/relationships/image" Target="../media/image77.wmf"/><Relationship Id="rId1" Type="http://schemas.openxmlformats.org/officeDocument/2006/relationships/image" Target="../media/image74.wmf"/><Relationship Id="rId2"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68753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Sept. 18, 2017</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18,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18,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Sept. 18,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18,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Sept. 18,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18,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Sept. 18,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Sept. 18, 2017</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Sept. 18, 2017</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18,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Sept. 18,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Sept. 18, 2017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2017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38.bin"/><Relationship Id="rId20" Type="http://schemas.openxmlformats.org/officeDocument/2006/relationships/image" Target="../media/image48.wmf"/><Relationship Id="rId21" Type="http://schemas.openxmlformats.org/officeDocument/2006/relationships/oleObject" Target="../embeddings/oleObject44.bin"/><Relationship Id="rId22" Type="http://schemas.openxmlformats.org/officeDocument/2006/relationships/image" Target="../media/image49.wmf"/><Relationship Id="rId23" Type="http://schemas.openxmlformats.org/officeDocument/2006/relationships/oleObject" Target="../embeddings/oleObject45.bin"/><Relationship Id="rId24" Type="http://schemas.openxmlformats.org/officeDocument/2006/relationships/image" Target="../media/image50.wmf"/><Relationship Id="rId25" Type="http://schemas.openxmlformats.org/officeDocument/2006/relationships/oleObject" Target="../embeddings/oleObject46.bin"/><Relationship Id="rId26" Type="http://schemas.openxmlformats.org/officeDocument/2006/relationships/image" Target="../media/image51.wmf"/><Relationship Id="rId27" Type="http://schemas.openxmlformats.org/officeDocument/2006/relationships/oleObject" Target="../embeddings/oleObject47.bin"/><Relationship Id="rId28" Type="http://schemas.openxmlformats.org/officeDocument/2006/relationships/image" Target="../media/image52.wmf"/><Relationship Id="rId29" Type="http://schemas.openxmlformats.org/officeDocument/2006/relationships/oleObject" Target="../embeddings/oleObject48.bin"/><Relationship Id="rId30" Type="http://schemas.openxmlformats.org/officeDocument/2006/relationships/image" Target="../media/image53.emf"/><Relationship Id="rId10" Type="http://schemas.openxmlformats.org/officeDocument/2006/relationships/image" Target="../media/image43.wmf"/><Relationship Id="rId11" Type="http://schemas.openxmlformats.org/officeDocument/2006/relationships/oleObject" Target="../embeddings/oleObject39.bin"/><Relationship Id="rId12" Type="http://schemas.openxmlformats.org/officeDocument/2006/relationships/image" Target="../media/image44.wmf"/><Relationship Id="rId13" Type="http://schemas.openxmlformats.org/officeDocument/2006/relationships/oleObject" Target="../embeddings/oleObject40.bin"/><Relationship Id="rId14" Type="http://schemas.openxmlformats.org/officeDocument/2006/relationships/image" Target="../media/image45.emf"/><Relationship Id="rId15" Type="http://schemas.openxmlformats.org/officeDocument/2006/relationships/oleObject" Target="../embeddings/oleObject41.bin"/><Relationship Id="rId16" Type="http://schemas.openxmlformats.org/officeDocument/2006/relationships/image" Target="../media/image46.wmf"/><Relationship Id="rId17" Type="http://schemas.openxmlformats.org/officeDocument/2006/relationships/oleObject" Target="../embeddings/oleObject42.bin"/><Relationship Id="rId18" Type="http://schemas.openxmlformats.org/officeDocument/2006/relationships/image" Target="../media/image47.wmf"/><Relationship Id="rId19" Type="http://schemas.openxmlformats.org/officeDocument/2006/relationships/oleObject" Target="../embeddings/oleObject43.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35.bin"/><Relationship Id="rId4" Type="http://schemas.openxmlformats.org/officeDocument/2006/relationships/image" Target="../media/image40.wmf"/><Relationship Id="rId5" Type="http://schemas.openxmlformats.org/officeDocument/2006/relationships/oleObject" Target="../embeddings/oleObject36.bin"/><Relationship Id="rId6" Type="http://schemas.openxmlformats.org/officeDocument/2006/relationships/image" Target="../media/image41.wmf"/><Relationship Id="rId7" Type="http://schemas.openxmlformats.org/officeDocument/2006/relationships/oleObject" Target="../embeddings/oleObject37.bin"/><Relationship Id="rId8" Type="http://schemas.openxmlformats.org/officeDocument/2006/relationships/image" Target="../media/image42.wmf"/></Relationships>
</file>

<file path=ppt/slides/_rels/slide11.xml.rels><?xml version="1.0" encoding="UTF-8" standalone="yes"?>
<Relationships xmlns="http://schemas.openxmlformats.org/package/2006/relationships"><Relationship Id="rId9" Type="http://schemas.openxmlformats.org/officeDocument/2006/relationships/image" Target="../media/image56.wmf"/><Relationship Id="rId20" Type="http://schemas.openxmlformats.org/officeDocument/2006/relationships/oleObject" Target="../embeddings/oleObject57.bin"/><Relationship Id="rId21" Type="http://schemas.openxmlformats.org/officeDocument/2006/relationships/image" Target="../media/image62.emf"/><Relationship Id="rId22" Type="http://schemas.openxmlformats.org/officeDocument/2006/relationships/oleObject" Target="../embeddings/oleObject58.bin"/><Relationship Id="rId23" Type="http://schemas.openxmlformats.org/officeDocument/2006/relationships/image" Target="../media/image63.emf"/><Relationship Id="rId24" Type="http://schemas.openxmlformats.org/officeDocument/2006/relationships/oleObject" Target="../embeddings/oleObject59.bin"/><Relationship Id="rId25" Type="http://schemas.openxmlformats.org/officeDocument/2006/relationships/image" Target="../media/image64.wmf"/><Relationship Id="rId26" Type="http://schemas.openxmlformats.org/officeDocument/2006/relationships/oleObject" Target="../embeddings/oleObject60.bin"/><Relationship Id="rId27" Type="http://schemas.openxmlformats.org/officeDocument/2006/relationships/image" Target="../media/image65.wmf"/><Relationship Id="rId28" Type="http://schemas.openxmlformats.org/officeDocument/2006/relationships/oleObject" Target="../embeddings/oleObject61.bin"/><Relationship Id="rId29" Type="http://schemas.openxmlformats.org/officeDocument/2006/relationships/image" Target="../media/image66.wmf"/><Relationship Id="rId10" Type="http://schemas.openxmlformats.org/officeDocument/2006/relationships/oleObject" Target="../embeddings/oleObject52.bin"/><Relationship Id="rId11" Type="http://schemas.openxmlformats.org/officeDocument/2006/relationships/image" Target="../media/image57.wmf"/><Relationship Id="rId12" Type="http://schemas.openxmlformats.org/officeDocument/2006/relationships/oleObject" Target="../embeddings/oleObject53.bin"/><Relationship Id="rId13" Type="http://schemas.openxmlformats.org/officeDocument/2006/relationships/image" Target="../media/image58.wmf"/><Relationship Id="rId14" Type="http://schemas.openxmlformats.org/officeDocument/2006/relationships/oleObject" Target="../embeddings/oleObject54.bin"/><Relationship Id="rId15" Type="http://schemas.openxmlformats.org/officeDocument/2006/relationships/image" Target="../media/image59.wmf"/><Relationship Id="rId16" Type="http://schemas.openxmlformats.org/officeDocument/2006/relationships/oleObject" Target="../embeddings/oleObject55.bin"/><Relationship Id="rId17" Type="http://schemas.openxmlformats.org/officeDocument/2006/relationships/image" Target="../media/image60.wmf"/><Relationship Id="rId18" Type="http://schemas.openxmlformats.org/officeDocument/2006/relationships/oleObject" Target="../embeddings/oleObject56.bin"/><Relationship Id="rId19" Type="http://schemas.openxmlformats.org/officeDocument/2006/relationships/image" Target="../media/image61.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67.jpeg"/><Relationship Id="rId4" Type="http://schemas.openxmlformats.org/officeDocument/2006/relationships/oleObject" Target="../embeddings/oleObject49.bin"/><Relationship Id="rId5" Type="http://schemas.openxmlformats.org/officeDocument/2006/relationships/image" Target="../media/image54.emf"/><Relationship Id="rId6" Type="http://schemas.openxmlformats.org/officeDocument/2006/relationships/oleObject" Target="../embeddings/oleObject50.bin"/><Relationship Id="rId7" Type="http://schemas.openxmlformats.org/officeDocument/2006/relationships/image" Target="../media/image55.wmf"/><Relationship Id="rId8" Type="http://schemas.openxmlformats.org/officeDocument/2006/relationships/oleObject" Target="../embeddings/oleObject5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68.emf"/><Relationship Id="rId5" Type="http://schemas.openxmlformats.org/officeDocument/2006/relationships/oleObject" Target="../embeddings/oleObject63.bin"/><Relationship Id="rId6" Type="http://schemas.openxmlformats.org/officeDocument/2006/relationships/image" Target="../media/image58.wmf"/><Relationship Id="rId7" Type="http://schemas.openxmlformats.org/officeDocument/2006/relationships/oleObject" Target="../embeddings/oleObject64.bin"/><Relationship Id="rId8" Type="http://schemas.openxmlformats.org/officeDocument/2006/relationships/image" Target="../media/image6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image" Target="../media/image70.wmf"/><Relationship Id="rId5" Type="http://schemas.openxmlformats.org/officeDocument/2006/relationships/oleObject" Target="../embeddings/oleObject66.bin"/><Relationship Id="rId6" Type="http://schemas.openxmlformats.org/officeDocument/2006/relationships/image" Target="../media/image71.wmf"/><Relationship Id="rId7" Type="http://schemas.openxmlformats.org/officeDocument/2006/relationships/oleObject" Target="../embeddings/oleObject67.bin"/><Relationship Id="rId8" Type="http://schemas.openxmlformats.org/officeDocument/2006/relationships/image" Target="../media/image72.wmf"/><Relationship Id="rId9" Type="http://schemas.openxmlformats.org/officeDocument/2006/relationships/oleObject" Target="../embeddings/oleObject68.bin"/><Relationship Id="rId10" Type="http://schemas.openxmlformats.org/officeDocument/2006/relationships/image" Target="../media/image73.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9.bin"/><Relationship Id="rId4" Type="http://schemas.openxmlformats.org/officeDocument/2006/relationships/image" Target="../media/image74.wmf"/><Relationship Id="rId5" Type="http://schemas.openxmlformats.org/officeDocument/2006/relationships/oleObject" Target="../embeddings/oleObject70.bin"/><Relationship Id="rId6" Type="http://schemas.openxmlformats.org/officeDocument/2006/relationships/image" Target="../media/image75.wmf"/><Relationship Id="rId7" Type="http://schemas.openxmlformats.org/officeDocument/2006/relationships/oleObject" Target="../embeddings/oleObject71.bin"/><Relationship Id="rId8" Type="http://schemas.openxmlformats.org/officeDocument/2006/relationships/image" Target="../media/image76.emf"/><Relationship Id="rId9" Type="http://schemas.openxmlformats.org/officeDocument/2006/relationships/oleObject" Target="../embeddings/oleObject72.bin"/><Relationship Id="rId10" Type="http://schemas.openxmlformats.org/officeDocument/2006/relationships/image" Target="../media/image77.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oleObject" Target="../embeddings/oleObject73.bin"/><Relationship Id="rId5" Type="http://schemas.openxmlformats.org/officeDocument/2006/relationships/image" Target="../media/image78.emf"/><Relationship Id="rId6" Type="http://schemas.openxmlformats.org/officeDocument/2006/relationships/oleObject" Target="../embeddings/oleObject74.bin"/><Relationship Id="rId7" Type="http://schemas.openxmlformats.org/officeDocument/2006/relationships/image" Target="../media/image79.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image" Target="../media/image84.wmf"/><Relationship Id="rId12" Type="http://schemas.openxmlformats.org/officeDocument/2006/relationships/oleObject" Target="../embeddings/oleObject79.bin"/><Relationship Id="rId13" Type="http://schemas.openxmlformats.org/officeDocument/2006/relationships/image" Target="../media/image85.wmf"/><Relationship Id="rId14" Type="http://schemas.openxmlformats.org/officeDocument/2006/relationships/oleObject" Target="../embeddings/oleObject80.bin"/><Relationship Id="rId15" Type="http://schemas.openxmlformats.org/officeDocument/2006/relationships/image" Target="../media/image86.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image" Target="../media/image80.jpeg"/><Relationship Id="rId4" Type="http://schemas.openxmlformats.org/officeDocument/2006/relationships/oleObject" Target="../embeddings/oleObject75.bin"/><Relationship Id="rId5" Type="http://schemas.openxmlformats.org/officeDocument/2006/relationships/image" Target="../media/image81.emf"/><Relationship Id="rId6" Type="http://schemas.openxmlformats.org/officeDocument/2006/relationships/oleObject" Target="../embeddings/oleObject76.bin"/><Relationship Id="rId7" Type="http://schemas.openxmlformats.org/officeDocument/2006/relationships/image" Target="../media/image82.wmf"/><Relationship Id="rId8" Type="http://schemas.openxmlformats.org/officeDocument/2006/relationships/oleObject" Target="../embeddings/oleObject77.bin"/><Relationship Id="rId9" Type="http://schemas.openxmlformats.org/officeDocument/2006/relationships/image" Target="../media/image83.wmf"/><Relationship Id="rId10" Type="http://schemas.openxmlformats.org/officeDocument/2006/relationships/oleObject" Target="../embeddings/oleObject78.bin"/></Relationships>
</file>

<file path=ppt/slides/_rels/slide18.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oleObject" Target="../embeddings/oleObject81.bin"/><Relationship Id="rId5" Type="http://schemas.openxmlformats.org/officeDocument/2006/relationships/image" Target="../media/image87.emf"/><Relationship Id="rId6" Type="http://schemas.openxmlformats.org/officeDocument/2006/relationships/oleObject" Target="../embeddings/oleObject82.bin"/><Relationship Id="rId7" Type="http://schemas.openxmlformats.org/officeDocument/2006/relationships/image" Target="../media/image88.emf"/><Relationship Id="rId8" Type="http://schemas.openxmlformats.org/officeDocument/2006/relationships/oleObject" Target="../embeddings/oleObject83.bin"/><Relationship Id="rId9" Type="http://schemas.openxmlformats.org/officeDocument/2006/relationships/image" Target="../media/image89.emf"/><Relationship Id="rId10" Type="http://schemas.openxmlformats.org/officeDocument/2006/relationships/image" Target="../media/image91.jpe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1.jpeg"/><Relationship Id="rId4" Type="http://schemas.openxmlformats.org/officeDocument/2006/relationships/image" Target="../media/image93.jpeg"/><Relationship Id="rId5" Type="http://schemas.openxmlformats.org/officeDocument/2006/relationships/oleObject" Target="../embeddings/oleObject84.bin"/><Relationship Id="rId6" Type="http://schemas.openxmlformats.org/officeDocument/2006/relationships/image" Target="../media/image92.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jpeg"/><Relationship Id="rId3" Type="http://schemas.openxmlformats.org/officeDocument/2006/relationships/image" Target="../media/image95.jpeg"/></Relationships>
</file>

<file path=ppt/slides/_rels/slide21.xml.rels><?xml version="1.0" encoding="UTF-8" standalone="yes"?>
<Relationships xmlns="http://schemas.openxmlformats.org/package/2006/relationships"><Relationship Id="rId3" Type="http://schemas.openxmlformats.org/officeDocument/2006/relationships/image" Target="../media/image94.jpeg"/><Relationship Id="rId4" Type="http://schemas.openxmlformats.org/officeDocument/2006/relationships/oleObject" Target="../embeddings/oleObject85.bin"/><Relationship Id="rId5" Type="http://schemas.openxmlformats.org/officeDocument/2006/relationships/image" Target="../media/image96.emf"/><Relationship Id="rId6" Type="http://schemas.openxmlformats.org/officeDocument/2006/relationships/oleObject" Target="../embeddings/oleObject86.bin"/><Relationship Id="rId7" Type="http://schemas.openxmlformats.org/officeDocument/2006/relationships/image" Target="../media/image97.emf"/><Relationship Id="rId8" Type="http://schemas.openxmlformats.org/officeDocument/2006/relationships/oleObject" Target="../embeddings/oleObject87.bin"/><Relationship Id="rId9" Type="http://schemas.openxmlformats.org/officeDocument/2006/relationships/image" Target="../media/image98.wmf"/><Relationship Id="rId10" Type="http://schemas.openxmlformats.org/officeDocument/2006/relationships/oleObject" Target="../embeddings/oleObject88.bin"/><Relationship Id="rId11" Type="http://schemas.openxmlformats.org/officeDocument/2006/relationships/image" Target="../media/image99.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 Type="http://schemas.openxmlformats.org/officeDocument/2006/relationships/image" Target="../media/image103.emf"/><Relationship Id="rId12" Type="http://schemas.openxmlformats.org/officeDocument/2006/relationships/oleObject" Target="../embeddings/oleObject93.bin"/><Relationship Id="rId13" Type="http://schemas.openxmlformats.org/officeDocument/2006/relationships/image" Target="../media/image104.emf"/><Relationship Id="rId14" Type="http://schemas.openxmlformats.org/officeDocument/2006/relationships/oleObject" Target="../embeddings/oleObject94.bin"/><Relationship Id="rId15" Type="http://schemas.openxmlformats.org/officeDocument/2006/relationships/image" Target="../media/image105.emf"/><Relationship Id="rId16" Type="http://schemas.openxmlformats.org/officeDocument/2006/relationships/oleObject" Target="../embeddings/oleObject95.bin"/><Relationship Id="rId17" Type="http://schemas.openxmlformats.org/officeDocument/2006/relationships/image" Target="../media/image106.wmf"/><Relationship Id="rId18" Type="http://schemas.openxmlformats.org/officeDocument/2006/relationships/oleObject" Target="../embeddings/oleObject96.bin"/><Relationship Id="rId19" Type="http://schemas.openxmlformats.org/officeDocument/2006/relationships/image" Target="../media/image107.e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image" Target="../media/image108.jpeg"/><Relationship Id="rId4" Type="http://schemas.openxmlformats.org/officeDocument/2006/relationships/oleObject" Target="../embeddings/oleObject89.bin"/><Relationship Id="rId5" Type="http://schemas.openxmlformats.org/officeDocument/2006/relationships/image" Target="../media/image100.emf"/><Relationship Id="rId6" Type="http://schemas.openxmlformats.org/officeDocument/2006/relationships/oleObject" Target="../embeddings/oleObject90.bin"/><Relationship Id="rId7" Type="http://schemas.openxmlformats.org/officeDocument/2006/relationships/image" Target="../media/image101.wmf"/><Relationship Id="rId8" Type="http://schemas.openxmlformats.org/officeDocument/2006/relationships/oleObject" Target="../embeddings/oleObject91.bin"/><Relationship Id="rId9" Type="http://schemas.openxmlformats.org/officeDocument/2006/relationships/image" Target="../media/image102.emf"/><Relationship Id="rId10" Type="http://schemas.openxmlformats.org/officeDocument/2006/relationships/oleObject" Target="../embeddings/oleObject92.bin"/></Relationships>
</file>

<file path=ppt/slides/_rels/slide23.xml.rels><?xml version="1.0" encoding="UTF-8" standalone="yes"?>
<Relationships xmlns="http://schemas.openxmlformats.org/package/2006/relationships"><Relationship Id="rId11" Type="http://schemas.openxmlformats.org/officeDocument/2006/relationships/image" Target="../media/image112.emf"/><Relationship Id="rId12" Type="http://schemas.openxmlformats.org/officeDocument/2006/relationships/oleObject" Target="../embeddings/oleObject101.bin"/><Relationship Id="rId13" Type="http://schemas.openxmlformats.org/officeDocument/2006/relationships/image" Target="../media/image113.emf"/><Relationship Id="rId14" Type="http://schemas.openxmlformats.org/officeDocument/2006/relationships/oleObject" Target="../embeddings/oleObject102.bin"/><Relationship Id="rId15" Type="http://schemas.openxmlformats.org/officeDocument/2006/relationships/image" Target="../media/image114.emf"/><Relationship Id="rId16" Type="http://schemas.openxmlformats.org/officeDocument/2006/relationships/oleObject" Target="../embeddings/oleObject103.bin"/><Relationship Id="rId17" Type="http://schemas.openxmlformats.org/officeDocument/2006/relationships/image" Target="../media/image115.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image" Target="../media/image108.jpeg"/><Relationship Id="rId4" Type="http://schemas.openxmlformats.org/officeDocument/2006/relationships/oleObject" Target="../embeddings/oleObject97.bin"/><Relationship Id="rId5" Type="http://schemas.openxmlformats.org/officeDocument/2006/relationships/image" Target="../media/image109.emf"/><Relationship Id="rId6" Type="http://schemas.openxmlformats.org/officeDocument/2006/relationships/oleObject" Target="../embeddings/oleObject98.bin"/><Relationship Id="rId7" Type="http://schemas.openxmlformats.org/officeDocument/2006/relationships/image" Target="../media/image110.wmf"/><Relationship Id="rId8" Type="http://schemas.openxmlformats.org/officeDocument/2006/relationships/oleObject" Target="../embeddings/oleObject99.bin"/><Relationship Id="rId9" Type="http://schemas.openxmlformats.org/officeDocument/2006/relationships/image" Target="../media/image111.emf"/><Relationship Id="rId10" Type="http://schemas.openxmlformats.org/officeDocument/2006/relationships/oleObject" Target="../embeddings/oleObject100.bin"/></Relationships>
</file>

<file path=ppt/slides/_rels/slide24.xml.rels><?xml version="1.0" encoding="UTF-8" standalone="yes"?>
<Relationships xmlns="http://schemas.openxmlformats.org/package/2006/relationships"><Relationship Id="rId3" Type="http://schemas.openxmlformats.org/officeDocument/2006/relationships/image" Target="../media/image120.jpeg"/><Relationship Id="rId4" Type="http://schemas.openxmlformats.org/officeDocument/2006/relationships/oleObject" Target="../embeddings/oleObject104.bin"/><Relationship Id="rId5" Type="http://schemas.openxmlformats.org/officeDocument/2006/relationships/image" Target="../media/image116.emf"/><Relationship Id="rId6" Type="http://schemas.openxmlformats.org/officeDocument/2006/relationships/oleObject" Target="../embeddings/oleObject105.bin"/><Relationship Id="rId7" Type="http://schemas.openxmlformats.org/officeDocument/2006/relationships/image" Target="../media/image117.emf"/><Relationship Id="rId8" Type="http://schemas.openxmlformats.org/officeDocument/2006/relationships/oleObject" Target="../embeddings/oleObject106.bin"/><Relationship Id="rId9" Type="http://schemas.openxmlformats.org/officeDocument/2006/relationships/image" Target="../media/image118.emf"/><Relationship Id="rId10" Type="http://schemas.openxmlformats.org/officeDocument/2006/relationships/oleObject" Target="../embeddings/oleObject107.bin"/><Relationship Id="rId11" Type="http://schemas.openxmlformats.org/officeDocument/2006/relationships/image" Target="../media/image119.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1" Type="http://schemas.openxmlformats.org/officeDocument/2006/relationships/oleObject" Target="../embeddings/oleObject112.bin"/><Relationship Id="rId12" Type="http://schemas.openxmlformats.org/officeDocument/2006/relationships/image" Target="../media/image125.emf"/><Relationship Id="rId13" Type="http://schemas.openxmlformats.org/officeDocument/2006/relationships/oleObject" Target="../embeddings/oleObject113.bin"/><Relationship Id="rId14" Type="http://schemas.openxmlformats.org/officeDocument/2006/relationships/image" Target="../media/image126.emf"/><Relationship Id="rId15" Type="http://schemas.openxmlformats.org/officeDocument/2006/relationships/oleObject" Target="../embeddings/oleObject114.bin"/><Relationship Id="rId16" Type="http://schemas.openxmlformats.org/officeDocument/2006/relationships/image" Target="../media/image127.emf"/><Relationship Id="rId17" Type="http://schemas.openxmlformats.org/officeDocument/2006/relationships/oleObject" Target="../embeddings/oleObject115.bin"/><Relationship Id="rId18" Type="http://schemas.openxmlformats.org/officeDocument/2006/relationships/image" Target="../media/image128.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108.bin"/><Relationship Id="rId4" Type="http://schemas.openxmlformats.org/officeDocument/2006/relationships/image" Target="../media/image121.emf"/><Relationship Id="rId5" Type="http://schemas.openxmlformats.org/officeDocument/2006/relationships/oleObject" Target="../embeddings/oleObject109.bin"/><Relationship Id="rId6" Type="http://schemas.openxmlformats.org/officeDocument/2006/relationships/image" Target="../media/image122.emf"/><Relationship Id="rId7" Type="http://schemas.openxmlformats.org/officeDocument/2006/relationships/oleObject" Target="../embeddings/oleObject110.bin"/><Relationship Id="rId8" Type="http://schemas.openxmlformats.org/officeDocument/2006/relationships/image" Target="../media/image123.emf"/><Relationship Id="rId9" Type="http://schemas.openxmlformats.org/officeDocument/2006/relationships/oleObject" Target="../embeddings/oleObject111.bin"/><Relationship Id="rId10" Type="http://schemas.openxmlformats.org/officeDocument/2006/relationships/image" Target="../media/image12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3.jpeg"/><Relationship Id="rId4" Type="http://schemas.openxmlformats.org/officeDocument/2006/relationships/oleObject" Target="../embeddings/oleObject116.bin"/><Relationship Id="rId5" Type="http://schemas.openxmlformats.org/officeDocument/2006/relationships/image" Target="../media/image129.emf"/><Relationship Id="rId6" Type="http://schemas.openxmlformats.org/officeDocument/2006/relationships/oleObject" Target="../embeddings/oleObject117.bin"/><Relationship Id="rId7" Type="http://schemas.openxmlformats.org/officeDocument/2006/relationships/image" Target="../media/image130.emf"/><Relationship Id="rId8" Type="http://schemas.openxmlformats.org/officeDocument/2006/relationships/oleObject" Target="../embeddings/oleObject118.bin"/><Relationship Id="rId9" Type="http://schemas.openxmlformats.org/officeDocument/2006/relationships/image" Target="../media/image131.wmf"/><Relationship Id="rId10" Type="http://schemas.openxmlformats.org/officeDocument/2006/relationships/oleObject" Target="../embeddings/oleObject119.bin"/><Relationship Id="rId11" Type="http://schemas.openxmlformats.org/officeDocument/2006/relationships/image" Target="../media/image132.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1" Type="http://schemas.openxmlformats.org/officeDocument/2006/relationships/image" Target="../media/image137.wmf"/><Relationship Id="rId12" Type="http://schemas.openxmlformats.org/officeDocument/2006/relationships/oleObject" Target="../embeddings/oleObject124.bin"/><Relationship Id="rId13" Type="http://schemas.openxmlformats.org/officeDocument/2006/relationships/image" Target="../media/image138.emf"/><Relationship Id="rId14" Type="http://schemas.openxmlformats.org/officeDocument/2006/relationships/oleObject" Target="../embeddings/oleObject125.bin"/><Relationship Id="rId15" Type="http://schemas.openxmlformats.org/officeDocument/2006/relationships/image" Target="../media/image139.wmf"/><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image" Target="../media/image140.jpeg"/><Relationship Id="rId4" Type="http://schemas.openxmlformats.org/officeDocument/2006/relationships/oleObject" Target="../embeddings/oleObject120.bin"/><Relationship Id="rId5" Type="http://schemas.openxmlformats.org/officeDocument/2006/relationships/image" Target="../media/image134.emf"/><Relationship Id="rId6" Type="http://schemas.openxmlformats.org/officeDocument/2006/relationships/oleObject" Target="../embeddings/oleObject121.bin"/><Relationship Id="rId7" Type="http://schemas.openxmlformats.org/officeDocument/2006/relationships/image" Target="../media/image135.emf"/><Relationship Id="rId8" Type="http://schemas.openxmlformats.org/officeDocument/2006/relationships/oleObject" Target="../embeddings/oleObject122.bin"/><Relationship Id="rId9" Type="http://schemas.openxmlformats.org/officeDocument/2006/relationships/image" Target="../media/image136.emf"/><Relationship Id="rId10" Type="http://schemas.openxmlformats.org/officeDocument/2006/relationships/oleObject" Target="../embeddings/oleObject12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8.wmf"/><Relationship Id="rId12" Type="http://schemas.openxmlformats.org/officeDocument/2006/relationships/oleObject" Target="../embeddings/oleObject6.bin"/><Relationship Id="rId13" Type="http://schemas.openxmlformats.org/officeDocument/2006/relationships/image" Target="../media/image9.wmf"/><Relationship Id="rId14" Type="http://schemas.openxmlformats.org/officeDocument/2006/relationships/oleObject" Target="../embeddings/oleObject7.bin"/><Relationship Id="rId15" Type="http://schemas.openxmlformats.org/officeDocument/2006/relationships/image" Target="../media/image10.wmf"/><Relationship Id="rId16" Type="http://schemas.openxmlformats.org/officeDocument/2006/relationships/oleObject" Target="../embeddings/oleObject8.bin"/><Relationship Id="rId17" Type="http://schemas.openxmlformats.org/officeDocument/2006/relationships/image" Target="../media/image11.wmf"/><Relationship Id="rId18" Type="http://schemas.openxmlformats.org/officeDocument/2006/relationships/oleObject" Target="../embeddings/oleObject9.bin"/><Relationship Id="rId19"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2.jpeg"/><Relationship Id="rId4" Type="http://schemas.openxmlformats.org/officeDocument/2006/relationships/oleObject" Target="../embeddings/oleObject2.bin"/><Relationship Id="rId5" Type="http://schemas.openxmlformats.org/officeDocument/2006/relationships/image" Target="../media/image5.emf"/><Relationship Id="rId6" Type="http://schemas.openxmlformats.org/officeDocument/2006/relationships/oleObject" Target="../embeddings/oleObject3.bin"/><Relationship Id="rId7" Type="http://schemas.openxmlformats.org/officeDocument/2006/relationships/image" Target="../media/image6.wmf"/><Relationship Id="rId8" Type="http://schemas.openxmlformats.org/officeDocument/2006/relationships/oleObject" Target="../embeddings/oleObject4.bin"/><Relationship Id="rId9" Type="http://schemas.openxmlformats.org/officeDocument/2006/relationships/image" Target="../media/image7.wmf"/><Relationship Id="rId10"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13.bin"/><Relationship Id="rId20" Type="http://schemas.openxmlformats.org/officeDocument/2006/relationships/image" Target="../media/image21.wmf"/><Relationship Id="rId10" Type="http://schemas.openxmlformats.org/officeDocument/2006/relationships/image" Target="../media/image16.wmf"/><Relationship Id="rId11" Type="http://schemas.openxmlformats.org/officeDocument/2006/relationships/oleObject" Target="../embeddings/oleObject14.bin"/><Relationship Id="rId12" Type="http://schemas.openxmlformats.org/officeDocument/2006/relationships/image" Target="../media/image17.wmf"/><Relationship Id="rId13" Type="http://schemas.openxmlformats.org/officeDocument/2006/relationships/oleObject" Target="../embeddings/oleObject15.bin"/><Relationship Id="rId14" Type="http://schemas.openxmlformats.org/officeDocument/2006/relationships/image" Target="../media/image18.wmf"/><Relationship Id="rId15" Type="http://schemas.openxmlformats.org/officeDocument/2006/relationships/oleObject" Target="../embeddings/oleObject16.bin"/><Relationship Id="rId16" Type="http://schemas.openxmlformats.org/officeDocument/2006/relationships/image" Target="../media/image19.wmf"/><Relationship Id="rId17" Type="http://schemas.openxmlformats.org/officeDocument/2006/relationships/oleObject" Target="../embeddings/oleObject17.bin"/><Relationship Id="rId18" Type="http://schemas.openxmlformats.org/officeDocument/2006/relationships/image" Target="../media/image20.wmf"/><Relationship Id="rId19" Type="http://schemas.openxmlformats.org/officeDocument/2006/relationships/oleObject" Target="../embeddings/oleObject18.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0.bin"/><Relationship Id="rId4" Type="http://schemas.openxmlformats.org/officeDocument/2006/relationships/image" Target="../media/image13.wmf"/><Relationship Id="rId5" Type="http://schemas.openxmlformats.org/officeDocument/2006/relationships/oleObject" Target="../embeddings/oleObject11.bin"/><Relationship Id="rId6" Type="http://schemas.openxmlformats.org/officeDocument/2006/relationships/image" Target="../media/image14.wmf"/><Relationship Id="rId7" Type="http://schemas.openxmlformats.org/officeDocument/2006/relationships/oleObject" Target="../embeddings/oleObject12.bin"/><Relationship Id="rId8" Type="http://schemas.openxmlformats.org/officeDocument/2006/relationships/image" Target="../media/image1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9.xml.rels><?xml version="1.0" encoding="UTF-8" standalone="yes"?>
<Relationships xmlns="http://schemas.openxmlformats.org/package/2006/relationships"><Relationship Id="rId20" Type="http://schemas.openxmlformats.org/officeDocument/2006/relationships/oleObject" Target="../embeddings/oleObject27.bin"/><Relationship Id="rId21" Type="http://schemas.openxmlformats.org/officeDocument/2006/relationships/image" Target="../media/image33.wmf"/><Relationship Id="rId22" Type="http://schemas.openxmlformats.org/officeDocument/2006/relationships/oleObject" Target="../embeddings/oleObject28.bin"/><Relationship Id="rId23" Type="http://schemas.openxmlformats.org/officeDocument/2006/relationships/image" Target="../media/image34.wmf"/><Relationship Id="rId24" Type="http://schemas.openxmlformats.org/officeDocument/2006/relationships/oleObject" Target="../embeddings/oleObject29.bin"/><Relationship Id="rId25" Type="http://schemas.openxmlformats.org/officeDocument/2006/relationships/image" Target="../media/image35.wmf"/><Relationship Id="rId26" Type="http://schemas.openxmlformats.org/officeDocument/2006/relationships/oleObject" Target="../embeddings/oleObject30.bin"/><Relationship Id="rId27" Type="http://schemas.openxmlformats.org/officeDocument/2006/relationships/oleObject" Target="../embeddings/oleObject31.bin"/><Relationship Id="rId28" Type="http://schemas.openxmlformats.org/officeDocument/2006/relationships/image" Target="../media/image36.wmf"/><Relationship Id="rId29" Type="http://schemas.openxmlformats.org/officeDocument/2006/relationships/oleObject" Target="../embeddings/oleObject32.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24.jpeg"/><Relationship Id="rId4" Type="http://schemas.openxmlformats.org/officeDocument/2006/relationships/oleObject" Target="../embeddings/oleObject19.bin"/><Relationship Id="rId5" Type="http://schemas.openxmlformats.org/officeDocument/2006/relationships/image" Target="../media/image25.emf"/><Relationship Id="rId30" Type="http://schemas.openxmlformats.org/officeDocument/2006/relationships/image" Target="../media/image37.wmf"/><Relationship Id="rId31" Type="http://schemas.openxmlformats.org/officeDocument/2006/relationships/oleObject" Target="../embeddings/oleObject33.bin"/><Relationship Id="rId32" Type="http://schemas.openxmlformats.org/officeDocument/2006/relationships/image" Target="../media/image38.wmf"/><Relationship Id="rId9" Type="http://schemas.openxmlformats.org/officeDocument/2006/relationships/image" Target="../media/image27.emf"/><Relationship Id="rId6" Type="http://schemas.openxmlformats.org/officeDocument/2006/relationships/oleObject" Target="../embeddings/oleObject20.bin"/><Relationship Id="rId7" Type="http://schemas.openxmlformats.org/officeDocument/2006/relationships/image" Target="../media/image26.emf"/><Relationship Id="rId8" Type="http://schemas.openxmlformats.org/officeDocument/2006/relationships/oleObject" Target="../embeddings/oleObject21.bin"/><Relationship Id="rId33" Type="http://schemas.openxmlformats.org/officeDocument/2006/relationships/oleObject" Target="../embeddings/oleObject34.bin"/><Relationship Id="rId34" Type="http://schemas.openxmlformats.org/officeDocument/2006/relationships/image" Target="../media/image39.wmf"/><Relationship Id="rId10" Type="http://schemas.openxmlformats.org/officeDocument/2006/relationships/oleObject" Target="../embeddings/oleObject22.bin"/><Relationship Id="rId11" Type="http://schemas.openxmlformats.org/officeDocument/2006/relationships/image" Target="../media/image28.wmf"/><Relationship Id="rId12" Type="http://schemas.openxmlformats.org/officeDocument/2006/relationships/oleObject" Target="../embeddings/oleObject23.bin"/><Relationship Id="rId13" Type="http://schemas.openxmlformats.org/officeDocument/2006/relationships/image" Target="../media/image29.emf"/><Relationship Id="rId14" Type="http://schemas.openxmlformats.org/officeDocument/2006/relationships/oleObject" Target="../embeddings/oleObject24.bin"/><Relationship Id="rId15" Type="http://schemas.openxmlformats.org/officeDocument/2006/relationships/image" Target="../media/image30.emf"/><Relationship Id="rId16" Type="http://schemas.openxmlformats.org/officeDocument/2006/relationships/oleObject" Target="../embeddings/oleObject25.bin"/><Relationship Id="rId17" Type="http://schemas.openxmlformats.org/officeDocument/2006/relationships/image" Target="../media/image31.wmf"/><Relationship Id="rId18" Type="http://schemas.openxmlformats.org/officeDocument/2006/relationships/oleObject" Target="../embeddings/oleObject26.bin"/><Relationship Id="rId19" Type="http://schemas.openxmlformats.org/officeDocument/2006/relationships/image" Target="../media/image32.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Sept. 18, 2017</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2017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25645" y="1447800"/>
            <a:ext cx="2784737"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18, 2017</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p:cNvSpPr txBox="1">
            <a:spLocks/>
          </p:cNvSpPr>
          <p:nvPr/>
        </p:nvSpPr>
        <p:spPr bwMode="auto">
          <a:xfrm>
            <a:off x="1638300" y="2133600"/>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21</a:t>
            </a:r>
            <a:endParaRPr lang="en-US" sz="2800" dirty="0">
              <a:solidFill>
                <a:srgbClr val="003300"/>
              </a:solidFill>
              <a:latin typeface="Arial Narrow" charset="0"/>
            </a:endParaRPr>
          </a:p>
          <a:p>
            <a:pPr marL="990600" lvl="1" indent="-533400"/>
            <a:r>
              <a:rPr lang="en-US" sz="2400" dirty="0" smtClean="0">
                <a:latin typeface="Arial Narrow" charset="0"/>
              </a:rPr>
              <a:t>Motion </a:t>
            </a:r>
            <a:r>
              <a:rPr lang="en-US" sz="2400" dirty="0">
                <a:latin typeface="Arial Narrow" charset="0"/>
              </a:rPr>
              <a:t>of a Charged Particle in an Electric Field</a:t>
            </a:r>
          </a:p>
          <a:p>
            <a:pPr marL="990600" lvl="1" indent="-533400"/>
            <a:r>
              <a:rPr lang="en-US" sz="2400" dirty="0" smtClean="0">
                <a:latin typeface="Arial Narrow" charset="0"/>
              </a:rPr>
              <a:t>Electric Dipoles</a:t>
            </a:r>
          </a:p>
          <a:p>
            <a:pPr marL="609600" indent="-609600" algn="l"/>
            <a:r>
              <a:rPr lang="en-US" sz="2800" dirty="0">
                <a:latin typeface="Arial Narrow" charset="0"/>
              </a:rPr>
              <a:t>Chapter 22</a:t>
            </a:r>
            <a:endParaRPr lang="en-US" sz="2800" dirty="0">
              <a:solidFill>
                <a:srgbClr val="003300"/>
              </a:solidFill>
              <a:latin typeface="Arial Narrow" charset="0"/>
            </a:endParaRPr>
          </a:p>
          <a:p>
            <a:pPr marL="990600" lvl="1" indent="-533400"/>
            <a:r>
              <a:rPr lang="en-US" sz="2400" dirty="0">
                <a:latin typeface="Arial Narrow" charset="0"/>
              </a:rPr>
              <a:t>Electric Flux</a:t>
            </a:r>
          </a:p>
          <a:p>
            <a:pPr marL="990600" lvl="1" indent="-533400"/>
            <a:r>
              <a:rPr lang="en-US" sz="2400" dirty="0">
                <a:latin typeface="Arial Narrow" charset="0"/>
              </a:rPr>
              <a:t>Gauss’ Law with many charges</a:t>
            </a:r>
          </a:p>
          <a:p>
            <a:pPr marL="990600" lvl="1" indent="-533400"/>
            <a:r>
              <a:rPr lang="en-US" sz="2400" dirty="0">
                <a:latin typeface="Arial Narrow" charset="0"/>
              </a:rPr>
              <a:t>What is Gauss’ Law good for?</a:t>
            </a:r>
            <a:endParaRPr lang="en-US" sz="1400" dirty="0">
              <a:solidFill>
                <a:srgbClr val="003800"/>
              </a:solidFill>
              <a:latin typeface="Arial Narrow" charset="0"/>
            </a:endParaRPr>
          </a:p>
        </p:txBody>
      </p:sp>
      <p:sp>
        <p:nvSpPr>
          <p:cNvPr id="10" name="Text Box 9"/>
          <p:cNvSpPr txBox="1">
            <a:spLocks noChangeArrowheads="1"/>
          </p:cNvSpPr>
          <p:nvPr/>
        </p:nvSpPr>
        <p:spPr bwMode="auto">
          <a:xfrm>
            <a:off x="838200" y="5486400"/>
            <a:ext cx="7620000" cy="461665"/>
          </a:xfrm>
          <a:prstGeom prst="rect">
            <a:avLst/>
          </a:prstGeom>
          <a:solidFill>
            <a:srgbClr val="CCFFFF"/>
          </a:solidFill>
          <a:ln w="9525">
            <a:noFill/>
            <a:miter lim="800000"/>
            <a:headEnd/>
            <a:tailEnd/>
          </a:ln>
        </p:spPr>
        <p:txBody>
          <a:bodyPr wrap="squar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#4,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a:t>
            </a:r>
            <a:r>
              <a:rPr lang="en-US" dirty="0" smtClean="0">
                <a:solidFill>
                  <a:srgbClr val="003300"/>
                </a:solidFill>
                <a:latin typeface="Arial Narrow" charset="0"/>
              </a:rPr>
              <a:t> Monday, Sept. 25!!</a:t>
            </a:r>
            <a:endParaRPr lang="en-US" dirty="0">
              <a:solidFill>
                <a:srgbClr val="003300"/>
              </a:solidFill>
              <a:latin typeface="Arial Narrow" charset="0"/>
            </a:endParaRPr>
          </a:p>
        </p:txBody>
      </p:sp>
    </p:spTree>
    <p:extLst>
      <p:ext uri="{BB962C8B-B14F-4D97-AF65-F5344CB8AC3E}">
        <p14:creationId xmlns:p14="http://schemas.microsoft.com/office/powerpoint/2010/main" val="966991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smtClean="0"/>
              <a:t>Monday, Sept. 18, 2017</a:t>
            </a:r>
            <a:endParaRPr lang="en-US"/>
          </a:p>
        </p:txBody>
      </p:sp>
      <p:sp>
        <p:nvSpPr>
          <p:cNvPr id="24" name="Footer Placeholder 4"/>
          <p:cNvSpPr>
            <a:spLocks noGrp="1"/>
          </p:cNvSpPr>
          <p:nvPr>
            <p:ph type="ftr" sz="quarter" idx="11"/>
          </p:nvPr>
        </p:nvSpPr>
        <p:spPr/>
        <p:txBody>
          <a:bodyPr/>
          <a:lstStyle/>
          <a:p>
            <a:r>
              <a:rPr lang="mr-IN" smtClean="0"/>
              <a:t>PHYS 1444-002, Fall 2017                     Dr. Jaehoon Yu</a:t>
            </a:r>
            <a:endParaRPr lang="en-US"/>
          </a:p>
        </p:txBody>
      </p:sp>
      <p:sp>
        <p:nvSpPr>
          <p:cNvPr id="25" name="Slide Number Placeholder 5"/>
          <p:cNvSpPr>
            <a:spLocks noGrp="1"/>
          </p:cNvSpPr>
          <p:nvPr>
            <p:ph type="sldNum" sz="quarter" idx="12"/>
          </p:nvPr>
        </p:nvSpPr>
        <p:spPr/>
        <p:txBody>
          <a:bodyPr/>
          <a:lstStyle/>
          <a:p>
            <a:fld id="{E17E077E-1939-3541-A1D0-14C9ADC0F1BB}" type="slidenum">
              <a:rPr lang="en-US"/>
              <a:pPr/>
              <a:t>10</a:t>
            </a:fld>
            <a:endParaRPr lang="en-US"/>
          </a:p>
        </p:txBody>
      </p:sp>
      <p:sp>
        <p:nvSpPr>
          <p:cNvPr id="191490" name="Rectangle 2"/>
          <p:cNvSpPr>
            <a:spLocks noGrp="1" noChangeArrowheads="1"/>
          </p:cNvSpPr>
          <p:nvPr>
            <p:ph type="body" idx="1"/>
          </p:nvPr>
        </p:nvSpPr>
        <p:spPr>
          <a:xfrm>
            <a:off x="228600" y="685800"/>
            <a:ext cx="8686800" cy="5410200"/>
          </a:xfrm>
        </p:spPr>
        <p:txBody>
          <a:bodyPr/>
          <a:lstStyle/>
          <a:p>
            <a:r>
              <a:rPr lang="en-US" sz="2800" dirty="0"/>
              <a:t>What is the work done on the dipole by the electric field to change the angle from</a:t>
            </a:r>
            <a:r>
              <a:rPr lang="en-US" sz="2800" dirty="0" smtClean="0"/>
              <a:t> </a:t>
            </a:r>
            <a:r>
              <a:rPr lang="en-US" sz="2800" dirty="0" smtClean="0">
                <a:latin typeface="Symbol" charset="2"/>
              </a:rPr>
              <a:t>θ</a:t>
            </a:r>
            <a:r>
              <a:rPr lang="en-US" sz="2800" baseline="-25000" dirty="0" smtClean="0"/>
              <a:t>1</a:t>
            </a:r>
            <a:r>
              <a:rPr lang="en-US" sz="2800" dirty="0" smtClean="0"/>
              <a:t> </a:t>
            </a:r>
            <a:r>
              <a:rPr lang="en-US" sz="2800" dirty="0"/>
              <a:t>to</a:t>
            </a:r>
            <a:r>
              <a:rPr lang="en-US" sz="2800" dirty="0" smtClean="0"/>
              <a:t> </a:t>
            </a:r>
            <a:r>
              <a:rPr lang="en-US" sz="2800" dirty="0" smtClean="0">
                <a:latin typeface="Symbol" charset="2"/>
              </a:rPr>
              <a:t>θ</a:t>
            </a:r>
            <a:r>
              <a:rPr lang="en-US" sz="2800" baseline="-25000" dirty="0" smtClean="0"/>
              <a:t>2</a:t>
            </a:r>
            <a:r>
              <a:rPr lang="en-US" sz="2800" dirty="0"/>
              <a:t>?</a:t>
            </a:r>
          </a:p>
          <a:p>
            <a:endParaRPr lang="en-US" sz="2800" dirty="0"/>
          </a:p>
          <a:p>
            <a:r>
              <a:rPr lang="en-US" sz="2800" dirty="0"/>
              <a:t>The torque is                        . </a:t>
            </a:r>
          </a:p>
          <a:p>
            <a:r>
              <a:rPr lang="en-US" sz="2800" dirty="0"/>
              <a:t>Thus the work done on the dipole by the field is</a:t>
            </a:r>
          </a:p>
          <a:p>
            <a:endParaRPr lang="en-US" sz="2800" dirty="0"/>
          </a:p>
          <a:p>
            <a:r>
              <a:rPr lang="en-US" sz="2800" dirty="0"/>
              <a:t>What happens to the dipole’s potential energy, U, when a positive work is done on it by the field?</a:t>
            </a:r>
          </a:p>
          <a:p>
            <a:pPr lvl="1"/>
            <a:r>
              <a:rPr lang="en-US" sz="2400" dirty="0"/>
              <a:t>It decreases.</a:t>
            </a:r>
            <a:endParaRPr lang="en-US" sz="2400" dirty="0" smtClean="0"/>
          </a:p>
          <a:p>
            <a:r>
              <a:rPr lang="en-US" sz="2800" dirty="0" smtClean="0"/>
              <a:t>We </a:t>
            </a:r>
            <a:r>
              <a:rPr lang="en-US" sz="2800" dirty="0"/>
              <a:t>choose U=0 when</a:t>
            </a:r>
            <a:r>
              <a:rPr lang="en-US" sz="2800" dirty="0" smtClean="0"/>
              <a:t> </a:t>
            </a:r>
            <a:r>
              <a:rPr lang="en-US" sz="2800" dirty="0" smtClean="0">
                <a:latin typeface="Symbol" charset="2"/>
              </a:rPr>
              <a:t>θ</a:t>
            </a:r>
            <a:r>
              <a:rPr lang="en-US" sz="2800" baseline="-25000" dirty="0" smtClean="0"/>
              <a:t>1</a:t>
            </a:r>
            <a:r>
              <a:rPr lang="en-US" sz="2800" dirty="0"/>
              <a:t>=90 degrees, then the potential energy at</a:t>
            </a:r>
            <a:r>
              <a:rPr lang="en-US" sz="2800" dirty="0" smtClean="0"/>
              <a:t> </a:t>
            </a:r>
            <a:r>
              <a:rPr lang="en-US" sz="2800" dirty="0" smtClean="0">
                <a:latin typeface="Symbol" charset="2"/>
              </a:rPr>
              <a:t>θ</a:t>
            </a:r>
            <a:r>
              <a:rPr lang="en-US" sz="2800" baseline="-25000" dirty="0" smtClean="0"/>
              <a:t>2</a:t>
            </a:r>
            <a:r>
              <a:rPr lang="en-US" sz="2800" dirty="0" smtClean="0"/>
              <a:t>=</a:t>
            </a:r>
            <a:r>
              <a:rPr lang="en-US" sz="2800" dirty="0" err="1" smtClean="0">
                <a:latin typeface="Symbol" charset="2"/>
              </a:rPr>
              <a:t>θ</a:t>
            </a:r>
            <a:r>
              <a:rPr lang="en-US" sz="2800" dirty="0" smtClean="0"/>
              <a:t> </a:t>
            </a:r>
            <a:r>
              <a:rPr lang="en-US" sz="2800" dirty="0"/>
              <a:t>becomes  </a:t>
            </a:r>
          </a:p>
        </p:txBody>
      </p:sp>
      <p:sp>
        <p:nvSpPr>
          <p:cNvPr id="191491" name="Rectangle 3"/>
          <p:cNvSpPr>
            <a:spLocks noGrp="1" noChangeArrowheads="1"/>
          </p:cNvSpPr>
          <p:nvPr>
            <p:ph type="title"/>
          </p:nvPr>
        </p:nvSpPr>
        <p:spPr>
          <a:xfrm>
            <a:off x="0" y="76200"/>
            <a:ext cx="9144000" cy="533400"/>
          </a:xfrm>
          <a:noFill/>
          <a:ln/>
        </p:spPr>
        <p:txBody>
          <a:bodyPr/>
          <a:lstStyle/>
          <a:p>
            <a:r>
              <a:rPr lang="en-US" sz="4000"/>
              <a:t>Potential Energy of a Dipole in an External Field </a:t>
            </a:r>
          </a:p>
        </p:txBody>
      </p:sp>
      <p:graphicFrame>
        <p:nvGraphicFramePr>
          <p:cNvPr id="191492" name="Object 4"/>
          <p:cNvGraphicFramePr>
            <a:graphicFrameLocks noChangeAspect="1"/>
          </p:cNvGraphicFramePr>
          <p:nvPr/>
        </p:nvGraphicFramePr>
        <p:xfrm>
          <a:off x="941388" y="1744663"/>
          <a:ext cx="658812" cy="388937"/>
        </p:xfrm>
        <a:graphic>
          <a:graphicData uri="http://schemas.openxmlformats.org/presentationml/2006/ole">
            <mc:AlternateContent xmlns:mc="http://schemas.openxmlformats.org/markup-compatibility/2006">
              <mc:Choice xmlns:v="urn:schemas-microsoft-com:vml" Requires="v">
                <p:oleObj spid="_x0000_s29605"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1744663"/>
                        <a:ext cx="658812" cy="388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493" name="Object 5"/>
          <p:cNvGraphicFramePr>
            <a:graphicFrameLocks noChangeAspect="1"/>
          </p:cNvGraphicFramePr>
          <p:nvPr/>
        </p:nvGraphicFramePr>
        <p:xfrm>
          <a:off x="2590800" y="2438400"/>
          <a:ext cx="561975" cy="315913"/>
        </p:xfrm>
        <a:graphic>
          <a:graphicData uri="http://schemas.openxmlformats.org/presentationml/2006/ole">
            <mc:AlternateContent xmlns:mc="http://schemas.openxmlformats.org/markup-compatibility/2006">
              <mc:Choice xmlns:v="urn:schemas-microsoft-com:vml" Requires="v">
                <p:oleObj spid="_x0000_s29606" name="Equation" r:id="rId5" imgW="228600" imgH="126720" progId="Equation.DSMT4">
                  <p:embed/>
                </p:oleObj>
              </mc:Choice>
              <mc:Fallback>
                <p:oleObj name="Equation" r:id="rId5" imgW="228600" imgH="1267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438400"/>
                        <a:ext cx="561975" cy="315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494" name="Object 6"/>
          <p:cNvGraphicFramePr>
            <a:graphicFrameLocks noChangeAspect="1"/>
          </p:cNvGraphicFramePr>
          <p:nvPr/>
        </p:nvGraphicFramePr>
        <p:xfrm>
          <a:off x="762000" y="3194050"/>
          <a:ext cx="638175" cy="387350"/>
        </p:xfrm>
        <a:graphic>
          <a:graphicData uri="http://schemas.openxmlformats.org/presentationml/2006/ole">
            <mc:AlternateContent xmlns:mc="http://schemas.openxmlformats.org/markup-compatibility/2006">
              <mc:Choice xmlns:v="urn:schemas-microsoft-com:vml" Requires="v">
                <p:oleObj spid="_x0000_s29607" name="Equation" r:id="rId7" imgW="279360" imgH="164880" progId="Equation.DSMT4">
                  <p:embed/>
                </p:oleObj>
              </mc:Choice>
              <mc:Fallback>
                <p:oleObj name="Equation" r:id="rId7" imgW="279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194050"/>
                        <a:ext cx="638175" cy="387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 name="Group 7"/>
          <p:cNvGrpSpPr>
            <a:grpSpLocks/>
          </p:cNvGrpSpPr>
          <p:nvPr/>
        </p:nvGrpSpPr>
        <p:grpSpPr bwMode="auto">
          <a:xfrm>
            <a:off x="4802188" y="1447800"/>
            <a:ext cx="3351212" cy="635000"/>
            <a:chOff x="3120" y="1136"/>
            <a:chExt cx="2111" cy="400"/>
          </a:xfrm>
        </p:grpSpPr>
        <p:sp>
          <p:nvSpPr>
            <p:cNvPr id="191496" name="Text Box 8"/>
            <p:cNvSpPr txBox="1">
              <a:spLocks noChangeArrowheads="1"/>
            </p:cNvSpPr>
            <p:nvPr/>
          </p:nvSpPr>
          <p:spPr bwMode="auto">
            <a:xfrm>
              <a:off x="4166" y="1136"/>
              <a:ext cx="1065" cy="274"/>
            </a:xfrm>
            <a:prstGeom prst="rect">
              <a:avLst/>
            </a:prstGeom>
            <a:solidFill>
              <a:srgbClr val="FFFF99"/>
            </a:solidFill>
            <a:ln w="38100">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Why negative?</a:t>
              </a:r>
            </a:p>
          </p:txBody>
        </p:sp>
        <p:sp>
          <p:nvSpPr>
            <p:cNvPr id="191497" name="Oval 9"/>
            <p:cNvSpPr>
              <a:spLocks noChangeArrowheads="1"/>
            </p:cNvSpPr>
            <p:nvPr/>
          </p:nvSpPr>
          <p:spPr bwMode="auto">
            <a:xfrm>
              <a:off x="3120" y="1344"/>
              <a:ext cx="192" cy="192"/>
            </a:xfrm>
            <a:prstGeom prst="ellipse">
              <a:avLst/>
            </a:prstGeom>
            <a:noFill/>
            <a:ln w="38100">
              <a:solidFill>
                <a:srgbClr val="A50021"/>
              </a:solidFill>
              <a:round/>
              <a:headEnd/>
              <a:tailEnd/>
            </a:ln>
            <a:effectLst/>
          </p:spPr>
          <p:txBody>
            <a:bodyPr wrap="none" anchor="ctr">
              <a:prstTxWarp prst="textNoShape">
                <a:avLst/>
              </a:prstTxWarp>
              <a:spAutoFit/>
            </a:bodyPr>
            <a:lstStyle/>
            <a:p>
              <a:endParaRPr lang="en-US"/>
            </a:p>
          </p:txBody>
        </p:sp>
        <p:cxnSp>
          <p:nvCxnSpPr>
            <p:cNvPr id="191498" name="AutoShape 10"/>
            <p:cNvCxnSpPr>
              <a:cxnSpLocks noChangeShapeType="1"/>
              <a:stCxn id="191496" idx="1"/>
              <a:endCxn id="191497" idx="0"/>
            </p:cNvCxnSpPr>
            <p:nvPr/>
          </p:nvCxnSpPr>
          <p:spPr bwMode="auto">
            <a:xfrm rot="10800000" flipV="1">
              <a:off x="3216" y="1273"/>
              <a:ext cx="938" cy="59"/>
            </a:xfrm>
            <a:prstGeom prst="curvedConnector2">
              <a:avLst/>
            </a:prstGeom>
            <a:noFill/>
            <a:ln w="38100">
              <a:solidFill>
                <a:srgbClr val="A50021"/>
              </a:solidFill>
              <a:round/>
              <a:headEnd/>
              <a:tailEnd type="triangle" w="med" len="med"/>
            </a:ln>
            <a:effectLst/>
          </p:spPr>
        </p:cxnSp>
      </p:grpSp>
      <p:sp>
        <p:nvSpPr>
          <p:cNvPr id="191499" name="Text Box 11"/>
          <p:cNvSpPr txBox="1">
            <a:spLocks noChangeArrowheads="1"/>
          </p:cNvSpPr>
          <p:nvPr/>
        </p:nvSpPr>
        <p:spPr bwMode="auto">
          <a:xfrm>
            <a:off x="5943600" y="1927225"/>
            <a:ext cx="3048000" cy="707886"/>
          </a:xfrm>
          <a:prstGeom prst="rect">
            <a:avLst/>
          </a:prstGeom>
          <a:noFill/>
          <a:ln w="38100">
            <a:solidFill>
              <a:srgbClr val="660066"/>
            </a:solidFill>
            <a:miter lim="800000"/>
            <a:headEnd/>
            <a:tailEnd/>
          </a:ln>
          <a:effectLst/>
        </p:spPr>
        <p:txBody>
          <a:bodyPr>
            <a:prstTxWarp prst="textNoShape">
              <a:avLst/>
            </a:prstTxWarp>
            <a:spAutoFit/>
          </a:bodyPr>
          <a:lstStyle/>
          <a:p>
            <a:r>
              <a:rPr lang="en-US" sz="2000" dirty="0">
                <a:solidFill>
                  <a:srgbClr val="660066"/>
                </a:solidFill>
                <a:latin typeface="Arial Narrow" charset="0"/>
              </a:rPr>
              <a:t>Because</a:t>
            </a:r>
            <a:r>
              <a:rPr lang="en-US" sz="2000" dirty="0" smtClean="0">
                <a:solidFill>
                  <a:srgbClr val="660066"/>
                </a:solidFill>
                <a:latin typeface="Arial Narrow" charset="0"/>
              </a:rPr>
              <a:t> </a:t>
            </a:r>
            <a:r>
              <a:rPr lang="en-US" sz="2000" dirty="0" err="1" smtClean="0">
                <a:solidFill>
                  <a:srgbClr val="660066"/>
                </a:solidFill>
                <a:latin typeface="Symbol" charset="2"/>
              </a:rPr>
              <a:t>τ</a:t>
            </a:r>
            <a:r>
              <a:rPr lang="en-US" sz="2000" dirty="0" smtClean="0">
                <a:solidFill>
                  <a:srgbClr val="660066"/>
                </a:solidFill>
                <a:latin typeface="Arial Narrow" charset="0"/>
              </a:rPr>
              <a:t> </a:t>
            </a:r>
            <a:r>
              <a:rPr lang="en-US" sz="2000" dirty="0">
                <a:solidFill>
                  <a:srgbClr val="660066"/>
                </a:solidFill>
                <a:latin typeface="Arial Narrow" charset="0"/>
              </a:rPr>
              <a:t>and</a:t>
            </a:r>
            <a:r>
              <a:rPr lang="en-US" sz="2000" dirty="0" smtClean="0">
                <a:solidFill>
                  <a:srgbClr val="660066"/>
                </a:solidFill>
                <a:latin typeface="Arial Narrow" charset="0"/>
              </a:rPr>
              <a:t> </a:t>
            </a:r>
            <a:r>
              <a:rPr lang="en-US" sz="2000" dirty="0" err="1" smtClean="0">
                <a:solidFill>
                  <a:srgbClr val="660066"/>
                </a:solidFill>
                <a:latin typeface="Symbol" charset="2"/>
              </a:rPr>
              <a:t>θ</a:t>
            </a:r>
            <a:r>
              <a:rPr lang="en-US" sz="2000" dirty="0" smtClean="0">
                <a:solidFill>
                  <a:srgbClr val="660066"/>
                </a:solidFill>
                <a:latin typeface="Arial Narrow" charset="0"/>
              </a:rPr>
              <a:t> </a:t>
            </a:r>
            <a:r>
              <a:rPr lang="en-US" sz="2000" dirty="0">
                <a:solidFill>
                  <a:srgbClr val="660066"/>
                </a:solidFill>
                <a:latin typeface="Arial Narrow" charset="0"/>
              </a:rPr>
              <a:t>are opposite directions to each other.</a:t>
            </a:r>
          </a:p>
        </p:txBody>
      </p:sp>
      <p:graphicFrame>
        <p:nvGraphicFramePr>
          <p:cNvPr id="191500" name="Object 12"/>
          <p:cNvGraphicFramePr>
            <a:graphicFrameLocks noChangeAspect="1"/>
          </p:cNvGraphicFramePr>
          <p:nvPr/>
        </p:nvGraphicFramePr>
        <p:xfrm>
          <a:off x="4038600" y="5561013"/>
          <a:ext cx="609600" cy="387350"/>
        </p:xfrm>
        <a:graphic>
          <a:graphicData uri="http://schemas.openxmlformats.org/presentationml/2006/ole">
            <mc:AlternateContent xmlns:mc="http://schemas.openxmlformats.org/markup-compatibility/2006">
              <mc:Choice xmlns:v="urn:schemas-microsoft-com:vml" Requires="v">
                <p:oleObj spid="_x0000_s29608" name="Equation" r:id="rId9" imgW="266400" imgH="164880" progId="Equation.DSMT4">
                  <p:embed/>
                </p:oleObj>
              </mc:Choice>
              <mc:Fallback>
                <p:oleObj name="Equation" r:id="rId9" imgW="2664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5561013"/>
                        <a:ext cx="609600" cy="387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1" name="Object 13"/>
          <p:cNvGraphicFramePr>
            <a:graphicFrameLocks noChangeAspect="1"/>
          </p:cNvGraphicFramePr>
          <p:nvPr/>
        </p:nvGraphicFramePr>
        <p:xfrm>
          <a:off x="1608138" y="1524000"/>
          <a:ext cx="1287462" cy="839788"/>
        </p:xfrm>
        <a:graphic>
          <a:graphicData uri="http://schemas.openxmlformats.org/presentationml/2006/ole">
            <mc:AlternateContent xmlns:mc="http://schemas.openxmlformats.org/markup-compatibility/2006">
              <mc:Choice xmlns:v="urn:schemas-microsoft-com:vml" Requires="v">
                <p:oleObj spid="_x0000_s29609" name="Equation" r:id="rId11" imgW="545760" imgH="355320" progId="Equation.DSMT4">
                  <p:embed/>
                </p:oleObj>
              </mc:Choice>
              <mc:Fallback>
                <p:oleObj name="Equation" r:id="rId11" imgW="545760" imgH="3553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8138" y="1524000"/>
                        <a:ext cx="1287462" cy="839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2" name="Object 14"/>
          <p:cNvGraphicFramePr>
            <a:graphicFrameLocks noChangeAspect="1"/>
          </p:cNvGraphicFramePr>
          <p:nvPr>
            <p:extLst/>
          </p:nvPr>
        </p:nvGraphicFramePr>
        <p:xfrm>
          <a:off x="2843213" y="1495425"/>
          <a:ext cx="1557337" cy="898525"/>
        </p:xfrm>
        <a:graphic>
          <a:graphicData uri="http://schemas.openxmlformats.org/presentationml/2006/ole">
            <mc:AlternateContent xmlns:mc="http://schemas.openxmlformats.org/markup-compatibility/2006">
              <mc:Choice xmlns:v="urn:schemas-microsoft-com:vml" Requires="v">
                <p:oleObj spid="_x0000_s29610" name="Equation" r:id="rId13" imgW="660400" imgH="381000" progId="Equation.DSMT4">
                  <p:embed/>
                </p:oleObj>
              </mc:Choice>
              <mc:Fallback>
                <p:oleObj name="Equation" r:id="rId13" imgW="660400" imgH="381000" progId="Equation.DSMT4">
                  <p:embed/>
                  <p:pic>
                    <p:nvPicPr>
                      <p:cNvPr id="0" name=""/>
                      <p:cNvPicPr>
                        <a:picLocks noChangeAspect="1" noChangeArrowheads="1"/>
                      </p:cNvPicPr>
                      <p:nvPr/>
                    </p:nvPicPr>
                    <p:blipFill>
                      <a:blip r:embed="rId14"/>
                      <a:srcRect/>
                      <a:stretch>
                        <a:fillRect/>
                      </a:stretch>
                    </p:blipFill>
                    <p:spPr bwMode="auto">
                      <a:xfrm>
                        <a:off x="2843213" y="1495425"/>
                        <a:ext cx="1557337" cy="898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3" name="Object 15"/>
          <p:cNvGraphicFramePr>
            <a:graphicFrameLocks noChangeAspect="1"/>
          </p:cNvGraphicFramePr>
          <p:nvPr/>
        </p:nvGraphicFramePr>
        <p:xfrm>
          <a:off x="4379913" y="1524000"/>
          <a:ext cx="1258887" cy="839788"/>
        </p:xfrm>
        <a:graphic>
          <a:graphicData uri="http://schemas.openxmlformats.org/presentationml/2006/ole">
            <mc:AlternateContent xmlns:mc="http://schemas.openxmlformats.org/markup-compatibility/2006">
              <mc:Choice xmlns:v="urn:schemas-microsoft-com:vml" Requires="v">
                <p:oleObj spid="_x0000_s29611" name="Equation" r:id="rId15" imgW="533160" imgH="355320" progId="Equation.DSMT4">
                  <p:embed/>
                </p:oleObj>
              </mc:Choice>
              <mc:Fallback>
                <p:oleObj name="Equation" r:id="rId15" imgW="533160" imgH="35532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79913" y="1524000"/>
                        <a:ext cx="1258887" cy="839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4" name="Object 16"/>
          <p:cNvGraphicFramePr>
            <a:graphicFrameLocks noChangeAspect="1"/>
          </p:cNvGraphicFramePr>
          <p:nvPr/>
        </p:nvGraphicFramePr>
        <p:xfrm>
          <a:off x="3090863" y="2346325"/>
          <a:ext cx="1252537" cy="473075"/>
        </p:xfrm>
        <a:graphic>
          <a:graphicData uri="http://schemas.openxmlformats.org/presentationml/2006/ole">
            <mc:AlternateContent xmlns:mc="http://schemas.openxmlformats.org/markup-compatibility/2006">
              <mc:Choice xmlns:v="urn:schemas-microsoft-com:vml" Requires="v">
                <p:oleObj spid="_x0000_s29612" name="Equation" r:id="rId17" imgW="507960" imgH="190440" progId="Equation.DSMT4">
                  <p:embed/>
                </p:oleObj>
              </mc:Choice>
              <mc:Fallback>
                <p:oleObj name="Equation" r:id="rId17" imgW="507960" imgH="1904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90863" y="2346325"/>
                        <a:ext cx="1252537" cy="473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5" name="Object 17"/>
          <p:cNvGraphicFramePr>
            <a:graphicFrameLocks noChangeAspect="1"/>
          </p:cNvGraphicFramePr>
          <p:nvPr/>
        </p:nvGraphicFramePr>
        <p:xfrm>
          <a:off x="1371600" y="2971800"/>
          <a:ext cx="2381250" cy="835025"/>
        </p:xfrm>
        <a:graphic>
          <a:graphicData uri="http://schemas.openxmlformats.org/presentationml/2006/ole">
            <mc:AlternateContent xmlns:mc="http://schemas.openxmlformats.org/markup-compatibility/2006">
              <mc:Choice xmlns:v="urn:schemas-microsoft-com:vml" Requires="v">
                <p:oleObj spid="_x0000_s29613" name="Equation" r:id="rId19" imgW="1041120" imgH="355320" progId="Equation.DSMT4">
                  <p:embed/>
                </p:oleObj>
              </mc:Choice>
              <mc:Fallback>
                <p:oleObj name="Equation" r:id="rId19" imgW="1041120" imgH="35532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1600" y="2971800"/>
                        <a:ext cx="2381250" cy="835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6" name="Object 18"/>
          <p:cNvGraphicFramePr>
            <a:graphicFrameLocks noChangeAspect="1"/>
          </p:cNvGraphicFramePr>
          <p:nvPr/>
        </p:nvGraphicFramePr>
        <p:xfrm>
          <a:off x="3675063" y="3048000"/>
          <a:ext cx="2039937" cy="687388"/>
        </p:xfrm>
        <a:graphic>
          <a:graphicData uri="http://schemas.openxmlformats.org/presentationml/2006/ole">
            <mc:AlternateContent xmlns:mc="http://schemas.openxmlformats.org/markup-compatibility/2006">
              <mc:Choice xmlns:v="urn:schemas-microsoft-com:vml" Requires="v">
                <p:oleObj spid="_x0000_s29614" name="Equation" r:id="rId21" imgW="825480" imgH="291960" progId="Equation.DSMT4">
                  <p:embed/>
                </p:oleObj>
              </mc:Choice>
              <mc:Fallback>
                <p:oleObj name="Equation" r:id="rId21" imgW="825480" imgH="2919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75063" y="3048000"/>
                        <a:ext cx="2039937" cy="6873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7" name="Object 19"/>
          <p:cNvGraphicFramePr>
            <a:graphicFrameLocks noChangeAspect="1"/>
          </p:cNvGraphicFramePr>
          <p:nvPr/>
        </p:nvGraphicFramePr>
        <p:xfrm>
          <a:off x="5675313" y="3124200"/>
          <a:ext cx="2554287" cy="536575"/>
        </p:xfrm>
        <a:graphic>
          <a:graphicData uri="http://schemas.openxmlformats.org/presentationml/2006/ole">
            <mc:AlternateContent xmlns:mc="http://schemas.openxmlformats.org/markup-compatibility/2006">
              <mc:Choice xmlns:v="urn:schemas-microsoft-com:vml" Requires="v">
                <p:oleObj spid="_x0000_s29615" name="Equation" r:id="rId23" imgW="1117440" imgH="228600" progId="Equation.DSMT4">
                  <p:embed/>
                </p:oleObj>
              </mc:Choice>
              <mc:Fallback>
                <p:oleObj name="Equation" r:id="rId23" imgW="111744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75313" y="3124200"/>
                        <a:ext cx="2554287" cy="536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8" name="Object 20"/>
          <p:cNvGraphicFramePr>
            <a:graphicFrameLocks noChangeAspect="1"/>
          </p:cNvGraphicFramePr>
          <p:nvPr/>
        </p:nvGraphicFramePr>
        <p:xfrm>
          <a:off x="4572000" y="5562600"/>
          <a:ext cx="812800" cy="387350"/>
        </p:xfrm>
        <a:graphic>
          <a:graphicData uri="http://schemas.openxmlformats.org/presentationml/2006/ole">
            <mc:AlternateContent xmlns:mc="http://schemas.openxmlformats.org/markup-compatibility/2006">
              <mc:Choice xmlns:v="urn:schemas-microsoft-com:vml" Requires="v">
                <p:oleObj spid="_x0000_s29616" name="Equation" r:id="rId25" imgW="355320" imgH="164880" progId="Equation.DSMT4">
                  <p:embed/>
                </p:oleObj>
              </mc:Choice>
              <mc:Fallback>
                <p:oleObj name="Equation" r:id="rId25" imgW="355320" imgH="1648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5562600"/>
                        <a:ext cx="812800" cy="387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09" name="Object 21"/>
          <p:cNvGraphicFramePr>
            <a:graphicFrameLocks noChangeAspect="1"/>
          </p:cNvGraphicFramePr>
          <p:nvPr/>
        </p:nvGraphicFramePr>
        <p:xfrm>
          <a:off x="5334000" y="5562600"/>
          <a:ext cx="1625600" cy="447675"/>
        </p:xfrm>
        <a:graphic>
          <a:graphicData uri="http://schemas.openxmlformats.org/presentationml/2006/ole">
            <mc:AlternateContent xmlns:mc="http://schemas.openxmlformats.org/markup-compatibility/2006">
              <mc:Choice xmlns:v="urn:schemas-microsoft-com:vml" Requires="v">
                <p:oleObj spid="_x0000_s29617" name="Equation" r:id="rId27" imgW="711000" imgH="190440" progId="Equation.DSMT4">
                  <p:embed/>
                </p:oleObj>
              </mc:Choice>
              <mc:Fallback>
                <p:oleObj name="Equation" r:id="rId27" imgW="711000" imgH="1904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34000" y="5562600"/>
                        <a:ext cx="16256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1510" name="Object 22"/>
          <p:cNvGraphicFramePr>
            <a:graphicFrameLocks noChangeAspect="1"/>
          </p:cNvGraphicFramePr>
          <p:nvPr>
            <p:extLst/>
          </p:nvPr>
        </p:nvGraphicFramePr>
        <p:xfrm>
          <a:off x="6934200" y="5500688"/>
          <a:ext cx="900113" cy="506412"/>
        </p:xfrm>
        <a:graphic>
          <a:graphicData uri="http://schemas.openxmlformats.org/presentationml/2006/ole">
            <mc:AlternateContent xmlns:mc="http://schemas.openxmlformats.org/markup-compatibility/2006">
              <mc:Choice xmlns:v="urn:schemas-microsoft-com:vml" Requires="v">
                <p:oleObj spid="_x0000_s29618" name="Equation" r:id="rId29" imgW="393700" imgH="215900" progId="Equation.DSMT4">
                  <p:embed/>
                </p:oleObj>
              </mc:Choice>
              <mc:Fallback>
                <p:oleObj name="Equation" r:id="rId29" imgW="393700" imgH="215900" progId="Equation.DSMT4">
                  <p:embed/>
                  <p:pic>
                    <p:nvPicPr>
                      <p:cNvPr id="0" name=""/>
                      <p:cNvPicPr>
                        <a:picLocks noChangeAspect="1" noChangeArrowheads="1"/>
                      </p:cNvPicPr>
                      <p:nvPr/>
                    </p:nvPicPr>
                    <p:blipFill>
                      <a:blip r:embed="rId30"/>
                      <a:srcRect/>
                      <a:stretch>
                        <a:fillRect/>
                      </a:stretch>
                    </p:blipFill>
                    <p:spPr bwMode="auto">
                      <a:xfrm>
                        <a:off x="6934200" y="5500688"/>
                        <a:ext cx="900113" cy="506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53229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Sept. 18, 2017</a:t>
            </a:r>
            <a:endParaRPr lang="en-US"/>
          </a:p>
        </p:txBody>
      </p:sp>
      <p:sp>
        <p:nvSpPr>
          <p:cNvPr id="19" name="Footer Placeholder 4"/>
          <p:cNvSpPr>
            <a:spLocks noGrp="1"/>
          </p:cNvSpPr>
          <p:nvPr>
            <p:ph type="ftr" sz="quarter" idx="11"/>
          </p:nvPr>
        </p:nvSpPr>
        <p:spPr/>
        <p:txBody>
          <a:bodyPr/>
          <a:lstStyle/>
          <a:p>
            <a:r>
              <a:rPr lang="mr-IN" smtClean="0"/>
              <a:t>PHYS 1444-002, Fall 2017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11</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extLst/>
          </p:nvPr>
        </p:nvGraphicFramePr>
        <p:xfrm>
          <a:off x="4267200" y="1600200"/>
          <a:ext cx="801688" cy="481013"/>
        </p:xfrm>
        <a:graphic>
          <a:graphicData uri="http://schemas.openxmlformats.org/presentationml/2006/ole">
            <mc:AlternateContent xmlns:mc="http://schemas.openxmlformats.org/markup-compatibility/2006">
              <mc:Choice xmlns:v="urn:schemas-microsoft-com:vml" Requires="v">
                <p:oleObj spid="_x0000_s30563" name="Equation" r:id="rId4" imgW="381000" imgH="228600" progId="Equation.DSMT4">
                  <p:embed/>
                </p:oleObj>
              </mc:Choice>
              <mc:Fallback>
                <p:oleObj name="Equation" r:id="rId4" imgW="381000" imgH="228600" progId="Equation.DSMT4">
                  <p:embed/>
                  <p:pic>
                    <p:nvPicPr>
                      <p:cNvPr id="0" name=""/>
                      <p:cNvPicPr>
                        <a:picLocks noChangeAspect="1" noChangeArrowheads="1"/>
                      </p:cNvPicPr>
                      <p:nvPr/>
                    </p:nvPicPr>
                    <p:blipFill>
                      <a:blip r:embed="rId5"/>
                      <a:srcRect/>
                      <a:stretch>
                        <a:fillRect/>
                      </a:stretch>
                    </p:blipFill>
                    <p:spPr bwMode="auto">
                      <a:xfrm>
                        <a:off x="4267200" y="1600200"/>
                        <a:ext cx="801688" cy="481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mc:AlternateContent xmlns:mc="http://schemas.openxmlformats.org/markup-compatibility/2006">
              <mc:Choice xmlns:v="urn:schemas-microsoft-com:vml" Requires="v">
                <p:oleObj spid="_x0000_s30564" name="Equation" r:id="rId6" imgW="749160" imgH="228600" progId="Equation.DSMT4">
                  <p:embed/>
                </p:oleObj>
              </mc:Choice>
              <mc:Fallback>
                <p:oleObj name="Equation" r:id="rId6" imgW="74916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743200"/>
                        <a:ext cx="1189037" cy="409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mc:AlternateContent xmlns:mc="http://schemas.openxmlformats.org/markup-compatibility/2006">
              <mc:Choice xmlns:v="urn:schemas-microsoft-com:vml" Requires="v">
                <p:oleObj spid="_x0000_s30565"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867400"/>
                        <a:ext cx="477838" cy="287338"/>
                      </a:xfrm>
                      <a:prstGeom prst="rect">
                        <a:avLst/>
                      </a:prstGeom>
                      <a:solidFill>
                        <a:schemeClr val="bg1"/>
                      </a:solidFill>
                    </p:spPr>
                  </p:pic>
                </p:oleObj>
              </mc:Fallback>
            </mc:AlternateContent>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mc:AlternateContent xmlns:mc="http://schemas.openxmlformats.org/markup-compatibility/2006">
              <mc:Choice xmlns:v="urn:schemas-microsoft-com:vml" Requires="v">
                <p:oleObj spid="_x0000_s30566" name="Equation" r:id="rId10" imgW="876240" imgH="406080" progId="Equation.DSMT4">
                  <p:embed/>
                </p:oleObj>
              </mc:Choice>
              <mc:Fallback>
                <p:oleObj name="Equation" r:id="rId10" imgW="87624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0825" y="5715000"/>
                        <a:ext cx="1649413" cy="766763"/>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mc:AlternateContent xmlns:mc="http://schemas.openxmlformats.org/markup-compatibility/2006">
              <mc:Choice xmlns:v="urn:schemas-microsoft-com:vml" Requires="v">
                <p:oleObj spid="_x0000_s30567" name="Equation" r:id="rId12" imgW="1117440" imgH="495000" progId="Equation.DSMT4">
                  <p:embed/>
                </p:oleObj>
              </mc:Choice>
              <mc:Fallback>
                <p:oleObj name="Equation" r:id="rId12" imgW="1117440" imgH="495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4400" y="5715000"/>
                        <a:ext cx="2103438" cy="933450"/>
                      </a:xfrm>
                      <a:prstGeom prst="rect">
                        <a:avLst/>
                      </a:prstGeom>
                      <a:solidFill>
                        <a:schemeClr val="bg1"/>
                      </a:solidFill>
                    </p:spPr>
                  </p:pic>
                </p:oleObj>
              </mc:Fallback>
            </mc:AlternateContent>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mc:AlternateContent xmlns:mc="http://schemas.openxmlformats.org/markup-compatibility/2006">
              <mc:Choice xmlns:v="urn:schemas-microsoft-com:vml" Requires="v">
                <p:oleObj spid="_x0000_s30568" name="Equation" r:id="rId14" imgW="266400" imgH="203040" progId="Equation.DSMT4">
                  <p:embed/>
                </p:oleObj>
              </mc:Choice>
              <mc:Fallback>
                <p:oleObj name="Equation" r:id="rId14" imgW="26640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188" y="5867400"/>
                        <a:ext cx="501650" cy="382588"/>
                      </a:xfrm>
                      <a:prstGeom prst="rect">
                        <a:avLst/>
                      </a:prstGeom>
                      <a:solidFill>
                        <a:schemeClr val="bg1"/>
                      </a:solidFill>
                    </p:spPr>
                  </p:pic>
                </p:oleObj>
              </mc:Fallback>
            </mc:AlternateContent>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mc:AlternateContent xmlns:mc="http://schemas.openxmlformats.org/markup-compatibility/2006">
              <mc:Choice xmlns:v="urn:schemas-microsoft-com:vml" Requires="v">
                <p:oleObj spid="_x0000_s30569" name="Equation" r:id="rId16" imgW="850680" imgH="444240" progId="Equation.DSMT4">
                  <p:embed/>
                </p:oleObj>
              </mc:Choice>
              <mc:Fallback>
                <p:oleObj name="Equation" r:id="rId16" imgW="850680" imgH="4442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50" y="5715000"/>
                        <a:ext cx="1601788" cy="838200"/>
                      </a:xfrm>
                      <a:prstGeom prst="rect">
                        <a:avLst/>
                      </a:prstGeom>
                      <a:solidFill>
                        <a:schemeClr val="bg1"/>
                      </a:solidFill>
                    </p:spPr>
                  </p:pic>
                </p:oleObj>
              </mc:Fallback>
            </mc:AlternateContent>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mc:AlternateContent xmlns:mc="http://schemas.openxmlformats.org/markup-compatibility/2006">
              <mc:Choice xmlns:v="urn:schemas-microsoft-com:vml" Requires="v">
                <p:oleObj spid="_x0000_s30570" name="Equation" r:id="rId18" imgW="431640" imgH="190440" progId="Equation.DSMT4">
                  <p:embed/>
                </p:oleObj>
              </mc:Choice>
              <mc:Fallback>
                <p:oleObj name="Equation" r:id="rId18" imgW="431640" imgH="1904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1038" y="5867400"/>
                        <a:ext cx="812800" cy="358775"/>
                      </a:xfrm>
                      <a:prstGeom prst="rect">
                        <a:avLst/>
                      </a:prstGeom>
                      <a:solidFill>
                        <a:schemeClr val="bg1"/>
                      </a:solidFill>
                    </p:spPr>
                  </p:pic>
                </p:oleObj>
              </mc:Fallback>
            </mc:AlternateContent>
          </a:graphicData>
        </a:graphic>
      </p:graphicFrame>
      <p:graphicFrame>
        <p:nvGraphicFramePr>
          <p:cNvPr id="192525" name="Object 13"/>
          <p:cNvGraphicFramePr>
            <a:graphicFrameLocks noChangeAspect="1"/>
          </p:cNvGraphicFramePr>
          <p:nvPr>
            <p:extLst/>
          </p:nvPr>
        </p:nvGraphicFramePr>
        <p:xfrm>
          <a:off x="5105400" y="1600200"/>
          <a:ext cx="561975" cy="533400"/>
        </p:xfrm>
        <a:graphic>
          <a:graphicData uri="http://schemas.openxmlformats.org/presentationml/2006/ole">
            <mc:AlternateContent xmlns:mc="http://schemas.openxmlformats.org/markup-compatibility/2006">
              <mc:Choice xmlns:v="urn:schemas-microsoft-com:vml" Requires="v">
                <p:oleObj spid="_x0000_s30571" name="Equation" r:id="rId20" imgW="266700" imgH="254000" progId="Equation.DSMT4">
                  <p:embed/>
                </p:oleObj>
              </mc:Choice>
              <mc:Fallback>
                <p:oleObj name="Equation" r:id="rId20" imgW="266700" imgH="254000" progId="Equation.DSMT4">
                  <p:embed/>
                  <p:pic>
                    <p:nvPicPr>
                      <p:cNvPr id="0" name=""/>
                      <p:cNvPicPr>
                        <a:picLocks noChangeAspect="1" noChangeArrowheads="1"/>
                      </p:cNvPicPr>
                      <p:nvPr/>
                    </p:nvPicPr>
                    <p:blipFill>
                      <a:blip r:embed="rId21"/>
                      <a:srcRect/>
                      <a:stretch>
                        <a:fillRect/>
                      </a:stretch>
                    </p:blipFill>
                    <p:spPr bwMode="auto">
                      <a:xfrm>
                        <a:off x="5105400" y="1600200"/>
                        <a:ext cx="561975"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6" name="Object 14"/>
          <p:cNvGraphicFramePr>
            <a:graphicFrameLocks noChangeAspect="1"/>
          </p:cNvGraphicFramePr>
          <p:nvPr>
            <p:extLst/>
          </p:nvPr>
        </p:nvGraphicFramePr>
        <p:xfrm>
          <a:off x="5745163" y="1600200"/>
          <a:ext cx="746125" cy="533400"/>
        </p:xfrm>
        <a:graphic>
          <a:graphicData uri="http://schemas.openxmlformats.org/presentationml/2006/ole">
            <mc:AlternateContent xmlns:mc="http://schemas.openxmlformats.org/markup-compatibility/2006">
              <mc:Choice xmlns:v="urn:schemas-microsoft-com:vml" Requires="v">
                <p:oleObj spid="_x0000_s30572" name="Equation" r:id="rId22" imgW="355600" imgH="254000" progId="Equation.DSMT4">
                  <p:embed/>
                </p:oleObj>
              </mc:Choice>
              <mc:Fallback>
                <p:oleObj name="Equation" r:id="rId22" imgW="355600" imgH="254000" progId="Equation.DSMT4">
                  <p:embed/>
                  <p:pic>
                    <p:nvPicPr>
                      <p:cNvPr id="0" name=""/>
                      <p:cNvPicPr>
                        <a:picLocks noChangeAspect="1" noChangeArrowheads="1"/>
                      </p:cNvPicPr>
                      <p:nvPr/>
                    </p:nvPicPr>
                    <p:blipFill>
                      <a:blip r:embed="rId23"/>
                      <a:srcRect/>
                      <a:stretch>
                        <a:fillRect/>
                      </a:stretch>
                    </p:blipFill>
                    <p:spPr bwMode="auto">
                      <a:xfrm>
                        <a:off x="5745163" y="1600200"/>
                        <a:ext cx="746125"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mc:AlternateContent xmlns:mc="http://schemas.openxmlformats.org/markup-compatibility/2006">
              <mc:Choice xmlns:v="urn:schemas-microsoft-com:vml" Requires="v">
                <p:oleObj spid="_x0000_s30573" name="Equation" r:id="rId24" imgW="1396800" imgH="596880" progId="Equation.DSMT4">
                  <p:embed/>
                </p:oleObj>
              </mc:Choice>
              <mc:Fallback>
                <p:oleObj name="Equation" r:id="rId24" imgW="1396800" imgH="596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00200" y="2586038"/>
                        <a:ext cx="2214563" cy="10715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mc:AlternateContent xmlns:mc="http://schemas.openxmlformats.org/markup-compatibility/2006">
              <mc:Choice xmlns:v="urn:schemas-microsoft-com:vml" Requires="v">
                <p:oleObj spid="_x0000_s30574" name="Equation" r:id="rId26" imgW="1091880" imgH="444240" progId="Equation.DSMT4">
                  <p:embed/>
                </p:oleObj>
              </mc:Choice>
              <mc:Fallback>
                <p:oleObj name="Equation" r:id="rId26" imgW="1091880" imgH="4442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10000" y="2590800"/>
                        <a:ext cx="1730375" cy="798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mc:AlternateContent xmlns:mc="http://schemas.openxmlformats.org/markup-compatibility/2006">
              <mc:Choice xmlns:v="urn:schemas-microsoft-com:vml" Requires="v">
                <p:oleObj spid="_x0000_s30575" name="Equation" r:id="rId28" imgW="876240" imgH="406080" progId="Equation.DSMT4">
                  <p:embed/>
                </p:oleObj>
              </mc:Choice>
              <mc:Fallback>
                <p:oleObj name="Equation" r:id="rId28" imgW="876240" imgH="4060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68938" y="2590800"/>
                        <a:ext cx="1389062" cy="730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91897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Sept. 18, 2017</a:t>
            </a:r>
            <a:endParaRPr lang="en-US"/>
          </a:p>
        </p:txBody>
      </p:sp>
      <p:sp>
        <p:nvSpPr>
          <p:cNvPr id="19" name="Footer Placeholder 4"/>
          <p:cNvSpPr>
            <a:spLocks noGrp="1"/>
          </p:cNvSpPr>
          <p:nvPr>
            <p:ph type="ftr" sz="quarter" idx="11"/>
          </p:nvPr>
        </p:nvSpPr>
        <p:spPr/>
        <p:txBody>
          <a:bodyPr/>
          <a:lstStyle/>
          <a:p>
            <a:r>
              <a:rPr lang="mr-IN" smtClean="0"/>
              <a:t>PHYS 1444-002, Fall 2017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12</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3600" dirty="0" smtClean="0"/>
              <a:t>What happens when </a:t>
            </a:r>
            <a:r>
              <a:rPr lang="en-US" sz="3600" dirty="0" err="1" smtClean="0"/>
              <a:t>r</a:t>
            </a:r>
            <a:r>
              <a:rPr lang="en-US" sz="3600" dirty="0" smtClean="0"/>
              <a:t>&gt;&gt;</a:t>
            </a:r>
            <a:r>
              <a:rPr lang="en-US" sz="3600" dirty="0" err="1" smtClean="0"/>
              <a:t>l</a:t>
            </a:r>
            <a:r>
              <a:rPr lang="en-US" sz="3600" dirty="0" smtClean="0"/>
              <a:t>?.</a:t>
            </a:r>
            <a:r>
              <a:rPr lang="en-US" sz="2800" dirty="0" smtClean="0"/>
              <a:t> </a:t>
            </a:r>
            <a:endParaRPr lang="en-US" sz="2800" dirty="0"/>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smtClean="0"/>
              <a:t>Dipole Electric </a:t>
            </a:r>
            <a:r>
              <a:rPr lang="en-US" sz="4000" dirty="0"/>
              <a:t>Field</a:t>
            </a:r>
            <a:r>
              <a:rPr lang="en-US" sz="4000" dirty="0" smtClean="0"/>
              <a:t> from Afar</a:t>
            </a:r>
            <a:endParaRPr lang="en-US" sz="4000" dirty="0"/>
          </a:p>
        </p:txBody>
      </p:sp>
      <p:graphicFrame>
        <p:nvGraphicFramePr>
          <p:cNvPr id="192519" name="Object 7"/>
          <p:cNvGraphicFramePr>
            <a:graphicFrameLocks noChangeAspect="1"/>
          </p:cNvGraphicFramePr>
          <p:nvPr/>
        </p:nvGraphicFramePr>
        <p:xfrm>
          <a:off x="917575" y="1838921"/>
          <a:ext cx="787450" cy="526256"/>
        </p:xfrm>
        <a:graphic>
          <a:graphicData uri="http://schemas.openxmlformats.org/presentationml/2006/ole">
            <mc:AlternateContent xmlns:mc="http://schemas.openxmlformats.org/markup-compatibility/2006">
              <mc:Choice xmlns:v="urn:schemas-microsoft-com:vml" Requires="v">
                <p:oleObj spid="_x0000_s30927" name="Equation" r:id="rId3" imgW="342900" imgH="228600" progId="Equation.DSMT4">
                  <p:embed/>
                </p:oleObj>
              </mc:Choice>
              <mc:Fallback>
                <p:oleObj name="Equation" r:id="rId3" imgW="3429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1838921"/>
                        <a:ext cx="787450" cy="526256"/>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1828800" y="1605558"/>
          <a:ext cx="2563565" cy="1137642"/>
        </p:xfrm>
        <a:graphic>
          <a:graphicData uri="http://schemas.openxmlformats.org/presentationml/2006/ole">
            <mc:AlternateContent xmlns:mc="http://schemas.openxmlformats.org/markup-compatibility/2006">
              <mc:Choice xmlns:v="urn:schemas-microsoft-com:vml" Requires="v">
                <p:oleObj spid="_x0000_s30928" name="Equation" r:id="rId5" imgW="1117440" imgH="495000" progId="Equation.DSMT4">
                  <p:embed/>
                </p:oleObj>
              </mc:Choice>
              <mc:Fallback>
                <p:oleObj name="Equation" r:id="rId5" imgW="1117440" imgH="495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605558"/>
                        <a:ext cx="2563565" cy="1137642"/>
                      </a:xfrm>
                      <a:prstGeom prst="rect">
                        <a:avLst/>
                      </a:prstGeom>
                      <a:solidFill>
                        <a:schemeClr val="bg1"/>
                      </a:solidFill>
                    </p:spPr>
                  </p:pic>
                </p:oleObj>
              </mc:Fallback>
            </mc:AlternateContent>
          </a:graphicData>
        </a:graphic>
      </p:graphicFrame>
      <p:graphicFrame>
        <p:nvGraphicFramePr>
          <p:cNvPr id="249871" name="Object 15"/>
          <p:cNvGraphicFramePr>
            <a:graphicFrameLocks noChangeAspect="1"/>
          </p:cNvGraphicFramePr>
          <p:nvPr/>
        </p:nvGraphicFramePr>
        <p:xfrm>
          <a:off x="4530030" y="1605558"/>
          <a:ext cx="3470970" cy="990600"/>
        </p:xfrm>
        <a:graphic>
          <a:graphicData uri="http://schemas.openxmlformats.org/presentationml/2006/ole">
            <mc:AlternateContent xmlns:mc="http://schemas.openxmlformats.org/markup-compatibility/2006">
              <mc:Choice xmlns:v="urn:schemas-microsoft-com:vml" Requires="v">
                <p:oleObj spid="_x0000_s30929" name="Equation" r:id="rId7" imgW="1511300" imgH="431800" progId="Equation.DSMT4">
                  <p:embed/>
                </p:oleObj>
              </mc:Choice>
              <mc:Fallback>
                <p:oleObj name="Equation" r:id="rId7" imgW="15113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030" y="1605558"/>
                        <a:ext cx="3470970" cy="990600"/>
                      </a:xfrm>
                      <a:prstGeom prst="rect">
                        <a:avLst/>
                      </a:prstGeom>
                      <a:solidFill>
                        <a:schemeClr val="bg1"/>
                      </a:solidFill>
                    </p:spPr>
                  </p:pic>
                </p:oleObj>
              </mc:Fallback>
            </mc:AlternateContent>
          </a:graphicData>
        </a:graphic>
      </p:graphicFrame>
      <p:sp>
        <p:nvSpPr>
          <p:cNvPr id="22" name="Rectangle 3"/>
          <p:cNvSpPr txBox="1">
            <a:spLocks noChangeArrowheads="1"/>
          </p:cNvSpPr>
          <p:nvPr/>
        </p:nvSpPr>
        <p:spPr bwMode="auto">
          <a:xfrm>
            <a:off x="228600" y="3200400"/>
            <a:ext cx="87630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600" b="0" i="0" u="none" strike="noStrike" kern="0" cap="none" spc="0" normalizeH="0" baseline="0" noProof="0" dirty="0" smtClean="0">
                <a:ln>
                  <a:noFill/>
                </a:ln>
                <a:solidFill>
                  <a:schemeClr val="accent2"/>
                </a:solidFill>
                <a:effectLst/>
                <a:uLnTx/>
                <a:uFillTx/>
                <a:latin typeface="+mn-lt"/>
                <a:ea typeface="+mn-ea"/>
                <a:cs typeface="+mn-cs"/>
              </a:rPr>
              <a:t>Why does </a:t>
            </a:r>
            <a:r>
              <a:rPr kumimoji="0" lang="en-US" sz="3600" b="0" i="0" u="none" strike="noStrike" kern="0" cap="none" spc="0" normalizeH="0" baseline="0" noProof="0" dirty="0" err="1" smtClean="0">
                <a:ln>
                  <a:noFill/>
                </a:ln>
                <a:solidFill>
                  <a:schemeClr val="accent2"/>
                </a:solidFill>
                <a:effectLst/>
                <a:uLnTx/>
                <a:uFillTx/>
                <a:latin typeface="+mn-lt"/>
                <a:ea typeface="+mn-ea"/>
                <a:cs typeface="+mn-cs"/>
              </a:rPr>
              <a:t>thi</a:t>
            </a:r>
            <a:r>
              <a:rPr lang="en-US" sz="3600" kern="0" dirty="0" err="1" smtClean="0">
                <a:solidFill>
                  <a:schemeClr val="accent2"/>
                </a:solidFill>
                <a:latin typeface="+mn-lt"/>
              </a:rPr>
              <a:t>s</a:t>
            </a:r>
            <a:r>
              <a:rPr lang="en-US" sz="3600" kern="0" dirty="0" smtClean="0">
                <a:solidFill>
                  <a:schemeClr val="accent2"/>
                </a:solidFill>
                <a:latin typeface="+mn-lt"/>
              </a:rPr>
              <a:t> make sense?</a:t>
            </a:r>
          </a:p>
          <a:p>
            <a:pPr marL="800100" lvl="1" indent="-342900">
              <a:lnSpc>
                <a:spcPct val="90000"/>
              </a:lnSpc>
              <a:spcBef>
                <a:spcPct val="20000"/>
              </a:spcBef>
              <a:buFontTx/>
              <a:buChar char="•"/>
            </a:pPr>
            <a:r>
              <a:rPr lang="en-US" sz="3200" kern="0" dirty="0" smtClean="0">
                <a:solidFill>
                  <a:srgbClr val="660066"/>
                </a:solidFill>
                <a:latin typeface="+mn-lt"/>
              </a:rPr>
              <a:t>Since from a long distance, the two charges are very close so that the overall charge gets close to 0!!</a:t>
            </a:r>
          </a:p>
          <a:p>
            <a:pPr marL="800100" lvl="1" indent="-342900">
              <a:lnSpc>
                <a:spcPct val="90000"/>
              </a:lnSpc>
              <a:spcBef>
                <a:spcPct val="20000"/>
              </a:spcBef>
              <a:buFontTx/>
              <a:buChar char="•"/>
            </a:pPr>
            <a:r>
              <a:rPr kumimoji="0" lang="en-US" sz="3200" b="0" i="0" u="none" strike="noStrike" kern="0" cap="none" spc="0" normalizeH="0" baseline="0" noProof="0" dirty="0" smtClean="0">
                <a:ln>
                  <a:noFill/>
                </a:ln>
                <a:solidFill>
                  <a:srgbClr val="660066"/>
                </a:solidFill>
                <a:effectLst/>
                <a:uLnTx/>
                <a:uFillTx/>
                <a:latin typeface="+mn-lt"/>
                <a:ea typeface="+mn-ea"/>
                <a:cs typeface="+mn-cs"/>
              </a:rPr>
              <a:t>This</a:t>
            </a:r>
            <a:r>
              <a:rPr kumimoji="0" lang="en-US" sz="3200" b="0" i="0" u="none" strike="noStrike" kern="0" cap="none" spc="0" normalizeH="0" noProof="0" dirty="0" smtClean="0">
                <a:ln>
                  <a:noFill/>
                </a:ln>
                <a:solidFill>
                  <a:srgbClr val="660066"/>
                </a:solidFill>
                <a:effectLst/>
                <a:uLnTx/>
                <a:uFillTx/>
                <a:latin typeface="+mn-lt"/>
                <a:ea typeface="+mn-ea"/>
                <a:cs typeface="+mn-cs"/>
              </a:rPr>
              <a:t> dependence works for the point not on the bisecting line as well</a:t>
            </a:r>
            <a:endParaRPr kumimoji="0" lang="en-US" sz="3200" b="0" i="0" u="none" strike="noStrike" kern="0" cap="none" spc="0" normalizeH="0" baseline="0" noProof="0" dirty="0" smtClean="0">
              <a:ln>
                <a:noFill/>
              </a:ln>
              <a:solidFill>
                <a:srgbClr val="660066"/>
              </a:solidFill>
              <a:effectLst/>
              <a:uLnTx/>
              <a:uFillTx/>
              <a:latin typeface="+mn-lt"/>
              <a:ea typeface="+mn-ea"/>
              <a:cs typeface="+mn-cs"/>
            </a:endParaRPr>
          </a:p>
        </p:txBody>
      </p:sp>
    </p:spTree>
    <p:extLst>
      <p:ext uri="{BB962C8B-B14F-4D97-AF65-F5344CB8AC3E}">
        <p14:creationId xmlns:p14="http://schemas.microsoft.com/office/powerpoint/2010/main" val="92661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Sept. 18,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58A2F91A-E4C6-1543-8521-31AAA300F3E3}" type="slidenum">
              <a:rPr lang="en-US"/>
              <a:pPr/>
              <a:t>13</a:t>
            </a:fld>
            <a:endParaRPr lang="en-US"/>
          </a:p>
        </p:txBody>
      </p:sp>
      <p:sp>
        <p:nvSpPr>
          <p:cNvPr id="193538"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3539" name="Rectangle 3"/>
          <p:cNvSpPr>
            <a:spLocks noGrp="1" noChangeArrowheads="1"/>
          </p:cNvSpPr>
          <p:nvPr>
            <p:ph type="body" idx="1"/>
          </p:nvPr>
        </p:nvSpPr>
        <p:spPr>
          <a:xfrm>
            <a:off x="0" y="838200"/>
            <a:ext cx="8915400" cy="2362200"/>
          </a:xfrm>
        </p:spPr>
        <p:txBody>
          <a:bodyPr/>
          <a:lstStyle/>
          <a:p>
            <a:pPr>
              <a:lnSpc>
                <a:spcPct val="80000"/>
              </a:lnSpc>
            </a:pPr>
            <a:r>
              <a:rPr lang="en-US" sz="2400" b="1"/>
              <a:t>Dipole in a field</a:t>
            </a:r>
            <a:r>
              <a:rPr lang="en-US" sz="2400"/>
              <a:t>.  The dipole moment of a water molecule is 6.1x10</a:t>
            </a:r>
            <a:r>
              <a:rPr lang="en-US" sz="2400" baseline="30000"/>
              <a:t>-30</a:t>
            </a:r>
            <a:r>
              <a:rPr lang="en-US" sz="2400"/>
              <a:t>C-m.  A water molecule is placed in a uniform electric field with magnitude 2.0x10</a:t>
            </a:r>
            <a:r>
              <a:rPr lang="en-US" sz="2400" baseline="30000"/>
              <a:t>5</a:t>
            </a:r>
            <a:r>
              <a:rPr lang="en-US" sz="2400"/>
              <a:t>N/C. (a) What is the magnitude of the maximum torque that the field can exert on the molecule? (b) What is the potential energy when the torque is at its maximum? (c) In what position will the potential energy take on its greatest value?  Why is this different than the position where the torque is maximized? </a:t>
            </a:r>
          </a:p>
        </p:txBody>
      </p:sp>
      <p:sp>
        <p:nvSpPr>
          <p:cNvPr id="193540" name="Text Box 4"/>
          <p:cNvSpPr txBox="1">
            <a:spLocks noChangeArrowheads="1"/>
          </p:cNvSpPr>
          <p:nvPr/>
        </p:nvSpPr>
        <p:spPr bwMode="auto">
          <a:xfrm>
            <a:off x="381000" y="2987675"/>
            <a:ext cx="8437563" cy="830997"/>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 The torque is maximized when</a:t>
            </a:r>
            <a:r>
              <a:rPr lang="en-US" dirty="0" smtClean="0">
                <a:solidFill>
                  <a:srgbClr val="660066"/>
                </a:solidFill>
                <a:latin typeface="Arial Narrow" charset="0"/>
              </a:rPr>
              <a:t> </a:t>
            </a:r>
            <a:r>
              <a:rPr lang="en-US" dirty="0" err="1" smtClean="0">
                <a:solidFill>
                  <a:srgbClr val="660066"/>
                </a:solidFill>
                <a:latin typeface="Symbol" charset="2"/>
              </a:rPr>
              <a:t>θ</a:t>
            </a:r>
            <a:r>
              <a:rPr lang="en-US" dirty="0" smtClean="0">
                <a:solidFill>
                  <a:srgbClr val="660066"/>
                </a:solidFill>
                <a:latin typeface="Arial Narrow" charset="0"/>
              </a:rPr>
              <a:t>=</a:t>
            </a:r>
            <a:r>
              <a:rPr lang="en-US" dirty="0">
                <a:solidFill>
                  <a:srgbClr val="660066"/>
                </a:solidFill>
                <a:latin typeface="Arial Narrow" charset="0"/>
              </a:rPr>
              <a:t>90 degrees.  Thus the magnitude of the maximum torque is </a:t>
            </a:r>
          </a:p>
        </p:txBody>
      </p:sp>
      <p:graphicFrame>
        <p:nvGraphicFramePr>
          <p:cNvPr id="193541" name="Object 5"/>
          <p:cNvGraphicFramePr>
            <a:graphicFrameLocks noChangeAspect="1"/>
          </p:cNvGraphicFramePr>
          <p:nvPr/>
        </p:nvGraphicFramePr>
        <p:xfrm>
          <a:off x="1117600" y="4008438"/>
          <a:ext cx="863600" cy="454025"/>
        </p:xfrm>
        <a:graphic>
          <a:graphicData uri="http://schemas.openxmlformats.org/presentationml/2006/ole">
            <mc:AlternateContent xmlns:mc="http://schemas.openxmlformats.org/markup-compatibility/2006">
              <mc:Choice xmlns:v="urn:schemas-microsoft-com:vml" Requires="v">
                <p:oleObj spid="_x0000_s32017" name="Equation" r:id="rId3" imgW="228600" imgH="126720" progId="Equation.DSMT4">
                  <p:embed/>
                </p:oleObj>
              </mc:Choice>
              <mc:Fallback>
                <p:oleObj name="Equation" r:id="rId3" imgW="228600" imgH="126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4008438"/>
                        <a:ext cx="863600" cy="454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3542" name="Object 6"/>
          <p:cNvGraphicFramePr>
            <a:graphicFrameLocks noChangeAspect="1"/>
          </p:cNvGraphicFramePr>
          <p:nvPr/>
        </p:nvGraphicFramePr>
        <p:xfrm>
          <a:off x="1892300" y="3886200"/>
          <a:ext cx="2298700" cy="681038"/>
        </p:xfrm>
        <a:graphic>
          <a:graphicData uri="http://schemas.openxmlformats.org/presentationml/2006/ole">
            <mc:AlternateContent xmlns:mc="http://schemas.openxmlformats.org/markup-compatibility/2006">
              <mc:Choice xmlns:v="urn:schemas-microsoft-com:vml" Requires="v">
                <p:oleObj spid="_x0000_s32018" name="Equation" r:id="rId5" imgW="609480" imgH="190440" progId="Equation.DSMT4">
                  <p:embed/>
                </p:oleObj>
              </mc:Choice>
              <mc:Fallback>
                <p:oleObj name="Equation" r:id="rId5" imgW="60948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3886200"/>
                        <a:ext cx="2298700" cy="681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3543" name="Object 7"/>
          <p:cNvGraphicFramePr>
            <a:graphicFrameLocks noChangeAspect="1"/>
          </p:cNvGraphicFramePr>
          <p:nvPr/>
        </p:nvGraphicFramePr>
        <p:xfrm>
          <a:off x="4114800" y="3890963"/>
          <a:ext cx="1295400" cy="681037"/>
        </p:xfrm>
        <a:graphic>
          <a:graphicData uri="http://schemas.openxmlformats.org/presentationml/2006/ole">
            <mc:AlternateContent xmlns:mc="http://schemas.openxmlformats.org/markup-compatibility/2006">
              <mc:Choice xmlns:v="urn:schemas-microsoft-com:vml" Requires="v">
                <p:oleObj spid="_x0000_s32019" name="Equation" r:id="rId7" imgW="342720" imgH="190440" progId="Equation.DSMT4">
                  <p:embed/>
                </p:oleObj>
              </mc:Choice>
              <mc:Fallback>
                <p:oleObj name="Equation" r:id="rId7" imgW="342720" imgH="190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890963"/>
                        <a:ext cx="1295400" cy="6810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3544" name="Object 8"/>
          <p:cNvGraphicFramePr>
            <a:graphicFrameLocks noChangeAspect="1"/>
          </p:cNvGraphicFramePr>
          <p:nvPr/>
        </p:nvGraphicFramePr>
        <p:xfrm>
          <a:off x="881063" y="4724400"/>
          <a:ext cx="7653337" cy="685800"/>
        </p:xfrm>
        <a:graphic>
          <a:graphicData uri="http://schemas.openxmlformats.org/presentationml/2006/ole">
            <mc:AlternateContent xmlns:mc="http://schemas.openxmlformats.org/markup-compatibility/2006">
              <mc:Choice xmlns:v="urn:schemas-microsoft-com:vml" Requires="v">
                <p:oleObj spid="_x0000_s32020" name="Equation" r:id="rId9" imgW="2958840" imgH="279360" progId="Equation.DSMT4">
                  <p:embed/>
                </p:oleObj>
              </mc:Choice>
              <mc:Fallback>
                <p:oleObj name="Equation" r:id="rId9" imgW="295884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063" y="4724400"/>
                        <a:ext cx="7653337"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TextBox 11"/>
          <p:cNvSpPr txBox="1"/>
          <p:nvPr/>
        </p:nvSpPr>
        <p:spPr>
          <a:xfrm>
            <a:off x="457200" y="5562600"/>
            <a:ext cx="8014634" cy="461665"/>
          </a:xfrm>
          <a:prstGeom prst="rect">
            <a:avLst/>
          </a:prstGeom>
          <a:noFill/>
        </p:spPr>
        <p:txBody>
          <a:bodyPr wrap="none" rtlCol="0">
            <a:spAutoFit/>
          </a:bodyPr>
          <a:lstStyle/>
          <a:p>
            <a:r>
              <a:rPr lang="en-US" dirty="0" smtClean="0">
                <a:solidFill>
                  <a:srgbClr val="0000FF"/>
                </a:solidFill>
                <a:latin typeface="+mn-lt"/>
              </a:rPr>
              <a:t>What is the distance between a hydrogen atom and the oxygen atom?</a:t>
            </a:r>
            <a:endParaRPr lang="en-US" dirty="0">
              <a:solidFill>
                <a:srgbClr val="0000FF"/>
              </a:solidFill>
              <a:latin typeface="+mn-lt"/>
            </a:endParaRPr>
          </a:p>
        </p:txBody>
      </p:sp>
    </p:spTree>
    <p:extLst>
      <p:ext uri="{BB962C8B-B14F-4D97-AF65-F5344CB8AC3E}">
        <p14:creationId xmlns:p14="http://schemas.microsoft.com/office/powerpoint/2010/main" val="438690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Sept. 18, 2017</a:t>
            </a:r>
            <a:endParaRPr lang="en-US"/>
          </a:p>
        </p:txBody>
      </p:sp>
      <p:sp>
        <p:nvSpPr>
          <p:cNvPr id="20" name="Footer Placeholder 4"/>
          <p:cNvSpPr>
            <a:spLocks noGrp="1"/>
          </p:cNvSpPr>
          <p:nvPr>
            <p:ph type="ftr" sz="quarter" idx="11"/>
          </p:nvPr>
        </p:nvSpPr>
        <p:spPr/>
        <p:txBody>
          <a:bodyPr/>
          <a:lstStyle/>
          <a:p>
            <a:r>
              <a:rPr lang="mr-IN" smtClean="0"/>
              <a:t>PHYS 1444-002, Fall 2017                     Dr. Jaehoon Yu</a:t>
            </a:r>
            <a:endParaRPr lang="en-US"/>
          </a:p>
        </p:txBody>
      </p:sp>
      <p:sp>
        <p:nvSpPr>
          <p:cNvPr id="21" name="Slide Number Placeholder 5"/>
          <p:cNvSpPr>
            <a:spLocks noGrp="1"/>
          </p:cNvSpPr>
          <p:nvPr>
            <p:ph type="sldNum" sz="quarter" idx="12"/>
          </p:nvPr>
        </p:nvSpPr>
        <p:spPr/>
        <p:txBody>
          <a:bodyPr/>
          <a:lstStyle/>
          <a:p>
            <a:fld id="{9A84952B-C0EB-8048-A3FB-9C63734DF2DC}" type="slidenum">
              <a:rPr lang="en-US"/>
              <a:pPr/>
              <a:t>14</a:t>
            </a:fld>
            <a:endParaRPr lang="en-US"/>
          </a:p>
        </p:txBody>
      </p:sp>
      <p:sp>
        <p:nvSpPr>
          <p:cNvPr id="194562"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4563" name="Rectangle 3"/>
          <p:cNvSpPr>
            <a:spLocks noGrp="1" noChangeArrowheads="1"/>
          </p:cNvSpPr>
          <p:nvPr>
            <p:ph type="body" idx="1"/>
          </p:nvPr>
        </p:nvSpPr>
        <p:spPr>
          <a:xfrm>
            <a:off x="381000" y="3276600"/>
            <a:ext cx="8534400" cy="457200"/>
          </a:xfrm>
        </p:spPr>
        <p:txBody>
          <a:bodyPr/>
          <a:lstStyle/>
          <a:p>
            <a:pPr>
              <a:lnSpc>
                <a:spcPct val="90000"/>
              </a:lnSpc>
              <a:buFontTx/>
              <a:buNone/>
            </a:pPr>
            <a:r>
              <a:rPr lang="en-US" sz="2400" dirty="0">
                <a:solidFill>
                  <a:srgbClr val="660066"/>
                </a:solidFill>
              </a:rPr>
              <a:t>(</a:t>
            </a:r>
            <a:r>
              <a:rPr lang="en-US" sz="2400" dirty="0" err="1">
                <a:solidFill>
                  <a:srgbClr val="660066"/>
                </a:solidFill>
              </a:rPr>
              <a:t>c</a:t>
            </a:r>
            <a:r>
              <a:rPr lang="en-US" sz="2400" dirty="0">
                <a:solidFill>
                  <a:srgbClr val="660066"/>
                </a:solidFill>
              </a:rPr>
              <a:t>) In what position will the potential energy take on its greatest value? </a:t>
            </a:r>
          </a:p>
        </p:txBody>
      </p:sp>
      <p:sp>
        <p:nvSpPr>
          <p:cNvPr id="194564" name="Text Box 4"/>
          <p:cNvSpPr txBox="1">
            <a:spLocks noChangeArrowheads="1"/>
          </p:cNvSpPr>
          <p:nvPr/>
        </p:nvSpPr>
        <p:spPr bwMode="auto">
          <a:xfrm>
            <a:off x="381000" y="685800"/>
            <a:ext cx="7772400" cy="457200"/>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t>
            </a:r>
            <a:r>
              <a:rPr lang="en-US" dirty="0" err="1">
                <a:solidFill>
                  <a:srgbClr val="660066"/>
                </a:solidFill>
                <a:latin typeface="Arial Narrow" charset="0"/>
              </a:rPr>
              <a:t>b</a:t>
            </a:r>
            <a:r>
              <a:rPr lang="en-US" dirty="0">
                <a:solidFill>
                  <a:srgbClr val="660066"/>
                </a:solidFill>
                <a:latin typeface="Arial Narrow" charset="0"/>
              </a:rPr>
              <a:t>) What is the potential energy when the torque is at its maximum?</a:t>
            </a:r>
            <a:r>
              <a:rPr lang="en-US" dirty="0"/>
              <a:t> </a:t>
            </a:r>
            <a:endParaRPr lang="en-US" dirty="0">
              <a:solidFill>
                <a:srgbClr val="660066"/>
              </a:solidFill>
              <a:latin typeface="Arial Narrow" charset="0"/>
            </a:endParaRPr>
          </a:p>
        </p:txBody>
      </p:sp>
      <p:graphicFrame>
        <p:nvGraphicFramePr>
          <p:cNvPr id="194565" name="Object 5"/>
          <p:cNvGraphicFramePr>
            <a:graphicFrameLocks noChangeAspect="1"/>
          </p:cNvGraphicFramePr>
          <p:nvPr/>
        </p:nvGraphicFramePr>
        <p:xfrm>
          <a:off x="4572000" y="1139825"/>
          <a:ext cx="533400" cy="385763"/>
        </p:xfrm>
        <a:graphic>
          <a:graphicData uri="http://schemas.openxmlformats.org/presentationml/2006/ole">
            <mc:AlternateContent xmlns:mc="http://schemas.openxmlformats.org/markup-compatibility/2006">
              <mc:Choice xmlns:v="urn:schemas-microsoft-com:vml" Requires="v">
                <p:oleObj spid="_x0000_s33041" name="Equation" r:id="rId3" imgW="266400" imgH="164880" progId="Equation.DSMT4">
                  <p:embed/>
                </p:oleObj>
              </mc:Choice>
              <mc:Fallback>
                <p:oleObj name="Equation" r:id="rId3" imgW="2664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39825"/>
                        <a:ext cx="533400" cy="385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4566" name="Text Box 6"/>
          <p:cNvSpPr txBox="1">
            <a:spLocks noChangeArrowheads="1"/>
          </p:cNvSpPr>
          <p:nvPr/>
        </p:nvSpPr>
        <p:spPr bwMode="auto">
          <a:xfrm>
            <a:off x="1752600" y="2743200"/>
            <a:ext cx="5653087"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Because U will become negative as</a:t>
            </a:r>
            <a:r>
              <a:rPr lang="en-US" dirty="0" smtClean="0">
                <a:solidFill>
                  <a:srgbClr val="CC0000"/>
                </a:solidFill>
                <a:latin typeface="Arial Narrow" charset="0"/>
              </a:rPr>
              <a:t> </a:t>
            </a:r>
            <a:r>
              <a:rPr lang="en-US" dirty="0" err="1" smtClean="0">
                <a:solidFill>
                  <a:srgbClr val="CC0000"/>
                </a:solidFill>
                <a:latin typeface="Symbol" charset="2"/>
              </a:rPr>
              <a:t>θ</a:t>
            </a:r>
            <a:r>
              <a:rPr lang="en-US" dirty="0" smtClean="0">
                <a:solidFill>
                  <a:srgbClr val="CC0000"/>
                </a:solidFill>
                <a:latin typeface="Arial Narrow" charset="0"/>
              </a:rPr>
              <a:t> </a:t>
            </a:r>
            <a:r>
              <a:rPr lang="en-US" dirty="0">
                <a:solidFill>
                  <a:srgbClr val="CC0000"/>
                </a:solidFill>
                <a:latin typeface="Arial Narrow" charset="0"/>
              </a:rPr>
              <a:t>increases.</a:t>
            </a:r>
          </a:p>
        </p:txBody>
      </p:sp>
      <p:sp>
        <p:nvSpPr>
          <p:cNvPr id="194567" name="Text Box 7"/>
          <p:cNvSpPr txBox="1">
            <a:spLocks noChangeArrowheads="1"/>
          </p:cNvSpPr>
          <p:nvPr/>
        </p:nvSpPr>
        <p:spPr bwMode="auto">
          <a:xfrm>
            <a:off x="381000" y="3733800"/>
            <a:ext cx="76200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maximum when </a:t>
            </a:r>
            <a:r>
              <a:rPr lang="en-US" dirty="0" err="1" smtClean="0">
                <a:solidFill>
                  <a:schemeClr val="accent2"/>
                </a:solidFill>
                <a:latin typeface="Arial Narrow" charset="0"/>
              </a:rPr>
              <a:t>cos</a:t>
            </a:r>
            <a:r>
              <a:rPr lang="en-US" dirty="0" err="1" smtClean="0">
                <a:solidFill>
                  <a:schemeClr val="accent2"/>
                </a:solidFill>
                <a:latin typeface="Symbol" charset="2"/>
              </a:rPr>
              <a:t>θ</a:t>
            </a:r>
            <a:r>
              <a:rPr lang="en-US" dirty="0" smtClean="0">
                <a:solidFill>
                  <a:schemeClr val="accent2"/>
                </a:solidFill>
                <a:latin typeface="Arial Narrow" charset="0"/>
              </a:rPr>
              <a:t>= </a:t>
            </a:r>
            <a:r>
              <a:rPr lang="en-US" dirty="0">
                <a:solidFill>
                  <a:schemeClr val="accent2"/>
                </a:solidFill>
                <a:latin typeface="Arial Narrow" charset="0"/>
              </a:rPr>
              <a:t>-1,</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180 degrees.</a:t>
            </a:r>
          </a:p>
        </p:txBody>
      </p:sp>
      <p:sp>
        <p:nvSpPr>
          <p:cNvPr id="194568" name="Text Box 8"/>
          <p:cNvSpPr txBox="1">
            <a:spLocks noChangeArrowheads="1"/>
          </p:cNvSpPr>
          <p:nvPr/>
        </p:nvSpPr>
        <p:spPr bwMode="auto">
          <a:xfrm>
            <a:off x="381000" y="1066800"/>
            <a:ext cx="41148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Since the dipole potential energy is </a:t>
            </a:r>
            <a:r>
              <a:rPr lang="en-US">
                <a:solidFill>
                  <a:schemeClr val="accent2"/>
                </a:solidFill>
              </a:rPr>
              <a:t> </a:t>
            </a:r>
            <a:endParaRPr lang="en-US">
              <a:solidFill>
                <a:schemeClr val="accent2"/>
              </a:solidFill>
              <a:latin typeface="Arial Narrow" charset="0"/>
            </a:endParaRPr>
          </a:p>
        </p:txBody>
      </p:sp>
      <p:graphicFrame>
        <p:nvGraphicFramePr>
          <p:cNvPr id="194569" name="Object 9"/>
          <p:cNvGraphicFramePr>
            <a:graphicFrameLocks noChangeAspect="1"/>
          </p:cNvGraphicFramePr>
          <p:nvPr/>
        </p:nvGraphicFramePr>
        <p:xfrm>
          <a:off x="1223963" y="1828800"/>
          <a:ext cx="3729037" cy="560388"/>
        </p:xfrm>
        <a:graphic>
          <a:graphicData uri="http://schemas.openxmlformats.org/presentationml/2006/ole">
            <mc:AlternateContent xmlns:mc="http://schemas.openxmlformats.org/markup-compatibility/2006">
              <mc:Choice xmlns:v="urn:schemas-microsoft-com:vml" Requires="v">
                <p:oleObj spid="_x0000_s33042" name="Equation" r:id="rId5" imgW="1955520" imgH="279360" progId="Equation.DSMT4">
                  <p:embed/>
                </p:oleObj>
              </mc:Choice>
              <mc:Fallback>
                <p:oleObj name="Equation" r:id="rId5" imgW="1955520" imgH="2793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1828800"/>
                        <a:ext cx="3729037" cy="5603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4570" name="Object 10"/>
          <p:cNvGraphicFramePr>
            <a:graphicFrameLocks noChangeAspect="1"/>
          </p:cNvGraphicFramePr>
          <p:nvPr>
            <p:extLst/>
          </p:nvPr>
        </p:nvGraphicFramePr>
        <p:xfrm>
          <a:off x="5105400" y="1081088"/>
          <a:ext cx="990600" cy="503237"/>
        </p:xfrm>
        <a:graphic>
          <a:graphicData uri="http://schemas.openxmlformats.org/presentationml/2006/ole">
            <mc:AlternateContent xmlns:mc="http://schemas.openxmlformats.org/markup-compatibility/2006">
              <mc:Choice xmlns:v="urn:schemas-microsoft-com:vml" Requires="v">
                <p:oleObj spid="_x0000_s33043" name="Equation" r:id="rId7" imgW="495300" imgH="215900" progId="Equation.DSMT4">
                  <p:embed/>
                </p:oleObj>
              </mc:Choice>
              <mc:Fallback>
                <p:oleObj name="Equation" r:id="rId7" imgW="495300" imgH="215900" progId="Equation.DSMT4">
                  <p:embed/>
                  <p:pic>
                    <p:nvPicPr>
                      <p:cNvPr id="0" name=""/>
                      <p:cNvPicPr>
                        <a:picLocks noChangeAspect="1" noChangeArrowheads="1"/>
                      </p:cNvPicPr>
                      <p:nvPr/>
                    </p:nvPicPr>
                    <p:blipFill>
                      <a:blip r:embed="rId8"/>
                      <a:srcRect/>
                      <a:stretch>
                        <a:fillRect/>
                      </a:stretch>
                    </p:blipFill>
                    <p:spPr bwMode="auto">
                      <a:xfrm>
                        <a:off x="5105400" y="1081088"/>
                        <a:ext cx="990600" cy="503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4571" name="Object 11"/>
          <p:cNvGraphicFramePr>
            <a:graphicFrameLocks noChangeAspect="1"/>
          </p:cNvGraphicFramePr>
          <p:nvPr/>
        </p:nvGraphicFramePr>
        <p:xfrm>
          <a:off x="6096000" y="1143000"/>
          <a:ext cx="1524000" cy="444500"/>
        </p:xfrm>
        <a:graphic>
          <a:graphicData uri="http://schemas.openxmlformats.org/presentationml/2006/ole">
            <mc:AlternateContent xmlns:mc="http://schemas.openxmlformats.org/markup-compatibility/2006">
              <mc:Choice xmlns:v="urn:schemas-microsoft-com:vml" Requires="v">
                <p:oleObj spid="_x0000_s33044" name="Equation" r:id="rId9" imgW="609480" imgH="190440" progId="Equation.DSMT4">
                  <p:embed/>
                </p:oleObj>
              </mc:Choice>
              <mc:Fallback>
                <p:oleObj name="Equation" r:id="rId9" imgW="609480" imgH="1904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1143000"/>
                        <a:ext cx="152400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4572" name="Text Box 12"/>
          <p:cNvSpPr txBox="1">
            <a:spLocks noChangeArrowheads="1"/>
          </p:cNvSpPr>
          <p:nvPr/>
        </p:nvSpPr>
        <p:spPr bwMode="auto">
          <a:xfrm>
            <a:off x="381000" y="1447800"/>
            <a:ext cx="7924800" cy="457200"/>
          </a:xfrm>
          <a:prstGeom prst="rect">
            <a:avLst/>
          </a:prstGeom>
          <a:no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And</a:t>
            </a:r>
            <a:r>
              <a:rPr lang="en-US" dirty="0" smtClean="0">
                <a:solidFill>
                  <a:schemeClr val="accent2"/>
                </a:solidFill>
                <a:latin typeface="Arial Narrow" charset="0"/>
              </a:rPr>
              <a:t> </a:t>
            </a:r>
            <a:r>
              <a:rPr lang="en-US" dirty="0" err="1" smtClean="0">
                <a:solidFill>
                  <a:schemeClr val="accent2"/>
                </a:solidFill>
                <a:latin typeface="Symbol" charset="2"/>
              </a:rPr>
              <a:t>τ</a:t>
            </a:r>
            <a:r>
              <a:rPr lang="en-US" dirty="0" smtClean="0">
                <a:solidFill>
                  <a:schemeClr val="accent2"/>
                </a:solidFill>
                <a:latin typeface="Arial Narrow" charset="0"/>
              </a:rPr>
              <a:t> </a:t>
            </a:r>
            <a:r>
              <a:rPr lang="en-US" dirty="0">
                <a:solidFill>
                  <a:schemeClr val="accent2"/>
                </a:solidFill>
                <a:latin typeface="Arial Narrow" charset="0"/>
              </a:rPr>
              <a:t>is at its maximum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the potential energy, U, is </a:t>
            </a:r>
            <a:r>
              <a:rPr lang="en-US" dirty="0">
                <a:solidFill>
                  <a:schemeClr val="accent2"/>
                </a:solidFill>
              </a:rPr>
              <a:t> </a:t>
            </a:r>
            <a:endParaRPr lang="en-US" dirty="0">
              <a:solidFill>
                <a:schemeClr val="accent2"/>
              </a:solidFill>
              <a:latin typeface="Arial Narrow" charset="0"/>
            </a:endParaRPr>
          </a:p>
        </p:txBody>
      </p:sp>
      <p:sp>
        <p:nvSpPr>
          <p:cNvPr id="194573" name="Text Box 13"/>
          <p:cNvSpPr txBox="1">
            <a:spLocks noChangeArrowheads="1"/>
          </p:cNvSpPr>
          <p:nvPr/>
        </p:nvSpPr>
        <p:spPr bwMode="auto">
          <a:xfrm>
            <a:off x="381000" y="2286000"/>
            <a:ext cx="6477000" cy="457200"/>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Is the potential energy at its minimum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a:t>
            </a:r>
            <a:r>
              <a:rPr lang="en-US" dirty="0">
                <a:solidFill>
                  <a:schemeClr val="accent2"/>
                </a:solidFill>
              </a:rPr>
              <a:t> </a:t>
            </a:r>
            <a:endParaRPr lang="en-US" dirty="0">
              <a:solidFill>
                <a:schemeClr val="accent2"/>
              </a:solidFill>
              <a:latin typeface="Arial Narrow" charset="0"/>
            </a:endParaRPr>
          </a:p>
        </p:txBody>
      </p:sp>
      <p:sp>
        <p:nvSpPr>
          <p:cNvPr id="194574" name="Text Box 14"/>
          <p:cNvSpPr txBox="1">
            <a:spLocks noChangeArrowheads="1"/>
          </p:cNvSpPr>
          <p:nvPr/>
        </p:nvSpPr>
        <p:spPr bwMode="auto">
          <a:xfrm>
            <a:off x="7010400" y="22860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No</a:t>
            </a:r>
          </a:p>
        </p:txBody>
      </p:sp>
      <p:sp>
        <p:nvSpPr>
          <p:cNvPr id="194575" name="Text Box 15"/>
          <p:cNvSpPr txBox="1">
            <a:spLocks noChangeArrowheads="1"/>
          </p:cNvSpPr>
          <p:nvPr/>
        </p:nvSpPr>
        <p:spPr bwMode="auto">
          <a:xfrm>
            <a:off x="381000" y="2743200"/>
            <a:ext cx="13716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Why not?</a:t>
            </a:r>
          </a:p>
        </p:txBody>
      </p:sp>
      <p:sp>
        <p:nvSpPr>
          <p:cNvPr id="194576" name="Rectangle 16"/>
          <p:cNvSpPr>
            <a:spLocks noChangeArrowheads="1"/>
          </p:cNvSpPr>
          <p:nvPr/>
        </p:nvSpPr>
        <p:spPr bwMode="auto">
          <a:xfrm>
            <a:off x="381000" y="4191000"/>
            <a:ext cx="8001000" cy="381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dirty="0">
                <a:solidFill>
                  <a:srgbClr val="660066"/>
                </a:solidFill>
                <a:latin typeface="Arial Narrow" charset="0"/>
              </a:rPr>
              <a:t>Why is this different than the position where the torque is maximized? </a:t>
            </a:r>
          </a:p>
        </p:txBody>
      </p:sp>
      <p:sp>
        <p:nvSpPr>
          <p:cNvPr id="194577" name="Text Box 17"/>
          <p:cNvSpPr txBox="1">
            <a:spLocks noChangeArrowheads="1"/>
          </p:cNvSpPr>
          <p:nvPr/>
        </p:nvSpPr>
        <p:spPr bwMode="auto">
          <a:xfrm>
            <a:off x="381000" y="4572000"/>
            <a:ext cx="7620000" cy="1200328"/>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maximized when the dipole is oriented so that it has to rotate through the largest angle against the direction of the field, to reach the equilibrium position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0.</a:t>
            </a:r>
          </a:p>
        </p:txBody>
      </p:sp>
      <p:sp>
        <p:nvSpPr>
          <p:cNvPr id="194578" name="Text Box 18"/>
          <p:cNvSpPr txBox="1">
            <a:spLocks noChangeArrowheads="1"/>
          </p:cNvSpPr>
          <p:nvPr/>
        </p:nvSpPr>
        <p:spPr bwMode="auto">
          <a:xfrm>
            <a:off x="381000" y="5715000"/>
            <a:ext cx="8305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Torque is maximized when the field is perpendicular to the dipole,</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a:t>
            </a:r>
          </a:p>
        </p:txBody>
      </p:sp>
    </p:spTree>
    <p:extLst>
      <p:ext uri="{BB962C8B-B14F-4D97-AF65-F5344CB8AC3E}">
        <p14:creationId xmlns:p14="http://schemas.microsoft.com/office/powerpoint/2010/main" val="762696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Sept. 18, 2017</a:t>
            </a:r>
            <a:endParaRPr lang="en-US"/>
          </a:p>
        </p:txBody>
      </p:sp>
      <p:sp>
        <p:nvSpPr>
          <p:cNvPr id="5" name="Footer Placeholder 4"/>
          <p:cNvSpPr>
            <a:spLocks noGrp="1"/>
          </p:cNvSpPr>
          <p:nvPr>
            <p:ph type="ftr" sz="quarter" idx="11"/>
          </p:nvPr>
        </p:nvSpPr>
        <p:spPr/>
        <p:txBody>
          <a:bodyPr/>
          <a:lstStyle/>
          <a:p>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p>
            <a:fld id="{1B416A75-5676-B940-AAF1-183BA8B23B63}" type="slidenum">
              <a:rPr lang="en-US"/>
              <a:pPr/>
              <a:t>15</a:t>
            </a:fld>
            <a:endParaRPr lang="en-US"/>
          </a:p>
        </p:txBody>
      </p:sp>
      <p:sp>
        <p:nvSpPr>
          <p:cNvPr id="196610" name="Rectangle 2"/>
          <p:cNvSpPr>
            <a:spLocks noGrp="1" noChangeArrowheads="1"/>
          </p:cNvSpPr>
          <p:nvPr>
            <p:ph type="title"/>
          </p:nvPr>
        </p:nvSpPr>
        <p:spPr>
          <a:xfrm>
            <a:off x="457200" y="128588"/>
            <a:ext cx="8077200" cy="685800"/>
          </a:xfrm>
        </p:spPr>
        <p:txBody>
          <a:bodyPr/>
          <a:lstStyle/>
          <a:p>
            <a:r>
              <a:rPr lang="en-US"/>
              <a:t>Gauss’ Law</a:t>
            </a:r>
          </a:p>
        </p:txBody>
      </p:sp>
      <p:sp>
        <p:nvSpPr>
          <p:cNvPr id="196611" name="Rectangle 3"/>
          <p:cNvSpPr>
            <a:spLocks noGrp="1" noChangeArrowheads="1"/>
          </p:cNvSpPr>
          <p:nvPr>
            <p:ph type="body" idx="1"/>
          </p:nvPr>
        </p:nvSpPr>
        <p:spPr>
          <a:xfrm>
            <a:off x="381000" y="990600"/>
            <a:ext cx="8458200" cy="4800600"/>
          </a:xfrm>
        </p:spPr>
        <p:txBody>
          <a:bodyPr/>
          <a:lstStyle/>
          <a:p>
            <a:r>
              <a:rPr lang="en-US" dirty="0"/>
              <a:t>Gauss’ law states the relationship between electric charge and </a:t>
            </a:r>
            <a:r>
              <a:rPr lang="en-US" dirty="0" smtClean="0"/>
              <a:t>the electric </a:t>
            </a:r>
            <a:r>
              <a:rPr lang="en-US" dirty="0"/>
              <a:t>field.</a:t>
            </a:r>
          </a:p>
          <a:p>
            <a:pPr lvl="1"/>
            <a:r>
              <a:rPr lang="en-US" dirty="0">
                <a:solidFill>
                  <a:schemeClr val="hlink"/>
                </a:solidFill>
                <a:sym typeface="Wingdings" charset="2"/>
              </a:rPr>
              <a:t>More </a:t>
            </a:r>
            <a:r>
              <a:rPr lang="en-US" dirty="0" smtClean="0">
                <a:solidFill>
                  <a:schemeClr val="hlink"/>
                </a:solidFill>
                <a:sym typeface="Wingdings" charset="2"/>
              </a:rPr>
              <a:t>generalized </a:t>
            </a:r>
            <a:r>
              <a:rPr lang="en-US" dirty="0">
                <a:solidFill>
                  <a:schemeClr val="hlink"/>
                </a:solidFill>
                <a:sym typeface="Wingdings" charset="2"/>
              </a:rPr>
              <a:t>and elegant form of Coulomb’s law.</a:t>
            </a:r>
          </a:p>
          <a:p>
            <a:r>
              <a:rPr lang="en-US" dirty="0">
                <a:sym typeface="Wingdings" charset="2"/>
              </a:rPr>
              <a:t>The electric field by the distribution of charges can be obtained using Coulomb’s law by summing (or integrating) over the charge distributions.</a:t>
            </a:r>
          </a:p>
          <a:p>
            <a:r>
              <a:rPr lang="en-US" dirty="0">
                <a:sym typeface="Wingdings" charset="2"/>
              </a:rPr>
              <a:t>Gauss’ law, however, gives an additional insight into the nature of electrostatic field and a more general relationship between the charge and the field</a:t>
            </a:r>
          </a:p>
        </p:txBody>
      </p:sp>
    </p:spTree>
    <p:extLst>
      <p:ext uri="{BB962C8B-B14F-4D97-AF65-F5344CB8AC3E}">
        <p14:creationId xmlns:p14="http://schemas.microsoft.com/office/powerpoint/2010/main" val="184031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Sept. 18, 2017</a:t>
            </a:r>
            <a:endParaRPr lang="en-US"/>
          </a:p>
        </p:txBody>
      </p:sp>
      <p:sp>
        <p:nvSpPr>
          <p:cNvPr id="8" name="Footer Placeholder 4"/>
          <p:cNvSpPr>
            <a:spLocks noGrp="1"/>
          </p:cNvSpPr>
          <p:nvPr>
            <p:ph type="ftr" sz="quarter" idx="11"/>
          </p:nvPr>
        </p:nvSpPr>
        <p:spPr/>
        <p:txBody>
          <a:bodyPr/>
          <a:lstStyle/>
          <a:p>
            <a:r>
              <a:rPr lang="mr-IN" smtClean="0"/>
              <a:t>PHYS 1444-002, Fall 2017                     Dr. Jaehoon Yu</a:t>
            </a:r>
            <a:endParaRPr lang="en-US"/>
          </a:p>
        </p:txBody>
      </p:sp>
      <p:sp>
        <p:nvSpPr>
          <p:cNvPr id="9" name="Slide Number Placeholder 5"/>
          <p:cNvSpPr>
            <a:spLocks noGrp="1"/>
          </p:cNvSpPr>
          <p:nvPr>
            <p:ph type="sldNum" sz="quarter" idx="12"/>
          </p:nvPr>
        </p:nvSpPr>
        <p:spPr/>
        <p:txBody>
          <a:bodyPr/>
          <a:lstStyle/>
          <a:p>
            <a:fld id="{D48C67DE-9B62-5B49-AE41-94562FDA6966}" type="slidenum">
              <a:rPr lang="en-US"/>
              <a:pPr/>
              <a:t>16</a:t>
            </a:fld>
            <a:endParaRPr lang="en-US"/>
          </a:p>
        </p:txBody>
      </p:sp>
      <p:pic>
        <p:nvPicPr>
          <p:cNvPr id="197634" name="Picture 2" descr="FG22_001"/>
          <p:cNvPicPr>
            <a:picLocks noChangeAspect="1" noChangeArrowheads="1"/>
          </p:cNvPicPr>
          <p:nvPr/>
        </p:nvPicPr>
        <p:blipFill>
          <a:blip r:embed="rId3"/>
          <a:srcRect/>
          <a:stretch>
            <a:fillRect/>
          </a:stretch>
        </p:blipFill>
        <p:spPr bwMode="auto">
          <a:xfrm>
            <a:off x="1143000" y="228600"/>
            <a:ext cx="6705600" cy="2743200"/>
          </a:xfrm>
          <a:prstGeom prst="rect">
            <a:avLst/>
          </a:prstGeom>
          <a:noFill/>
        </p:spPr>
      </p:pic>
      <p:sp>
        <p:nvSpPr>
          <p:cNvPr id="197635" name="Rectangle 3"/>
          <p:cNvSpPr>
            <a:spLocks noGrp="1" noChangeArrowheads="1"/>
          </p:cNvSpPr>
          <p:nvPr>
            <p:ph type="title"/>
          </p:nvPr>
        </p:nvSpPr>
        <p:spPr>
          <a:xfrm>
            <a:off x="457200" y="76200"/>
            <a:ext cx="8077200" cy="685800"/>
          </a:xfrm>
        </p:spPr>
        <p:txBody>
          <a:bodyPr/>
          <a:lstStyle/>
          <a:p>
            <a:r>
              <a:rPr lang="en-US"/>
              <a:t>Electric Flux</a:t>
            </a:r>
          </a:p>
        </p:txBody>
      </p:sp>
      <p:sp>
        <p:nvSpPr>
          <p:cNvPr id="197636" name="Rectangle 4"/>
          <p:cNvSpPr>
            <a:spLocks noGrp="1" noChangeArrowheads="1"/>
          </p:cNvSpPr>
          <p:nvPr>
            <p:ph type="body" idx="1"/>
          </p:nvPr>
        </p:nvSpPr>
        <p:spPr>
          <a:xfrm>
            <a:off x="152400" y="2438400"/>
            <a:ext cx="8686800" cy="3962400"/>
          </a:xfrm>
        </p:spPr>
        <p:txBody>
          <a:bodyPr/>
          <a:lstStyle/>
          <a:p>
            <a:pPr>
              <a:lnSpc>
                <a:spcPct val="90000"/>
              </a:lnSpc>
            </a:pPr>
            <a:r>
              <a:rPr lang="en-US" sz="2800" dirty="0"/>
              <a:t>Let’s imagine a surface of area A through which a uniform electric field E passes</a:t>
            </a:r>
          </a:p>
          <a:p>
            <a:pPr>
              <a:lnSpc>
                <a:spcPct val="90000"/>
              </a:lnSpc>
            </a:pPr>
            <a:r>
              <a:rPr lang="en-US" sz="2800" dirty="0"/>
              <a:t>The electric </a:t>
            </a:r>
            <a:r>
              <a:rPr lang="en-US" sz="2800" dirty="0" smtClean="0"/>
              <a:t>flux </a:t>
            </a:r>
            <a:r>
              <a:rPr lang="en-US" sz="2800" dirty="0" smtClean="0">
                <a:latin typeface="Symbol" charset="2"/>
                <a:sym typeface="Wingdings" charset="2"/>
              </a:rPr>
              <a:t>Φ</a:t>
            </a:r>
            <a:r>
              <a:rPr lang="en-US" sz="2800" baseline="-25000" dirty="0" smtClean="0">
                <a:sym typeface="Wingdings" charset="2"/>
              </a:rPr>
              <a:t>E</a:t>
            </a:r>
            <a:r>
              <a:rPr lang="en-US" sz="2800" dirty="0" smtClean="0"/>
              <a:t> </a:t>
            </a:r>
            <a:r>
              <a:rPr lang="en-US" sz="2800" dirty="0"/>
              <a:t>is defined as </a:t>
            </a:r>
          </a:p>
          <a:p>
            <a:pPr lvl="1">
              <a:lnSpc>
                <a:spcPct val="90000"/>
              </a:lnSpc>
            </a:pPr>
            <a:r>
              <a:rPr lang="en-US" sz="2400" dirty="0" smtClean="0">
                <a:sym typeface="Wingdings" charset="2"/>
              </a:rPr>
              <a:t> </a:t>
            </a:r>
            <a:r>
              <a:rPr lang="en-US" sz="2400" dirty="0" smtClean="0">
                <a:latin typeface="Symbol" charset="2"/>
                <a:sym typeface="Wingdings" charset="2"/>
              </a:rPr>
              <a:t>Φ</a:t>
            </a:r>
            <a:r>
              <a:rPr lang="en-US" sz="2400" baseline="-25000" dirty="0" smtClean="0">
                <a:sym typeface="Wingdings" charset="2"/>
              </a:rPr>
              <a:t>E</a:t>
            </a:r>
            <a:r>
              <a:rPr lang="en-US" sz="2400" dirty="0">
                <a:sym typeface="Wingdings" charset="2"/>
              </a:rPr>
              <a:t>=EA, if the field is perpendicular to the surface</a:t>
            </a:r>
          </a:p>
          <a:p>
            <a:pPr lvl="1">
              <a:lnSpc>
                <a:spcPct val="90000"/>
              </a:lnSpc>
            </a:pPr>
            <a:r>
              <a:rPr lang="en-US" sz="2400" dirty="0" smtClean="0">
                <a:sym typeface="Wingdings" charset="2"/>
              </a:rPr>
              <a:t> </a:t>
            </a:r>
            <a:r>
              <a:rPr lang="en-US" sz="2400" dirty="0" smtClean="0">
                <a:latin typeface="Symbol" charset="2"/>
                <a:sym typeface="Wingdings" charset="2"/>
              </a:rPr>
              <a:t>Φ</a:t>
            </a:r>
            <a:r>
              <a:rPr lang="en-US" sz="2400" baseline="-25000" dirty="0" smtClean="0">
                <a:sym typeface="Wingdings" charset="2"/>
              </a:rPr>
              <a:t>E</a:t>
            </a:r>
            <a:r>
              <a:rPr lang="en-US" sz="2400" dirty="0">
                <a:sym typeface="Wingdings" charset="2"/>
              </a:rPr>
              <a:t>=</a:t>
            </a:r>
            <a:r>
              <a:rPr lang="en-US" sz="2400" dirty="0" err="1" smtClean="0">
                <a:sym typeface="Wingdings" charset="2"/>
              </a:rPr>
              <a:t>EAcos</a:t>
            </a:r>
            <a:r>
              <a:rPr lang="en-US" sz="2400" dirty="0" err="1" smtClean="0">
                <a:latin typeface="Symbol" charset="2"/>
                <a:sym typeface="Wingdings" charset="2"/>
              </a:rPr>
              <a:t>θ</a:t>
            </a:r>
            <a:r>
              <a:rPr lang="en-US" sz="2400" dirty="0" smtClean="0">
                <a:sym typeface="Wingdings" charset="2"/>
              </a:rPr>
              <a:t>, </a:t>
            </a:r>
            <a:r>
              <a:rPr lang="en-US" sz="2400" dirty="0">
                <a:sym typeface="Wingdings" charset="2"/>
              </a:rPr>
              <a:t>if the field makes an angle</a:t>
            </a:r>
            <a:r>
              <a:rPr lang="en-US" sz="2400" dirty="0" smtClean="0">
                <a:sym typeface="Wingdings" charset="2"/>
              </a:rPr>
              <a:t> </a:t>
            </a:r>
            <a:r>
              <a:rPr lang="en-US" sz="2400" dirty="0" err="1" smtClean="0">
                <a:latin typeface="Symbol" charset="2"/>
                <a:sym typeface="Wingdings" charset="2"/>
              </a:rPr>
              <a:t>θ</a:t>
            </a:r>
            <a:r>
              <a:rPr lang="en-US" sz="2400" dirty="0" smtClean="0">
                <a:sym typeface="Wingdings" charset="2"/>
              </a:rPr>
              <a:t> </a:t>
            </a:r>
            <a:r>
              <a:rPr lang="en-US" sz="2400" dirty="0">
                <a:sym typeface="Wingdings" charset="2"/>
              </a:rPr>
              <a:t>to the surface</a:t>
            </a:r>
          </a:p>
          <a:p>
            <a:pPr>
              <a:lnSpc>
                <a:spcPct val="90000"/>
              </a:lnSpc>
            </a:pPr>
            <a:r>
              <a:rPr lang="en-US" sz="2800" dirty="0">
                <a:sym typeface="Wingdings" charset="2"/>
              </a:rPr>
              <a:t>So the electric flux is defined as                      . </a:t>
            </a:r>
          </a:p>
          <a:p>
            <a:pPr>
              <a:lnSpc>
                <a:spcPct val="90000"/>
              </a:lnSpc>
            </a:pPr>
            <a:r>
              <a:rPr lang="en-US" sz="2800" dirty="0">
                <a:sym typeface="Wingdings" charset="2"/>
              </a:rPr>
              <a:t>How would you define the electric flux in words?</a:t>
            </a:r>
          </a:p>
          <a:p>
            <a:pPr lvl="1">
              <a:lnSpc>
                <a:spcPct val="90000"/>
              </a:lnSpc>
            </a:pPr>
            <a:r>
              <a:rPr lang="en-US" sz="2400" dirty="0" smtClean="0">
                <a:sym typeface="Wingdings" charset="2"/>
              </a:rPr>
              <a:t>The total </a:t>
            </a:r>
            <a:r>
              <a:rPr lang="en-US" sz="2400" dirty="0">
                <a:sym typeface="Wingdings" charset="2"/>
              </a:rPr>
              <a:t>number of field lines passing through the unit area perpendicular to the field.  </a:t>
            </a:r>
          </a:p>
        </p:txBody>
      </p:sp>
      <p:graphicFrame>
        <p:nvGraphicFramePr>
          <p:cNvPr id="197637" name="Object 5"/>
          <p:cNvGraphicFramePr>
            <a:graphicFrameLocks noChangeAspect="1"/>
          </p:cNvGraphicFramePr>
          <p:nvPr>
            <p:extLst/>
          </p:nvPr>
        </p:nvGraphicFramePr>
        <p:xfrm>
          <a:off x="4833938" y="4478338"/>
          <a:ext cx="1701800" cy="647700"/>
        </p:xfrm>
        <a:graphic>
          <a:graphicData uri="http://schemas.openxmlformats.org/presentationml/2006/ole">
            <mc:AlternateContent xmlns:mc="http://schemas.openxmlformats.org/markup-compatibility/2006">
              <mc:Choice xmlns:v="urn:schemas-microsoft-com:vml" Requires="v">
                <p:oleObj spid="_x0000_s1099" name="Equation" r:id="rId4" imgW="635000" imgH="241300" progId="Equation.DSMT4">
                  <p:embed/>
                </p:oleObj>
              </mc:Choice>
              <mc:Fallback>
                <p:oleObj name="Equation" r:id="rId4" imgW="635000" imgH="241300" progId="Equation.DSMT4">
                  <p:embed/>
                  <p:pic>
                    <p:nvPicPr>
                      <p:cNvPr id="0" name=""/>
                      <p:cNvPicPr>
                        <a:picLocks noChangeAspect="1" noChangeArrowheads="1"/>
                      </p:cNvPicPr>
                      <p:nvPr/>
                    </p:nvPicPr>
                    <p:blipFill>
                      <a:blip r:embed="rId5"/>
                      <a:srcRect/>
                      <a:stretch>
                        <a:fillRect/>
                      </a:stretch>
                    </p:blipFill>
                    <p:spPr bwMode="auto">
                      <a:xfrm>
                        <a:off x="4833938" y="4478338"/>
                        <a:ext cx="1701800" cy="647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7638" name="Object 6"/>
          <p:cNvGraphicFramePr>
            <a:graphicFrameLocks noChangeAspect="1"/>
          </p:cNvGraphicFramePr>
          <p:nvPr/>
        </p:nvGraphicFramePr>
        <p:xfrm>
          <a:off x="3886200" y="5791200"/>
          <a:ext cx="2374900" cy="512763"/>
        </p:xfrm>
        <a:graphic>
          <a:graphicData uri="http://schemas.openxmlformats.org/presentationml/2006/ole">
            <mc:AlternateContent xmlns:mc="http://schemas.openxmlformats.org/markup-compatibility/2006">
              <mc:Choice xmlns:v="urn:schemas-microsoft-com:vml" Requires="v">
                <p:oleObj spid="_x0000_s1100" name="Equation" r:id="rId6" imgW="939600" imgH="203040" progId="Equation.DSMT4">
                  <p:embed/>
                </p:oleObj>
              </mc:Choice>
              <mc:Fallback>
                <p:oleObj name="Equation" r:id="rId6" imgW="93960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791200"/>
                        <a:ext cx="2374900" cy="512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34346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Monday, Sept. 18, 2017</a:t>
            </a:r>
            <a:endParaRPr lang="en-US"/>
          </a:p>
        </p:txBody>
      </p:sp>
      <p:sp>
        <p:nvSpPr>
          <p:cNvPr id="15" name="Footer Placeholder 4"/>
          <p:cNvSpPr>
            <a:spLocks noGrp="1"/>
          </p:cNvSpPr>
          <p:nvPr>
            <p:ph type="ftr" sz="quarter" idx="11"/>
          </p:nvPr>
        </p:nvSpPr>
        <p:spPr/>
        <p:txBody>
          <a:bodyPr/>
          <a:lstStyle/>
          <a:p>
            <a:r>
              <a:rPr lang="mr-IN" smtClean="0"/>
              <a:t>PHYS 1444-002, Fall 2017                     Dr. Jaehoon Yu</a:t>
            </a:r>
            <a:endParaRPr lang="en-US"/>
          </a:p>
        </p:txBody>
      </p:sp>
      <p:sp>
        <p:nvSpPr>
          <p:cNvPr id="16" name="Slide Number Placeholder 5"/>
          <p:cNvSpPr>
            <a:spLocks noGrp="1"/>
          </p:cNvSpPr>
          <p:nvPr>
            <p:ph type="sldNum" sz="quarter" idx="12"/>
          </p:nvPr>
        </p:nvSpPr>
        <p:spPr/>
        <p:txBody>
          <a:bodyPr/>
          <a:lstStyle/>
          <a:p>
            <a:fld id="{416F477F-FD23-C54F-A295-3491CF93ABEB}" type="slidenum">
              <a:rPr lang="en-US"/>
              <a:pPr/>
              <a:t>17</a:t>
            </a:fld>
            <a:endParaRPr lang="en-US"/>
          </a:p>
        </p:txBody>
      </p:sp>
      <p:pic>
        <p:nvPicPr>
          <p:cNvPr id="198658" name="Picture 2" descr="FG22_001"/>
          <p:cNvPicPr>
            <a:picLocks noChangeAspect="1" noChangeArrowheads="1"/>
          </p:cNvPicPr>
          <p:nvPr/>
        </p:nvPicPr>
        <p:blipFill>
          <a:blip r:embed="rId3"/>
          <a:srcRect/>
          <a:stretch>
            <a:fillRect/>
          </a:stretch>
        </p:blipFill>
        <p:spPr bwMode="auto">
          <a:xfrm>
            <a:off x="4876800" y="152400"/>
            <a:ext cx="4191000" cy="3371850"/>
          </a:xfrm>
          <a:prstGeom prst="rect">
            <a:avLst/>
          </a:prstGeom>
          <a:noFill/>
        </p:spPr>
      </p:pic>
      <p:sp>
        <p:nvSpPr>
          <p:cNvPr id="198659" name="Rectangle 3"/>
          <p:cNvSpPr>
            <a:spLocks noGrp="1" noChangeArrowheads="1"/>
          </p:cNvSpPr>
          <p:nvPr>
            <p:ph type="title"/>
          </p:nvPr>
        </p:nvSpPr>
        <p:spPr>
          <a:xfrm>
            <a:off x="304800" y="0"/>
            <a:ext cx="8382000" cy="546100"/>
          </a:xfrm>
        </p:spPr>
        <p:txBody>
          <a:bodyPr/>
          <a:lstStyle/>
          <a:p>
            <a:r>
              <a:rPr lang="en-US"/>
              <a:t>Example 22 – 1 </a:t>
            </a:r>
          </a:p>
        </p:txBody>
      </p:sp>
      <p:sp>
        <p:nvSpPr>
          <p:cNvPr id="198660" name="Rectangle 4"/>
          <p:cNvSpPr>
            <a:spLocks noGrp="1" noChangeArrowheads="1"/>
          </p:cNvSpPr>
          <p:nvPr>
            <p:ph type="body" idx="1"/>
          </p:nvPr>
        </p:nvSpPr>
        <p:spPr>
          <a:xfrm>
            <a:off x="0" y="762000"/>
            <a:ext cx="4876800" cy="2286000"/>
          </a:xfrm>
        </p:spPr>
        <p:txBody>
          <a:bodyPr/>
          <a:lstStyle/>
          <a:p>
            <a:pPr>
              <a:lnSpc>
                <a:spcPct val="90000"/>
              </a:lnSpc>
            </a:pPr>
            <a:r>
              <a:rPr lang="en-US" sz="2400" b="1">
                <a:solidFill>
                  <a:schemeClr val="hlink"/>
                </a:solidFill>
              </a:rPr>
              <a:t>Electric flux</a:t>
            </a:r>
            <a:r>
              <a:rPr lang="en-US" sz="2400">
                <a:solidFill>
                  <a:schemeClr val="hlink"/>
                </a:solidFill>
              </a:rPr>
              <a:t>. (a) Calculate the electric flux through the rectangle in the figure (a). The rectangle is 10cm by 20cm and the electric field is uniform with magnitude 200N/C. (b) What is the flux in figure if the angle is 30 degrees? </a:t>
            </a:r>
          </a:p>
        </p:txBody>
      </p:sp>
      <p:sp>
        <p:nvSpPr>
          <p:cNvPr id="198661" name="Text Box 5"/>
          <p:cNvSpPr txBox="1">
            <a:spLocks noChangeArrowheads="1"/>
          </p:cNvSpPr>
          <p:nvPr/>
        </p:nvSpPr>
        <p:spPr bwMode="auto">
          <a:xfrm>
            <a:off x="430213" y="2895600"/>
            <a:ext cx="3760787" cy="461665"/>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The electric flux </a:t>
            </a:r>
            <a:r>
              <a:rPr lang="en-US" dirty="0" smtClean="0">
                <a:solidFill>
                  <a:schemeClr val="accent2"/>
                </a:solidFill>
                <a:latin typeface="Arial Narrow" charset="0"/>
              </a:rPr>
              <a:t>is defined as </a:t>
            </a:r>
            <a:endParaRPr lang="en-US" dirty="0">
              <a:solidFill>
                <a:schemeClr val="accent2"/>
              </a:solidFill>
              <a:latin typeface="Arial Narrow" charset="0"/>
            </a:endParaRPr>
          </a:p>
        </p:txBody>
      </p:sp>
      <p:sp>
        <p:nvSpPr>
          <p:cNvPr id="198662" name="Text Box 6"/>
          <p:cNvSpPr txBox="1">
            <a:spLocks noChangeArrowheads="1"/>
          </p:cNvSpPr>
          <p:nvPr/>
        </p:nvSpPr>
        <p:spPr bwMode="auto">
          <a:xfrm>
            <a:off x="381000" y="3960813"/>
            <a:ext cx="3263900"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So when (a)</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0, we obtain</a:t>
            </a:r>
          </a:p>
        </p:txBody>
      </p:sp>
      <p:graphicFrame>
        <p:nvGraphicFramePr>
          <p:cNvPr id="198663" name="Object 7"/>
          <p:cNvGraphicFramePr>
            <a:graphicFrameLocks noChangeAspect="1"/>
          </p:cNvGraphicFramePr>
          <p:nvPr>
            <p:extLst/>
          </p:nvPr>
        </p:nvGraphicFramePr>
        <p:xfrm>
          <a:off x="685800" y="3260725"/>
          <a:ext cx="2009775" cy="646113"/>
        </p:xfrm>
        <a:graphic>
          <a:graphicData uri="http://schemas.openxmlformats.org/presentationml/2006/ole">
            <mc:AlternateContent xmlns:mc="http://schemas.openxmlformats.org/markup-compatibility/2006">
              <mc:Choice xmlns:v="urn:schemas-microsoft-com:vml" Requires="v">
                <p:oleObj spid="_x0000_s34007" name="Equation" r:id="rId4" imgW="749300" imgH="241300" progId="Equation.DSMT4">
                  <p:embed/>
                </p:oleObj>
              </mc:Choice>
              <mc:Fallback>
                <p:oleObj name="Equation" r:id="rId4" imgW="749300" imgH="241300" progId="Equation.DSMT4">
                  <p:embed/>
                  <p:pic>
                    <p:nvPicPr>
                      <p:cNvPr id="0" name=""/>
                      <p:cNvPicPr>
                        <a:picLocks noChangeAspect="1" noChangeArrowheads="1"/>
                      </p:cNvPicPr>
                      <p:nvPr/>
                    </p:nvPicPr>
                    <p:blipFill>
                      <a:blip r:embed="rId5"/>
                      <a:srcRect/>
                      <a:stretch>
                        <a:fillRect/>
                      </a:stretch>
                    </p:blipFill>
                    <p:spPr bwMode="auto">
                      <a:xfrm>
                        <a:off x="685800" y="3260725"/>
                        <a:ext cx="2009775" cy="646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4" name="Object 8"/>
          <p:cNvGraphicFramePr>
            <a:graphicFrameLocks noChangeAspect="1"/>
          </p:cNvGraphicFramePr>
          <p:nvPr/>
        </p:nvGraphicFramePr>
        <p:xfrm>
          <a:off x="525463" y="4395788"/>
          <a:ext cx="2903537" cy="468312"/>
        </p:xfrm>
        <a:graphic>
          <a:graphicData uri="http://schemas.openxmlformats.org/presentationml/2006/ole">
            <mc:AlternateContent xmlns:mc="http://schemas.openxmlformats.org/markup-compatibility/2006">
              <mc:Choice xmlns:v="urn:schemas-microsoft-com:vml" Requires="v">
                <p:oleObj spid="_x0000_s34008" name="Equation" r:id="rId6" imgW="1257120" imgH="203040" progId="Equation.DSMT4">
                  <p:embed/>
                </p:oleObj>
              </mc:Choice>
              <mc:Fallback>
                <p:oleObj name="Equation" r:id="rId6" imgW="12571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463" y="4395788"/>
                        <a:ext cx="2903537" cy="468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8665" name="Text Box 9"/>
          <p:cNvSpPr txBox="1">
            <a:spLocks noChangeArrowheads="1"/>
          </p:cNvSpPr>
          <p:nvPr/>
        </p:nvSpPr>
        <p:spPr bwMode="auto">
          <a:xfrm>
            <a:off x="457200" y="4876800"/>
            <a:ext cx="4519613"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And when (</a:t>
            </a:r>
            <a:r>
              <a:rPr lang="en-US" dirty="0" err="1">
                <a:solidFill>
                  <a:schemeClr val="accent2"/>
                </a:solidFill>
                <a:latin typeface="Arial Narrow" charset="0"/>
              </a:rPr>
              <a:t>b</a:t>
            </a:r>
            <a:r>
              <a:rPr lang="en-US" dirty="0">
                <a:solidFill>
                  <a:schemeClr val="accent2"/>
                </a:solidFill>
                <a:latin typeface="Arial Narrow" charset="0"/>
              </a:rPr>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30 degrees, we obtain</a:t>
            </a:r>
          </a:p>
        </p:txBody>
      </p:sp>
      <p:graphicFrame>
        <p:nvGraphicFramePr>
          <p:cNvPr id="198666" name="Object 10"/>
          <p:cNvGraphicFramePr>
            <a:graphicFrameLocks noChangeAspect="1"/>
          </p:cNvGraphicFramePr>
          <p:nvPr/>
        </p:nvGraphicFramePr>
        <p:xfrm>
          <a:off x="533400" y="5410200"/>
          <a:ext cx="2324100" cy="528638"/>
        </p:xfrm>
        <a:graphic>
          <a:graphicData uri="http://schemas.openxmlformats.org/presentationml/2006/ole">
            <mc:AlternateContent xmlns:mc="http://schemas.openxmlformats.org/markup-compatibility/2006">
              <mc:Choice xmlns:v="urn:schemas-microsoft-com:vml" Requires="v">
                <p:oleObj spid="_x0000_s34009" name="Equation" r:id="rId8" imgW="1054080" imgH="228600" progId="Equation.DSMT4">
                  <p:embed/>
                </p:oleObj>
              </mc:Choice>
              <mc:Fallback>
                <p:oleObj name="Equation" r:id="rId8" imgW="10540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5410200"/>
                        <a:ext cx="2324100" cy="528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7" name="Object 11"/>
          <p:cNvGraphicFramePr>
            <a:graphicFrameLocks noChangeAspect="1"/>
          </p:cNvGraphicFramePr>
          <p:nvPr/>
        </p:nvGraphicFramePr>
        <p:xfrm>
          <a:off x="3378200" y="4308475"/>
          <a:ext cx="5308600" cy="644525"/>
        </p:xfrm>
        <a:graphic>
          <a:graphicData uri="http://schemas.openxmlformats.org/presentationml/2006/ole">
            <mc:AlternateContent xmlns:mc="http://schemas.openxmlformats.org/markup-compatibility/2006">
              <mc:Choice xmlns:v="urn:schemas-microsoft-com:vml" Requires="v">
                <p:oleObj spid="_x0000_s34010" name="Equation" r:id="rId10" imgW="2298600" imgH="279360" progId="Equation.DSMT4">
                  <p:embed/>
                </p:oleObj>
              </mc:Choice>
              <mc:Fallback>
                <p:oleObj name="Equation" r:id="rId10" imgW="2298600" imgH="2793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8200" y="4308475"/>
                        <a:ext cx="5308600"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8" name="Object 12"/>
          <p:cNvGraphicFramePr>
            <a:graphicFrameLocks noChangeAspect="1"/>
          </p:cNvGraphicFramePr>
          <p:nvPr/>
        </p:nvGraphicFramePr>
        <p:xfrm>
          <a:off x="2905125" y="5375275"/>
          <a:ext cx="5934075" cy="644525"/>
        </p:xfrm>
        <a:graphic>
          <a:graphicData uri="http://schemas.openxmlformats.org/presentationml/2006/ole">
            <mc:AlternateContent xmlns:mc="http://schemas.openxmlformats.org/markup-compatibility/2006">
              <mc:Choice xmlns:v="urn:schemas-microsoft-com:vml" Requires="v">
                <p:oleObj spid="_x0000_s34011" name="Equation" r:id="rId12" imgW="2692080" imgH="279360" progId="Equation.DSMT4">
                  <p:embed/>
                </p:oleObj>
              </mc:Choice>
              <mc:Fallback>
                <p:oleObj name="Equation" r:id="rId12" imgW="2692080" imgH="27936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05125" y="5375275"/>
                        <a:ext cx="5934075"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9" name="Object 13"/>
          <p:cNvGraphicFramePr>
            <a:graphicFrameLocks noChangeAspect="1"/>
          </p:cNvGraphicFramePr>
          <p:nvPr/>
        </p:nvGraphicFramePr>
        <p:xfrm>
          <a:off x="2678113" y="3367088"/>
          <a:ext cx="1360487" cy="442912"/>
        </p:xfrm>
        <a:graphic>
          <a:graphicData uri="http://schemas.openxmlformats.org/presentationml/2006/ole">
            <mc:AlternateContent xmlns:mc="http://schemas.openxmlformats.org/markup-compatibility/2006">
              <mc:Choice xmlns:v="urn:schemas-microsoft-com:vml" Requires="v">
                <p:oleObj spid="_x0000_s34012" name="Equation" r:id="rId14" imgW="507960" imgH="164880" progId="Equation.DSMT4">
                  <p:embed/>
                </p:oleObj>
              </mc:Choice>
              <mc:Fallback>
                <p:oleObj name="Equation" r:id="rId14" imgW="507960" imgH="164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8113" y="3367088"/>
                        <a:ext cx="1360487" cy="442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58885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Sept. 18,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18</a:t>
            </a:fld>
            <a:endParaRPr lang="en-US"/>
          </a:p>
        </p:txBody>
      </p:sp>
      <p:pic>
        <p:nvPicPr>
          <p:cNvPr id="203778" name="Picture 2" descr="FG22_002"/>
          <p:cNvPicPr>
            <a:picLocks noChangeAspect="1" noChangeArrowheads="1"/>
          </p:cNvPicPr>
          <p:nvPr/>
        </p:nvPicPr>
        <p:blipFill>
          <a:blip r:embed="rId3"/>
          <a:srcRect/>
          <a:stretch>
            <a:fillRect/>
          </a:stretch>
        </p:blipFill>
        <p:spPr bwMode="auto">
          <a:xfrm>
            <a:off x="5181600" y="533400"/>
            <a:ext cx="4876800" cy="3276600"/>
          </a:xfrm>
          <a:prstGeom prst="rect">
            <a:avLst/>
          </a:prstGeom>
          <a:noFill/>
        </p:spPr>
      </p:pic>
      <p:sp>
        <p:nvSpPr>
          <p:cNvPr id="203779" name="Rectangle 3"/>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3780" name="Rectangle 4"/>
          <p:cNvSpPr>
            <a:spLocks noGrp="1" noChangeArrowheads="1"/>
          </p:cNvSpPr>
          <p:nvPr>
            <p:ph type="body" idx="1"/>
          </p:nvPr>
        </p:nvSpPr>
        <p:spPr>
          <a:xfrm>
            <a:off x="152400" y="762000"/>
            <a:ext cx="6172200" cy="5486400"/>
          </a:xfrm>
        </p:spPr>
        <p:txBody>
          <a:bodyPr/>
          <a:lstStyle/>
          <a:p>
            <a:pPr>
              <a:lnSpc>
                <a:spcPct val="80000"/>
              </a:lnSpc>
            </a:pPr>
            <a:r>
              <a:rPr lang="en-US" sz="2800" dirty="0"/>
              <a:t>Let’s consider a surface of area A that is not a square or flat but in some random shape, and that the field is not uniform.</a:t>
            </a:r>
          </a:p>
          <a:p>
            <a:pPr>
              <a:lnSpc>
                <a:spcPct val="80000"/>
              </a:lnSpc>
            </a:pPr>
            <a:r>
              <a:rPr lang="en-US" sz="2800" dirty="0"/>
              <a:t>The surface can be divided up into infinitesimally small areas of</a:t>
            </a:r>
            <a:r>
              <a:rPr lang="en-US" sz="2800" dirty="0" smtClean="0"/>
              <a:t> </a:t>
            </a:r>
            <a:r>
              <a:rPr lang="en-US" sz="2800" dirty="0" err="1" smtClean="0">
                <a:latin typeface="Symbol" charset="2"/>
              </a:rPr>
              <a:t>Δ</a:t>
            </a:r>
            <a:r>
              <a:rPr lang="en-US" sz="2800" b="1" dirty="0" err="1" smtClean="0"/>
              <a:t>A</a:t>
            </a:r>
            <a:r>
              <a:rPr lang="en-US" sz="2800" i="1" baseline="-25000" dirty="0" err="1" smtClean="0"/>
              <a:t>i</a:t>
            </a:r>
            <a:r>
              <a:rPr lang="en-US" sz="2800" dirty="0" smtClean="0"/>
              <a:t> </a:t>
            </a:r>
            <a:r>
              <a:rPr lang="en-US" sz="2800" dirty="0"/>
              <a:t>that can be considered flat.</a:t>
            </a:r>
          </a:p>
          <a:p>
            <a:pPr>
              <a:lnSpc>
                <a:spcPct val="80000"/>
              </a:lnSpc>
            </a:pPr>
            <a:r>
              <a:rPr lang="en-US" sz="2800" dirty="0"/>
              <a:t>And the electric field through this area can be considered uniform since the area is very small.</a:t>
            </a:r>
          </a:p>
          <a:p>
            <a:pPr>
              <a:lnSpc>
                <a:spcPct val="80000"/>
              </a:lnSpc>
            </a:pPr>
            <a:r>
              <a:rPr lang="en-US" sz="2800" dirty="0">
                <a:sym typeface="Wingdings" charset="2"/>
              </a:rPr>
              <a:t>Then the electric flux through the entire surface</a:t>
            </a:r>
            <a:r>
              <a:rPr lang="en-US" sz="2800" dirty="0" smtClean="0">
                <a:sym typeface="Wingdings" charset="2"/>
              </a:rPr>
              <a:t> is </a:t>
            </a:r>
            <a:r>
              <a:rPr lang="en-US" sz="2800" dirty="0">
                <a:sym typeface="Wingdings" charset="2"/>
              </a:rPr>
              <a:t>approximately </a:t>
            </a:r>
          </a:p>
          <a:p>
            <a:pPr>
              <a:lnSpc>
                <a:spcPct val="80000"/>
              </a:lnSpc>
            </a:pPr>
            <a:endParaRPr lang="en-US" sz="2800" dirty="0">
              <a:sym typeface="Wingdings" charset="2"/>
            </a:endParaRPr>
          </a:p>
          <a:p>
            <a:pPr>
              <a:lnSpc>
                <a:spcPct val="80000"/>
              </a:lnSpc>
            </a:pPr>
            <a:r>
              <a:rPr lang="en-US" sz="2800" dirty="0">
                <a:sym typeface="Wingdings" charset="2"/>
              </a:rPr>
              <a:t>In the limit where</a:t>
            </a:r>
            <a:r>
              <a:rPr lang="en-US" sz="2800" dirty="0" smtClean="0">
                <a:sym typeface="Wingdings" charset="2"/>
              </a:rPr>
              <a:t> </a:t>
            </a:r>
            <a:r>
              <a:rPr lang="en-US" sz="2800" dirty="0" err="1" smtClean="0">
                <a:latin typeface="Symbol" charset="2"/>
                <a:sym typeface="Wingdings" charset="2"/>
              </a:rPr>
              <a:t>Δ</a:t>
            </a:r>
            <a:r>
              <a:rPr lang="en-US" sz="2800" b="1" dirty="0" err="1" smtClean="0">
                <a:sym typeface="Wingdings" charset="2"/>
              </a:rPr>
              <a:t>A</a:t>
            </a:r>
            <a:r>
              <a:rPr lang="en-US" sz="2800" i="1" baseline="-25000" dirty="0" err="1" smtClean="0">
                <a:sym typeface="Wingdings" charset="2"/>
              </a:rPr>
              <a:t>i</a:t>
            </a:r>
            <a:r>
              <a:rPr lang="en-US" sz="2800" dirty="0" smtClean="0">
                <a:sym typeface="Wingdings" charset="2"/>
              </a:rPr>
              <a:t> </a:t>
            </a:r>
            <a:r>
              <a:rPr lang="en-US" sz="2800" dirty="0" err="1">
                <a:sym typeface="Wingdings" charset="2"/>
              </a:rPr>
              <a:t></a:t>
            </a:r>
            <a:r>
              <a:rPr lang="en-US" sz="2800" dirty="0">
                <a:sym typeface="Wingdings" charset="2"/>
              </a:rPr>
              <a:t> 0, the discrete summation becomes an integral.</a:t>
            </a:r>
          </a:p>
        </p:txBody>
      </p:sp>
      <p:graphicFrame>
        <p:nvGraphicFramePr>
          <p:cNvPr id="203781" name="Object 5"/>
          <p:cNvGraphicFramePr>
            <a:graphicFrameLocks noChangeAspect="1"/>
          </p:cNvGraphicFramePr>
          <p:nvPr>
            <p:extLst/>
          </p:nvPr>
        </p:nvGraphicFramePr>
        <p:xfrm>
          <a:off x="4205288" y="4329113"/>
          <a:ext cx="2255837" cy="1052512"/>
        </p:xfrm>
        <a:graphic>
          <a:graphicData uri="http://schemas.openxmlformats.org/presentationml/2006/ole">
            <mc:AlternateContent xmlns:mc="http://schemas.openxmlformats.org/markup-compatibility/2006">
              <mc:Choice xmlns:v="urn:schemas-microsoft-com:vml" Requires="v">
                <p:oleObj spid="_x0000_s34926" name="Equation" r:id="rId4" imgW="952500" imgH="444500" progId="Equation.DSMT4">
                  <p:embed/>
                </p:oleObj>
              </mc:Choice>
              <mc:Fallback>
                <p:oleObj name="Equation" r:id="rId4" imgW="952500" imgH="444500" progId="Equation.DSMT4">
                  <p:embed/>
                  <p:pic>
                    <p:nvPicPr>
                      <p:cNvPr id="0" name=""/>
                      <p:cNvPicPr>
                        <a:picLocks noChangeAspect="1" noChangeArrowheads="1"/>
                      </p:cNvPicPr>
                      <p:nvPr/>
                    </p:nvPicPr>
                    <p:blipFill>
                      <a:blip r:embed="rId5"/>
                      <a:srcRect/>
                      <a:stretch>
                        <a:fillRect/>
                      </a:stretch>
                    </p:blipFill>
                    <p:spPr bwMode="auto">
                      <a:xfrm>
                        <a:off x="4205288" y="4329113"/>
                        <a:ext cx="2255837" cy="1052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2" name="Object 6"/>
          <p:cNvGraphicFramePr>
            <a:graphicFrameLocks noChangeAspect="1"/>
          </p:cNvGraphicFramePr>
          <p:nvPr>
            <p:extLst/>
          </p:nvPr>
        </p:nvGraphicFramePr>
        <p:xfrm>
          <a:off x="5776913" y="5237163"/>
          <a:ext cx="1955800" cy="722312"/>
        </p:xfrm>
        <a:graphic>
          <a:graphicData uri="http://schemas.openxmlformats.org/presentationml/2006/ole">
            <mc:AlternateContent xmlns:mc="http://schemas.openxmlformats.org/markup-compatibility/2006">
              <mc:Choice xmlns:v="urn:schemas-microsoft-com:vml" Requires="v">
                <p:oleObj spid="_x0000_s34927" name="Equation" r:id="rId6" imgW="825500" imgH="304800" progId="Equation.DSMT4">
                  <p:embed/>
                </p:oleObj>
              </mc:Choice>
              <mc:Fallback>
                <p:oleObj name="Equation" r:id="rId6" imgW="825500" imgH="304800" progId="Equation.DSMT4">
                  <p:embed/>
                  <p:pic>
                    <p:nvPicPr>
                      <p:cNvPr id="0" name=""/>
                      <p:cNvPicPr>
                        <a:picLocks noChangeAspect="1" noChangeArrowheads="1"/>
                      </p:cNvPicPr>
                      <p:nvPr/>
                    </p:nvPicPr>
                    <p:blipFill>
                      <a:blip r:embed="rId7"/>
                      <a:srcRect/>
                      <a:stretch>
                        <a:fillRect/>
                      </a:stretch>
                    </p:blipFill>
                    <p:spPr bwMode="auto">
                      <a:xfrm>
                        <a:off x="5776913" y="5237163"/>
                        <a:ext cx="1955800" cy="722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3" name="Object 7"/>
          <p:cNvGraphicFramePr>
            <a:graphicFrameLocks noChangeAspect="1"/>
          </p:cNvGraphicFramePr>
          <p:nvPr>
            <p:extLst/>
          </p:nvPr>
        </p:nvGraphicFramePr>
        <p:xfrm>
          <a:off x="5694363" y="5999163"/>
          <a:ext cx="1985962" cy="722312"/>
        </p:xfrm>
        <a:graphic>
          <a:graphicData uri="http://schemas.openxmlformats.org/presentationml/2006/ole">
            <mc:AlternateContent xmlns:mc="http://schemas.openxmlformats.org/markup-compatibility/2006">
              <mc:Choice xmlns:v="urn:schemas-microsoft-com:vml" Requires="v">
                <p:oleObj spid="_x0000_s34928" name="Equation" r:id="rId8" imgW="838200" imgH="304800" progId="Equation.DSMT4">
                  <p:embed/>
                </p:oleObj>
              </mc:Choice>
              <mc:Fallback>
                <p:oleObj name="Equation" r:id="rId8" imgW="838200" imgH="304800" progId="Equation.DSMT4">
                  <p:embed/>
                  <p:pic>
                    <p:nvPicPr>
                      <p:cNvPr id="0" name=""/>
                      <p:cNvPicPr>
                        <a:picLocks noChangeAspect="1" noChangeArrowheads="1"/>
                      </p:cNvPicPr>
                      <p:nvPr/>
                    </p:nvPicPr>
                    <p:blipFill>
                      <a:blip r:embed="rId9"/>
                      <a:srcRect/>
                      <a:stretch>
                        <a:fillRect/>
                      </a:stretch>
                    </p:blipFill>
                    <p:spPr bwMode="auto">
                      <a:xfrm>
                        <a:off x="5694363" y="5999163"/>
                        <a:ext cx="1985962" cy="722312"/>
                      </a:xfrm>
                      <a:prstGeom prst="rect">
                        <a:avLst/>
                      </a:prstGeom>
                      <a:solidFill>
                        <a:schemeClr val="bg1"/>
                      </a:solidFill>
                    </p:spPr>
                  </p:pic>
                </p:oleObj>
              </mc:Fallback>
            </mc:AlternateContent>
          </a:graphicData>
        </a:graphic>
      </p:graphicFrame>
      <p:sp>
        <p:nvSpPr>
          <p:cNvPr id="203784" name="Text Box 8"/>
          <p:cNvSpPr txBox="1">
            <a:spLocks noChangeArrowheads="1"/>
          </p:cNvSpPr>
          <p:nvPr/>
        </p:nvSpPr>
        <p:spPr bwMode="auto">
          <a:xfrm>
            <a:off x="7772400" y="5318125"/>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203785" name="Text Box 9"/>
          <p:cNvSpPr txBox="1">
            <a:spLocks noChangeArrowheads="1"/>
          </p:cNvSpPr>
          <p:nvPr/>
        </p:nvSpPr>
        <p:spPr bwMode="auto">
          <a:xfrm>
            <a:off x="7924800" y="5943600"/>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pic>
        <p:nvPicPr>
          <p:cNvPr id="203786" name="Picture 10" descr="FG22_003"/>
          <p:cNvPicPr>
            <a:picLocks noChangeAspect="1" noChangeArrowheads="1"/>
          </p:cNvPicPr>
          <p:nvPr/>
        </p:nvPicPr>
        <p:blipFill>
          <a:blip r:embed="rId10"/>
          <a:srcRect/>
          <a:stretch>
            <a:fillRect/>
          </a:stretch>
        </p:blipFill>
        <p:spPr bwMode="auto">
          <a:xfrm>
            <a:off x="6781800" y="3581400"/>
            <a:ext cx="2362200" cy="1771650"/>
          </a:xfrm>
          <a:prstGeom prst="rect">
            <a:avLst/>
          </a:prstGeom>
          <a:noFill/>
        </p:spPr>
      </p:pic>
    </p:spTree>
    <p:extLst>
      <p:ext uri="{BB962C8B-B14F-4D97-AF65-F5344CB8AC3E}">
        <p14:creationId xmlns:p14="http://schemas.microsoft.com/office/powerpoint/2010/main" val="1137460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Sept. 18, 2017</a:t>
            </a:r>
            <a:endParaRPr lang="en-US"/>
          </a:p>
        </p:txBody>
      </p:sp>
      <p:sp>
        <p:nvSpPr>
          <p:cNvPr id="9" name="Footer Placeholder 4"/>
          <p:cNvSpPr>
            <a:spLocks noGrp="1"/>
          </p:cNvSpPr>
          <p:nvPr>
            <p:ph type="ftr" sz="quarter" idx="11"/>
          </p:nvPr>
        </p:nvSpPr>
        <p:spPr/>
        <p:txBody>
          <a:bodyPr/>
          <a:lstStyle/>
          <a:p>
            <a:r>
              <a:rPr lang="mr-IN" smtClean="0"/>
              <a:t>PHYS 1444-002, Fall 2017                     Dr. Jaehoon Yu</a:t>
            </a:r>
            <a:endParaRPr lang="en-US"/>
          </a:p>
        </p:txBody>
      </p:sp>
      <p:sp>
        <p:nvSpPr>
          <p:cNvPr id="10" name="Slide Number Placeholder 5"/>
          <p:cNvSpPr>
            <a:spLocks noGrp="1"/>
          </p:cNvSpPr>
          <p:nvPr>
            <p:ph type="sldNum" sz="quarter" idx="12"/>
          </p:nvPr>
        </p:nvSpPr>
        <p:spPr/>
        <p:txBody>
          <a:bodyPr/>
          <a:lstStyle/>
          <a:p>
            <a:fld id="{3EB9B037-81C0-1A4F-801E-4388C2A928F7}" type="slidenum">
              <a:rPr lang="en-US"/>
              <a:pPr/>
              <a:t>19</a:t>
            </a:fld>
            <a:endParaRPr lang="en-US"/>
          </a:p>
        </p:txBody>
      </p:sp>
      <p:pic>
        <p:nvPicPr>
          <p:cNvPr id="204802" name="Picture 2" descr="FG22_003"/>
          <p:cNvPicPr>
            <a:picLocks noChangeAspect="1" noChangeArrowheads="1"/>
          </p:cNvPicPr>
          <p:nvPr/>
        </p:nvPicPr>
        <p:blipFill>
          <a:blip r:embed="rId3"/>
          <a:srcRect/>
          <a:stretch>
            <a:fillRect/>
          </a:stretch>
        </p:blipFill>
        <p:spPr bwMode="auto">
          <a:xfrm>
            <a:off x="6629400" y="2743200"/>
            <a:ext cx="2362200" cy="1771650"/>
          </a:xfrm>
          <a:prstGeom prst="rect">
            <a:avLst/>
          </a:prstGeom>
          <a:noFill/>
        </p:spPr>
      </p:pic>
      <p:pic>
        <p:nvPicPr>
          <p:cNvPr id="204803" name="Picture 3" descr="FG22_004"/>
          <p:cNvPicPr>
            <a:picLocks noChangeAspect="1" noChangeArrowheads="1"/>
          </p:cNvPicPr>
          <p:nvPr/>
        </p:nvPicPr>
        <p:blipFill>
          <a:blip r:embed="rId4"/>
          <a:srcRect/>
          <a:stretch>
            <a:fillRect/>
          </a:stretch>
        </p:blipFill>
        <p:spPr bwMode="auto">
          <a:xfrm>
            <a:off x="5257800" y="-76200"/>
            <a:ext cx="3886200" cy="2914650"/>
          </a:xfrm>
          <a:prstGeom prst="rect">
            <a:avLst/>
          </a:prstGeom>
          <a:noFill/>
        </p:spPr>
      </p:pic>
      <p:sp>
        <p:nvSpPr>
          <p:cNvPr id="204804" name="Rectangle 4"/>
          <p:cNvSpPr>
            <a:spLocks noGrp="1" noChangeArrowheads="1"/>
          </p:cNvSpPr>
          <p:nvPr>
            <p:ph type="title"/>
          </p:nvPr>
        </p:nvSpPr>
        <p:spPr>
          <a:xfrm>
            <a:off x="152400" y="76200"/>
            <a:ext cx="8077200" cy="685800"/>
          </a:xfrm>
        </p:spPr>
        <p:txBody>
          <a:bodyPr/>
          <a:lstStyle/>
          <a:p>
            <a:r>
              <a:rPr lang="en-US"/>
              <a:t>Generalization of the Electric Flux</a:t>
            </a:r>
          </a:p>
        </p:txBody>
      </p:sp>
      <p:sp>
        <p:nvSpPr>
          <p:cNvPr id="204805" name="Rectangle 5"/>
          <p:cNvSpPr>
            <a:spLocks noGrp="1" noChangeArrowheads="1"/>
          </p:cNvSpPr>
          <p:nvPr>
            <p:ph type="body" idx="1"/>
          </p:nvPr>
        </p:nvSpPr>
        <p:spPr>
          <a:xfrm>
            <a:off x="152400" y="762000"/>
            <a:ext cx="6019800" cy="1600200"/>
          </a:xfrm>
        </p:spPr>
        <p:txBody>
          <a:bodyPr/>
          <a:lstStyle/>
          <a:p>
            <a:r>
              <a:rPr lang="en-US"/>
              <a:t>We arbitrarily define that the area vector points outward from the enclosed volume</a:t>
            </a:r>
            <a:r>
              <a:rPr lang="en-US">
                <a:sym typeface="Wingdings" charset="2"/>
              </a:rPr>
              <a:t>.</a:t>
            </a:r>
          </a:p>
        </p:txBody>
      </p:sp>
      <p:sp>
        <p:nvSpPr>
          <p:cNvPr id="204806" name="Rectangle 6"/>
          <p:cNvSpPr>
            <a:spLocks noChangeArrowheads="1"/>
          </p:cNvSpPr>
          <p:nvPr/>
        </p:nvSpPr>
        <p:spPr bwMode="auto">
          <a:xfrm>
            <a:off x="304800" y="2286000"/>
            <a:ext cx="8229600" cy="39624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leaving the volume,</a:t>
            </a:r>
            <a:r>
              <a:rPr lang="en-US" sz="2200" dirty="0" smtClean="0">
                <a:solidFill>
                  <a:srgbClr val="660066"/>
                </a:solidFill>
                <a:latin typeface="Arial Narrow" charset="0"/>
                <a:ea typeface="ＭＳ Ｐゴシック" charset="-128"/>
                <a:sym typeface="Wingdings" charset="2"/>
              </a:rPr>
              <a:t> </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Symbol" charset="2"/>
                <a:ea typeface="ＭＳ Ｐゴシック" charset="-128"/>
                <a:sym typeface="Wingdings" charset="2"/>
              </a:rPr>
              <a:t>&lt;π</a:t>
            </a:r>
            <a:r>
              <a:rPr lang="en-US" sz="2200" dirty="0" smtClean="0">
                <a:solidFill>
                  <a:srgbClr val="660066"/>
                </a:solidFill>
                <a:latin typeface="Arial Narrow" charset="0"/>
                <a:ea typeface="ＭＳ Ｐゴシック" charset="-128"/>
                <a:sym typeface="Wingdings" charset="2"/>
              </a:rPr>
              <a:t>/2 and </a:t>
            </a:r>
            <a:r>
              <a:rPr lang="en-US" sz="2200" dirty="0" err="1" smtClean="0">
                <a:solidFill>
                  <a:srgbClr val="660066"/>
                </a:solidFill>
                <a:latin typeface="Arial Narrow" charset="0"/>
                <a:ea typeface="ＭＳ Ｐゴシック" charset="-128"/>
                <a:sym typeface="Wingdings" charset="2"/>
              </a:rPr>
              <a:t>cos</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Arial Narrow" charset="0"/>
                <a:ea typeface="ＭＳ Ｐゴシック" charset="-128"/>
                <a:sym typeface="Wingdings" charset="2"/>
              </a:rPr>
              <a:t>&gt;</a:t>
            </a:r>
            <a:r>
              <a:rPr lang="en-US" sz="2200" dirty="0">
                <a:solidFill>
                  <a:srgbClr val="660066"/>
                </a:solidFill>
                <a:latin typeface="Arial Narrow" charset="0"/>
                <a:ea typeface="ＭＳ Ｐゴシック" charset="-128"/>
                <a:sym typeface="Wingdings" charset="2"/>
              </a:rPr>
              <a:t>0. The flux is positive.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coming into the volume,</a:t>
            </a:r>
            <a:r>
              <a:rPr lang="en-US" sz="2200" dirty="0" smtClean="0">
                <a:solidFill>
                  <a:srgbClr val="660066"/>
                </a:solidFill>
                <a:latin typeface="Arial Narrow" charset="0"/>
                <a:ea typeface="ＭＳ Ｐゴシック" charset="-128"/>
                <a:sym typeface="Wingdings" charset="2"/>
              </a:rPr>
              <a:t> </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Symbol" charset="2"/>
                <a:ea typeface="ＭＳ Ｐゴシック" charset="-128"/>
                <a:sym typeface="Wingdings" charset="2"/>
              </a:rPr>
              <a:t>&gt;π</a:t>
            </a:r>
            <a:r>
              <a:rPr lang="en-US" sz="2200" dirty="0" smtClean="0">
                <a:solidFill>
                  <a:srgbClr val="660066"/>
                </a:solidFill>
                <a:latin typeface="Arial Narrow" charset="0"/>
                <a:ea typeface="ＭＳ Ｐゴシック" charset="-128"/>
                <a:sym typeface="Wingdings" charset="2"/>
              </a:rPr>
              <a:t>/2 and </a:t>
            </a:r>
            <a:r>
              <a:rPr lang="en-US" sz="2200" dirty="0" err="1" smtClean="0">
                <a:solidFill>
                  <a:srgbClr val="660066"/>
                </a:solidFill>
                <a:latin typeface="Arial Narrow" charset="0"/>
                <a:ea typeface="ＭＳ Ｐゴシック" charset="-128"/>
                <a:sym typeface="Wingdings" charset="2"/>
              </a:rPr>
              <a:t>cos</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Arial Narrow" charset="0"/>
                <a:ea typeface="ＭＳ Ｐゴシック" charset="-128"/>
                <a:sym typeface="Wingdings" charset="2"/>
              </a:rPr>
              <a:t>&lt;</a:t>
            </a:r>
            <a:r>
              <a:rPr lang="en-US" sz="2200" dirty="0">
                <a:solidFill>
                  <a:srgbClr val="660066"/>
                </a:solidFill>
                <a:latin typeface="Arial Narrow" charset="0"/>
                <a:ea typeface="ＭＳ Ｐゴシック" charset="-128"/>
                <a:sym typeface="Wingdings" charset="2"/>
              </a:rPr>
              <a:t>0.  The flux is negative.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a:t>
            </a:r>
            <a:r>
              <a:rPr lang="en-US" sz="2200" dirty="0" smtClean="0">
                <a:solidFill>
                  <a:srgbClr val="660066"/>
                </a:solidFill>
                <a:latin typeface="Arial Narrow" charset="0"/>
                <a:ea typeface="ＭＳ Ｐゴシック" charset="-128"/>
                <a:sym typeface="Wingdings" charset="2"/>
              </a:rPr>
              <a:t> </a:t>
            </a:r>
            <a:r>
              <a:rPr lang="en-US" sz="2200" dirty="0" smtClean="0">
                <a:solidFill>
                  <a:srgbClr val="660066"/>
                </a:solidFill>
                <a:latin typeface="Symbol" charset="2"/>
                <a:ea typeface="ＭＳ Ｐゴシック" charset="-128"/>
                <a:sym typeface="Wingdings" charset="2"/>
              </a:rPr>
              <a:t>Φ</a:t>
            </a:r>
            <a:r>
              <a:rPr lang="en-US" sz="2200" baseline="-25000" dirty="0" smtClean="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&gt;0, there is</a:t>
            </a:r>
            <a:r>
              <a:rPr lang="en-US" sz="2200" dirty="0" smtClean="0">
                <a:solidFill>
                  <a:srgbClr val="660066"/>
                </a:solidFill>
                <a:latin typeface="Arial Narrow" charset="0"/>
                <a:ea typeface="ＭＳ Ｐゴシック" charset="-128"/>
                <a:sym typeface="Wingdings" charset="2"/>
              </a:rPr>
              <a:t> net </a:t>
            </a:r>
            <a:r>
              <a:rPr lang="en-US" sz="2200" dirty="0">
                <a:solidFill>
                  <a:srgbClr val="660066"/>
                </a:solidFill>
                <a:latin typeface="Arial Narrow" charset="0"/>
                <a:ea typeface="ＭＳ Ｐゴシック" charset="-128"/>
                <a:sym typeface="Wingdings" charset="2"/>
              </a:rPr>
              <a:t>flux out of the volume.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a:t>
            </a:r>
            <a:r>
              <a:rPr lang="en-US" sz="2200" dirty="0" smtClean="0">
                <a:solidFill>
                  <a:srgbClr val="660066"/>
                </a:solidFill>
                <a:latin typeface="Arial Narrow" charset="0"/>
                <a:ea typeface="ＭＳ Ｐゴシック" charset="-128"/>
                <a:sym typeface="Wingdings" charset="2"/>
              </a:rPr>
              <a:t> </a:t>
            </a:r>
            <a:r>
              <a:rPr lang="en-US" sz="2200" dirty="0" smtClean="0">
                <a:solidFill>
                  <a:srgbClr val="660066"/>
                </a:solidFill>
                <a:latin typeface="Symbol" charset="2"/>
                <a:ea typeface="ＭＳ Ｐゴシック" charset="-128"/>
                <a:sym typeface="Wingdings" charset="2"/>
              </a:rPr>
              <a:t>Φ</a:t>
            </a:r>
            <a:r>
              <a:rPr lang="en-US" sz="2200" baseline="-25000" dirty="0" smtClean="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&lt;0, there is flux into the volume.</a:t>
            </a:r>
          </a:p>
          <a:p>
            <a:pPr marL="342900" indent="-342900">
              <a:spcBef>
                <a:spcPct val="20000"/>
              </a:spcBef>
              <a:buFontTx/>
              <a:buChar char="•"/>
            </a:pPr>
            <a:r>
              <a:rPr lang="en-US" dirty="0">
                <a:solidFill>
                  <a:schemeClr val="accent2"/>
                </a:solidFill>
                <a:latin typeface="Arial Narrow" charset="0"/>
                <a:sym typeface="Wingdings" charset="2"/>
              </a:rPr>
              <a:t>In the above figures, each field that enters the volume also leaves the volume, so</a:t>
            </a:r>
          </a:p>
          <a:p>
            <a:pPr marL="342900" indent="-342900">
              <a:spcBef>
                <a:spcPct val="20000"/>
              </a:spcBef>
              <a:buFontTx/>
              <a:buChar char="•"/>
            </a:pPr>
            <a:r>
              <a:rPr lang="en-US" dirty="0">
                <a:solidFill>
                  <a:schemeClr val="accent2"/>
                </a:solidFill>
                <a:latin typeface="Arial Narrow" charset="0"/>
                <a:sym typeface="Wingdings" charset="2"/>
              </a:rPr>
              <a:t>The flux is non-zero only if one or more lines start or end inside the surface.</a:t>
            </a:r>
          </a:p>
        </p:txBody>
      </p:sp>
      <p:graphicFrame>
        <p:nvGraphicFramePr>
          <p:cNvPr id="204807" name="Object 7"/>
          <p:cNvGraphicFramePr>
            <a:graphicFrameLocks noChangeAspect="1"/>
          </p:cNvGraphicFramePr>
          <p:nvPr>
            <p:extLst/>
          </p:nvPr>
        </p:nvGraphicFramePr>
        <p:xfrm>
          <a:off x="2533650" y="4579938"/>
          <a:ext cx="2101850" cy="614362"/>
        </p:xfrm>
        <a:graphic>
          <a:graphicData uri="http://schemas.openxmlformats.org/presentationml/2006/ole">
            <mc:AlternateContent xmlns:mc="http://schemas.openxmlformats.org/markup-compatibility/2006">
              <mc:Choice xmlns:v="urn:schemas-microsoft-com:vml" Requires="v">
                <p:oleObj spid="_x0000_s35880" name="Equation" r:id="rId5" imgW="1041400" imgH="304800" progId="Equation.DSMT4">
                  <p:embed/>
                </p:oleObj>
              </mc:Choice>
              <mc:Fallback>
                <p:oleObj name="Equation" r:id="rId5" imgW="1041400" imgH="304800" progId="Equation.DSMT4">
                  <p:embed/>
                  <p:pic>
                    <p:nvPicPr>
                      <p:cNvPr id="0" name=""/>
                      <p:cNvPicPr>
                        <a:picLocks noChangeAspect="1" noChangeArrowheads="1"/>
                      </p:cNvPicPr>
                      <p:nvPr/>
                    </p:nvPicPr>
                    <p:blipFill>
                      <a:blip r:embed="rId6"/>
                      <a:srcRect/>
                      <a:stretch>
                        <a:fillRect/>
                      </a:stretch>
                    </p:blipFill>
                    <p:spPr bwMode="auto">
                      <a:xfrm>
                        <a:off x="2533650" y="4579938"/>
                        <a:ext cx="2101850" cy="614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2407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Sept. 18, 2017</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8382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762000"/>
            <a:ext cx="8839200" cy="5257800"/>
          </a:xfrm>
        </p:spPr>
        <p:txBody>
          <a:bodyPr/>
          <a:lstStyle/>
          <a:p>
            <a:pPr>
              <a:lnSpc>
                <a:spcPct val="90000"/>
              </a:lnSpc>
            </a:pPr>
            <a:r>
              <a:rPr lang="en-US" sz="2800" dirty="0" smtClean="0">
                <a:latin typeface="Arial Narrow" charset="0"/>
                <a:ea typeface="ＭＳ Ｐゴシック" charset="0"/>
                <a:cs typeface="ＭＳ Ｐゴシック" charset="0"/>
              </a:rPr>
              <a:t>1</a:t>
            </a:r>
            <a:r>
              <a:rPr lang="en-US" sz="2800" baseline="30000" dirty="0" smtClean="0">
                <a:latin typeface="Arial Narrow" charset="0"/>
                <a:ea typeface="ＭＳ Ｐゴシック" charset="0"/>
                <a:cs typeface="ＭＳ Ｐゴシック" charset="0"/>
              </a:rPr>
              <a:t>st</a:t>
            </a:r>
            <a:r>
              <a:rPr lang="en-US" sz="2800" dirty="0" smtClean="0">
                <a:latin typeface="Arial Narrow" charset="0"/>
                <a:ea typeface="ＭＳ Ｐゴシック" charset="0"/>
                <a:cs typeface="ＭＳ Ｐゴシック" charset="0"/>
              </a:rPr>
              <a:t> Term exam</a:t>
            </a:r>
          </a:p>
          <a:p>
            <a:pPr lvl="1">
              <a:lnSpc>
                <a:spcPct val="90000"/>
              </a:lnSpc>
            </a:pPr>
            <a:r>
              <a:rPr lang="en-US" sz="2400" dirty="0" smtClean="0">
                <a:latin typeface="Arial Narrow" charset="0"/>
                <a:ea typeface="ＭＳ Ｐゴシック" charset="0"/>
                <a:cs typeface="ＭＳ Ｐゴシック" charset="0"/>
              </a:rPr>
              <a:t>In class, this Wednesday, Sept. 20: DO NOT MISS THE EXAM!</a:t>
            </a:r>
          </a:p>
          <a:p>
            <a:pPr lvl="1">
              <a:lnSpc>
                <a:spcPct val="90000"/>
              </a:lnSpc>
            </a:pPr>
            <a:r>
              <a:rPr lang="en-US" sz="2400" dirty="0" smtClean="0">
                <a:latin typeface="Arial Narrow" charset="0"/>
                <a:ea typeface="ＭＳ Ｐゴシック" charset="0"/>
                <a:cs typeface="ＭＳ Ｐゴシック" charset="0"/>
              </a:rPr>
              <a:t>CH21.1 to what we learn today+ Appendices A1 </a:t>
            </a:r>
            <a:r>
              <a:rPr lang="mr-IN" sz="2400" dirty="0" smtClean="0">
                <a:latin typeface="Arial Narrow" charset="0"/>
                <a:ea typeface="ＭＳ Ｐゴシック" charset="0"/>
                <a:cs typeface="ＭＳ Ｐゴシック" charset="0"/>
              </a:rPr>
              <a:t>–</a:t>
            </a:r>
            <a:r>
              <a:rPr lang="en-US" sz="2400" dirty="0" smtClean="0">
                <a:latin typeface="Arial Narrow" charset="0"/>
                <a:ea typeface="ＭＳ Ｐゴシック" charset="0"/>
                <a:cs typeface="ＭＳ Ｐゴシック" charset="0"/>
              </a:rPr>
              <a:t> A8</a:t>
            </a:r>
          </a:p>
          <a:p>
            <a:pPr lvl="1" eaLnBrk="1" hangingPunct="1"/>
            <a:r>
              <a:rPr lang="en-US" sz="2400" dirty="0"/>
              <a:t>You can bring your calculator but it must not have any relevant formula </a:t>
            </a:r>
            <a:r>
              <a:rPr lang="en-US" sz="2400" dirty="0" smtClean="0"/>
              <a:t>pre-input</a:t>
            </a:r>
          </a:p>
          <a:p>
            <a:pPr lvl="2" eaLnBrk="1" hangingPunct="1"/>
            <a:r>
              <a:rPr lang="en-US" sz="1800" dirty="0" smtClean="0"/>
              <a:t>No phone or computers can be used as a calculator!</a:t>
            </a:r>
            <a:endParaRPr lang="en-US" sz="1800" dirty="0"/>
          </a:p>
          <a:p>
            <a:pPr lvl="1" eaLnBrk="1" hangingPunct="1"/>
            <a:r>
              <a:rPr lang="en-US" sz="2400" dirty="0"/>
              <a:t>BYOF: You may bring </a:t>
            </a:r>
            <a:r>
              <a:rPr lang="en-US" sz="2400" dirty="0" smtClean="0"/>
              <a:t>one </a:t>
            </a:r>
            <a:r>
              <a:rPr lang="en-US" sz="2400" dirty="0"/>
              <a:t>8.5x11.5 sheet (front and back) of handwritten formulae and values of constants for the </a:t>
            </a:r>
            <a:r>
              <a:rPr lang="en-US" sz="2400" dirty="0" smtClean="0"/>
              <a:t>exam</a:t>
            </a:r>
          </a:p>
          <a:p>
            <a:pPr lvl="1" eaLnBrk="1" hangingPunct="1"/>
            <a:r>
              <a:rPr lang="en-US" sz="2400" dirty="0" smtClean="0"/>
              <a:t>No </a:t>
            </a:r>
            <a:r>
              <a:rPr lang="en-US" sz="2400" dirty="0"/>
              <a:t>derivations, word definitions, or solutions of </a:t>
            </a:r>
            <a:r>
              <a:rPr lang="en-US" sz="2400" dirty="0" smtClean="0"/>
              <a:t>ANY </a:t>
            </a:r>
            <a:r>
              <a:rPr lang="en-US" sz="2400" dirty="0"/>
              <a:t>problems </a:t>
            </a:r>
            <a:r>
              <a:rPr lang="en-US" sz="2400" dirty="0" smtClean="0"/>
              <a:t>!</a:t>
            </a:r>
          </a:p>
          <a:p>
            <a:pPr lvl="1" eaLnBrk="1" hangingPunct="1"/>
            <a:r>
              <a:rPr lang="en-US" sz="2400" dirty="0"/>
              <a:t>No additional formulae or values of constants will be </a:t>
            </a:r>
            <a:r>
              <a:rPr lang="en-US" sz="2400" dirty="0" smtClean="0"/>
              <a:t>provided!</a:t>
            </a:r>
          </a:p>
          <a:p>
            <a:r>
              <a:rPr lang="en-US" sz="2800" dirty="0"/>
              <a:t>Reading assignments</a:t>
            </a:r>
          </a:p>
          <a:p>
            <a:pPr lvl="1"/>
            <a:r>
              <a:rPr lang="en-US" sz="2400" dirty="0" smtClean="0"/>
              <a:t>CH21.11 and CH22.4</a:t>
            </a:r>
            <a:endParaRPr lang="en-US" sz="2400" dirty="0"/>
          </a:p>
          <a:p>
            <a:pPr eaLnBrk="1" hangingPunct="1"/>
            <a:r>
              <a:rPr lang="en-US" sz="2800" dirty="0" smtClean="0"/>
              <a:t>Bring out the special project #2</a:t>
            </a:r>
          </a:p>
        </p:txBody>
      </p:sp>
    </p:spTree>
    <p:extLst>
      <p:ext uri="{BB962C8B-B14F-4D97-AF65-F5344CB8AC3E}">
        <p14:creationId xmlns:p14="http://schemas.microsoft.com/office/powerpoint/2010/main" val="1193042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Sept. 18, 2017</a:t>
            </a:r>
            <a:endParaRPr lang="en-US"/>
          </a:p>
        </p:txBody>
      </p:sp>
      <p:sp>
        <p:nvSpPr>
          <p:cNvPr id="7" name="Footer Placeholder 4"/>
          <p:cNvSpPr>
            <a:spLocks noGrp="1"/>
          </p:cNvSpPr>
          <p:nvPr>
            <p:ph type="ftr" sz="quarter" idx="11"/>
          </p:nvPr>
        </p:nvSpPr>
        <p:spPr/>
        <p:txBody>
          <a:bodyPr/>
          <a:lstStyle/>
          <a:p>
            <a:r>
              <a:rPr lang="mr-IN" smtClean="0"/>
              <a:t>PHYS 1444-002, Fall 2017                     Dr. Jaehoon Yu</a:t>
            </a:r>
            <a:endParaRPr lang="en-US"/>
          </a:p>
        </p:txBody>
      </p:sp>
      <p:sp>
        <p:nvSpPr>
          <p:cNvPr id="8" name="Slide Number Placeholder 5"/>
          <p:cNvSpPr>
            <a:spLocks noGrp="1"/>
          </p:cNvSpPr>
          <p:nvPr>
            <p:ph type="sldNum" sz="quarter" idx="12"/>
          </p:nvPr>
        </p:nvSpPr>
        <p:spPr/>
        <p:txBody>
          <a:bodyPr/>
          <a:lstStyle/>
          <a:p>
            <a:fld id="{BB09488C-0840-9B44-825B-4948AB0B4A55}" type="slidenum">
              <a:rPr lang="en-US"/>
              <a:pPr/>
              <a:t>20</a:t>
            </a:fld>
            <a:endParaRPr lang="en-US"/>
          </a:p>
        </p:txBody>
      </p:sp>
      <p:pic>
        <p:nvPicPr>
          <p:cNvPr id="205826" name="Picture 2" descr="FG22_005"/>
          <p:cNvPicPr>
            <a:picLocks noChangeAspect="1" noChangeArrowheads="1"/>
          </p:cNvPicPr>
          <p:nvPr/>
        </p:nvPicPr>
        <p:blipFill>
          <a:blip r:embed="rId2"/>
          <a:srcRect/>
          <a:stretch>
            <a:fillRect/>
          </a:stretch>
        </p:blipFill>
        <p:spPr bwMode="auto">
          <a:xfrm>
            <a:off x="5638800" y="533400"/>
            <a:ext cx="3505200" cy="2628900"/>
          </a:xfrm>
          <a:prstGeom prst="rect">
            <a:avLst/>
          </a:prstGeom>
          <a:noFill/>
        </p:spPr>
      </p:pic>
      <p:pic>
        <p:nvPicPr>
          <p:cNvPr id="205827" name="Picture 3" descr="FG22_006"/>
          <p:cNvPicPr>
            <a:picLocks noChangeAspect="1" noChangeArrowheads="1"/>
          </p:cNvPicPr>
          <p:nvPr/>
        </p:nvPicPr>
        <p:blipFill>
          <a:blip r:embed="rId3"/>
          <a:srcRect/>
          <a:stretch>
            <a:fillRect/>
          </a:stretch>
        </p:blipFill>
        <p:spPr bwMode="auto">
          <a:xfrm>
            <a:off x="5562600" y="3067050"/>
            <a:ext cx="4038600" cy="3028950"/>
          </a:xfrm>
          <a:prstGeom prst="rect">
            <a:avLst/>
          </a:prstGeom>
          <a:noFill/>
        </p:spPr>
      </p:pic>
      <p:sp>
        <p:nvSpPr>
          <p:cNvPr id="205828" name="Rectangle 4"/>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5829" name="Rectangle 5"/>
          <p:cNvSpPr>
            <a:spLocks noGrp="1" noChangeArrowheads="1"/>
          </p:cNvSpPr>
          <p:nvPr>
            <p:ph type="body" idx="1"/>
          </p:nvPr>
        </p:nvSpPr>
        <p:spPr>
          <a:xfrm>
            <a:off x="152400" y="685800"/>
            <a:ext cx="6400800" cy="5791200"/>
          </a:xfrm>
        </p:spPr>
        <p:txBody>
          <a:bodyPr/>
          <a:lstStyle/>
          <a:p>
            <a:r>
              <a:rPr lang="en-US" sz="2800" dirty="0"/>
              <a:t>The field line starts or ends only on a charge.</a:t>
            </a:r>
          </a:p>
          <a:p>
            <a:r>
              <a:rPr lang="en-US" sz="2800" dirty="0"/>
              <a:t>Sign of the net flux on the surface A</a:t>
            </a:r>
            <a:r>
              <a:rPr lang="en-US" sz="2800" baseline="-25000" dirty="0"/>
              <a:t>1</a:t>
            </a:r>
            <a:r>
              <a:rPr lang="en-US" sz="2800" dirty="0"/>
              <a:t>?</a:t>
            </a:r>
          </a:p>
          <a:p>
            <a:pPr lvl="1"/>
            <a:r>
              <a:rPr lang="en-US" sz="2400" dirty="0"/>
              <a:t>The net outward flux (positive flux)</a:t>
            </a:r>
          </a:p>
          <a:p>
            <a:r>
              <a:rPr lang="en-US" sz="2800" dirty="0"/>
              <a:t>How about A</a:t>
            </a:r>
            <a:r>
              <a:rPr lang="en-US" sz="2800" baseline="-25000" dirty="0"/>
              <a:t>2</a:t>
            </a:r>
            <a:r>
              <a:rPr lang="en-US" sz="2800" dirty="0"/>
              <a:t>? </a:t>
            </a:r>
          </a:p>
          <a:p>
            <a:pPr lvl="1"/>
            <a:r>
              <a:rPr lang="en-US" sz="2400" dirty="0">
                <a:sym typeface="Wingdings" charset="2"/>
              </a:rPr>
              <a:t>Net inward flux (negative flux)</a:t>
            </a:r>
          </a:p>
          <a:p>
            <a:r>
              <a:rPr lang="en-US" sz="2800" dirty="0">
                <a:sym typeface="Wingdings" charset="2"/>
              </a:rPr>
              <a:t>What is the flux in the bottom figure?</a:t>
            </a:r>
          </a:p>
          <a:p>
            <a:pPr lvl="1"/>
            <a:r>
              <a:rPr lang="en-US" sz="2400" dirty="0">
                <a:sym typeface="Wingdings" charset="2"/>
              </a:rPr>
              <a:t>There should be a net inward flux (negative flux) since the total charge inside the volume is negative.</a:t>
            </a:r>
          </a:p>
          <a:p>
            <a:r>
              <a:rPr lang="en-US" sz="2800" dirty="0">
                <a:sym typeface="Wingdings" charset="2"/>
              </a:rPr>
              <a:t>The</a:t>
            </a:r>
            <a:r>
              <a:rPr lang="en-US" sz="2800" dirty="0" smtClean="0">
                <a:sym typeface="Wingdings" charset="2"/>
              </a:rPr>
              <a:t> net flux </a:t>
            </a:r>
            <a:r>
              <a:rPr lang="en-US" sz="2800" dirty="0">
                <a:sym typeface="Wingdings" charset="2"/>
              </a:rPr>
              <a:t>that crosses an enclosed surface is proportional to the total charge inside the surface. </a:t>
            </a:r>
            <a:r>
              <a:rPr lang="en-US" sz="2800" dirty="0" err="1">
                <a:sym typeface="Wingdings" charset="2"/>
              </a:rPr>
              <a:t></a:t>
            </a:r>
            <a:r>
              <a:rPr lang="en-US" sz="2800" dirty="0">
                <a:sym typeface="Wingdings" charset="2"/>
              </a:rPr>
              <a:t> This is the crux of Gauss’ law.</a:t>
            </a:r>
          </a:p>
        </p:txBody>
      </p:sp>
      <p:sp>
        <p:nvSpPr>
          <p:cNvPr id="2" name="Rectangle 1"/>
          <p:cNvSpPr/>
          <p:nvPr/>
        </p:nvSpPr>
        <p:spPr bwMode="auto">
          <a:xfrm>
            <a:off x="56388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73914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76925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Sept. 18,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F9B5C29B-0438-7546-A5C5-7B4E9EEDE26F}" type="slidenum">
              <a:rPr lang="en-US"/>
              <a:pPr/>
              <a:t>21</a:t>
            </a:fld>
            <a:endParaRPr lang="en-US"/>
          </a:p>
        </p:txBody>
      </p:sp>
      <p:pic>
        <p:nvPicPr>
          <p:cNvPr id="207874" name="Picture 2" descr="FG22_005"/>
          <p:cNvPicPr>
            <a:picLocks noChangeAspect="1" noChangeArrowheads="1"/>
          </p:cNvPicPr>
          <p:nvPr/>
        </p:nvPicPr>
        <p:blipFill>
          <a:blip r:embed="rId3"/>
          <a:srcRect/>
          <a:stretch>
            <a:fillRect/>
          </a:stretch>
        </p:blipFill>
        <p:spPr bwMode="auto">
          <a:xfrm>
            <a:off x="1600200" y="533400"/>
            <a:ext cx="5562600" cy="2628900"/>
          </a:xfrm>
          <a:prstGeom prst="rect">
            <a:avLst/>
          </a:prstGeom>
          <a:noFill/>
        </p:spPr>
      </p:pic>
      <p:sp>
        <p:nvSpPr>
          <p:cNvPr id="207875" name="Rectangle 3"/>
          <p:cNvSpPr>
            <a:spLocks noGrp="1" noChangeArrowheads="1"/>
          </p:cNvSpPr>
          <p:nvPr>
            <p:ph type="title"/>
          </p:nvPr>
        </p:nvSpPr>
        <p:spPr>
          <a:xfrm>
            <a:off x="533400" y="76200"/>
            <a:ext cx="8077200" cy="685800"/>
          </a:xfrm>
        </p:spPr>
        <p:txBody>
          <a:bodyPr/>
          <a:lstStyle/>
          <a:p>
            <a:r>
              <a:rPr lang="en-US"/>
              <a:t>Gauss’ Law</a:t>
            </a:r>
          </a:p>
        </p:txBody>
      </p:sp>
      <p:sp>
        <p:nvSpPr>
          <p:cNvPr id="207876" name="Rectangle 4"/>
          <p:cNvSpPr>
            <a:spLocks noGrp="1" noChangeArrowheads="1"/>
          </p:cNvSpPr>
          <p:nvPr>
            <p:ph type="body" idx="1"/>
          </p:nvPr>
        </p:nvSpPr>
        <p:spPr>
          <a:xfrm>
            <a:off x="533400" y="3048000"/>
            <a:ext cx="7924800" cy="3276600"/>
          </a:xfrm>
        </p:spPr>
        <p:txBody>
          <a:bodyPr/>
          <a:lstStyle/>
          <a:p>
            <a:r>
              <a:rPr lang="en-US" dirty="0"/>
              <a:t>Let’s consider the case in the above figure.</a:t>
            </a:r>
          </a:p>
          <a:p>
            <a:r>
              <a:rPr lang="en-US" dirty="0"/>
              <a:t>What are the results of the closed integral of the</a:t>
            </a:r>
            <a:r>
              <a:rPr lang="en-US" dirty="0" smtClean="0"/>
              <a:t> </a:t>
            </a:r>
            <a:r>
              <a:rPr lang="en-US" dirty="0"/>
              <a:t>G</a:t>
            </a:r>
            <a:r>
              <a:rPr lang="en-US" dirty="0" smtClean="0"/>
              <a:t>aussian </a:t>
            </a:r>
            <a:r>
              <a:rPr lang="en-US" dirty="0"/>
              <a:t>surfaces A</a:t>
            </a:r>
            <a:r>
              <a:rPr lang="en-US" baseline="-25000" dirty="0"/>
              <a:t>1</a:t>
            </a:r>
            <a:r>
              <a:rPr lang="en-US" dirty="0"/>
              <a:t> and A</a:t>
            </a:r>
            <a:r>
              <a:rPr lang="en-US" baseline="-25000" dirty="0"/>
              <a:t>2</a:t>
            </a:r>
            <a:r>
              <a:rPr lang="en-US" dirty="0"/>
              <a:t>?</a:t>
            </a:r>
          </a:p>
          <a:p>
            <a:pPr lvl="1"/>
            <a:r>
              <a:rPr lang="en-US" dirty="0">
                <a:sym typeface="Wingdings" charset="2"/>
              </a:rPr>
              <a:t>For A</a:t>
            </a:r>
            <a:r>
              <a:rPr lang="en-US" baseline="-25000" dirty="0">
                <a:sym typeface="Wingdings" charset="2"/>
              </a:rPr>
              <a:t>1</a:t>
            </a:r>
          </a:p>
          <a:p>
            <a:pPr lvl="1"/>
            <a:endParaRPr lang="en-US" dirty="0">
              <a:sym typeface="Wingdings" charset="2"/>
            </a:endParaRPr>
          </a:p>
          <a:p>
            <a:pPr lvl="1"/>
            <a:r>
              <a:rPr lang="en-US" dirty="0">
                <a:sym typeface="Wingdings" charset="2"/>
              </a:rPr>
              <a:t>For A</a:t>
            </a:r>
            <a:r>
              <a:rPr lang="en-US" baseline="-25000" dirty="0">
                <a:sym typeface="Wingdings" charset="2"/>
              </a:rPr>
              <a:t>2</a:t>
            </a:r>
          </a:p>
        </p:txBody>
      </p:sp>
      <p:graphicFrame>
        <p:nvGraphicFramePr>
          <p:cNvPr id="207877" name="Object 5"/>
          <p:cNvGraphicFramePr>
            <a:graphicFrameLocks noChangeAspect="1"/>
          </p:cNvGraphicFramePr>
          <p:nvPr>
            <p:extLst/>
          </p:nvPr>
        </p:nvGraphicFramePr>
        <p:xfrm>
          <a:off x="2438400" y="4738688"/>
          <a:ext cx="1343025" cy="685800"/>
        </p:xfrm>
        <a:graphic>
          <a:graphicData uri="http://schemas.openxmlformats.org/presentationml/2006/ole">
            <mc:AlternateContent xmlns:mc="http://schemas.openxmlformats.org/markup-compatibility/2006">
              <mc:Choice xmlns:v="urn:schemas-microsoft-com:vml" Requires="v">
                <p:oleObj spid="_x0000_s37009" name="Equation" r:id="rId4" imgW="596900" imgH="304800" progId="Equation.DSMT4">
                  <p:embed/>
                </p:oleObj>
              </mc:Choice>
              <mc:Fallback>
                <p:oleObj name="Equation" r:id="rId4" imgW="596900" imgH="304800" progId="Equation.DSMT4">
                  <p:embed/>
                  <p:pic>
                    <p:nvPicPr>
                      <p:cNvPr id="0" name=""/>
                      <p:cNvPicPr>
                        <a:picLocks noChangeAspect="1" noChangeArrowheads="1"/>
                      </p:cNvPicPr>
                      <p:nvPr/>
                    </p:nvPicPr>
                    <p:blipFill>
                      <a:blip r:embed="rId5"/>
                      <a:srcRect/>
                      <a:stretch>
                        <a:fillRect/>
                      </a:stretch>
                    </p:blipFill>
                    <p:spPr bwMode="auto">
                      <a:xfrm>
                        <a:off x="2438400" y="4738688"/>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7878" name="Text Box 6"/>
          <p:cNvSpPr txBox="1">
            <a:spLocks noChangeArrowheads="1"/>
          </p:cNvSpPr>
          <p:nvPr/>
        </p:nvSpPr>
        <p:spPr bwMode="auto">
          <a:xfrm>
            <a:off x="3032125" y="1793875"/>
            <a:ext cx="336550" cy="457200"/>
          </a:xfrm>
          <a:prstGeom prst="rect">
            <a:avLst/>
          </a:prstGeom>
          <a:noFill/>
          <a:ln w="9525">
            <a:noFill/>
            <a:miter lim="800000"/>
            <a:headEnd/>
            <a:tailEnd/>
          </a:ln>
          <a:effectLst/>
        </p:spPr>
        <p:txBody>
          <a:bodyPr wrap="none">
            <a:prstTxWarp prst="textNoShape">
              <a:avLst/>
            </a:prstTxWarp>
            <a:spAutoFit/>
          </a:bodyPr>
          <a:lstStyle/>
          <a:p>
            <a:r>
              <a:rPr lang="en-US" dirty="0" err="1"/>
              <a:t>q</a:t>
            </a:r>
            <a:endParaRPr lang="en-US" dirty="0"/>
          </a:p>
        </p:txBody>
      </p:sp>
      <p:sp>
        <p:nvSpPr>
          <p:cNvPr id="207879" name="Text Box 7"/>
          <p:cNvSpPr txBox="1">
            <a:spLocks noChangeArrowheads="1"/>
          </p:cNvSpPr>
          <p:nvPr/>
        </p:nvSpPr>
        <p:spPr bwMode="auto">
          <a:xfrm>
            <a:off x="5835650" y="1676400"/>
            <a:ext cx="438150" cy="457200"/>
          </a:xfrm>
          <a:prstGeom prst="rect">
            <a:avLst/>
          </a:prstGeom>
          <a:noFill/>
          <a:ln w="9525">
            <a:noFill/>
            <a:miter lim="800000"/>
            <a:headEnd/>
            <a:tailEnd/>
          </a:ln>
          <a:effectLst/>
        </p:spPr>
        <p:txBody>
          <a:bodyPr wrap="none">
            <a:prstTxWarp prst="textNoShape">
              <a:avLst/>
            </a:prstTxWarp>
            <a:spAutoFit/>
          </a:bodyPr>
          <a:lstStyle/>
          <a:p>
            <a:r>
              <a:rPr lang="en-US" dirty="0" err="1"/>
              <a:t>q</a:t>
            </a:r>
            <a:r>
              <a:rPr lang="en-US" dirty="0"/>
              <a:t>’</a:t>
            </a:r>
          </a:p>
        </p:txBody>
      </p:sp>
      <p:graphicFrame>
        <p:nvGraphicFramePr>
          <p:cNvPr id="207880" name="Object 8"/>
          <p:cNvGraphicFramePr>
            <a:graphicFrameLocks noChangeAspect="1"/>
          </p:cNvGraphicFramePr>
          <p:nvPr>
            <p:extLst/>
          </p:nvPr>
        </p:nvGraphicFramePr>
        <p:xfrm>
          <a:off x="2438400" y="5600700"/>
          <a:ext cx="1343025" cy="685800"/>
        </p:xfrm>
        <a:graphic>
          <a:graphicData uri="http://schemas.openxmlformats.org/presentationml/2006/ole">
            <mc:AlternateContent xmlns:mc="http://schemas.openxmlformats.org/markup-compatibility/2006">
              <mc:Choice xmlns:v="urn:schemas-microsoft-com:vml" Requires="v">
                <p:oleObj spid="_x0000_s37010" name="Equation" r:id="rId6" imgW="596900" imgH="304800" progId="Equation.DSMT4">
                  <p:embed/>
                </p:oleObj>
              </mc:Choice>
              <mc:Fallback>
                <p:oleObj name="Equation" r:id="rId6" imgW="596900" imgH="304800" progId="Equation.DSMT4">
                  <p:embed/>
                  <p:pic>
                    <p:nvPicPr>
                      <p:cNvPr id="0" name=""/>
                      <p:cNvPicPr>
                        <a:picLocks noChangeAspect="1" noChangeArrowheads="1"/>
                      </p:cNvPicPr>
                      <p:nvPr/>
                    </p:nvPicPr>
                    <p:blipFill>
                      <a:blip r:embed="rId7"/>
                      <a:srcRect/>
                      <a:stretch>
                        <a:fillRect/>
                      </a:stretch>
                    </p:blipFill>
                    <p:spPr bwMode="auto">
                      <a:xfrm>
                        <a:off x="2438400" y="5600700"/>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1" name="Object 9"/>
          <p:cNvGraphicFramePr>
            <a:graphicFrameLocks noChangeAspect="1"/>
          </p:cNvGraphicFramePr>
          <p:nvPr/>
        </p:nvGraphicFramePr>
        <p:xfrm>
          <a:off x="3810000" y="4648200"/>
          <a:ext cx="514350" cy="914400"/>
        </p:xfrm>
        <a:graphic>
          <a:graphicData uri="http://schemas.openxmlformats.org/presentationml/2006/ole">
            <mc:AlternateContent xmlns:mc="http://schemas.openxmlformats.org/markup-compatibility/2006">
              <mc:Choice xmlns:v="urn:schemas-microsoft-com:vml" Requires="v">
                <p:oleObj spid="_x0000_s37011" name="Equation" r:id="rId8" imgW="228600" imgH="406080" progId="Equation.DSMT4">
                  <p:embed/>
                </p:oleObj>
              </mc:Choice>
              <mc:Fallback>
                <p:oleObj name="Equation" r:id="rId8" imgW="228600" imgH="4060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648200"/>
                        <a:ext cx="514350"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2" name="Object 10"/>
          <p:cNvGraphicFramePr>
            <a:graphicFrameLocks noChangeAspect="1"/>
          </p:cNvGraphicFramePr>
          <p:nvPr/>
        </p:nvGraphicFramePr>
        <p:xfrm>
          <a:off x="3743325" y="5486400"/>
          <a:ext cx="600075" cy="914400"/>
        </p:xfrm>
        <a:graphic>
          <a:graphicData uri="http://schemas.openxmlformats.org/presentationml/2006/ole">
            <mc:AlternateContent xmlns:mc="http://schemas.openxmlformats.org/markup-compatibility/2006">
              <mc:Choice xmlns:v="urn:schemas-microsoft-com:vml" Requires="v">
                <p:oleObj spid="_x0000_s37012" name="Equation" r:id="rId10" imgW="266400" imgH="406080" progId="Equation.DSMT4">
                  <p:embed/>
                </p:oleObj>
              </mc:Choice>
              <mc:Fallback>
                <p:oleObj name="Equation" r:id="rId10" imgW="26640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3325" y="5486400"/>
                        <a:ext cx="6000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91647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Sept. 18, 2017</a:t>
            </a:r>
            <a:endParaRPr lang="en-US"/>
          </a:p>
        </p:txBody>
      </p:sp>
      <p:sp>
        <p:nvSpPr>
          <p:cNvPr id="17" name="Footer Placeholder 4"/>
          <p:cNvSpPr>
            <a:spLocks noGrp="1"/>
          </p:cNvSpPr>
          <p:nvPr>
            <p:ph type="ftr" sz="quarter" idx="11"/>
          </p:nvPr>
        </p:nvSpPr>
        <p:spPr/>
        <p:txBody>
          <a:bodyPr/>
          <a:lstStyle/>
          <a:p>
            <a:r>
              <a:rPr lang="mr-IN" smtClean="0"/>
              <a:t>PHYS 1444-002, Fall 2017                     Dr. Jaehoon Yu</a:t>
            </a:r>
            <a:endParaRPr lang="en-US"/>
          </a:p>
        </p:txBody>
      </p:sp>
      <p:sp>
        <p:nvSpPr>
          <p:cNvPr id="18" name="Slide Number Placeholder 5"/>
          <p:cNvSpPr>
            <a:spLocks noGrp="1"/>
          </p:cNvSpPr>
          <p:nvPr>
            <p:ph type="sldNum" sz="quarter" idx="12"/>
          </p:nvPr>
        </p:nvSpPr>
        <p:spPr/>
        <p:txBody>
          <a:bodyPr/>
          <a:lstStyle/>
          <a:p>
            <a:fld id="{4EDCFC4C-6E18-FD4E-93F6-E905DDAF783E}" type="slidenum">
              <a:rPr lang="en-US"/>
              <a:pPr/>
              <a:t>22</a:t>
            </a:fld>
            <a:endParaRPr lang="en-US"/>
          </a:p>
        </p:txBody>
      </p:sp>
      <p:pic>
        <p:nvPicPr>
          <p:cNvPr id="208898" name="Picture 2" descr="FG22_007"/>
          <p:cNvPicPr>
            <a:picLocks noChangeAspect="1" noChangeArrowheads="1"/>
          </p:cNvPicPr>
          <p:nvPr/>
        </p:nvPicPr>
        <p:blipFill>
          <a:blip r:embed="rId3"/>
          <a:srcRect/>
          <a:stretch>
            <a:fillRect/>
          </a:stretch>
        </p:blipFill>
        <p:spPr bwMode="auto">
          <a:xfrm>
            <a:off x="6400800" y="266700"/>
            <a:ext cx="3048000" cy="2286000"/>
          </a:xfrm>
          <a:prstGeom prst="rect">
            <a:avLst/>
          </a:prstGeom>
          <a:noFill/>
        </p:spPr>
      </p:pic>
      <p:sp>
        <p:nvSpPr>
          <p:cNvPr id="208899" name="Rectangle 3"/>
          <p:cNvSpPr>
            <a:spLocks noGrp="1" noChangeArrowheads="1"/>
          </p:cNvSpPr>
          <p:nvPr>
            <p:ph type="title"/>
          </p:nvPr>
        </p:nvSpPr>
        <p:spPr>
          <a:xfrm>
            <a:off x="0" y="304800"/>
            <a:ext cx="7239000" cy="685800"/>
          </a:xfrm>
        </p:spPr>
        <p:txBody>
          <a:bodyPr/>
          <a:lstStyle/>
          <a:p>
            <a:r>
              <a:rPr lang="en-US"/>
              <a:t>Coulomb’s Law from Gauss’ Law</a:t>
            </a:r>
          </a:p>
        </p:txBody>
      </p:sp>
      <p:sp>
        <p:nvSpPr>
          <p:cNvPr id="208900" name="Rectangle 4"/>
          <p:cNvSpPr>
            <a:spLocks noGrp="1" noChangeArrowheads="1"/>
          </p:cNvSpPr>
          <p:nvPr>
            <p:ph type="body" idx="1"/>
          </p:nvPr>
        </p:nvSpPr>
        <p:spPr>
          <a:xfrm>
            <a:off x="76200" y="1295400"/>
            <a:ext cx="6934200" cy="1295400"/>
          </a:xfrm>
        </p:spPr>
        <p:txBody>
          <a:bodyPr/>
          <a:lstStyle/>
          <a:p>
            <a:r>
              <a:rPr lang="en-US" sz="2800" dirty="0"/>
              <a:t>Let’s consider a charge Q enclosed inside our imaginary</a:t>
            </a:r>
            <a:r>
              <a:rPr lang="en-US" sz="2800" dirty="0" smtClean="0"/>
              <a:t> </a:t>
            </a:r>
            <a:r>
              <a:rPr lang="en-US" sz="2800" dirty="0"/>
              <a:t>G</a:t>
            </a:r>
            <a:r>
              <a:rPr lang="en-US" sz="2800" dirty="0" smtClean="0"/>
              <a:t>aussian </a:t>
            </a:r>
            <a:r>
              <a:rPr lang="en-US" sz="2800" dirty="0"/>
              <a:t>surface of sphere of radius r.</a:t>
            </a:r>
          </a:p>
        </p:txBody>
      </p:sp>
      <p:sp>
        <p:nvSpPr>
          <p:cNvPr id="208901" name="Rectangle 5"/>
          <p:cNvSpPr>
            <a:spLocks noChangeArrowheads="1"/>
          </p:cNvSpPr>
          <p:nvPr/>
        </p:nvSpPr>
        <p:spPr bwMode="auto">
          <a:xfrm>
            <a:off x="152400" y="2286000"/>
            <a:ext cx="8915400" cy="30480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Since we can choose any surface enclosing the charge, we choose the simplest possible one! </a:t>
            </a:r>
            <a:r>
              <a:rPr lang="en-US" dirty="0" err="1">
                <a:solidFill>
                  <a:srgbClr val="660066"/>
                </a:solidFill>
                <a:latin typeface="Arial Narrow" charset="0"/>
                <a:ea typeface="ＭＳ Ｐゴシック" charset="-128"/>
                <a:sym typeface="Wingdings" charset="2"/>
              </a:rPr>
              <a:t></a:t>
            </a:r>
            <a:endParaRPr lang="en-US" dirty="0">
              <a:solidFill>
                <a:srgbClr val="660066"/>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surface is symmetric about the charge. </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tell us about the field 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Must have the same magnitude</a:t>
            </a:r>
            <a:r>
              <a:rPr lang="en-US" sz="2000" dirty="0" smtClean="0">
                <a:solidFill>
                  <a:srgbClr val="003300"/>
                </a:solidFill>
                <a:latin typeface="Arial Narrow" charset="0"/>
                <a:ea typeface="ＭＳ Ｐゴシック" charset="-128"/>
                <a:sym typeface="Wingdings" charset="2"/>
              </a:rPr>
              <a:t> (uniform) at </a:t>
            </a:r>
            <a:r>
              <a:rPr lang="en-US" sz="2000" dirty="0">
                <a:solidFill>
                  <a:srgbClr val="003300"/>
                </a:solidFill>
                <a:latin typeface="Arial Narrow" charset="0"/>
                <a:ea typeface="ＭＳ Ｐゴシック" charset="-128"/>
                <a:sym typeface="Wingdings" charset="2"/>
              </a:rPr>
              <a:t>any point on the surface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Points radially </a:t>
            </a:r>
            <a:r>
              <a:rPr lang="en-US" sz="2000" dirty="0" smtClean="0">
                <a:solidFill>
                  <a:srgbClr val="003300"/>
                </a:solidFill>
                <a:latin typeface="Arial Narrow" charset="0"/>
                <a:ea typeface="ＭＳ Ｐゴシック" charset="-128"/>
                <a:sym typeface="Wingdings" charset="2"/>
              </a:rPr>
              <a:t>outward </a:t>
            </a:r>
            <a:r>
              <a:rPr lang="en-US" sz="2000" dirty="0">
                <a:solidFill>
                  <a:srgbClr val="003300"/>
                </a:solidFill>
                <a:latin typeface="Arial Narrow" charset="0"/>
                <a:ea typeface="ＭＳ Ｐゴシック" charset="-128"/>
                <a:sym typeface="Wingdings" charset="2"/>
              </a:rPr>
              <a:t>parallel to the surface vector </a:t>
            </a:r>
            <a:r>
              <a:rPr lang="en-US" sz="2000" dirty="0" err="1">
                <a:solidFill>
                  <a:srgbClr val="003300"/>
                </a:solidFill>
                <a:latin typeface="Arial Narrow" charset="0"/>
                <a:ea typeface="ＭＳ Ｐゴシック" charset="-128"/>
                <a:sym typeface="Wingdings" charset="2"/>
              </a:rPr>
              <a:t>d</a:t>
            </a:r>
            <a:r>
              <a:rPr lang="en-US" sz="2000" b="1" dirty="0" err="1">
                <a:solidFill>
                  <a:srgbClr val="003300"/>
                </a:solidFill>
                <a:latin typeface="Arial Narrow" charset="0"/>
                <a:ea typeface="ＭＳ Ｐゴシック" charset="-128"/>
                <a:sym typeface="Wingdings" charset="2"/>
              </a:rPr>
              <a:t>A</a:t>
            </a:r>
            <a:r>
              <a:rPr lang="en-US" sz="2000" dirty="0" err="1">
                <a:solidFill>
                  <a:srgbClr val="003300"/>
                </a:solidFill>
                <a:latin typeface="Arial Narrow" charset="0"/>
                <a:ea typeface="ＭＳ Ｐゴシック" charset="-128"/>
                <a:sym typeface="Wingdings" charset="2"/>
              </a:rPr>
              <a:t>.</a:t>
            </a:r>
            <a:endParaRPr lang="en-US" sz="2000" dirty="0">
              <a:solidFill>
                <a:srgbClr val="003300"/>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a:t>
            </a:r>
            <a:r>
              <a:rPr lang="en-US" sz="2800" dirty="0" smtClean="0">
                <a:solidFill>
                  <a:schemeClr val="accent2"/>
                </a:solidFill>
                <a:latin typeface="Arial Narrow" charset="0"/>
                <a:sym typeface="Wingdings" charset="2"/>
              </a:rPr>
              <a:t> </a:t>
            </a:r>
            <a:r>
              <a:rPr lang="en-US" sz="2800" dirty="0">
                <a:solidFill>
                  <a:schemeClr val="accent2"/>
                </a:solidFill>
                <a:latin typeface="Arial Narrow" charset="0"/>
                <a:sym typeface="Wingdings" charset="2"/>
              </a:rPr>
              <a:t>G</a:t>
            </a:r>
            <a:r>
              <a:rPr lang="en-US" sz="2800" dirty="0" smtClean="0">
                <a:solidFill>
                  <a:schemeClr val="accent2"/>
                </a:solidFill>
                <a:latin typeface="Arial Narrow" charset="0"/>
                <a:sym typeface="Wingdings" charset="2"/>
              </a:rPr>
              <a:t>aussian </a:t>
            </a:r>
            <a:r>
              <a:rPr lang="en-US" sz="2800" dirty="0">
                <a:solidFill>
                  <a:schemeClr val="accent2"/>
                </a:solidFill>
                <a:latin typeface="Arial Narrow" charset="0"/>
                <a:sym typeface="Wingdings" charset="2"/>
              </a:rPr>
              <a:t>integral can be written as </a:t>
            </a:r>
          </a:p>
        </p:txBody>
      </p:sp>
      <p:graphicFrame>
        <p:nvGraphicFramePr>
          <p:cNvPr id="208902" name="Object 6"/>
          <p:cNvGraphicFramePr>
            <a:graphicFrameLocks noChangeAspect="1"/>
          </p:cNvGraphicFramePr>
          <p:nvPr>
            <p:extLst/>
          </p:nvPr>
        </p:nvGraphicFramePr>
        <p:xfrm>
          <a:off x="152400" y="5322888"/>
          <a:ext cx="1244600" cy="635000"/>
        </p:xfrm>
        <a:graphic>
          <a:graphicData uri="http://schemas.openxmlformats.org/presentationml/2006/ole">
            <mc:AlternateContent xmlns:mc="http://schemas.openxmlformats.org/markup-compatibility/2006">
              <mc:Choice xmlns:v="urn:schemas-microsoft-com:vml" Requires="v">
                <p:oleObj spid="_x0000_s38173" name="Equation" r:id="rId4" imgW="596900" imgH="304800" progId="Equation.DSMT4">
                  <p:embed/>
                </p:oleObj>
              </mc:Choice>
              <mc:Fallback>
                <p:oleObj name="Equation" r:id="rId4" imgW="596900" imgH="304800" progId="Equation.DSMT4">
                  <p:embed/>
                  <p:pic>
                    <p:nvPicPr>
                      <p:cNvPr id="0" name=""/>
                      <p:cNvPicPr>
                        <a:picLocks noChangeAspect="1" noChangeArrowheads="1"/>
                      </p:cNvPicPr>
                      <p:nvPr/>
                    </p:nvPicPr>
                    <p:blipFill>
                      <a:blip r:embed="rId5"/>
                      <a:srcRect/>
                      <a:stretch>
                        <a:fillRect/>
                      </a:stretch>
                    </p:blipFill>
                    <p:spPr bwMode="auto">
                      <a:xfrm>
                        <a:off x="152400" y="5322888"/>
                        <a:ext cx="124460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3" name="AutoShape 7"/>
          <p:cNvSpPr>
            <a:spLocks noChangeArrowheads="1"/>
          </p:cNvSpPr>
          <p:nvPr/>
        </p:nvSpPr>
        <p:spPr bwMode="auto">
          <a:xfrm>
            <a:off x="6305550" y="4911725"/>
            <a:ext cx="781050" cy="1108075"/>
          </a:xfrm>
          <a:prstGeom prst="rightArrow">
            <a:avLst>
              <a:gd name="adj1" fmla="val 50000"/>
              <a:gd name="adj2" fmla="val 25000"/>
            </a:avLst>
          </a:prstGeom>
          <a:solidFill>
            <a:srgbClr val="FFFF99"/>
          </a:solidFill>
          <a:ln w="38100">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Solve </a:t>
            </a:r>
          </a:p>
          <a:p>
            <a:pPr algn="ctr"/>
            <a:r>
              <a:rPr lang="en-US" sz="1600" b="1">
                <a:solidFill>
                  <a:srgbClr val="CC0000"/>
                </a:solidFill>
                <a:latin typeface="Arial Narrow" charset="0"/>
              </a:rPr>
              <a:t>for  E</a:t>
            </a:r>
          </a:p>
        </p:txBody>
      </p:sp>
      <p:graphicFrame>
        <p:nvGraphicFramePr>
          <p:cNvPr id="208904" name="Object 8"/>
          <p:cNvGraphicFramePr>
            <a:graphicFrameLocks noChangeAspect="1"/>
          </p:cNvGraphicFramePr>
          <p:nvPr/>
        </p:nvGraphicFramePr>
        <p:xfrm>
          <a:off x="7239000" y="5257800"/>
          <a:ext cx="665163" cy="427038"/>
        </p:xfrm>
        <a:graphic>
          <a:graphicData uri="http://schemas.openxmlformats.org/presentationml/2006/ole">
            <mc:AlternateContent xmlns:mc="http://schemas.openxmlformats.org/markup-compatibility/2006">
              <mc:Choice xmlns:v="urn:schemas-microsoft-com:vml" Requires="v">
                <p:oleObj spid="_x0000_s38174"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257800"/>
                        <a:ext cx="665163" cy="4270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5" name="Text Box 9"/>
          <p:cNvSpPr txBox="1">
            <a:spLocks noChangeArrowheads="1"/>
          </p:cNvSpPr>
          <p:nvPr/>
        </p:nvSpPr>
        <p:spPr bwMode="auto">
          <a:xfrm>
            <a:off x="7343775" y="6096000"/>
            <a:ext cx="1495425" cy="60960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Electric Field of </a:t>
            </a:r>
          </a:p>
          <a:p>
            <a:r>
              <a:rPr lang="en-US" sz="1600" b="1">
                <a:solidFill>
                  <a:srgbClr val="CC0000"/>
                </a:solidFill>
                <a:latin typeface="Arial Narrow" charset="0"/>
              </a:rPr>
              <a:t>Coulomb’s Law</a:t>
            </a:r>
          </a:p>
        </p:txBody>
      </p:sp>
      <p:graphicFrame>
        <p:nvGraphicFramePr>
          <p:cNvPr id="208906" name="Object 10"/>
          <p:cNvGraphicFramePr>
            <a:graphicFrameLocks noChangeAspect="1"/>
          </p:cNvGraphicFramePr>
          <p:nvPr>
            <p:extLst/>
          </p:nvPr>
        </p:nvGraphicFramePr>
        <p:xfrm>
          <a:off x="1404938" y="5322888"/>
          <a:ext cx="1136650" cy="635000"/>
        </p:xfrm>
        <a:graphic>
          <a:graphicData uri="http://schemas.openxmlformats.org/presentationml/2006/ole">
            <mc:AlternateContent xmlns:mc="http://schemas.openxmlformats.org/markup-compatibility/2006">
              <mc:Choice xmlns:v="urn:schemas-microsoft-com:vml" Requires="v">
                <p:oleObj spid="_x0000_s38175" name="Equation" r:id="rId8" imgW="546100" imgH="304800" progId="Equation.DSMT4">
                  <p:embed/>
                </p:oleObj>
              </mc:Choice>
              <mc:Fallback>
                <p:oleObj name="Equation" r:id="rId8" imgW="546100" imgH="304800" progId="Equation.DSMT4">
                  <p:embed/>
                  <p:pic>
                    <p:nvPicPr>
                      <p:cNvPr id="0" name=""/>
                      <p:cNvPicPr>
                        <a:picLocks noChangeAspect="1" noChangeArrowheads="1"/>
                      </p:cNvPicPr>
                      <p:nvPr/>
                    </p:nvPicPr>
                    <p:blipFill>
                      <a:blip r:embed="rId9"/>
                      <a:srcRect/>
                      <a:stretch>
                        <a:fillRect/>
                      </a:stretch>
                    </p:blipFill>
                    <p:spPr bwMode="auto">
                      <a:xfrm>
                        <a:off x="1404938" y="5322888"/>
                        <a:ext cx="113665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7" name="Object 11"/>
          <p:cNvGraphicFramePr>
            <a:graphicFrameLocks noChangeAspect="1"/>
          </p:cNvGraphicFramePr>
          <p:nvPr>
            <p:extLst/>
          </p:nvPr>
        </p:nvGraphicFramePr>
        <p:xfrm>
          <a:off x="2425700" y="5321300"/>
          <a:ext cx="1112838" cy="635000"/>
        </p:xfrm>
        <a:graphic>
          <a:graphicData uri="http://schemas.openxmlformats.org/presentationml/2006/ole">
            <mc:AlternateContent xmlns:mc="http://schemas.openxmlformats.org/markup-compatibility/2006">
              <mc:Choice xmlns:v="urn:schemas-microsoft-com:vml" Requires="v">
                <p:oleObj spid="_x0000_s38176" name="Equation" r:id="rId10" imgW="533400" imgH="304800" progId="Equation.DSMT4">
                  <p:embed/>
                </p:oleObj>
              </mc:Choice>
              <mc:Fallback>
                <p:oleObj name="Equation" r:id="rId10" imgW="533400" imgH="304800" progId="Equation.DSMT4">
                  <p:embed/>
                  <p:pic>
                    <p:nvPicPr>
                      <p:cNvPr id="0" name=""/>
                      <p:cNvPicPr>
                        <a:picLocks noChangeAspect="1" noChangeArrowheads="1"/>
                      </p:cNvPicPr>
                      <p:nvPr/>
                    </p:nvPicPr>
                    <p:blipFill>
                      <a:blip r:embed="rId11"/>
                      <a:srcRect/>
                      <a:stretch>
                        <a:fillRect/>
                      </a:stretch>
                    </p:blipFill>
                    <p:spPr bwMode="auto">
                      <a:xfrm>
                        <a:off x="2425700" y="5321300"/>
                        <a:ext cx="1112838"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8" name="Object 12"/>
          <p:cNvGraphicFramePr>
            <a:graphicFrameLocks noChangeAspect="1"/>
          </p:cNvGraphicFramePr>
          <p:nvPr>
            <p:extLst/>
          </p:nvPr>
        </p:nvGraphicFramePr>
        <p:xfrm>
          <a:off x="3505200" y="5337175"/>
          <a:ext cx="1376363" cy="633413"/>
        </p:xfrm>
        <a:graphic>
          <a:graphicData uri="http://schemas.openxmlformats.org/presentationml/2006/ole">
            <mc:AlternateContent xmlns:mc="http://schemas.openxmlformats.org/markup-compatibility/2006">
              <mc:Choice xmlns:v="urn:schemas-microsoft-com:vml" Requires="v">
                <p:oleObj spid="_x0000_s38177" name="Equation" r:id="rId12" imgW="660400" imgH="304800" progId="Equation.DSMT4">
                  <p:embed/>
                </p:oleObj>
              </mc:Choice>
              <mc:Fallback>
                <p:oleObj name="Equation" r:id="rId12" imgW="660400" imgH="304800" progId="Equation.DSMT4">
                  <p:embed/>
                  <p:pic>
                    <p:nvPicPr>
                      <p:cNvPr id="0" name=""/>
                      <p:cNvPicPr>
                        <a:picLocks noChangeAspect="1" noChangeArrowheads="1"/>
                      </p:cNvPicPr>
                      <p:nvPr/>
                    </p:nvPicPr>
                    <p:blipFill>
                      <a:blip r:embed="rId13"/>
                      <a:srcRect/>
                      <a:stretch>
                        <a:fillRect/>
                      </a:stretch>
                    </p:blipFill>
                    <p:spPr bwMode="auto">
                      <a:xfrm>
                        <a:off x="3505200" y="5337175"/>
                        <a:ext cx="1376363" cy="6334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9" name="Object 13"/>
          <p:cNvGraphicFramePr>
            <a:graphicFrameLocks noChangeAspect="1"/>
          </p:cNvGraphicFramePr>
          <p:nvPr>
            <p:extLst/>
          </p:nvPr>
        </p:nvGraphicFramePr>
        <p:xfrm>
          <a:off x="4865688" y="5232400"/>
          <a:ext cx="925512" cy="898525"/>
        </p:xfrm>
        <a:graphic>
          <a:graphicData uri="http://schemas.openxmlformats.org/presentationml/2006/ole">
            <mc:AlternateContent xmlns:mc="http://schemas.openxmlformats.org/markup-compatibility/2006">
              <mc:Choice xmlns:v="urn:schemas-microsoft-com:vml" Requires="v">
                <p:oleObj spid="_x0000_s38178" name="Equation" r:id="rId14" imgW="444500" imgH="431800" progId="Equation.DSMT4">
                  <p:embed/>
                </p:oleObj>
              </mc:Choice>
              <mc:Fallback>
                <p:oleObj name="Equation" r:id="rId14" imgW="444500" imgH="431800" progId="Equation.DSMT4">
                  <p:embed/>
                  <p:pic>
                    <p:nvPicPr>
                      <p:cNvPr id="0" name=""/>
                      <p:cNvPicPr>
                        <a:picLocks noChangeAspect="1" noChangeArrowheads="1"/>
                      </p:cNvPicPr>
                      <p:nvPr/>
                    </p:nvPicPr>
                    <p:blipFill>
                      <a:blip r:embed="rId15"/>
                      <a:srcRect/>
                      <a:stretch>
                        <a:fillRect/>
                      </a:stretch>
                    </p:blipFill>
                    <p:spPr bwMode="auto">
                      <a:xfrm>
                        <a:off x="4865688" y="5232400"/>
                        <a:ext cx="925512" cy="8985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0" name="Object 14"/>
          <p:cNvGraphicFramePr>
            <a:graphicFrameLocks noChangeAspect="1"/>
          </p:cNvGraphicFramePr>
          <p:nvPr/>
        </p:nvGraphicFramePr>
        <p:xfrm>
          <a:off x="5748338" y="5257800"/>
          <a:ext cx="423862" cy="846138"/>
        </p:xfrm>
        <a:graphic>
          <a:graphicData uri="http://schemas.openxmlformats.org/presentationml/2006/ole">
            <mc:AlternateContent xmlns:mc="http://schemas.openxmlformats.org/markup-compatibility/2006">
              <mc:Choice xmlns:v="urn:schemas-microsoft-com:vml" Requires="v">
                <p:oleObj spid="_x0000_s38179" name="Equation" r:id="rId16" imgW="203040" imgH="406080" progId="Equation.DSMT4">
                  <p:embed/>
                </p:oleObj>
              </mc:Choice>
              <mc:Fallback>
                <p:oleObj name="Equation" r:id="rId16" imgW="20304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48338" y="5257800"/>
                        <a:ext cx="423862" cy="846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1" name="Object 15"/>
          <p:cNvGraphicFramePr>
            <a:graphicFrameLocks noChangeAspect="1"/>
          </p:cNvGraphicFramePr>
          <p:nvPr>
            <p:extLst/>
          </p:nvPr>
        </p:nvGraphicFramePr>
        <p:xfrm>
          <a:off x="7794625" y="4918075"/>
          <a:ext cx="1196975" cy="1211263"/>
        </p:xfrm>
        <a:graphic>
          <a:graphicData uri="http://schemas.openxmlformats.org/presentationml/2006/ole">
            <mc:AlternateContent xmlns:mc="http://schemas.openxmlformats.org/markup-compatibility/2006">
              <mc:Choice xmlns:v="urn:schemas-microsoft-com:vml" Requires="v">
                <p:oleObj spid="_x0000_s38180" name="Equation" r:id="rId18" imgW="457200" imgH="431800" progId="Equation.DSMT4">
                  <p:embed/>
                </p:oleObj>
              </mc:Choice>
              <mc:Fallback>
                <p:oleObj name="Equation" r:id="rId18" imgW="457200" imgH="431800" progId="Equation.DSMT4">
                  <p:embed/>
                  <p:pic>
                    <p:nvPicPr>
                      <p:cNvPr id="0" name=""/>
                      <p:cNvPicPr>
                        <a:picLocks noChangeAspect="1" noChangeArrowheads="1"/>
                      </p:cNvPicPr>
                      <p:nvPr/>
                    </p:nvPicPr>
                    <p:blipFill>
                      <a:blip r:embed="rId19"/>
                      <a:srcRect/>
                      <a:stretch>
                        <a:fillRect/>
                      </a:stretch>
                    </p:blipFill>
                    <p:spPr bwMode="auto">
                      <a:xfrm>
                        <a:off x="7794625" y="4918075"/>
                        <a:ext cx="1196975" cy="121126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189105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Monday, Sept. 18, 2017</a:t>
            </a:r>
            <a:endParaRPr lang="en-US"/>
          </a:p>
        </p:txBody>
      </p:sp>
      <p:sp>
        <p:nvSpPr>
          <p:cNvPr id="15" name="Footer Placeholder 4"/>
          <p:cNvSpPr>
            <a:spLocks noGrp="1"/>
          </p:cNvSpPr>
          <p:nvPr>
            <p:ph type="ftr" sz="quarter" idx="11"/>
          </p:nvPr>
        </p:nvSpPr>
        <p:spPr/>
        <p:txBody>
          <a:bodyPr/>
          <a:lstStyle/>
          <a:p>
            <a:r>
              <a:rPr lang="mr-IN" smtClean="0"/>
              <a:t>PHYS 1444-002, Fall 2017                     Dr. Jaehoon Yu</a:t>
            </a:r>
            <a:endParaRPr lang="en-US"/>
          </a:p>
        </p:txBody>
      </p:sp>
      <p:sp>
        <p:nvSpPr>
          <p:cNvPr id="16" name="Slide Number Placeholder 5"/>
          <p:cNvSpPr>
            <a:spLocks noGrp="1"/>
          </p:cNvSpPr>
          <p:nvPr>
            <p:ph type="sldNum" sz="quarter" idx="12"/>
          </p:nvPr>
        </p:nvSpPr>
        <p:spPr/>
        <p:txBody>
          <a:bodyPr/>
          <a:lstStyle/>
          <a:p>
            <a:fld id="{49281944-574F-FF4B-8F60-DE60AF160DB9}" type="slidenum">
              <a:rPr lang="en-US"/>
              <a:pPr/>
              <a:t>23</a:t>
            </a:fld>
            <a:endParaRPr lang="en-US"/>
          </a:p>
        </p:txBody>
      </p:sp>
      <p:pic>
        <p:nvPicPr>
          <p:cNvPr id="209922" name="Picture 2" descr="FG22_007"/>
          <p:cNvPicPr>
            <a:picLocks noChangeAspect="1" noChangeArrowheads="1"/>
          </p:cNvPicPr>
          <p:nvPr/>
        </p:nvPicPr>
        <p:blipFill>
          <a:blip r:embed="rId3"/>
          <a:srcRect/>
          <a:stretch>
            <a:fillRect/>
          </a:stretch>
        </p:blipFill>
        <p:spPr bwMode="auto">
          <a:xfrm>
            <a:off x="6248400" y="152400"/>
            <a:ext cx="3200400" cy="2400300"/>
          </a:xfrm>
          <a:prstGeom prst="rect">
            <a:avLst/>
          </a:prstGeom>
          <a:noFill/>
        </p:spPr>
      </p:pic>
      <p:sp>
        <p:nvSpPr>
          <p:cNvPr id="209923" name="Rectangle 3"/>
          <p:cNvSpPr>
            <a:spLocks noGrp="1" noChangeArrowheads="1"/>
          </p:cNvSpPr>
          <p:nvPr>
            <p:ph type="title"/>
          </p:nvPr>
        </p:nvSpPr>
        <p:spPr>
          <a:xfrm>
            <a:off x="76200" y="228600"/>
            <a:ext cx="7239000" cy="685800"/>
          </a:xfrm>
        </p:spPr>
        <p:txBody>
          <a:bodyPr/>
          <a:lstStyle/>
          <a:p>
            <a:r>
              <a:rPr lang="en-US"/>
              <a:t>Gauss’ Law from Coulomb’s Law</a:t>
            </a:r>
          </a:p>
        </p:txBody>
      </p:sp>
      <p:sp>
        <p:nvSpPr>
          <p:cNvPr id="209924" name="Rectangle 4"/>
          <p:cNvSpPr>
            <a:spLocks noGrp="1" noChangeArrowheads="1"/>
          </p:cNvSpPr>
          <p:nvPr>
            <p:ph type="body" idx="1"/>
          </p:nvPr>
        </p:nvSpPr>
        <p:spPr>
          <a:xfrm>
            <a:off x="152400" y="1066800"/>
            <a:ext cx="7010400" cy="1905000"/>
          </a:xfrm>
        </p:spPr>
        <p:txBody>
          <a:bodyPr/>
          <a:lstStyle/>
          <a:p>
            <a:r>
              <a:rPr lang="en-US" sz="2800" dirty="0"/>
              <a:t>Let’s consider a single static point charge Q surrounded by an imaginary spherical surface.</a:t>
            </a:r>
          </a:p>
          <a:p>
            <a:r>
              <a:rPr lang="en-US" sz="2800" dirty="0">
                <a:sym typeface="Wingdings" charset="2"/>
              </a:rPr>
              <a:t>Coulomb’s law tells us that the electric field at a spherical </a:t>
            </a:r>
            <a:r>
              <a:rPr lang="en-US" sz="2800" dirty="0" smtClean="0">
                <a:sym typeface="Wingdings" charset="2"/>
              </a:rPr>
              <a:t>surface of radius r </a:t>
            </a:r>
            <a:r>
              <a:rPr lang="en-US" sz="2800" dirty="0">
                <a:sym typeface="Wingdings" charset="2"/>
              </a:rPr>
              <a:t>is </a:t>
            </a:r>
            <a:endParaRPr lang="en-US" sz="2800" dirty="0"/>
          </a:p>
        </p:txBody>
      </p:sp>
      <p:sp>
        <p:nvSpPr>
          <p:cNvPr id="209925" name="Rectangle 5"/>
          <p:cNvSpPr>
            <a:spLocks noChangeArrowheads="1"/>
          </p:cNvSpPr>
          <p:nvPr/>
        </p:nvSpPr>
        <p:spPr bwMode="auto">
          <a:xfrm>
            <a:off x="228600" y="3429000"/>
            <a:ext cx="89154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sym typeface="Wingdings" charset="2"/>
              </a:rPr>
              <a:t>Performing a closed integral over the surface, we obtain</a:t>
            </a:r>
          </a:p>
        </p:txBody>
      </p:sp>
      <p:graphicFrame>
        <p:nvGraphicFramePr>
          <p:cNvPr id="209926" name="Object 6"/>
          <p:cNvGraphicFramePr>
            <a:graphicFrameLocks noChangeAspect="1"/>
          </p:cNvGraphicFramePr>
          <p:nvPr>
            <p:extLst/>
          </p:nvPr>
        </p:nvGraphicFramePr>
        <p:xfrm>
          <a:off x="457200" y="4019550"/>
          <a:ext cx="1317625" cy="800100"/>
        </p:xfrm>
        <a:graphic>
          <a:graphicData uri="http://schemas.openxmlformats.org/presentationml/2006/ole">
            <mc:AlternateContent xmlns:mc="http://schemas.openxmlformats.org/markup-compatibility/2006">
              <mc:Choice xmlns:v="urn:schemas-microsoft-com:vml" Requires="v">
                <p:oleObj spid="_x0000_s39162" name="Equation" r:id="rId4" imgW="596900" imgH="304800" progId="Equation.DSMT4">
                  <p:embed/>
                </p:oleObj>
              </mc:Choice>
              <mc:Fallback>
                <p:oleObj name="Equation" r:id="rId4" imgW="596900" imgH="304800" progId="Equation.DSMT4">
                  <p:embed/>
                  <p:pic>
                    <p:nvPicPr>
                      <p:cNvPr id="0" name=""/>
                      <p:cNvPicPr>
                        <a:picLocks noChangeAspect="1" noChangeArrowheads="1"/>
                      </p:cNvPicPr>
                      <p:nvPr/>
                    </p:nvPicPr>
                    <p:blipFill>
                      <a:blip r:embed="rId5"/>
                      <a:srcRect/>
                      <a:stretch>
                        <a:fillRect/>
                      </a:stretch>
                    </p:blipFill>
                    <p:spPr bwMode="auto">
                      <a:xfrm>
                        <a:off x="457200" y="4019550"/>
                        <a:ext cx="1317625" cy="8001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9927" name="Text Box 7"/>
          <p:cNvSpPr txBox="1">
            <a:spLocks noChangeArrowheads="1"/>
          </p:cNvSpPr>
          <p:nvPr/>
        </p:nvSpPr>
        <p:spPr bwMode="auto">
          <a:xfrm>
            <a:off x="6553200" y="6048375"/>
            <a:ext cx="1368425" cy="42545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Gauss’ Law</a:t>
            </a:r>
          </a:p>
        </p:txBody>
      </p:sp>
      <p:graphicFrame>
        <p:nvGraphicFramePr>
          <p:cNvPr id="209928" name="Object 8"/>
          <p:cNvGraphicFramePr>
            <a:graphicFrameLocks noChangeAspect="1"/>
          </p:cNvGraphicFramePr>
          <p:nvPr>
            <p:extLst/>
          </p:nvPr>
        </p:nvGraphicFramePr>
        <p:xfrm>
          <a:off x="4819650" y="2362200"/>
          <a:ext cx="1962150" cy="1139825"/>
        </p:xfrm>
        <a:graphic>
          <a:graphicData uri="http://schemas.openxmlformats.org/presentationml/2006/ole">
            <mc:AlternateContent xmlns:mc="http://schemas.openxmlformats.org/markup-compatibility/2006">
              <mc:Choice xmlns:v="urn:schemas-microsoft-com:vml" Requires="v">
                <p:oleObj spid="_x0000_s39163" name="Equation" r:id="rId6" imgW="749160" imgH="406080" progId="Equation.DSMT4">
                  <p:embed/>
                </p:oleObj>
              </mc:Choice>
              <mc:Fallback>
                <p:oleObj name="Equation" r:id="rId6" imgW="749160" imgH="406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9650" y="2362200"/>
                        <a:ext cx="1962150" cy="11398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29" name="Object 9"/>
          <p:cNvGraphicFramePr>
            <a:graphicFrameLocks noChangeAspect="1"/>
          </p:cNvGraphicFramePr>
          <p:nvPr>
            <p:extLst/>
          </p:nvPr>
        </p:nvGraphicFramePr>
        <p:xfrm>
          <a:off x="3865563" y="4937125"/>
          <a:ext cx="2216150" cy="1100138"/>
        </p:xfrm>
        <a:graphic>
          <a:graphicData uri="http://schemas.openxmlformats.org/presentationml/2006/ole">
            <mc:AlternateContent xmlns:mc="http://schemas.openxmlformats.org/markup-compatibility/2006">
              <mc:Choice xmlns:v="urn:schemas-microsoft-com:vml" Requires="v">
                <p:oleObj spid="_x0000_s39164" name="Equation" r:id="rId8" imgW="1003300" imgH="419100" progId="Equation.DSMT4">
                  <p:embed/>
                </p:oleObj>
              </mc:Choice>
              <mc:Fallback>
                <p:oleObj name="Equation" r:id="rId8" imgW="1003300" imgH="419100" progId="Equation.DSMT4">
                  <p:embed/>
                  <p:pic>
                    <p:nvPicPr>
                      <p:cNvPr id="0" name=""/>
                      <p:cNvPicPr>
                        <a:picLocks noChangeAspect="1" noChangeArrowheads="1"/>
                      </p:cNvPicPr>
                      <p:nvPr/>
                    </p:nvPicPr>
                    <p:blipFill>
                      <a:blip r:embed="rId9"/>
                      <a:srcRect/>
                      <a:stretch>
                        <a:fillRect/>
                      </a:stretch>
                    </p:blipFill>
                    <p:spPr bwMode="auto">
                      <a:xfrm>
                        <a:off x="3865563" y="4937125"/>
                        <a:ext cx="221615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0" name="Object 10"/>
          <p:cNvGraphicFramePr>
            <a:graphicFrameLocks noChangeAspect="1"/>
          </p:cNvGraphicFramePr>
          <p:nvPr>
            <p:extLst/>
          </p:nvPr>
        </p:nvGraphicFramePr>
        <p:xfrm>
          <a:off x="1827213" y="3870325"/>
          <a:ext cx="2273300" cy="1100138"/>
        </p:xfrm>
        <a:graphic>
          <a:graphicData uri="http://schemas.openxmlformats.org/presentationml/2006/ole">
            <mc:AlternateContent xmlns:mc="http://schemas.openxmlformats.org/markup-compatibility/2006">
              <mc:Choice xmlns:v="urn:schemas-microsoft-com:vml" Requires="v">
                <p:oleObj spid="_x0000_s39165" name="Equation" r:id="rId10" imgW="1028700" imgH="419100" progId="Equation.DSMT4">
                  <p:embed/>
                </p:oleObj>
              </mc:Choice>
              <mc:Fallback>
                <p:oleObj name="Equation" r:id="rId10" imgW="1028700" imgH="419100" progId="Equation.DSMT4">
                  <p:embed/>
                  <p:pic>
                    <p:nvPicPr>
                      <p:cNvPr id="0" name=""/>
                      <p:cNvPicPr>
                        <a:picLocks noChangeAspect="1" noChangeArrowheads="1"/>
                      </p:cNvPicPr>
                      <p:nvPr/>
                    </p:nvPicPr>
                    <p:blipFill>
                      <a:blip r:embed="rId11"/>
                      <a:srcRect/>
                      <a:stretch>
                        <a:fillRect/>
                      </a:stretch>
                    </p:blipFill>
                    <p:spPr bwMode="auto">
                      <a:xfrm>
                        <a:off x="1827213" y="3870325"/>
                        <a:ext cx="22733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1" name="Object 11"/>
          <p:cNvGraphicFramePr>
            <a:graphicFrameLocks noChangeAspect="1"/>
          </p:cNvGraphicFramePr>
          <p:nvPr>
            <p:extLst/>
          </p:nvPr>
        </p:nvGraphicFramePr>
        <p:xfrm>
          <a:off x="4113213" y="3870325"/>
          <a:ext cx="1739900" cy="1100138"/>
        </p:xfrm>
        <a:graphic>
          <a:graphicData uri="http://schemas.openxmlformats.org/presentationml/2006/ole">
            <mc:AlternateContent xmlns:mc="http://schemas.openxmlformats.org/markup-compatibility/2006">
              <mc:Choice xmlns:v="urn:schemas-microsoft-com:vml" Requires="v">
                <p:oleObj spid="_x0000_s39166" name="Equation" r:id="rId12" imgW="787400" imgH="419100" progId="Equation.DSMT4">
                  <p:embed/>
                </p:oleObj>
              </mc:Choice>
              <mc:Fallback>
                <p:oleObj name="Equation" r:id="rId12" imgW="787400" imgH="419100" progId="Equation.DSMT4">
                  <p:embed/>
                  <p:pic>
                    <p:nvPicPr>
                      <p:cNvPr id="0" name=""/>
                      <p:cNvPicPr>
                        <a:picLocks noChangeAspect="1" noChangeArrowheads="1"/>
                      </p:cNvPicPr>
                      <p:nvPr/>
                    </p:nvPicPr>
                    <p:blipFill>
                      <a:blip r:embed="rId13"/>
                      <a:srcRect/>
                      <a:stretch>
                        <a:fillRect/>
                      </a:stretch>
                    </p:blipFill>
                    <p:spPr bwMode="auto">
                      <a:xfrm>
                        <a:off x="4113213" y="3870325"/>
                        <a:ext cx="17399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2" name="Object 12"/>
          <p:cNvGraphicFramePr>
            <a:graphicFrameLocks noChangeAspect="1"/>
          </p:cNvGraphicFramePr>
          <p:nvPr>
            <p:extLst/>
          </p:nvPr>
        </p:nvGraphicFramePr>
        <p:xfrm>
          <a:off x="6110288" y="4937125"/>
          <a:ext cx="2246312" cy="1100138"/>
        </p:xfrm>
        <a:graphic>
          <a:graphicData uri="http://schemas.openxmlformats.org/presentationml/2006/ole">
            <mc:AlternateContent xmlns:mc="http://schemas.openxmlformats.org/markup-compatibility/2006">
              <mc:Choice xmlns:v="urn:schemas-microsoft-com:vml" Requires="v">
                <p:oleObj spid="_x0000_s39167" name="Equation" r:id="rId14" imgW="1016000" imgH="419100" progId="Equation.DSMT4">
                  <p:embed/>
                </p:oleObj>
              </mc:Choice>
              <mc:Fallback>
                <p:oleObj name="Equation" r:id="rId14" imgW="1016000" imgH="419100" progId="Equation.DSMT4">
                  <p:embed/>
                  <p:pic>
                    <p:nvPicPr>
                      <p:cNvPr id="0" name=""/>
                      <p:cNvPicPr>
                        <a:picLocks noChangeAspect="1" noChangeArrowheads="1"/>
                      </p:cNvPicPr>
                      <p:nvPr/>
                    </p:nvPicPr>
                    <p:blipFill>
                      <a:blip r:embed="rId15"/>
                      <a:srcRect/>
                      <a:stretch>
                        <a:fillRect/>
                      </a:stretch>
                    </p:blipFill>
                    <p:spPr bwMode="auto">
                      <a:xfrm>
                        <a:off x="6110288" y="4937125"/>
                        <a:ext cx="2246312"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3" name="Object 13"/>
          <p:cNvGraphicFramePr>
            <a:graphicFrameLocks noChangeAspect="1"/>
          </p:cNvGraphicFramePr>
          <p:nvPr/>
        </p:nvGraphicFramePr>
        <p:xfrm>
          <a:off x="8313738" y="4953000"/>
          <a:ext cx="449262" cy="1066800"/>
        </p:xfrm>
        <a:graphic>
          <a:graphicData uri="http://schemas.openxmlformats.org/presentationml/2006/ole">
            <mc:AlternateContent xmlns:mc="http://schemas.openxmlformats.org/markup-compatibility/2006">
              <mc:Choice xmlns:v="urn:schemas-microsoft-com:vml" Requires="v">
                <p:oleObj spid="_x0000_s39168" name="Equation" r:id="rId16" imgW="203040" imgH="406080" progId="Equation.DSMT4">
                  <p:embed/>
                </p:oleObj>
              </mc:Choice>
              <mc:Fallback>
                <p:oleObj name="Equation" r:id="rId16" imgW="20304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13738" y="4953000"/>
                        <a:ext cx="449262" cy="10668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6845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Monday, Sept. 18, 2017</a:t>
            </a:r>
            <a:endParaRPr lang="en-US"/>
          </a:p>
        </p:txBody>
      </p:sp>
      <p:sp>
        <p:nvSpPr>
          <p:cNvPr id="11" name="Footer Placeholder 4"/>
          <p:cNvSpPr>
            <a:spLocks noGrp="1"/>
          </p:cNvSpPr>
          <p:nvPr>
            <p:ph type="ftr" sz="quarter" idx="11"/>
          </p:nvPr>
        </p:nvSpPr>
        <p:spPr/>
        <p:txBody>
          <a:bodyPr/>
          <a:lstStyle/>
          <a:p>
            <a:r>
              <a:rPr lang="mr-IN" smtClean="0"/>
              <a:t>PHYS 1444-002, Fall 2017                     Dr. Jaehoon Yu</a:t>
            </a:r>
            <a:endParaRPr lang="en-US"/>
          </a:p>
        </p:txBody>
      </p:sp>
      <p:sp>
        <p:nvSpPr>
          <p:cNvPr id="12" name="Slide Number Placeholder 5"/>
          <p:cNvSpPr>
            <a:spLocks noGrp="1"/>
          </p:cNvSpPr>
          <p:nvPr>
            <p:ph type="sldNum" sz="quarter" idx="12"/>
          </p:nvPr>
        </p:nvSpPr>
        <p:spPr/>
        <p:txBody>
          <a:bodyPr/>
          <a:lstStyle/>
          <a:p>
            <a:fld id="{D9AB939F-5CDE-C344-9BEE-A94324778209}" type="slidenum">
              <a:rPr lang="en-US"/>
              <a:pPr/>
              <a:t>24</a:t>
            </a:fld>
            <a:endParaRPr lang="en-US"/>
          </a:p>
        </p:txBody>
      </p:sp>
      <p:pic>
        <p:nvPicPr>
          <p:cNvPr id="210946" name="Picture 2" descr="FG22_008"/>
          <p:cNvPicPr>
            <a:picLocks noChangeAspect="1" noChangeArrowheads="1"/>
          </p:cNvPicPr>
          <p:nvPr/>
        </p:nvPicPr>
        <p:blipFill>
          <a:blip r:embed="rId3"/>
          <a:srcRect/>
          <a:stretch>
            <a:fillRect/>
          </a:stretch>
        </p:blipFill>
        <p:spPr bwMode="auto">
          <a:xfrm>
            <a:off x="5943600" y="0"/>
            <a:ext cx="3657600" cy="2743200"/>
          </a:xfrm>
          <a:prstGeom prst="rect">
            <a:avLst/>
          </a:prstGeom>
          <a:noFill/>
        </p:spPr>
      </p:pic>
      <p:sp>
        <p:nvSpPr>
          <p:cNvPr id="210947" name="Rectangle 3"/>
          <p:cNvSpPr>
            <a:spLocks noGrp="1" noChangeArrowheads="1"/>
          </p:cNvSpPr>
          <p:nvPr>
            <p:ph type="title"/>
          </p:nvPr>
        </p:nvSpPr>
        <p:spPr>
          <a:xfrm>
            <a:off x="76200" y="228600"/>
            <a:ext cx="7239000" cy="685800"/>
          </a:xfrm>
        </p:spPr>
        <p:txBody>
          <a:bodyPr/>
          <a:lstStyle/>
          <a:p>
            <a:r>
              <a:rPr lang="en-US"/>
              <a:t>Gauss’ Law from Coulomb’s Law</a:t>
            </a:r>
            <a:br>
              <a:rPr lang="en-US"/>
            </a:br>
            <a:r>
              <a:rPr lang="en-US"/>
              <a:t>Irregular Surface</a:t>
            </a:r>
          </a:p>
        </p:txBody>
      </p:sp>
      <p:sp>
        <p:nvSpPr>
          <p:cNvPr id="210948" name="Rectangle 4"/>
          <p:cNvSpPr>
            <a:spLocks noGrp="1" noChangeArrowheads="1"/>
          </p:cNvSpPr>
          <p:nvPr>
            <p:ph type="body" idx="1"/>
          </p:nvPr>
        </p:nvSpPr>
        <p:spPr>
          <a:xfrm>
            <a:off x="76200" y="1219200"/>
            <a:ext cx="6781800" cy="1447800"/>
          </a:xfrm>
        </p:spPr>
        <p:txBody>
          <a:bodyPr/>
          <a:lstStyle/>
          <a:p>
            <a:pPr>
              <a:lnSpc>
                <a:spcPct val="90000"/>
              </a:lnSpc>
            </a:pPr>
            <a:r>
              <a:rPr lang="en-US" sz="2800"/>
              <a:t>Let’s consider the same single static point charge Q surrounded by a symmetric spherical surface A</a:t>
            </a:r>
            <a:r>
              <a:rPr lang="en-US" sz="2800" baseline="-25000"/>
              <a:t>1</a:t>
            </a:r>
            <a:r>
              <a:rPr lang="en-US" sz="2800"/>
              <a:t> and a randomly shaped surface A</a:t>
            </a:r>
            <a:r>
              <a:rPr lang="en-US" sz="2800" baseline="-25000"/>
              <a:t>2</a:t>
            </a:r>
            <a:r>
              <a:rPr lang="en-US" sz="2800"/>
              <a:t>.</a:t>
            </a:r>
          </a:p>
        </p:txBody>
      </p:sp>
      <p:sp>
        <p:nvSpPr>
          <p:cNvPr id="210949" name="Rectangle 5"/>
          <p:cNvSpPr>
            <a:spLocks noChangeArrowheads="1"/>
          </p:cNvSpPr>
          <p:nvPr/>
        </p:nvSpPr>
        <p:spPr bwMode="auto">
          <a:xfrm>
            <a:off x="76200" y="2438400"/>
            <a:ext cx="9067800" cy="4343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What is the difference in the </a:t>
            </a:r>
            <a:r>
              <a:rPr lang="en-US" sz="2800" dirty="0" smtClean="0">
                <a:solidFill>
                  <a:schemeClr val="accent2"/>
                </a:solidFill>
                <a:latin typeface="Arial Narrow" charset="0"/>
                <a:sym typeface="Wingdings" charset="2"/>
              </a:rPr>
              <a:t>total number </a:t>
            </a:r>
            <a:r>
              <a:rPr lang="en-US" sz="2800" dirty="0">
                <a:solidFill>
                  <a:schemeClr val="accent2"/>
                </a:solidFill>
                <a:latin typeface="Arial Narrow" charset="0"/>
                <a:sym typeface="Wingdings" charset="2"/>
              </a:rPr>
              <a:t>of field lines</a:t>
            </a:r>
            <a:r>
              <a:rPr lang="en-US" sz="2800" dirty="0" smtClean="0">
                <a:solidFill>
                  <a:schemeClr val="accent2"/>
                </a:solidFill>
                <a:latin typeface="Arial Narrow" charset="0"/>
                <a:sym typeface="Wingdings" charset="2"/>
              </a:rPr>
              <a:t> due to the charge Q, passing </a:t>
            </a:r>
            <a:r>
              <a:rPr lang="en-US" sz="2800" dirty="0">
                <a:solidFill>
                  <a:schemeClr val="accent2"/>
                </a:solidFill>
                <a:latin typeface="Arial Narrow" charset="0"/>
                <a:sym typeface="Wingdings" charset="2"/>
              </a:rPr>
              <a:t>through the two </a:t>
            </a:r>
            <a:r>
              <a:rPr lang="en-US" sz="2800" dirty="0" smtClean="0">
                <a:solidFill>
                  <a:schemeClr val="accent2"/>
                </a:solidFill>
                <a:latin typeface="Arial Narrow" charset="0"/>
                <a:sym typeface="Wingdings" charset="2"/>
              </a:rPr>
              <a:t>surfaces?</a:t>
            </a:r>
            <a:endParaRPr lang="en-US" sz="2800" dirty="0">
              <a:solidFill>
                <a:schemeClr val="accent2"/>
              </a:solidFill>
              <a:latin typeface="Arial Narrow" charset="0"/>
              <a:sym typeface="Wingdings" charset="2"/>
            </a:endParaRP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None.  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total number of field lines passing through the surface is the same no matter what the shape of the enclosed surface is.</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So we can write: </a:t>
            </a:r>
          </a:p>
          <a:p>
            <a:pPr marL="742950" lvl="1" indent="-285750">
              <a:spcBef>
                <a:spcPct val="20000"/>
              </a:spcBef>
              <a:buFontTx/>
              <a:buChar char="–"/>
            </a:pPr>
            <a:endParaRPr lang="en-US" dirty="0">
              <a:solidFill>
                <a:srgbClr val="660066"/>
              </a:solidFill>
              <a:latin typeface="Arial Narrow" charset="0"/>
              <a:ea typeface="ＭＳ Ｐゴシック" charset="-128"/>
              <a:sym typeface="Wingdings" charset="2"/>
            </a:endParaRP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flux due to the given enclosed charge is the same no matter what the shape of the surface enclosing it is.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Gauss’ law,                     , is valid for any surface surrounding a single point charge Q.</a:t>
            </a:r>
          </a:p>
        </p:txBody>
      </p:sp>
      <p:graphicFrame>
        <p:nvGraphicFramePr>
          <p:cNvPr id="210950" name="Object 6"/>
          <p:cNvGraphicFramePr>
            <a:graphicFrameLocks noChangeAspect="1"/>
          </p:cNvGraphicFramePr>
          <p:nvPr>
            <p:extLst/>
          </p:nvPr>
        </p:nvGraphicFramePr>
        <p:xfrm>
          <a:off x="2895600" y="4483100"/>
          <a:ext cx="1373188" cy="977900"/>
        </p:xfrm>
        <a:graphic>
          <a:graphicData uri="http://schemas.openxmlformats.org/presentationml/2006/ole">
            <mc:AlternateContent xmlns:mc="http://schemas.openxmlformats.org/markup-compatibility/2006">
              <mc:Choice xmlns:v="urn:schemas-microsoft-com:vml" Requires="v">
                <p:oleObj spid="_x0000_s40081" name="Equation" r:id="rId4" imgW="596900" imgH="419100" progId="Equation.DSMT4">
                  <p:embed/>
                </p:oleObj>
              </mc:Choice>
              <mc:Fallback>
                <p:oleObj name="Equation" r:id="rId4" imgW="596900" imgH="419100" progId="Equation.DSMT4">
                  <p:embed/>
                  <p:pic>
                    <p:nvPicPr>
                      <p:cNvPr id="0" name=""/>
                      <p:cNvPicPr>
                        <a:picLocks noChangeAspect="1" noChangeArrowheads="1"/>
                      </p:cNvPicPr>
                      <p:nvPr/>
                    </p:nvPicPr>
                    <p:blipFill>
                      <a:blip r:embed="rId5"/>
                      <a:srcRect/>
                      <a:stretch>
                        <a:fillRect/>
                      </a:stretch>
                    </p:blipFill>
                    <p:spPr bwMode="auto">
                      <a:xfrm>
                        <a:off x="2895600" y="4483100"/>
                        <a:ext cx="1373188" cy="9779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1" name="Object 7"/>
          <p:cNvGraphicFramePr>
            <a:graphicFrameLocks noChangeAspect="1"/>
          </p:cNvGraphicFramePr>
          <p:nvPr>
            <p:extLst/>
          </p:nvPr>
        </p:nvGraphicFramePr>
        <p:xfrm>
          <a:off x="5319713" y="6011863"/>
          <a:ext cx="1081087" cy="565150"/>
        </p:xfrm>
        <a:graphic>
          <a:graphicData uri="http://schemas.openxmlformats.org/presentationml/2006/ole">
            <mc:AlternateContent xmlns:mc="http://schemas.openxmlformats.org/markup-compatibility/2006">
              <mc:Choice xmlns:v="urn:schemas-microsoft-com:vml" Requires="v">
                <p:oleObj spid="_x0000_s40082" name="Equation" r:id="rId6" imgW="774700" imgH="419100" progId="Equation.DSMT4">
                  <p:embed/>
                </p:oleObj>
              </mc:Choice>
              <mc:Fallback>
                <p:oleObj name="Equation" r:id="rId6" imgW="774700" imgH="419100" progId="Equation.DSMT4">
                  <p:embed/>
                  <p:pic>
                    <p:nvPicPr>
                      <p:cNvPr id="0" name=""/>
                      <p:cNvPicPr>
                        <a:picLocks noChangeAspect="1" noChangeArrowheads="1"/>
                      </p:cNvPicPr>
                      <p:nvPr/>
                    </p:nvPicPr>
                    <p:blipFill>
                      <a:blip r:embed="rId7"/>
                      <a:srcRect/>
                      <a:stretch>
                        <a:fillRect/>
                      </a:stretch>
                    </p:blipFill>
                    <p:spPr bwMode="auto">
                      <a:xfrm>
                        <a:off x="5319713" y="6011863"/>
                        <a:ext cx="1081087" cy="5651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2" name="Object 8"/>
          <p:cNvGraphicFramePr>
            <a:graphicFrameLocks noChangeAspect="1"/>
          </p:cNvGraphicFramePr>
          <p:nvPr>
            <p:extLst/>
          </p:nvPr>
        </p:nvGraphicFramePr>
        <p:xfrm>
          <a:off x="4265613" y="4483100"/>
          <a:ext cx="1373187" cy="977900"/>
        </p:xfrm>
        <a:graphic>
          <a:graphicData uri="http://schemas.openxmlformats.org/presentationml/2006/ole">
            <mc:AlternateContent xmlns:mc="http://schemas.openxmlformats.org/markup-compatibility/2006">
              <mc:Choice xmlns:v="urn:schemas-microsoft-com:vml" Requires="v">
                <p:oleObj spid="_x0000_s40083" name="Equation" r:id="rId8" imgW="596900" imgH="419100" progId="Equation.DSMT4">
                  <p:embed/>
                </p:oleObj>
              </mc:Choice>
              <mc:Fallback>
                <p:oleObj name="Equation" r:id="rId8" imgW="596900" imgH="419100" progId="Equation.DSMT4">
                  <p:embed/>
                  <p:pic>
                    <p:nvPicPr>
                      <p:cNvPr id="0" name=""/>
                      <p:cNvPicPr>
                        <a:picLocks noChangeAspect="1" noChangeArrowheads="1"/>
                      </p:cNvPicPr>
                      <p:nvPr/>
                    </p:nvPicPr>
                    <p:blipFill>
                      <a:blip r:embed="rId9"/>
                      <a:srcRect/>
                      <a:stretch>
                        <a:fillRect/>
                      </a:stretch>
                    </p:blipFill>
                    <p:spPr bwMode="auto">
                      <a:xfrm>
                        <a:off x="4265613" y="4483100"/>
                        <a:ext cx="1373187" cy="9779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3" name="Object 9"/>
          <p:cNvGraphicFramePr>
            <a:graphicFrameLocks noChangeAspect="1"/>
          </p:cNvGraphicFramePr>
          <p:nvPr>
            <p:extLst/>
          </p:nvPr>
        </p:nvGraphicFramePr>
        <p:xfrm>
          <a:off x="5638800" y="4419600"/>
          <a:ext cx="466725" cy="950913"/>
        </p:xfrm>
        <a:graphic>
          <a:graphicData uri="http://schemas.openxmlformats.org/presentationml/2006/ole">
            <mc:AlternateContent xmlns:mc="http://schemas.openxmlformats.org/markup-compatibility/2006">
              <mc:Choice xmlns:v="urn:schemas-microsoft-com:vml" Requires="v">
                <p:oleObj spid="_x0000_s40084" name="Equation" r:id="rId10" imgW="203040" imgH="406080" progId="Equation.DSMT4">
                  <p:embed/>
                </p:oleObj>
              </mc:Choice>
              <mc:Fallback>
                <p:oleObj name="Equation" r:id="rId10" imgW="20304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419600"/>
                        <a:ext cx="466725" cy="9509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16534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Monday, Sept. 18, 2017</a:t>
            </a:r>
            <a:endParaRPr lang="en-US"/>
          </a:p>
        </p:txBody>
      </p:sp>
      <p:sp>
        <p:nvSpPr>
          <p:cNvPr id="18" name="Footer Placeholder 4"/>
          <p:cNvSpPr>
            <a:spLocks noGrp="1"/>
          </p:cNvSpPr>
          <p:nvPr>
            <p:ph type="ftr" sz="quarter" idx="11"/>
          </p:nvPr>
        </p:nvSpPr>
        <p:spPr/>
        <p:txBody>
          <a:bodyPr/>
          <a:lstStyle/>
          <a:p>
            <a:r>
              <a:rPr lang="mr-IN" smtClean="0"/>
              <a:t>PHYS 1444-002, Fall 2017                     Dr. Jaehoon Yu</a:t>
            </a:r>
            <a:endParaRPr lang="en-US"/>
          </a:p>
        </p:txBody>
      </p:sp>
      <p:sp>
        <p:nvSpPr>
          <p:cNvPr id="19" name="Slide Number Placeholder 5"/>
          <p:cNvSpPr>
            <a:spLocks noGrp="1"/>
          </p:cNvSpPr>
          <p:nvPr>
            <p:ph type="sldNum" sz="quarter" idx="12"/>
          </p:nvPr>
        </p:nvSpPr>
        <p:spPr/>
        <p:txBody>
          <a:bodyPr/>
          <a:lstStyle/>
          <a:p>
            <a:fld id="{B004E6BB-AD62-244F-B62F-B078111CDD09}" type="slidenum">
              <a:rPr lang="en-US"/>
              <a:pPr/>
              <a:t>25</a:t>
            </a:fld>
            <a:endParaRPr lang="en-US"/>
          </a:p>
        </p:txBody>
      </p:sp>
      <p:sp>
        <p:nvSpPr>
          <p:cNvPr id="212994" name="Rectangle 2"/>
          <p:cNvSpPr>
            <a:spLocks noGrp="1" noChangeArrowheads="1"/>
          </p:cNvSpPr>
          <p:nvPr>
            <p:ph type="title"/>
          </p:nvPr>
        </p:nvSpPr>
        <p:spPr>
          <a:xfrm>
            <a:off x="228600" y="76200"/>
            <a:ext cx="8686800" cy="762000"/>
          </a:xfrm>
        </p:spPr>
        <p:txBody>
          <a:bodyPr/>
          <a:lstStyle/>
          <a:p>
            <a:r>
              <a:rPr lang="en-US"/>
              <a:t>Gauss’ Law w/ more than one charge</a:t>
            </a:r>
          </a:p>
        </p:txBody>
      </p:sp>
      <p:sp>
        <p:nvSpPr>
          <p:cNvPr id="212995" name="Rectangle 3"/>
          <p:cNvSpPr>
            <a:spLocks noGrp="1" noChangeArrowheads="1"/>
          </p:cNvSpPr>
          <p:nvPr>
            <p:ph type="body" idx="1"/>
          </p:nvPr>
        </p:nvSpPr>
        <p:spPr>
          <a:xfrm>
            <a:off x="152400" y="762000"/>
            <a:ext cx="8686800" cy="1219200"/>
          </a:xfrm>
        </p:spPr>
        <p:txBody>
          <a:bodyPr/>
          <a:lstStyle/>
          <a:p>
            <a:r>
              <a:rPr lang="en-US" dirty="0"/>
              <a:t>Let’s consider several charges inside a closed surface.</a:t>
            </a:r>
          </a:p>
          <a:p>
            <a:r>
              <a:rPr lang="en-US" dirty="0"/>
              <a:t>For each charge, </a:t>
            </a:r>
            <a:r>
              <a:rPr lang="en-US" dirty="0" smtClean="0"/>
              <a:t>Q</a:t>
            </a:r>
            <a:r>
              <a:rPr lang="en-US" i="1" baseline="-25000" dirty="0" smtClean="0"/>
              <a:t>i</a:t>
            </a:r>
            <a:r>
              <a:rPr lang="en-US" dirty="0" smtClean="0"/>
              <a:t> </a:t>
            </a:r>
            <a:r>
              <a:rPr lang="en-US" dirty="0"/>
              <a:t>inside the chosen closed surface, </a:t>
            </a:r>
          </a:p>
        </p:txBody>
      </p:sp>
      <p:sp>
        <p:nvSpPr>
          <p:cNvPr id="212996" name="Rectangle 4"/>
          <p:cNvSpPr>
            <a:spLocks noChangeArrowheads="1"/>
          </p:cNvSpPr>
          <p:nvPr/>
        </p:nvSpPr>
        <p:spPr bwMode="auto">
          <a:xfrm>
            <a:off x="76200" y="2819400"/>
            <a:ext cx="9067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Since electric fields can be added </a:t>
            </a:r>
            <a:r>
              <a:rPr lang="en-US" sz="2800" dirty="0" err="1">
                <a:solidFill>
                  <a:schemeClr val="accent2"/>
                </a:solidFill>
                <a:latin typeface="Arial Narrow" charset="0"/>
                <a:sym typeface="Wingdings" charset="2"/>
              </a:rPr>
              <a:t>vectorially</a:t>
            </a:r>
            <a:r>
              <a:rPr lang="en-US" sz="2800" dirty="0">
                <a:solidFill>
                  <a:schemeClr val="accent2"/>
                </a:solidFill>
                <a:latin typeface="Arial Narrow" charset="0"/>
                <a:sym typeface="Wingdings" charset="2"/>
              </a:rPr>
              <a:t>, following the superposition principle, the total field </a:t>
            </a:r>
            <a:r>
              <a:rPr lang="en-US" sz="2800" b="1" dirty="0">
                <a:solidFill>
                  <a:schemeClr val="accent2"/>
                </a:solidFill>
                <a:latin typeface="Arial Narrow" charset="0"/>
                <a:sym typeface="Wingdings" charset="2"/>
              </a:rPr>
              <a:t>E</a:t>
            </a:r>
            <a:r>
              <a:rPr lang="en-US" sz="2800" dirty="0">
                <a:solidFill>
                  <a:schemeClr val="accent2"/>
                </a:solidFill>
                <a:latin typeface="Arial Narrow" charset="0"/>
                <a:sym typeface="Wingdings" charset="2"/>
              </a:rPr>
              <a:t> is equal to the sum of the fields due to each charge               and any external </a:t>
            </a:r>
            <a:r>
              <a:rPr lang="en-US" sz="2800" dirty="0" smtClean="0">
                <a:solidFill>
                  <a:schemeClr val="accent2"/>
                </a:solidFill>
                <a:latin typeface="Arial Narrow" charset="0"/>
                <a:sym typeface="Wingdings" charset="2"/>
              </a:rPr>
              <a:t>fields.    </a:t>
            </a:r>
            <a:r>
              <a:rPr lang="en-US" sz="2800" dirty="0">
                <a:solidFill>
                  <a:schemeClr val="accent2"/>
                </a:solidFill>
                <a:latin typeface="Arial Narrow" charset="0"/>
                <a:sym typeface="Wingdings" charset="2"/>
              </a:rPr>
              <a:t>So</a:t>
            </a: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value of the flux depends </a:t>
            </a:r>
            <a:r>
              <a:rPr lang="en-US" sz="2800" dirty="0" smtClean="0">
                <a:solidFill>
                  <a:schemeClr val="accent2"/>
                </a:solidFill>
                <a:latin typeface="Arial Narrow" charset="0"/>
                <a:sym typeface="Wingdings" charset="2"/>
              </a:rPr>
              <a:t>only on </a:t>
            </a:r>
            <a:r>
              <a:rPr lang="en-US" sz="2800" dirty="0">
                <a:solidFill>
                  <a:schemeClr val="accent2"/>
                </a:solidFill>
                <a:latin typeface="Arial Narrow" charset="0"/>
                <a:sym typeface="Wingdings" charset="2"/>
              </a:rPr>
              <a:t>the charge enclosed in the surface!!  Gauss’ law. </a:t>
            </a:r>
          </a:p>
        </p:txBody>
      </p:sp>
      <p:graphicFrame>
        <p:nvGraphicFramePr>
          <p:cNvPr id="212997" name="Object 5"/>
          <p:cNvGraphicFramePr>
            <a:graphicFrameLocks noChangeAspect="1"/>
          </p:cNvGraphicFramePr>
          <p:nvPr>
            <p:extLst/>
          </p:nvPr>
        </p:nvGraphicFramePr>
        <p:xfrm>
          <a:off x="1692275" y="2041525"/>
          <a:ext cx="1663700" cy="787400"/>
        </p:xfrm>
        <a:graphic>
          <a:graphicData uri="http://schemas.openxmlformats.org/presentationml/2006/ole">
            <mc:AlternateContent xmlns:mc="http://schemas.openxmlformats.org/markup-compatibility/2006">
              <mc:Choice xmlns:v="urn:schemas-microsoft-com:vml" Requires="v">
                <p:oleObj spid="_x0000_s41245" name="Equation" r:id="rId3" imgW="622300" imgH="304800" progId="Equation.DSMT4">
                  <p:embed/>
                </p:oleObj>
              </mc:Choice>
              <mc:Fallback>
                <p:oleObj name="Equation" r:id="rId3" imgW="622300" imgH="304800" progId="Equation.DSMT4">
                  <p:embed/>
                  <p:pic>
                    <p:nvPicPr>
                      <p:cNvPr id="0" name=""/>
                      <p:cNvPicPr>
                        <a:picLocks noChangeAspect="1" noChangeArrowheads="1"/>
                      </p:cNvPicPr>
                      <p:nvPr/>
                    </p:nvPicPr>
                    <p:blipFill>
                      <a:blip r:embed="rId4"/>
                      <a:srcRect/>
                      <a:stretch>
                        <a:fillRect/>
                      </a:stretch>
                    </p:blipFill>
                    <p:spPr bwMode="auto">
                      <a:xfrm>
                        <a:off x="1692275" y="2041525"/>
                        <a:ext cx="1663700" cy="7874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2998" name="Text Box 6"/>
          <p:cNvSpPr txBox="1">
            <a:spLocks noChangeArrowheads="1"/>
          </p:cNvSpPr>
          <p:nvPr/>
        </p:nvSpPr>
        <p:spPr bwMode="auto">
          <a:xfrm>
            <a:off x="4911725" y="1905000"/>
            <a:ext cx="14509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a:t>
            </a:r>
          </a:p>
        </p:txBody>
      </p:sp>
      <p:sp>
        <p:nvSpPr>
          <p:cNvPr id="212999" name="Text Box 7"/>
          <p:cNvSpPr txBox="1">
            <a:spLocks noChangeArrowheads="1"/>
          </p:cNvSpPr>
          <p:nvPr/>
        </p:nvSpPr>
        <p:spPr bwMode="auto">
          <a:xfrm>
            <a:off x="4935538" y="2362200"/>
            <a:ext cx="40560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The electric field produced by Q</a:t>
            </a:r>
            <a:r>
              <a:rPr lang="en-US" sz="2000" b="1" i="1" baseline="-25000">
                <a:solidFill>
                  <a:srgbClr val="800000"/>
                </a:solidFill>
                <a:latin typeface="Arial Narrow" charset="0"/>
              </a:rPr>
              <a:t>i</a:t>
            </a:r>
            <a:r>
              <a:rPr lang="en-US" sz="2000" b="1">
                <a:solidFill>
                  <a:srgbClr val="800000"/>
                </a:solidFill>
                <a:latin typeface="Arial Narrow" charset="0"/>
              </a:rPr>
              <a:t> alone!</a:t>
            </a:r>
          </a:p>
        </p:txBody>
      </p:sp>
      <p:graphicFrame>
        <p:nvGraphicFramePr>
          <p:cNvPr id="213000" name="Object 8"/>
          <p:cNvGraphicFramePr>
            <a:graphicFrameLocks noChangeAspect="1"/>
          </p:cNvGraphicFramePr>
          <p:nvPr>
            <p:extLst/>
          </p:nvPr>
        </p:nvGraphicFramePr>
        <p:xfrm>
          <a:off x="5786438" y="1828800"/>
          <a:ext cx="385762" cy="533400"/>
        </p:xfrm>
        <a:graphic>
          <a:graphicData uri="http://schemas.openxmlformats.org/presentationml/2006/ole">
            <mc:AlternateContent xmlns:mc="http://schemas.openxmlformats.org/markup-compatibility/2006">
              <mc:Choice xmlns:v="urn:schemas-microsoft-com:vml" Requires="v">
                <p:oleObj spid="_x0000_s41246" name="Equation" r:id="rId5" imgW="165100" imgH="228600" progId="Equation.DSMT4">
                  <p:embed/>
                </p:oleObj>
              </mc:Choice>
              <mc:Fallback>
                <p:oleObj name="Equation" r:id="rId5" imgW="165100" imgH="228600" progId="Equation.DSMT4">
                  <p:embed/>
                  <p:pic>
                    <p:nvPicPr>
                      <p:cNvPr id="0" name=""/>
                      <p:cNvPicPr>
                        <a:picLocks noChangeAspect="1" noChangeArrowheads="1"/>
                      </p:cNvPicPr>
                      <p:nvPr/>
                    </p:nvPicPr>
                    <p:blipFill>
                      <a:blip r:embed="rId6"/>
                      <a:srcRect/>
                      <a:stretch>
                        <a:fillRect/>
                      </a:stretch>
                    </p:blipFill>
                    <p:spPr bwMode="auto">
                      <a:xfrm>
                        <a:off x="5786438" y="1828800"/>
                        <a:ext cx="385762"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1" name="Object 9"/>
          <p:cNvGraphicFramePr>
            <a:graphicFrameLocks noChangeAspect="1"/>
          </p:cNvGraphicFramePr>
          <p:nvPr>
            <p:extLst/>
          </p:nvPr>
        </p:nvGraphicFramePr>
        <p:xfrm>
          <a:off x="3810000" y="3657600"/>
          <a:ext cx="1143000" cy="609600"/>
        </p:xfrm>
        <a:graphic>
          <a:graphicData uri="http://schemas.openxmlformats.org/presentationml/2006/ole">
            <mc:AlternateContent xmlns:mc="http://schemas.openxmlformats.org/markup-compatibility/2006">
              <mc:Choice xmlns:v="urn:schemas-microsoft-com:vml" Requires="v">
                <p:oleObj spid="_x0000_s41247" name="Equation" r:id="rId7" imgW="596900" imgH="254000" progId="Equation.DSMT4">
                  <p:embed/>
                </p:oleObj>
              </mc:Choice>
              <mc:Fallback>
                <p:oleObj name="Equation" r:id="rId7" imgW="596900" imgH="254000" progId="Equation.DSMT4">
                  <p:embed/>
                  <p:pic>
                    <p:nvPicPr>
                      <p:cNvPr id="0" name=""/>
                      <p:cNvPicPr>
                        <a:picLocks noChangeAspect="1" noChangeArrowheads="1"/>
                      </p:cNvPicPr>
                      <p:nvPr/>
                    </p:nvPicPr>
                    <p:blipFill>
                      <a:blip r:embed="rId8"/>
                      <a:srcRect/>
                      <a:stretch>
                        <a:fillRect/>
                      </a:stretch>
                    </p:blipFill>
                    <p:spPr bwMode="auto">
                      <a:xfrm>
                        <a:off x="3810000" y="3657600"/>
                        <a:ext cx="1143000" cy="609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extLst/>
          </p:nvPr>
        </p:nvGraphicFramePr>
        <p:xfrm>
          <a:off x="457200" y="4324350"/>
          <a:ext cx="1503363" cy="742950"/>
        </p:xfrm>
        <a:graphic>
          <a:graphicData uri="http://schemas.openxmlformats.org/presentationml/2006/ole">
            <mc:AlternateContent xmlns:mc="http://schemas.openxmlformats.org/markup-compatibility/2006">
              <mc:Choice xmlns:v="urn:schemas-microsoft-com:vml" Requires="v">
                <p:oleObj spid="_x0000_s41248" name="Equation" r:id="rId9" imgW="596900" imgH="304800" progId="Equation.DSMT4">
                  <p:embed/>
                </p:oleObj>
              </mc:Choice>
              <mc:Fallback>
                <p:oleObj name="Equation" r:id="rId9" imgW="596900" imgH="304800" progId="Equation.DSMT4">
                  <p:embed/>
                  <p:pic>
                    <p:nvPicPr>
                      <p:cNvPr id="0" name=""/>
                      <p:cNvPicPr>
                        <a:picLocks noChangeAspect="1" noChangeArrowheads="1"/>
                      </p:cNvPicPr>
                      <p:nvPr/>
                    </p:nvPicPr>
                    <p:blipFill>
                      <a:blip r:embed="rId10"/>
                      <a:srcRect/>
                      <a:stretch>
                        <a:fillRect/>
                      </a:stretch>
                    </p:blipFill>
                    <p:spPr bwMode="auto">
                      <a:xfrm>
                        <a:off x="457200" y="4324350"/>
                        <a:ext cx="1503363" cy="7429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3003" name="Text Box 11"/>
          <p:cNvSpPr txBox="1">
            <a:spLocks noChangeArrowheads="1"/>
          </p:cNvSpPr>
          <p:nvPr/>
        </p:nvSpPr>
        <p:spPr bwMode="auto">
          <a:xfrm>
            <a:off x="7162800" y="4038600"/>
            <a:ext cx="15398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Q</a:t>
            </a:r>
            <a:r>
              <a:rPr lang="en-US" sz="2000" b="1" baseline="-25000">
                <a:solidFill>
                  <a:srgbClr val="800000"/>
                </a:solidFill>
                <a:latin typeface="Arial Narrow" charset="0"/>
              </a:rPr>
              <a:t>encl</a:t>
            </a:r>
            <a:r>
              <a:rPr lang="en-US" sz="2000" b="1">
                <a:solidFill>
                  <a:srgbClr val="800000"/>
                </a:solidFill>
                <a:latin typeface="Arial Narrow" charset="0"/>
              </a:rPr>
              <a:t>?</a:t>
            </a:r>
          </a:p>
        </p:txBody>
      </p:sp>
      <p:sp>
        <p:nvSpPr>
          <p:cNvPr id="213004" name="Text Box 12"/>
          <p:cNvSpPr txBox="1">
            <a:spLocks noChangeArrowheads="1"/>
          </p:cNvSpPr>
          <p:nvPr/>
        </p:nvSpPr>
        <p:spPr bwMode="auto">
          <a:xfrm>
            <a:off x="7086600" y="4495800"/>
            <a:ext cx="19050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b="1">
                <a:solidFill>
                  <a:srgbClr val="800000"/>
                </a:solidFill>
                <a:latin typeface="Arial Narrow" charset="0"/>
              </a:rPr>
              <a:t>The total enclosed charge!</a:t>
            </a:r>
          </a:p>
        </p:txBody>
      </p:sp>
      <p:graphicFrame>
        <p:nvGraphicFramePr>
          <p:cNvPr id="213005" name="Object 13"/>
          <p:cNvGraphicFramePr>
            <a:graphicFrameLocks noChangeAspect="1"/>
          </p:cNvGraphicFramePr>
          <p:nvPr>
            <p:extLst/>
          </p:nvPr>
        </p:nvGraphicFramePr>
        <p:xfrm>
          <a:off x="1971675" y="4324350"/>
          <a:ext cx="3101975" cy="742950"/>
        </p:xfrm>
        <a:graphic>
          <a:graphicData uri="http://schemas.openxmlformats.org/presentationml/2006/ole">
            <mc:AlternateContent xmlns:mc="http://schemas.openxmlformats.org/markup-compatibility/2006">
              <mc:Choice xmlns:v="urn:schemas-microsoft-com:vml" Requires="v">
                <p:oleObj spid="_x0000_s41249" name="Equation" r:id="rId11" imgW="1231900" imgH="304800" progId="Equation.DSMT4">
                  <p:embed/>
                </p:oleObj>
              </mc:Choice>
              <mc:Fallback>
                <p:oleObj name="Equation" r:id="rId11" imgW="1231900" imgH="304800" progId="Equation.DSMT4">
                  <p:embed/>
                  <p:pic>
                    <p:nvPicPr>
                      <p:cNvPr id="0" name=""/>
                      <p:cNvPicPr>
                        <a:picLocks noChangeAspect="1" noChangeArrowheads="1"/>
                      </p:cNvPicPr>
                      <p:nvPr/>
                    </p:nvPicPr>
                    <p:blipFill>
                      <a:blip r:embed="rId12"/>
                      <a:srcRect/>
                      <a:stretch>
                        <a:fillRect/>
                      </a:stretch>
                    </p:blipFill>
                    <p:spPr bwMode="auto">
                      <a:xfrm>
                        <a:off x="1971675" y="4324350"/>
                        <a:ext cx="3101975" cy="7429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6" name="Object 14"/>
          <p:cNvGraphicFramePr>
            <a:graphicFrameLocks noChangeAspect="1"/>
          </p:cNvGraphicFramePr>
          <p:nvPr>
            <p:extLst/>
          </p:nvPr>
        </p:nvGraphicFramePr>
        <p:xfrm>
          <a:off x="4999038" y="4129088"/>
          <a:ext cx="1249362" cy="1114425"/>
        </p:xfrm>
        <a:graphic>
          <a:graphicData uri="http://schemas.openxmlformats.org/presentationml/2006/ole">
            <mc:AlternateContent xmlns:mc="http://schemas.openxmlformats.org/markup-compatibility/2006">
              <mc:Choice xmlns:v="urn:schemas-microsoft-com:vml" Requires="v">
                <p:oleObj spid="_x0000_s41250" name="Equation" r:id="rId13" imgW="495300" imgH="457200" progId="Equation.DSMT4">
                  <p:embed/>
                </p:oleObj>
              </mc:Choice>
              <mc:Fallback>
                <p:oleObj name="Equation" r:id="rId13" imgW="495300" imgH="457200" progId="Equation.DSMT4">
                  <p:embed/>
                  <p:pic>
                    <p:nvPicPr>
                      <p:cNvPr id="0" name=""/>
                      <p:cNvPicPr>
                        <a:picLocks noChangeAspect="1" noChangeArrowheads="1"/>
                      </p:cNvPicPr>
                      <p:nvPr/>
                    </p:nvPicPr>
                    <p:blipFill>
                      <a:blip r:embed="rId14"/>
                      <a:srcRect/>
                      <a:stretch>
                        <a:fillRect/>
                      </a:stretch>
                    </p:blipFill>
                    <p:spPr bwMode="auto">
                      <a:xfrm>
                        <a:off x="4999038" y="4129088"/>
                        <a:ext cx="1249362" cy="11144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7" name="Object 15"/>
          <p:cNvGraphicFramePr>
            <a:graphicFrameLocks noChangeAspect="1"/>
          </p:cNvGraphicFramePr>
          <p:nvPr>
            <p:extLst/>
          </p:nvPr>
        </p:nvGraphicFramePr>
        <p:xfrm>
          <a:off x="6172200" y="4237038"/>
          <a:ext cx="830263" cy="1052512"/>
        </p:xfrm>
        <a:graphic>
          <a:graphicData uri="http://schemas.openxmlformats.org/presentationml/2006/ole">
            <mc:AlternateContent xmlns:mc="http://schemas.openxmlformats.org/markup-compatibility/2006">
              <mc:Choice xmlns:v="urn:schemas-microsoft-com:vml" Requires="v">
                <p:oleObj spid="_x0000_s41251" name="Equation" r:id="rId15" imgW="330200" imgH="431800" progId="Equation.DSMT4">
                  <p:embed/>
                </p:oleObj>
              </mc:Choice>
              <mc:Fallback>
                <p:oleObj name="Equation" r:id="rId15" imgW="330200" imgH="431800" progId="Equation.DSMT4">
                  <p:embed/>
                  <p:pic>
                    <p:nvPicPr>
                      <p:cNvPr id="0" name=""/>
                      <p:cNvPicPr>
                        <a:picLocks noChangeAspect="1" noChangeArrowheads="1"/>
                      </p:cNvPicPr>
                      <p:nvPr/>
                    </p:nvPicPr>
                    <p:blipFill>
                      <a:blip r:embed="rId16"/>
                      <a:srcRect/>
                      <a:stretch>
                        <a:fillRect/>
                      </a:stretch>
                    </p:blipFill>
                    <p:spPr bwMode="auto">
                      <a:xfrm>
                        <a:off x="6172200" y="4237038"/>
                        <a:ext cx="830263" cy="10525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1905000"/>
          <a:ext cx="542925" cy="1050925"/>
        </p:xfrm>
        <a:graphic>
          <a:graphicData uri="http://schemas.openxmlformats.org/presentationml/2006/ole">
            <mc:AlternateContent xmlns:mc="http://schemas.openxmlformats.org/markup-compatibility/2006">
              <mc:Choice xmlns:v="urn:schemas-microsoft-com:vml" Requires="v">
                <p:oleObj spid="_x0000_s41252" name="Equation" r:id="rId17" imgW="203040" imgH="406080" progId="Equation.DSMT4">
                  <p:embed/>
                </p:oleObj>
              </mc:Choice>
              <mc:Fallback>
                <p:oleObj name="Equation" r:id="rId17" imgW="20304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1905000"/>
                        <a:ext cx="542925" cy="10509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1450866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Sept. 18, 2017</a:t>
            </a:r>
            <a:endParaRPr lang="en-US"/>
          </a:p>
        </p:txBody>
      </p:sp>
      <p:sp>
        <p:nvSpPr>
          <p:cNvPr id="6" name="Footer Placeholder 4"/>
          <p:cNvSpPr>
            <a:spLocks noGrp="1"/>
          </p:cNvSpPr>
          <p:nvPr>
            <p:ph type="ftr" sz="quarter" idx="11"/>
          </p:nvPr>
        </p:nvSpPr>
        <p:spPr/>
        <p:txBody>
          <a:bodyPr/>
          <a:lstStyle/>
          <a:p>
            <a:r>
              <a:rPr lang="mr-IN" smtClean="0"/>
              <a:t>PHYS 1444-002, Fall 2017                     Dr. Jaehoon Yu</a:t>
            </a:r>
            <a:endParaRPr lang="en-US"/>
          </a:p>
        </p:txBody>
      </p:sp>
      <p:sp>
        <p:nvSpPr>
          <p:cNvPr id="7" name="Slide Number Placeholder 5"/>
          <p:cNvSpPr>
            <a:spLocks noGrp="1"/>
          </p:cNvSpPr>
          <p:nvPr>
            <p:ph type="sldNum" sz="quarter" idx="12"/>
          </p:nvPr>
        </p:nvSpPr>
        <p:spPr/>
        <p:txBody>
          <a:bodyPr/>
          <a:lstStyle/>
          <a:p>
            <a:fld id="{04514949-A757-2642-B93E-BC0C39F36828}" type="slidenum">
              <a:rPr lang="en-US"/>
              <a:pPr/>
              <a:t>26</a:t>
            </a:fld>
            <a:endParaRPr lang="en-US"/>
          </a:p>
        </p:txBody>
      </p:sp>
      <p:sp>
        <p:nvSpPr>
          <p:cNvPr id="214018" name="Rectangle 2"/>
          <p:cNvSpPr>
            <a:spLocks noGrp="1" noChangeArrowheads="1"/>
          </p:cNvSpPr>
          <p:nvPr>
            <p:ph type="title"/>
          </p:nvPr>
        </p:nvSpPr>
        <p:spPr>
          <a:xfrm>
            <a:off x="228600" y="76200"/>
            <a:ext cx="8686800" cy="762000"/>
          </a:xfrm>
        </p:spPr>
        <p:txBody>
          <a:bodyPr/>
          <a:lstStyle/>
          <a:p>
            <a:r>
              <a:rPr lang="en-US"/>
              <a:t>So what is Gauss’ Law good for?</a:t>
            </a:r>
          </a:p>
        </p:txBody>
      </p:sp>
      <p:sp>
        <p:nvSpPr>
          <p:cNvPr id="214019" name="Rectangle 3"/>
          <p:cNvSpPr>
            <a:spLocks noGrp="1" noChangeArrowheads="1"/>
          </p:cNvSpPr>
          <p:nvPr>
            <p:ph type="body" idx="1"/>
          </p:nvPr>
        </p:nvSpPr>
        <p:spPr>
          <a:xfrm>
            <a:off x="152400" y="914400"/>
            <a:ext cx="8839200" cy="4419600"/>
          </a:xfrm>
        </p:spPr>
        <p:txBody>
          <a:bodyPr/>
          <a:lstStyle/>
          <a:p>
            <a:r>
              <a:rPr lang="en-US"/>
              <a:t>Derivation of Gauss’ law from Coulomb’s law is only valid for </a:t>
            </a:r>
            <a:r>
              <a:rPr lang="en-US" b="1" u="sng">
                <a:solidFill>
                  <a:srgbClr val="FF0066"/>
                </a:solidFill>
              </a:rPr>
              <a:t>static electric charge</a:t>
            </a:r>
            <a:r>
              <a:rPr lang="en-US"/>
              <a:t>.</a:t>
            </a:r>
          </a:p>
          <a:p>
            <a:r>
              <a:rPr lang="en-US"/>
              <a:t>Electric field can also be produced by changing magnetic fields.</a:t>
            </a:r>
          </a:p>
          <a:p>
            <a:pPr lvl="1"/>
            <a:r>
              <a:rPr lang="en-US"/>
              <a:t>Coulomb’s law cannot describe this field while Gauss’ law is still valid</a:t>
            </a:r>
          </a:p>
          <a:p>
            <a:r>
              <a:rPr lang="en-US"/>
              <a:t>Gauss’ law is more general than Coulomb’s law.</a:t>
            </a:r>
          </a:p>
          <a:p>
            <a:pPr lvl="1"/>
            <a:r>
              <a:rPr lang="en-US"/>
              <a:t>Can be used to obtain electric field, forces or obtain charges </a:t>
            </a:r>
          </a:p>
        </p:txBody>
      </p:sp>
      <p:sp>
        <p:nvSpPr>
          <p:cNvPr id="214020" name="Text Box 4"/>
          <p:cNvSpPr txBox="1">
            <a:spLocks noChangeArrowheads="1"/>
          </p:cNvSpPr>
          <p:nvPr/>
        </p:nvSpPr>
        <p:spPr bwMode="auto">
          <a:xfrm>
            <a:off x="152400" y="5235575"/>
            <a:ext cx="8839200" cy="860425"/>
          </a:xfrm>
          <a:prstGeom prst="rect">
            <a:avLst/>
          </a:prstGeom>
          <a:solidFill>
            <a:srgbClr val="FFFF66"/>
          </a:solidFill>
          <a:ln w="38100">
            <a:solidFill>
              <a:srgbClr val="800000"/>
            </a:solidFill>
            <a:miter lim="800000"/>
            <a:headEnd/>
            <a:tailEnd/>
          </a:ln>
          <a:effectLst/>
        </p:spPr>
        <p:txBody>
          <a:bodyPr wrap="square">
            <a:prstTxWarp prst="textNoShape">
              <a:avLst/>
            </a:prstTxWarp>
            <a:spAutoFit/>
          </a:bodyPr>
          <a:lstStyle/>
          <a:p>
            <a:r>
              <a:rPr lang="en-US" dirty="0">
                <a:solidFill>
                  <a:srgbClr val="800000"/>
                </a:solidFill>
                <a:latin typeface="Arial Narrow" charset="0"/>
              </a:rPr>
              <a:t>Gauss’ Law: Any </a:t>
            </a:r>
            <a:r>
              <a:rPr lang="en-US" b="1" u="sng" dirty="0">
                <a:solidFill>
                  <a:srgbClr val="800000"/>
                </a:solidFill>
                <a:effectLst>
                  <a:outerShdw blurRad="38100" dist="38100" dir="2700000" algn="tl">
                    <a:srgbClr val="000000"/>
                  </a:outerShdw>
                </a:effectLst>
                <a:latin typeface="Arial Narrow" charset="0"/>
              </a:rPr>
              <a:t>differences</a:t>
            </a:r>
            <a:r>
              <a:rPr lang="en-US" dirty="0">
                <a:solidFill>
                  <a:srgbClr val="800000"/>
                </a:solidFill>
                <a:latin typeface="Arial Narrow" charset="0"/>
              </a:rPr>
              <a:t> between the input and output flux of the electric field over any enclosed surface is due to the charge </a:t>
            </a:r>
            <a:r>
              <a:rPr lang="en-US" dirty="0" smtClean="0">
                <a:solidFill>
                  <a:srgbClr val="800000"/>
                </a:solidFill>
                <a:latin typeface="Arial Narrow" charset="0"/>
              </a:rPr>
              <a:t>inside </a:t>
            </a:r>
            <a:r>
              <a:rPr lang="en-US" dirty="0">
                <a:solidFill>
                  <a:srgbClr val="800000"/>
                </a:solidFill>
                <a:latin typeface="Arial Narrow" charset="0"/>
              </a:rPr>
              <a:t>that surface!!!</a:t>
            </a:r>
          </a:p>
        </p:txBody>
      </p:sp>
    </p:spTree>
    <p:extLst>
      <p:ext uri="{BB962C8B-B14F-4D97-AF65-F5344CB8AC3E}">
        <p14:creationId xmlns:p14="http://schemas.microsoft.com/office/powerpoint/2010/main" val="43058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Sept. 18, 2017</a:t>
            </a:r>
            <a:endParaRPr lang="en-US"/>
          </a:p>
        </p:txBody>
      </p:sp>
      <p:sp>
        <p:nvSpPr>
          <p:cNvPr id="6" name="Footer Placeholder 4"/>
          <p:cNvSpPr>
            <a:spLocks noGrp="1"/>
          </p:cNvSpPr>
          <p:nvPr>
            <p:ph type="ftr" sz="quarter" idx="11"/>
          </p:nvPr>
        </p:nvSpPr>
        <p:spPr/>
        <p:txBody>
          <a:bodyPr/>
          <a:lstStyle/>
          <a:p>
            <a:r>
              <a:rPr lang="mr-IN" smtClean="0"/>
              <a:t>PHYS 1444-002, Fall 2017                     Dr. Jaehoon Yu</a:t>
            </a:r>
            <a:endParaRPr lang="en-US"/>
          </a:p>
        </p:txBody>
      </p:sp>
      <p:sp>
        <p:nvSpPr>
          <p:cNvPr id="7" name="Slide Number Placeholder 5"/>
          <p:cNvSpPr>
            <a:spLocks noGrp="1"/>
          </p:cNvSpPr>
          <p:nvPr>
            <p:ph type="sldNum" sz="quarter" idx="12"/>
          </p:nvPr>
        </p:nvSpPr>
        <p:spPr/>
        <p:txBody>
          <a:bodyPr/>
          <a:lstStyle/>
          <a:p>
            <a:fld id="{15EF2208-1268-C54B-BDB9-6BD69E65938C}" type="slidenum">
              <a:rPr lang="en-US"/>
              <a:pPr/>
              <a:t>27</a:t>
            </a:fld>
            <a:endParaRPr lang="en-US"/>
          </a:p>
        </p:txBody>
      </p:sp>
      <p:sp>
        <p:nvSpPr>
          <p:cNvPr id="222210" name="Rectangle 2"/>
          <p:cNvSpPr>
            <a:spLocks noGrp="1" noChangeArrowheads="1"/>
          </p:cNvSpPr>
          <p:nvPr>
            <p:ph type="title"/>
          </p:nvPr>
        </p:nvSpPr>
        <p:spPr>
          <a:xfrm>
            <a:off x="914400" y="152400"/>
            <a:ext cx="7239000" cy="685800"/>
          </a:xfrm>
        </p:spPr>
        <p:txBody>
          <a:bodyPr/>
          <a:lstStyle/>
          <a:p>
            <a:r>
              <a:rPr lang="en-US" dirty="0" smtClean="0"/>
              <a:t>Solving problems with Gauss’ Law</a:t>
            </a:r>
            <a:endParaRPr lang="en-US" dirty="0"/>
          </a:p>
        </p:txBody>
      </p:sp>
      <p:sp>
        <p:nvSpPr>
          <p:cNvPr id="222211" name="Rectangle 3"/>
          <p:cNvSpPr>
            <a:spLocks noChangeArrowheads="1"/>
          </p:cNvSpPr>
          <p:nvPr/>
        </p:nvSpPr>
        <p:spPr bwMode="auto">
          <a:xfrm>
            <a:off x="685800" y="914400"/>
            <a:ext cx="7696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smtClean="0">
                <a:solidFill>
                  <a:schemeClr val="accent2"/>
                </a:solidFill>
                <a:latin typeface="Arial Narrow" charset="0"/>
              </a:rPr>
              <a:t>Identify the symmetry of the charge distributions</a:t>
            </a:r>
          </a:p>
          <a:p>
            <a:pPr marL="342900" indent="-342900">
              <a:spcBef>
                <a:spcPct val="20000"/>
              </a:spcBef>
              <a:buFontTx/>
              <a:buChar char="•"/>
            </a:pPr>
            <a:r>
              <a:rPr lang="en-US" sz="2800" dirty="0" smtClean="0">
                <a:solidFill>
                  <a:schemeClr val="accent2"/>
                </a:solidFill>
                <a:latin typeface="Arial Narrow" charset="0"/>
              </a:rPr>
              <a:t>Draw an appropriate </a:t>
            </a:r>
            <a:r>
              <a:rPr lang="en-US" sz="2800" dirty="0">
                <a:solidFill>
                  <a:schemeClr val="accent2"/>
                </a:solidFill>
                <a:latin typeface="Arial Narrow" charset="0"/>
              </a:rPr>
              <a:t>G</a:t>
            </a:r>
            <a:r>
              <a:rPr lang="en-US" sz="2800" dirty="0" smtClean="0">
                <a:solidFill>
                  <a:schemeClr val="accent2"/>
                </a:solidFill>
                <a:latin typeface="Arial Narrow" charset="0"/>
              </a:rPr>
              <a:t>aussian surface, making sure it passes through the point you want to know the electric field</a:t>
            </a:r>
          </a:p>
          <a:p>
            <a:pPr marL="342900" indent="-342900">
              <a:spcBef>
                <a:spcPct val="20000"/>
              </a:spcBef>
              <a:buFontTx/>
              <a:buChar char="•"/>
            </a:pPr>
            <a:r>
              <a:rPr lang="en-US" sz="2800" dirty="0" smtClean="0">
                <a:solidFill>
                  <a:schemeClr val="accent2"/>
                </a:solidFill>
                <a:latin typeface="Arial Narrow" charset="0"/>
              </a:rPr>
              <a:t>Use the symmetry of charge distribution to determine the direction of E at the point of the Gaussian surface</a:t>
            </a:r>
          </a:p>
          <a:p>
            <a:pPr marL="342900" indent="-342900">
              <a:spcBef>
                <a:spcPct val="20000"/>
              </a:spcBef>
              <a:buFontTx/>
              <a:buChar char="•"/>
            </a:pPr>
            <a:r>
              <a:rPr lang="en-US" sz="2800" dirty="0" smtClean="0">
                <a:solidFill>
                  <a:schemeClr val="accent2"/>
                </a:solidFill>
                <a:latin typeface="Arial Narrow" charset="0"/>
              </a:rPr>
              <a:t>Evaluate the flux</a:t>
            </a:r>
          </a:p>
          <a:p>
            <a:pPr marL="342900" indent="-342900">
              <a:spcBef>
                <a:spcPct val="20000"/>
              </a:spcBef>
              <a:buFontTx/>
              <a:buChar char="•"/>
            </a:pPr>
            <a:r>
              <a:rPr lang="en-US" sz="2800" dirty="0" smtClean="0">
                <a:solidFill>
                  <a:schemeClr val="accent2"/>
                </a:solidFill>
                <a:latin typeface="Arial Narrow" charset="0"/>
              </a:rPr>
              <a:t>Calculate the enclosed charge by the Gaussian surface</a:t>
            </a:r>
          </a:p>
          <a:p>
            <a:pPr marL="800100" lvl="1" indent="-342900">
              <a:spcBef>
                <a:spcPct val="20000"/>
              </a:spcBef>
              <a:buFontTx/>
              <a:buChar char="•"/>
            </a:pPr>
            <a:r>
              <a:rPr lang="en-US" dirty="0" smtClean="0">
                <a:solidFill>
                  <a:srgbClr val="008000"/>
                </a:solidFill>
                <a:latin typeface="Arial Narrow" charset="0"/>
                <a:sym typeface="Wingdings"/>
              </a:rPr>
              <a:t>Ignore all the charges outside the Gaussian surface</a:t>
            </a:r>
          </a:p>
          <a:p>
            <a:pPr marL="342900" indent="-342900">
              <a:spcBef>
                <a:spcPct val="20000"/>
              </a:spcBef>
              <a:buFontTx/>
              <a:buChar char="•"/>
            </a:pPr>
            <a:r>
              <a:rPr lang="en-US" sz="2800" dirty="0" smtClean="0">
                <a:solidFill>
                  <a:schemeClr val="accent2"/>
                </a:solidFill>
                <a:latin typeface="Arial Narrow" charset="0"/>
                <a:sym typeface="Wingdings"/>
              </a:rPr>
              <a:t>Equate the flux to the enclosed charge and solve for E</a:t>
            </a:r>
            <a:endParaRPr lang="en-US" sz="2800" dirty="0" smtClean="0">
              <a:solidFill>
                <a:schemeClr val="accent2"/>
              </a:solidFill>
              <a:latin typeface="Arial Narrow" charset="0"/>
            </a:endParaRPr>
          </a:p>
        </p:txBody>
      </p:sp>
    </p:spTree>
    <p:extLst>
      <p:ext uri="{BB962C8B-B14F-4D97-AF65-F5344CB8AC3E}">
        <p14:creationId xmlns:p14="http://schemas.microsoft.com/office/powerpoint/2010/main" val="2137536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Sept. 18,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3566F5DD-D7FD-0C44-8C59-758DD682AA16}" type="slidenum">
              <a:rPr lang="en-US"/>
              <a:pPr/>
              <a:t>28</a:t>
            </a:fld>
            <a:endParaRPr lang="en-US"/>
          </a:p>
        </p:txBody>
      </p:sp>
      <p:pic>
        <p:nvPicPr>
          <p:cNvPr id="215042" name="Picture 2" descr="FG22_010"/>
          <p:cNvPicPr>
            <a:picLocks noChangeAspect="1" noChangeArrowheads="1"/>
          </p:cNvPicPr>
          <p:nvPr/>
        </p:nvPicPr>
        <p:blipFill>
          <a:blip r:embed="rId3"/>
          <a:srcRect/>
          <a:stretch>
            <a:fillRect/>
          </a:stretch>
        </p:blipFill>
        <p:spPr bwMode="auto">
          <a:xfrm>
            <a:off x="5562600" y="381000"/>
            <a:ext cx="3733800" cy="2800350"/>
          </a:xfrm>
          <a:prstGeom prst="rect">
            <a:avLst/>
          </a:prstGeom>
          <a:noFill/>
        </p:spPr>
      </p:pic>
      <p:sp>
        <p:nvSpPr>
          <p:cNvPr id="215043" name="Rectangle 3"/>
          <p:cNvSpPr>
            <a:spLocks noGrp="1" noChangeArrowheads="1"/>
          </p:cNvSpPr>
          <p:nvPr>
            <p:ph type="title"/>
          </p:nvPr>
        </p:nvSpPr>
        <p:spPr>
          <a:xfrm>
            <a:off x="228600" y="0"/>
            <a:ext cx="8686800" cy="762000"/>
          </a:xfrm>
        </p:spPr>
        <p:txBody>
          <a:bodyPr/>
          <a:lstStyle/>
          <a:p>
            <a:r>
              <a:rPr lang="en-US"/>
              <a:t>Example 22 – 2 </a:t>
            </a:r>
          </a:p>
        </p:txBody>
      </p:sp>
      <p:sp>
        <p:nvSpPr>
          <p:cNvPr id="215044" name="Text Box 4"/>
          <p:cNvSpPr txBox="1">
            <a:spLocks noChangeArrowheads="1"/>
          </p:cNvSpPr>
          <p:nvPr/>
        </p:nvSpPr>
        <p:spPr bwMode="auto">
          <a:xfrm>
            <a:off x="152400" y="762000"/>
            <a:ext cx="5791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Flux from Gauss’ Law</a:t>
            </a:r>
            <a:r>
              <a:rPr lang="en-US" dirty="0">
                <a:solidFill>
                  <a:schemeClr val="accent2"/>
                </a:solidFill>
                <a:latin typeface="Arial Narrow" charset="0"/>
              </a:rPr>
              <a:t>: Consider</a:t>
            </a:r>
            <a:r>
              <a:rPr lang="en-US" dirty="0" smtClean="0">
                <a:solidFill>
                  <a:schemeClr val="accent2"/>
                </a:solidFill>
                <a:latin typeface="Arial Narrow" charset="0"/>
              </a:rPr>
              <a:t> two </a:t>
            </a:r>
            <a:r>
              <a:rPr lang="en-US" dirty="0">
                <a:solidFill>
                  <a:schemeClr val="accent2"/>
                </a:solidFill>
                <a:latin typeface="Arial Narrow" charset="0"/>
              </a:rPr>
              <a:t>G</a:t>
            </a:r>
            <a:r>
              <a:rPr lang="en-US" dirty="0" smtClean="0">
                <a:solidFill>
                  <a:schemeClr val="accent2"/>
                </a:solidFill>
                <a:latin typeface="Arial Narrow" charset="0"/>
              </a:rPr>
              <a:t>aussian </a:t>
            </a:r>
            <a:r>
              <a:rPr lang="en-US" dirty="0">
                <a:solidFill>
                  <a:schemeClr val="accent2"/>
                </a:solidFill>
                <a:latin typeface="Arial Narrow" charset="0"/>
              </a:rPr>
              <a:t>surfaces,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 shown in the figure. The only charge present is the charge +Q at the center of surface A</a:t>
            </a:r>
            <a:r>
              <a:rPr lang="en-US" baseline="-25000" dirty="0">
                <a:solidFill>
                  <a:schemeClr val="accent2"/>
                </a:solidFill>
                <a:latin typeface="Arial Narrow" charset="0"/>
              </a:rPr>
              <a:t>1</a:t>
            </a:r>
            <a:r>
              <a:rPr lang="en-US" dirty="0">
                <a:solidFill>
                  <a:schemeClr val="accent2"/>
                </a:solidFill>
                <a:latin typeface="Arial Narrow" charset="0"/>
              </a:rPr>
              <a:t>.   What is the net flux through each surface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a:t>
            </a:r>
          </a:p>
        </p:txBody>
      </p:sp>
      <p:sp>
        <p:nvSpPr>
          <p:cNvPr id="215045" name="Rectangle 5"/>
          <p:cNvSpPr>
            <a:spLocks noGrp="1" noChangeArrowheads="1"/>
          </p:cNvSpPr>
          <p:nvPr>
            <p:ph type="body" idx="1"/>
          </p:nvPr>
        </p:nvSpPr>
        <p:spPr>
          <a:xfrm>
            <a:off x="152400" y="2895600"/>
            <a:ext cx="5410200" cy="1600200"/>
          </a:xfrm>
        </p:spPr>
        <p:txBody>
          <a:bodyPr/>
          <a:lstStyle/>
          <a:p>
            <a:r>
              <a:rPr lang="en-US"/>
              <a:t>The surface A</a:t>
            </a:r>
            <a:r>
              <a:rPr lang="en-US" baseline="-25000"/>
              <a:t>1</a:t>
            </a:r>
            <a:r>
              <a:rPr lang="en-US"/>
              <a:t> encloses the charge +Q, so from Gauss’ law we obtain the total net flux </a:t>
            </a:r>
          </a:p>
        </p:txBody>
      </p:sp>
      <p:sp>
        <p:nvSpPr>
          <p:cNvPr id="215046" name="Rectangle 6"/>
          <p:cNvSpPr>
            <a:spLocks noChangeArrowheads="1"/>
          </p:cNvSpPr>
          <p:nvPr/>
        </p:nvSpPr>
        <p:spPr bwMode="auto">
          <a:xfrm>
            <a:off x="152400" y="4495800"/>
            <a:ext cx="5410200" cy="160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The surface A</a:t>
            </a:r>
            <a:r>
              <a:rPr lang="en-US" sz="3200" baseline="-25000">
                <a:solidFill>
                  <a:schemeClr val="accent2"/>
                </a:solidFill>
                <a:latin typeface="Arial Narrow" charset="0"/>
              </a:rPr>
              <a:t>2</a:t>
            </a:r>
            <a:r>
              <a:rPr lang="en-US" sz="3200">
                <a:solidFill>
                  <a:schemeClr val="accent2"/>
                </a:solidFill>
                <a:latin typeface="Arial Narrow" charset="0"/>
              </a:rPr>
              <a:t> the charge, +Q, is outside the surface, so the total net flux is 0.</a:t>
            </a:r>
          </a:p>
        </p:txBody>
      </p:sp>
      <p:graphicFrame>
        <p:nvGraphicFramePr>
          <p:cNvPr id="215047" name="Object 7"/>
          <p:cNvGraphicFramePr>
            <a:graphicFrameLocks noChangeAspect="1"/>
          </p:cNvGraphicFramePr>
          <p:nvPr>
            <p:extLst/>
          </p:nvPr>
        </p:nvGraphicFramePr>
        <p:xfrm>
          <a:off x="5562600" y="3192463"/>
          <a:ext cx="2070100" cy="1020762"/>
        </p:xfrm>
        <a:graphic>
          <a:graphicData uri="http://schemas.openxmlformats.org/presentationml/2006/ole">
            <mc:AlternateContent xmlns:mc="http://schemas.openxmlformats.org/markup-compatibility/2006">
              <mc:Choice xmlns:v="urn:schemas-microsoft-com:vml" Requires="v">
                <p:oleObj spid="_x0000_s42129" name="Equation" r:id="rId4" imgW="596900" imgH="304800" progId="Equation.DSMT4">
                  <p:embed/>
                </p:oleObj>
              </mc:Choice>
              <mc:Fallback>
                <p:oleObj name="Equation" r:id="rId4" imgW="596900" imgH="304800" progId="Equation.DSMT4">
                  <p:embed/>
                  <p:pic>
                    <p:nvPicPr>
                      <p:cNvPr id="0" name=""/>
                      <p:cNvPicPr>
                        <a:picLocks noChangeAspect="1" noChangeArrowheads="1"/>
                      </p:cNvPicPr>
                      <p:nvPr/>
                    </p:nvPicPr>
                    <p:blipFill>
                      <a:blip r:embed="rId5"/>
                      <a:srcRect/>
                      <a:stretch>
                        <a:fillRect/>
                      </a:stretch>
                    </p:blipFill>
                    <p:spPr bwMode="auto">
                      <a:xfrm>
                        <a:off x="5562600" y="3192463"/>
                        <a:ext cx="2070100" cy="102076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48" name="Object 8"/>
          <p:cNvGraphicFramePr>
            <a:graphicFrameLocks noChangeAspect="1"/>
          </p:cNvGraphicFramePr>
          <p:nvPr>
            <p:extLst/>
          </p:nvPr>
        </p:nvGraphicFramePr>
        <p:xfrm>
          <a:off x="5410200" y="4667250"/>
          <a:ext cx="2066925" cy="1019175"/>
        </p:xfrm>
        <a:graphic>
          <a:graphicData uri="http://schemas.openxmlformats.org/presentationml/2006/ole">
            <mc:AlternateContent xmlns:mc="http://schemas.openxmlformats.org/markup-compatibility/2006">
              <mc:Choice xmlns:v="urn:schemas-microsoft-com:vml" Requires="v">
                <p:oleObj spid="_x0000_s42130" name="Equation" r:id="rId6" imgW="596900" imgH="304800" progId="Equation.DSMT4">
                  <p:embed/>
                </p:oleObj>
              </mc:Choice>
              <mc:Fallback>
                <p:oleObj name="Equation" r:id="rId6" imgW="596900" imgH="304800" progId="Equation.DSMT4">
                  <p:embed/>
                  <p:pic>
                    <p:nvPicPr>
                      <p:cNvPr id="0" name=""/>
                      <p:cNvPicPr>
                        <a:picLocks noChangeAspect="1" noChangeArrowheads="1"/>
                      </p:cNvPicPr>
                      <p:nvPr/>
                    </p:nvPicPr>
                    <p:blipFill>
                      <a:blip r:embed="rId7"/>
                      <a:srcRect/>
                      <a:stretch>
                        <a:fillRect/>
                      </a:stretch>
                    </p:blipFill>
                    <p:spPr bwMode="auto">
                      <a:xfrm>
                        <a:off x="5410200" y="4667250"/>
                        <a:ext cx="2066925" cy="101917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7502525" y="3048000"/>
          <a:ext cx="879475" cy="1360488"/>
        </p:xfrm>
        <a:graphic>
          <a:graphicData uri="http://schemas.openxmlformats.org/presentationml/2006/ole">
            <mc:AlternateContent xmlns:mc="http://schemas.openxmlformats.org/markup-compatibility/2006">
              <mc:Choice xmlns:v="urn:schemas-microsoft-com:vml" Requires="v">
                <p:oleObj spid="_x0000_s42131" name="Equation" r:id="rId8" imgW="253800" imgH="406080" progId="Equation.DSMT4">
                  <p:embed/>
                </p:oleObj>
              </mc:Choice>
              <mc:Fallback>
                <p:oleObj name="Equation" r:id="rId8" imgW="253800" imgH="4060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2525" y="3048000"/>
                        <a:ext cx="879475" cy="136048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7354888" y="4495800"/>
          <a:ext cx="1408112" cy="1360488"/>
        </p:xfrm>
        <a:graphic>
          <a:graphicData uri="http://schemas.openxmlformats.org/presentationml/2006/ole">
            <mc:AlternateContent xmlns:mc="http://schemas.openxmlformats.org/markup-compatibility/2006">
              <mc:Choice xmlns:v="urn:schemas-microsoft-com:vml" Requires="v">
                <p:oleObj spid="_x0000_s42132" name="Equation" r:id="rId10" imgW="406080" imgH="406080" progId="Equation.DSMT4">
                  <p:embed/>
                </p:oleObj>
              </mc:Choice>
              <mc:Fallback>
                <p:oleObj name="Equation" r:id="rId10" imgW="40608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54888" y="4495800"/>
                        <a:ext cx="1408112" cy="136048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16478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Sept. 18, 2017</a:t>
            </a:r>
            <a:endParaRPr lang="en-US"/>
          </a:p>
        </p:txBody>
      </p:sp>
      <p:sp>
        <p:nvSpPr>
          <p:cNvPr id="14" name="Footer Placeholder 4"/>
          <p:cNvSpPr>
            <a:spLocks noGrp="1"/>
          </p:cNvSpPr>
          <p:nvPr>
            <p:ph type="ftr" sz="quarter" idx="11"/>
          </p:nvPr>
        </p:nvSpPr>
        <p:spPr/>
        <p:txBody>
          <a:bodyPr/>
          <a:lstStyle/>
          <a:p>
            <a:r>
              <a:rPr lang="mr-IN" smtClean="0"/>
              <a:t>PHYS 1444-002, Fall 2017                     Dr. Jaehoon Yu</a:t>
            </a:r>
            <a:endParaRPr lang="en-US"/>
          </a:p>
        </p:txBody>
      </p:sp>
      <p:sp>
        <p:nvSpPr>
          <p:cNvPr id="15" name="Slide Number Placeholder 5"/>
          <p:cNvSpPr>
            <a:spLocks noGrp="1"/>
          </p:cNvSpPr>
          <p:nvPr>
            <p:ph type="sldNum" sz="quarter" idx="12"/>
          </p:nvPr>
        </p:nvSpPr>
        <p:spPr/>
        <p:txBody>
          <a:bodyPr/>
          <a:lstStyle/>
          <a:p>
            <a:fld id="{928EC395-CDC4-5844-904F-BAD13B7EA6D1}" type="slidenum">
              <a:rPr lang="en-US"/>
              <a:pPr/>
              <a:t>29</a:t>
            </a:fld>
            <a:endParaRPr lang="en-US"/>
          </a:p>
        </p:txBody>
      </p:sp>
      <p:pic>
        <p:nvPicPr>
          <p:cNvPr id="216066" name="Picture 2" descr="FG22_014"/>
          <p:cNvPicPr>
            <a:picLocks noChangeAspect="1" noChangeArrowheads="1"/>
          </p:cNvPicPr>
          <p:nvPr/>
        </p:nvPicPr>
        <p:blipFill>
          <a:blip r:embed="rId3"/>
          <a:srcRect/>
          <a:stretch>
            <a:fillRect/>
          </a:stretch>
        </p:blipFill>
        <p:spPr bwMode="auto">
          <a:xfrm>
            <a:off x="5867400" y="152400"/>
            <a:ext cx="3276600" cy="2457450"/>
          </a:xfrm>
          <a:prstGeom prst="rect">
            <a:avLst/>
          </a:prstGeom>
          <a:noFill/>
        </p:spPr>
      </p:pic>
      <p:sp>
        <p:nvSpPr>
          <p:cNvPr id="216067" name="Rectangle 3"/>
          <p:cNvSpPr>
            <a:spLocks noGrp="1" noChangeArrowheads="1"/>
          </p:cNvSpPr>
          <p:nvPr>
            <p:ph type="title"/>
          </p:nvPr>
        </p:nvSpPr>
        <p:spPr>
          <a:xfrm>
            <a:off x="228600" y="0"/>
            <a:ext cx="8686800" cy="762000"/>
          </a:xfrm>
        </p:spPr>
        <p:txBody>
          <a:bodyPr/>
          <a:lstStyle/>
          <a:p>
            <a:r>
              <a:rPr lang="en-US" dirty="0"/>
              <a:t>Example 22 –</a:t>
            </a:r>
            <a:r>
              <a:rPr lang="en-US" dirty="0" smtClean="0"/>
              <a:t> 6 </a:t>
            </a:r>
            <a:endParaRPr lang="en-US" dirty="0"/>
          </a:p>
        </p:txBody>
      </p:sp>
      <p:sp>
        <p:nvSpPr>
          <p:cNvPr id="216068" name="Text Box 4"/>
          <p:cNvSpPr txBox="1">
            <a:spLocks noChangeArrowheads="1"/>
          </p:cNvSpPr>
          <p:nvPr/>
        </p:nvSpPr>
        <p:spPr bwMode="auto">
          <a:xfrm>
            <a:off x="152400" y="762000"/>
            <a:ext cx="57912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Long uniform line of charge</a:t>
            </a:r>
            <a:r>
              <a:rPr lang="en-US" dirty="0">
                <a:solidFill>
                  <a:schemeClr val="accent2"/>
                </a:solidFill>
                <a:latin typeface="Arial Narrow" charset="0"/>
              </a:rPr>
              <a:t>: A very long straight wire possesses a uniform positive charge per unit length, </a:t>
            </a:r>
            <a:r>
              <a:rPr lang="en-US" dirty="0" err="1" smtClean="0">
                <a:solidFill>
                  <a:schemeClr val="accent2"/>
                </a:solidFill>
                <a:latin typeface="Symbol" charset="2"/>
                <a:ea typeface="Lucida Grande"/>
                <a:cs typeface="Symbol" charset="2"/>
              </a:rPr>
              <a:t>λ</a:t>
            </a:r>
            <a:r>
              <a:rPr lang="en-US" dirty="0" smtClean="0">
                <a:solidFill>
                  <a:schemeClr val="accent2"/>
                </a:solidFill>
                <a:latin typeface="Arial Narrow" charset="0"/>
              </a:rPr>
              <a:t>.  </a:t>
            </a:r>
            <a:r>
              <a:rPr lang="en-US" dirty="0">
                <a:solidFill>
                  <a:schemeClr val="accent2"/>
                </a:solidFill>
                <a:latin typeface="Arial Narrow" charset="0"/>
              </a:rPr>
              <a:t>Calculate the electric field at points near but outside the wire, far from the ends.</a:t>
            </a:r>
          </a:p>
        </p:txBody>
      </p:sp>
      <p:sp>
        <p:nvSpPr>
          <p:cNvPr id="216069" name="Rectangle 5"/>
          <p:cNvSpPr>
            <a:spLocks noGrp="1" noChangeArrowheads="1"/>
          </p:cNvSpPr>
          <p:nvPr>
            <p:ph type="body" idx="1"/>
          </p:nvPr>
        </p:nvSpPr>
        <p:spPr>
          <a:xfrm>
            <a:off x="152400" y="2286000"/>
            <a:ext cx="8458200" cy="2895600"/>
          </a:xfrm>
        </p:spPr>
        <p:txBody>
          <a:bodyPr/>
          <a:lstStyle/>
          <a:p>
            <a:pPr>
              <a:lnSpc>
                <a:spcPct val="90000"/>
              </a:lnSpc>
            </a:pPr>
            <a:r>
              <a:rPr lang="en-US" sz="2400" dirty="0"/>
              <a:t>Which direction do you think the field due to the charge on the wire is?</a:t>
            </a:r>
          </a:p>
          <a:p>
            <a:pPr lvl="1">
              <a:lnSpc>
                <a:spcPct val="90000"/>
              </a:lnSpc>
            </a:pPr>
            <a:r>
              <a:rPr lang="en-US" sz="2000" dirty="0" err="1"/>
              <a:t>Radially</a:t>
            </a:r>
            <a:r>
              <a:rPr lang="en-US" sz="2000" dirty="0"/>
              <a:t> outward from the wire, the direction of radial vector </a:t>
            </a:r>
            <a:r>
              <a:rPr lang="en-US" sz="2000" b="1" dirty="0" err="1"/>
              <a:t>r</a:t>
            </a:r>
            <a:r>
              <a:rPr lang="en-US" sz="2000" dirty="0"/>
              <a:t>.</a:t>
            </a:r>
          </a:p>
          <a:p>
            <a:pPr>
              <a:lnSpc>
                <a:spcPct val="90000"/>
              </a:lnSpc>
            </a:pPr>
            <a:r>
              <a:rPr lang="en-US" sz="2400" dirty="0"/>
              <a:t>Due to cylindrical symmetry, the field is the same on the G</a:t>
            </a:r>
            <a:r>
              <a:rPr lang="en-US" sz="2400" dirty="0" smtClean="0"/>
              <a:t>aussian </a:t>
            </a:r>
            <a:r>
              <a:rPr lang="en-US" sz="2400" dirty="0"/>
              <a:t>surface of a cylinder surrounding the wire.</a:t>
            </a:r>
          </a:p>
          <a:p>
            <a:pPr lvl="1">
              <a:lnSpc>
                <a:spcPct val="90000"/>
              </a:lnSpc>
            </a:pPr>
            <a:r>
              <a:rPr lang="en-US" sz="2000" dirty="0"/>
              <a:t>The end surfaces do not contribute to the flux at all.   Why?</a:t>
            </a:r>
          </a:p>
          <a:p>
            <a:pPr lvl="2">
              <a:lnSpc>
                <a:spcPct val="90000"/>
              </a:lnSpc>
            </a:pPr>
            <a:r>
              <a:rPr lang="en-US" sz="1800" dirty="0"/>
              <a:t>Because the field vector </a:t>
            </a:r>
            <a:r>
              <a:rPr lang="en-US" sz="1800" b="1" dirty="0"/>
              <a:t>E</a:t>
            </a:r>
            <a:r>
              <a:rPr lang="en-US" sz="1800" dirty="0"/>
              <a:t> is perpendicular to the surface vector </a:t>
            </a:r>
            <a:r>
              <a:rPr lang="en-US" sz="1800" dirty="0" err="1"/>
              <a:t>d</a:t>
            </a:r>
            <a:r>
              <a:rPr lang="en-US" sz="1800" b="1" dirty="0" err="1"/>
              <a:t>A</a:t>
            </a:r>
            <a:r>
              <a:rPr lang="en-US" sz="1800" dirty="0"/>
              <a:t>.</a:t>
            </a:r>
          </a:p>
          <a:p>
            <a:pPr>
              <a:lnSpc>
                <a:spcPct val="90000"/>
              </a:lnSpc>
            </a:pPr>
            <a:r>
              <a:rPr lang="en-US" sz="2400" dirty="0"/>
              <a:t>From Gauss’ law</a:t>
            </a:r>
          </a:p>
        </p:txBody>
      </p:sp>
      <p:graphicFrame>
        <p:nvGraphicFramePr>
          <p:cNvPr id="216070" name="Object 6"/>
          <p:cNvGraphicFramePr>
            <a:graphicFrameLocks noChangeAspect="1"/>
          </p:cNvGraphicFramePr>
          <p:nvPr>
            <p:extLst/>
          </p:nvPr>
        </p:nvGraphicFramePr>
        <p:xfrm>
          <a:off x="2667000" y="4465638"/>
          <a:ext cx="1466850" cy="722312"/>
        </p:xfrm>
        <a:graphic>
          <a:graphicData uri="http://schemas.openxmlformats.org/presentationml/2006/ole">
            <mc:AlternateContent xmlns:mc="http://schemas.openxmlformats.org/markup-compatibility/2006">
              <mc:Choice xmlns:v="urn:schemas-microsoft-com:vml" Requires="v">
                <p:oleObj spid="_x0000_s43223" name="Equation" r:id="rId4" imgW="596900" imgH="304800" progId="Equation.DSMT4">
                  <p:embed/>
                </p:oleObj>
              </mc:Choice>
              <mc:Fallback>
                <p:oleObj name="Equation" r:id="rId4" imgW="596900" imgH="304800" progId="Equation.DSMT4">
                  <p:embed/>
                  <p:pic>
                    <p:nvPicPr>
                      <p:cNvPr id="0" name=""/>
                      <p:cNvPicPr>
                        <a:picLocks noChangeAspect="1" noChangeArrowheads="1"/>
                      </p:cNvPicPr>
                      <p:nvPr/>
                    </p:nvPicPr>
                    <p:blipFill>
                      <a:blip r:embed="rId5"/>
                      <a:srcRect/>
                      <a:stretch>
                        <a:fillRect/>
                      </a:stretch>
                    </p:blipFill>
                    <p:spPr bwMode="auto">
                      <a:xfrm>
                        <a:off x="2667000" y="4465638"/>
                        <a:ext cx="1466850" cy="7223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1" name="Object 7"/>
          <p:cNvGraphicFramePr>
            <a:graphicFrameLocks noChangeAspect="1"/>
          </p:cNvGraphicFramePr>
          <p:nvPr>
            <p:extLst/>
          </p:nvPr>
        </p:nvGraphicFramePr>
        <p:xfrm>
          <a:off x="2895600" y="5091113"/>
          <a:ext cx="1600200" cy="1020762"/>
        </p:xfrm>
        <a:graphic>
          <a:graphicData uri="http://schemas.openxmlformats.org/presentationml/2006/ole">
            <mc:AlternateContent xmlns:mc="http://schemas.openxmlformats.org/markup-compatibility/2006">
              <mc:Choice xmlns:v="urn:schemas-microsoft-com:vml" Requires="v">
                <p:oleObj spid="_x0000_s43224" name="Equation" r:id="rId6" imgW="635000" imgH="419100" progId="Equation.DSMT4">
                  <p:embed/>
                </p:oleObj>
              </mc:Choice>
              <mc:Fallback>
                <p:oleObj name="Equation" r:id="rId6" imgW="635000" imgH="419100" progId="Equation.DSMT4">
                  <p:embed/>
                  <p:pic>
                    <p:nvPicPr>
                      <p:cNvPr id="0" name=""/>
                      <p:cNvPicPr>
                        <a:picLocks noChangeAspect="1" noChangeArrowheads="1"/>
                      </p:cNvPicPr>
                      <p:nvPr/>
                    </p:nvPicPr>
                    <p:blipFill>
                      <a:blip r:embed="rId7"/>
                      <a:srcRect/>
                      <a:stretch>
                        <a:fillRect/>
                      </a:stretch>
                    </p:blipFill>
                    <p:spPr bwMode="auto">
                      <a:xfrm>
                        <a:off x="2895600" y="5091113"/>
                        <a:ext cx="1600200" cy="102076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6072" name="AutoShape 8"/>
          <p:cNvSpPr>
            <a:spLocks noChangeArrowheads="1"/>
          </p:cNvSpPr>
          <p:nvPr/>
        </p:nvSpPr>
        <p:spPr bwMode="auto">
          <a:xfrm>
            <a:off x="1357313" y="5334000"/>
            <a:ext cx="1385887" cy="609600"/>
          </a:xfrm>
          <a:prstGeom prst="rightArrow">
            <a:avLst>
              <a:gd name="adj1" fmla="val 50000"/>
              <a:gd name="adj2" fmla="val 56836"/>
            </a:avLst>
          </a:prstGeom>
          <a:solidFill>
            <a:srgbClr val="FFFF66"/>
          </a:solidFill>
          <a:ln w="28575">
            <a:solidFill>
              <a:srgbClr val="800000"/>
            </a:solidFill>
            <a:miter lim="800000"/>
            <a:headEnd/>
            <a:tailEnd/>
          </a:ln>
          <a:effectLst/>
        </p:spPr>
        <p:txBody>
          <a:bodyPr wrap="none" anchor="ctr">
            <a:prstTxWarp prst="textNoShape">
              <a:avLst/>
            </a:prstTxWarp>
            <a:spAutoFit/>
          </a:bodyPr>
          <a:lstStyle/>
          <a:p>
            <a:pPr algn="ctr"/>
            <a:r>
              <a:rPr lang="en-US" sz="1600" b="1">
                <a:solidFill>
                  <a:srgbClr val="800000"/>
                </a:solidFill>
                <a:latin typeface="Arial Narrow" charset="0"/>
              </a:rPr>
              <a:t>Solving for E</a:t>
            </a:r>
          </a:p>
        </p:txBody>
      </p:sp>
      <p:graphicFrame>
        <p:nvGraphicFramePr>
          <p:cNvPr id="216073" name="Object 9"/>
          <p:cNvGraphicFramePr>
            <a:graphicFrameLocks noChangeAspect="1"/>
          </p:cNvGraphicFramePr>
          <p:nvPr>
            <p:extLst/>
          </p:nvPr>
        </p:nvGraphicFramePr>
        <p:xfrm>
          <a:off x="4114800" y="4465638"/>
          <a:ext cx="1311275" cy="722312"/>
        </p:xfrm>
        <a:graphic>
          <a:graphicData uri="http://schemas.openxmlformats.org/presentationml/2006/ole">
            <mc:AlternateContent xmlns:mc="http://schemas.openxmlformats.org/markup-compatibility/2006">
              <mc:Choice xmlns:v="urn:schemas-microsoft-com:vml" Requires="v">
                <p:oleObj spid="_x0000_s43225" name="Equation" r:id="rId8" imgW="533400" imgH="304800" progId="Equation.DSMT4">
                  <p:embed/>
                </p:oleObj>
              </mc:Choice>
              <mc:Fallback>
                <p:oleObj name="Equation" r:id="rId8" imgW="533400" imgH="304800" progId="Equation.DSMT4">
                  <p:embed/>
                  <p:pic>
                    <p:nvPicPr>
                      <p:cNvPr id="0" name=""/>
                      <p:cNvPicPr>
                        <a:picLocks noChangeAspect="1" noChangeArrowheads="1"/>
                      </p:cNvPicPr>
                      <p:nvPr/>
                    </p:nvPicPr>
                    <p:blipFill>
                      <a:blip r:embed="rId9"/>
                      <a:srcRect/>
                      <a:stretch>
                        <a:fillRect/>
                      </a:stretch>
                    </p:blipFill>
                    <p:spPr bwMode="auto">
                      <a:xfrm>
                        <a:off x="4114800" y="4465638"/>
                        <a:ext cx="1311275" cy="7223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5410200" y="4554538"/>
          <a:ext cx="1560513" cy="541337"/>
        </p:xfrm>
        <a:graphic>
          <a:graphicData uri="http://schemas.openxmlformats.org/presentationml/2006/ole">
            <mc:AlternateContent xmlns:mc="http://schemas.openxmlformats.org/markup-compatibility/2006">
              <mc:Choice xmlns:v="urn:schemas-microsoft-com:vml" Requires="v">
                <p:oleObj spid="_x0000_s43226" name="Equation" r:id="rId10" imgW="634680" imgH="228600" progId="Equation.DSMT4">
                  <p:embed/>
                </p:oleObj>
              </mc:Choice>
              <mc:Fallback>
                <p:oleObj name="Equation" r:id="rId10" imgW="6346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4554538"/>
                        <a:ext cx="1560513" cy="541337"/>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5" name="Object 11"/>
          <p:cNvGraphicFramePr>
            <a:graphicFrameLocks noChangeAspect="1"/>
          </p:cNvGraphicFramePr>
          <p:nvPr>
            <p:extLst/>
          </p:nvPr>
        </p:nvGraphicFramePr>
        <p:xfrm>
          <a:off x="6908800" y="4313238"/>
          <a:ext cx="1092200" cy="1023937"/>
        </p:xfrm>
        <a:graphic>
          <a:graphicData uri="http://schemas.openxmlformats.org/presentationml/2006/ole">
            <mc:AlternateContent xmlns:mc="http://schemas.openxmlformats.org/markup-compatibility/2006">
              <mc:Choice xmlns:v="urn:schemas-microsoft-com:vml" Requires="v">
                <p:oleObj spid="_x0000_s43227" name="Equation" r:id="rId12" imgW="444500" imgH="431800" progId="Equation.DSMT4">
                  <p:embed/>
                </p:oleObj>
              </mc:Choice>
              <mc:Fallback>
                <p:oleObj name="Equation" r:id="rId12" imgW="444500" imgH="431800" progId="Equation.DSMT4">
                  <p:embed/>
                  <p:pic>
                    <p:nvPicPr>
                      <p:cNvPr id="0" name=""/>
                      <p:cNvPicPr>
                        <a:picLocks noChangeAspect="1" noChangeArrowheads="1"/>
                      </p:cNvPicPr>
                      <p:nvPr/>
                    </p:nvPicPr>
                    <p:blipFill>
                      <a:blip r:embed="rId13"/>
                      <a:srcRect/>
                      <a:stretch>
                        <a:fillRect/>
                      </a:stretch>
                    </p:blipFill>
                    <p:spPr bwMode="auto">
                      <a:xfrm>
                        <a:off x="6908800" y="4313238"/>
                        <a:ext cx="1092200" cy="1023937"/>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6" name="Object 12"/>
          <p:cNvGraphicFramePr>
            <a:graphicFrameLocks noChangeAspect="1"/>
          </p:cNvGraphicFramePr>
          <p:nvPr/>
        </p:nvGraphicFramePr>
        <p:xfrm>
          <a:off x="7959725" y="4343400"/>
          <a:ext cx="498475" cy="963613"/>
        </p:xfrm>
        <a:graphic>
          <a:graphicData uri="http://schemas.openxmlformats.org/presentationml/2006/ole">
            <mc:AlternateContent xmlns:mc="http://schemas.openxmlformats.org/markup-compatibility/2006">
              <mc:Choice xmlns:v="urn:schemas-microsoft-com:vml" Requires="v">
                <p:oleObj spid="_x0000_s43228" name="Equation" r:id="rId14" imgW="203040" imgH="406080" progId="Equation.DSMT4">
                  <p:embed/>
                </p:oleObj>
              </mc:Choice>
              <mc:Fallback>
                <p:oleObj name="Equation" r:id="rId14" imgW="203040" imgH="4060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725" y="4343400"/>
                        <a:ext cx="498475" cy="9636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1885093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2"/>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dirty="0" smtClean="0"/>
              <a:t>Special Project #3</a:t>
            </a:r>
            <a:endParaRPr lang="en-US" dirty="0"/>
          </a:p>
        </p:txBody>
      </p:sp>
      <p:sp>
        <p:nvSpPr>
          <p:cNvPr id="186372" name="Rectangle 4"/>
          <p:cNvSpPr>
            <a:spLocks noGrp="1" noChangeArrowheads="1"/>
          </p:cNvSpPr>
          <p:nvPr>
            <p:ph type="body" idx="1"/>
          </p:nvPr>
        </p:nvSpPr>
        <p:spPr>
          <a:xfrm>
            <a:off x="0" y="685800"/>
            <a:ext cx="7696200" cy="4953000"/>
          </a:xfrm>
        </p:spPr>
        <p:txBody>
          <a:bodyPr/>
          <a:lstStyle/>
          <a:p>
            <a:pPr>
              <a:lnSpc>
                <a:spcPct val="80000"/>
              </a:lnSpc>
            </a:pPr>
            <a:r>
              <a:rPr lang="en-US" sz="2400" b="1" dirty="0" smtClean="0">
                <a:solidFill>
                  <a:srgbClr val="800000"/>
                </a:solidFill>
              </a:rPr>
              <a:t>Particle Accelerator</a:t>
            </a:r>
            <a:r>
              <a:rPr lang="en-US" sz="2400" dirty="0" smtClean="0">
                <a:solidFill>
                  <a:schemeClr val="hlink"/>
                </a:solidFill>
              </a:rPr>
              <a:t>.  </a:t>
            </a:r>
            <a:r>
              <a:rPr lang="en-US" sz="2400" dirty="0" smtClean="0">
                <a:solidFill>
                  <a:srgbClr val="0000FF"/>
                </a:solidFill>
              </a:rPr>
              <a:t>A charged particle of mass </a:t>
            </a:r>
            <a:r>
              <a:rPr lang="en-US" sz="2400" b="1" dirty="0" smtClean="0">
                <a:solidFill>
                  <a:srgbClr val="0000FF"/>
                </a:solidFill>
              </a:rPr>
              <a:t>M</a:t>
            </a:r>
            <a:r>
              <a:rPr lang="en-US" sz="2400" dirty="0" smtClean="0">
                <a:solidFill>
                  <a:srgbClr val="0000FF"/>
                </a:solidFill>
              </a:rPr>
              <a:t> with charge </a:t>
            </a:r>
            <a:r>
              <a:rPr lang="en-US" sz="2400" b="1" dirty="0" smtClean="0">
                <a:solidFill>
                  <a:srgbClr val="0000FF"/>
                </a:solidFill>
              </a:rPr>
              <a:t>-Q</a:t>
            </a:r>
            <a:r>
              <a:rPr lang="en-US" sz="2400" dirty="0" smtClean="0">
                <a:solidFill>
                  <a:srgbClr val="0000FF"/>
                </a:solidFill>
              </a:rPr>
              <a:t> is accelerated in </a:t>
            </a:r>
            <a:r>
              <a:rPr lang="en-US" sz="2400" dirty="0">
                <a:solidFill>
                  <a:srgbClr val="0000FF"/>
                </a:solidFill>
              </a:rPr>
              <a:t>the uniform field </a:t>
            </a:r>
            <a:r>
              <a:rPr lang="en-US" sz="2400" b="1" dirty="0" smtClean="0">
                <a:solidFill>
                  <a:srgbClr val="0000FF"/>
                </a:solidFill>
              </a:rPr>
              <a:t>E</a:t>
            </a:r>
            <a:r>
              <a:rPr lang="en-US" sz="2400" dirty="0" smtClean="0">
                <a:solidFill>
                  <a:srgbClr val="0000FF"/>
                </a:solidFill>
              </a:rPr>
              <a:t> </a:t>
            </a:r>
            <a:r>
              <a:rPr lang="en-US" sz="2400" dirty="0">
                <a:solidFill>
                  <a:srgbClr val="0000FF"/>
                </a:solidFill>
              </a:rPr>
              <a:t>between two parallel charged </a:t>
            </a:r>
            <a:r>
              <a:rPr lang="en-US" sz="2400" dirty="0" smtClean="0">
                <a:solidFill>
                  <a:srgbClr val="0000FF"/>
                </a:solidFill>
              </a:rPr>
              <a:t>plates whose separation is </a:t>
            </a:r>
            <a:r>
              <a:rPr lang="en-US" sz="2400" b="1" dirty="0" smtClean="0">
                <a:solidFill>
                  <a:srgbClr val="0000FF"/>
                </a:solidFill>
              </a:rPr>
              <a:t>D</a:t>
            </a:r>
            <a:r>
              <a:rPr lang="en-US" sz="2400" dirty="0" smtClean="0">
                <a:solidFill>
                  <a:srgbClr val="0000FF"/>
                </a:solidFill>
              </a:rPr>
              <a:t> as shown in the figure on the right. The charged particle </a:t>
            </a:r>
            <a:r>
              <a:rPr lang="en-US" sz="2400" dirty="0">
                <a:solidFill>
                  <a:srgbClr val="0000FF"/>
                </a:solidFill>
              </a:rPr>
              <a:t>is accelerated</a:t>
            </a:r>
            <a:r>
              <a:rPr lang="en-US" sz="2400" dirty="0" smtClean="0">
                <a:solidFill>
                  <a:srgbClr val="0000FF"/>
                </a:solidFill>
              </a:rPr>
              <a:t> from an initial speed </a:t>
            </a:r>
            <a:r>
              <a:rPr lang="en-US" sz="2400" b="1" dirty="0" smtClean="0">
                <a:solidFill>
                  <a:srgbClr val="0000FF"/>
                </a:solidFill>
              </a:rPr>
              <a:t>v</a:t>
            </a:r>
            <a:r>
              <a:rPr lang="en-US" sz="2400" b="1" baseline="-25000" dirty="0" smtClean="0">
                <a:solidFill>
                  <a:srgbClr val="0000FF"/>
                </a:solidFill>
              </a:rPr>
              <a:t>0</a:t>
            </a:r>
            <a:r>
              <a:rPr lang="en-US" sz="2400" dirty="0" smtClean="0">
                <a:solidFill>
                  <a:srgbClr val="0000FF"/>
                </a:solidFill>
              </a:rPr>
              <a:t> </a:t>
            </a:r>
            <a:r>
              <a:rPr lang="en-US" sz="2400" dirty="0">
                <a:solidFill>
                  <a:srgbClr val="0000FF"/>
                </a:solidFill>
              </a:rPr>
              <a:t>near the negative plate and passes through a tiny hole in the positive plate. </a:t>
            </a:r>
            <a:r>
              <a:rPr lang="en-US" sz="2400" dirty="0" smtClean="0">
                <a:solidFill>
                  <a:srgbClr val="0000FF"/>
                </a:solidFill>
              </a:rPr>
              <a:t> </a:t>
            </a:r>
          </a:p>
          <a:p>
            <a:pPr lvl="1">
              <a:lnSpc>
                <a:spcPct val="80000"/>
              </a:lnSpc>
            </a:pPr>
            <a:r>
              <a:rPr lang="en-US" sz="2000" dirty="0" smtClean="0">
                <a:solidFill>
                  <a:schemeClr val="hlink"/>
                </a:solidFill>
              </a:rPr>
              <a:t>Derive the formula for the electric field E to accelerate the charged particle to a fraction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dirty="0" smtClean="0">
                <a:solidFill>
                  <a:schemeClr val="hlink"/>
                </a:solidFill>
              </a:rPr>
              <a:t>of the speed of light </a:t>
            </a:r>
            <a:r>
              <a:rPr lang="en-US" sz="2000" b="1" dirty="0" err="1" smtClean="0">
                <a:solidFill>
                  <a:schemeClr val="hlink"/>
                </a:solidFill>
                <a:latin typeface="Monotype Corsiva"/>
                <a:cs typeface="Monotype Corsiva"/>
              </a:rPr>
              <a:t>c</a:t>
            </a:r>
            <a:r>
              <a:rPr lang="en-US" sz="2000" dirty="0" smtClean="0">
                <a:solidFill>
                  <a:schemeClr val="hlink"/>
                </a:solidFill>
              </a:rPr>
              <a:t>.   Express E in terms of </a:t>
            </a:r>
            <a:r>
              <a:rPr lang="en-US" sz="2000" b="1" dirty="0" smtClean="0">
                <a:solidFill>
                  <a:schemeClr val="hlink"/>
                </a:solidFill>
              </a:rPr>
              <a:t>M, Q, D,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b="1" dirty="0" err="1" smtClean="0">
                <a:solidFill>
                  <a:schemeClr val="hlink"/>
                </a:solidFill>
              </a:rPr>
              <a:t>c</a:t>
            </a:r>
            <a:r>
              <a:rPr lang="en-US" sz="2000" b="1" dirty="0" smtClean="0">
                <a:solidFill>
                  <a:schemeClr val="hlink"/>
                </a:solidFill>
              </a:rPr>
              <a:t> </a:t>
            </a:r>
            <a:r>
              <a:rPr lang="en-US" sz="2000" dirty="0" smtClean="0">
                <a:solidFill>
                  <a:schemeClr val="hlink"/>
                </a:solidFill>
              </a:rPr>
              <a:t>and</a:t>
            </a:r>
            <a:r>
              <a:rPr lang="en-US" sz="2000" b="1" dirty="0" smtClean="0">
                <a:solidFill>
                  <a:schemeClr val="hlink"/>
                </a:solidFill>
              </a:rPr>
              <a:t> v</a:t>
            </a:r>
            <a:r>
              <a:rPr lang="en-US" sz="2000" b="1" baseline="-25000" dirty="0" smtClean="0">
                <a:solidFill>
                  <a:schemeClr val="hlink"/>
                </a:solidFill>
              </a:rPr>
              <a:t>0</a:t>
            </a:r>
            <a:r>
              <a:rPr lang="en-US" sz="2000" b="1" dirty="0" smtClean="0">
                <a:solidFill>
                  <a:schemeClr val="hlink"/>
                </a:solidFill>
              </a:rPr>
              <a:t>.  </a:t>
            </a:r>
            <a:endParaRPr lang="en-US" sz="2000" b="1" baseline="-25000" dirty="0" smtClean="0">
              <a:solidFill>
                <a:schemeClr val="hlink"/>
              </a:solidFill>
            </a:endParaRPr>
          </a:p>
          <a:p>
            <a:pPr lvl="1">
              <a:lnSpc>
                <a:spcPct val="80000"/>
              </a:lnSpc>
            </a:pPr>
            <a:r>
              <a:rPr lang="en-US" sz="2000" dirty="0" smtClean="0">
                <a:solidFill>
                  <a:schemeClr val="hlink"/>
                </a:solidFill>
              </a:rPr>
              <a:t>(a) Using the Coulomb force and kinematic equations.  (8 points)</a:t>
            </a:r>
          </a:p>
          <a:p>
            <a:pPr lvl="1">
              <a:lnSpc>
                <a:spcPct val="80000"/>
              </a:lnSpc>
            </a:pPr>
            <a:r>
              <a:rPr lang="en-US" sz="2000" dirty="0" smtClean="0">
                <a:solidFill>
                  <a:schemeClr val="hlink"/>
                </a:solidFill>
              </a:rPr>
              <a:t>(</a:t>
            </a:r>
            <a:r>
              <a:rPr lang="en-US" sz="2000" dirty="0" err="1" smtClean="0">
                <a:solidFill>
                  <a:schemeClr val="hlink"/>
                </a:solidFill>
              </a:rPr>
              <a:t>b</a:t>
            </a:r>
            <a:r>
              <a:rPr lang="en-US" sz="2000" dirty="0" smtClean="0">
                <a:solidFill>
                  <a:schemeClr val="hlink"/>
                </a:solidFill>
              </a:rPr>
              <a:t>) Using the work-kinetic energy theorem. ( 8 points)</a:t>
            </a:r>
          </a:p>
          <a:p>
            <a:pPr lvl="1">
              <a:lnSpc>
                <a:spcPct val="80000"/>
              </a:lnSpc>
            </a:pPr>
            <a:r>
              <a:rPr lang="en-US" sz="2000" dirty="0" smtClean="0">
                <a:solidFill>
                  <a:schemeClr val="hlink"/>
                </a:solidFill>
              </a:rPr>
              <a:t>(</a:t>
            </a:r>
            <a:r>
              <a:rPr lang="en-US" sz="2000" dirty="0" err="1" smtClean="0">
                <a:solidFill>
                  <a:schemeClr val="hlink"/>
                </a:solidFill>
              </a:rPr>
              <a:t>c</a:t>
            </a:r>
            <a:r>
              <a:rPr lang="en-US" sz="2000" dirty="0" smtClean="0">
                <a:solidFill>
                  <a:schemeClr val="hlink"/>
                </a:solidFill>
              </a:rPr>
              <a:t>) Using the formula above, evaluate the strength of the electric field E to accelerate an electron from 0.1% of the speed of light to 90% of the speed of light.   You need to look up the relevant constants, such as mass of the electron, charge of the electron and the speed of light.  (5 points)</a:t>
            </a:r>
          </a:p>
          <a:p>
            <a:pPr>
              <a:lnSpc>
                <a:spcPct val="80000"/>
              </a:lnSpc>
            </a:pPr>
            <a:r>
              <a:rPr lang="en-US" sz="2400" dirty="0" smtClean="0">
                <a:solidFill>
                  <a:srgbClr val="0000FF"/>
                </a:solidFill>
              </a:rPr>
              <a:t>Due beginning of the class Monday, Oct. 2</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smtClean="0"/>
              <a:t>Monday, June 13, 2016</a:t>
            </a:r>
            <a:endParaRPr lang="en-US"/>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nl-NL" smtClean="0"/>
              <a:t>PHYS 1444-001, Summer 2016               Dr. Jaehoon Yu</a:t>
            </a:r>
            <a:endParaRPr lang="en-US"/>
          </a:p>
        </p:txBody>
      </p:sp>
    </p:spTree>
    <p:extLst>
      <p:ext uri="{BB962C8B-B14F-4D97-AF65-F5344CB8AC3E}">
        <p14:creationId xmlns:p14="http://schemas.microsoft.com/office/powerpoint/2010/main" val="397879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Monday, Sept. 18, 2017</a:t>
            </a:r>
            <a:endParaRPr lang="en-US"/>
          </a:p>
        </p:txBody>
      </p:sp>
      <p:sp>
        <p:nvSpPr>
          <p:cNvPr id="8" name="Footer Placeholder 4"/>
          <p:cNvSpPr>
            <a:spLocks noGrp="1"/>
          </p:cNvSpPr>
          <p:nvPr>
            <p:ph type="ftr" sz="quarter" idx="11"/>
          </p:nvPr>
        </p:nvSpPr>
        <p:spPr/>
        <p:txBody>
          <a:bodyPr/>
          <a:lstStyle/>
          <a:p>
            <a:r>
              <a:rPr lang="mr-IN" smtClean="0"/>
              <a:t>PHYS 1444-002, Fall 2017                     Dr. Jaehoon Yu</a:t>
            </a:r>
            <a:endParaRPr lang="en-US"/>
          </a:p>
        </p:txBody>
      </p:sp>
      <p:sp>
        <p:nvSpPr>
          <p:cNvPr id="9" name="Slide Number Placeholder 5"/>
          <p:cNvSpPr>
            <a:spLocks noGrp="1"/>
          </p:cNvSpPr>
          <p:nvPr>
            <p:ph type="sldNum" sz="quarter" idx="12"/>
          </p:nvPr>
        </p:nvSpPr>
        <p:spPr/>
        <p:txBody>
          <a:bodyPr/>
          <a:lstStyle/>
          <a:p>
            <a:fld id="{6BDB1D75-5A49-8A4A-B8DA-F7D71156D13D}" type="slidenum">
              <a:rPr lang="en-US"/>
              <a:pPr/>
              <a:t>4</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a:t>
            </a:r>
            <a:r>
              <a:rPr lang="en-US" dirty="0" err="1"/>
              <a:t>q</a:t>
            </a:r>
            <a:r>
              <a:rPr lang="en-US" dirty="0"/>
              <a:t> is at a point in space where electric field is </a:t>
            </a:r>
            <a:r>
              <a:rPr lang="en-US" b="1" dirty="0"/>
              <a:t>E</a:t>
            </a:r>
            <a:r>
              <a:rPr lang="en-US" dirty="0"/>
              <a:t>, the force exerting on the object </a:t>
            </a:r>
            <a:r>
              <a:rPr lang="en-US" dirty="0" smtClean="0"/>
              <a:t>is              </a:t>
            </a:r>
            <a:r>
              <a:rPr lang="en-US" dirty="0"/>
              <a:t>.</a:t>
            </a:r>
          </a:p>
        </p:txBody>
      </p:sp>
      <p:pic>
        <p:nvPicPr>
          <p:cNvPr id="185348" name="Picture 4" descr="FG21_032"/>
          <p:cNvPicPr>
            <a:picLocks noChangeAspect="1" noChangeArrowheads="1"/>
          </p:cNvPicPr>
          <p:nvPr/>
        </p:nvPicPr>
        <p:blipFill>
          <a:blip r:embed="rId3"/>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r>
              <a:rPr lang="en-US" sz="2800" dirty="0" smtClean="0">
                <a:solidFill>
                  <a:srgbClr val="660066"/>
                </a:solidFill>
                <a:latin typeface="Arial Narrow" charset="0"/>
                <a:ea typeface="ＭＳ Ｐゴシック" charset="-128"/>
              </a:rPr>
              <a:t>?</a:t>
            </a:r>
          </a:p>
          <a:p>
            <a:pPr marL="1200150" lvl="2" indent="-285750">
              <a:lnSpc>
                <a:spcPct val="90000"/>
              </a:lnSpc>
              <a:spcBef>
                <a:spcPct val="20000"/>
              </a:spcBef>
              <a:buFontTx/>
              <a:buChar char="–"/>
            </a:pPr>
            <a:r>
              <a:rPr lang="en-US" sz="2000" dirty="0" smtClean="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t>
            </a:r>
            <a:r>
              <a:rPr lang="en-US" sz="2800" dirty="0" smtClean="0">
                <a:solidFill>
                  <a:srgbClr val="660066"/>
                </a:solidFill>
                <a:latin typeface="Arial Narrow" charset="0"/>
                <a:ea typeface="ＭＳ Ｐゴシック" charset="-128"/>
              </a:rPr>
              <a:t>accelerated under an electric field.</a:t>
            </a:r>
            <a:endParaRPr lang="en-US" sz="2800" dirty="0">
              <a:solidFill>
                <a:srgbClr val="660066"/>
              </a:solidFill>
              <a:latin typeface="Arial Narrow" charset="0"/>
              <a:ea typeface="ＭＳ Ｐゴシック" charset="-128"/>
            </a:endParaRPr>
          </a:p>
        </p:txBody>
      </p:sp>
      <p:graphicFrame>
        <p:nvGraphicFramePr>
          <p:cNvPr id="185350" name="Object 6"/>
          <p:cNvGraphicFramePr>
            <a:graphicFrameLocks noChangeAspect="1"/>
          </p:cNvGraphicFramePr>
          <p:nvPr>
            <p:extLst/>
          </p:nvPr>
        </p:nvGraphicFramePr>
        <p:xfrm>
          <a:off x="2667000" y="1692275"/>
          <a:ext cx="1295400" cy="576263"/>
        </p:xfrm>
        <a:graphic>
          <a:graphicData uri="http://schemas.openxmlformats.org/presentationml/2006/ole">
            <mc:AlternateContent xmlns:mc="http://schemas.openxmlformats.org/markup-compatibility/2006">
              <mc:Choice xmlns:v="urn:schemas-microsoft-com:vml" Requires="v">
                <p:oleObj spid="_x0000_s24651" name="Equation" r:id="rId4" imgW="457200" imgH="215900" progId="Equation.DSMT4">
                  <p:embed/>
                </p:oleObj>
              </mc:Choice>
              <mc:Fallback>
                <p:oleObj name="Equation" r:id="rId4" imgW="457200" imgH="215900" progId="Equation.DSMT4">
                  <p:embed/>
                  <p:pic>
                    <p:nvPicPr>
                      <p:cNvPr id="0" name=""/>
                      <p:cNvPicPr>
                        <a:picLocks noChangeAspect="1" noChangeArrowheads="1"/>
                      </p:cNvPicPr>
                      <p:nvPr/>
                    </p:nvPicPr>
                    <p:blipFill>
                      <a:blip r:embed="rId5"/>
                      <a:srcRect/>
                      <a:stretch>
                        <a:fillRect/>
                      </a:stretch>
                    </p:blipFill>
                    <p:spPr bwMode="auto">
                      <a:xfrm>
                        <a:off x="2667000" y="1692275"/>
                        <a:ext cx="1295400"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69143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Sept. 18, 2017</a:t>
            </a:r>
            <a:endParaRPr lang="en-US"/>
          </a:p>
        </p:txBody>
      </p:sp>
      <p:sp>
        <p:nvSpPr>
          <p:cNvPr id="16" name="Footer Placeholder 4"/>
          <p:cNvSpPr>
            <a:spLocks noGrp="1"/>
          </p:cNvSpPr>
          <p:nvPr>
            <p:ph type="ftr" sz="quarter" idx="11"/>
          </p:nvPr>
        </p:nvSpPr>
        <p:spPr/>
        <p:txBody>
          <a:bodyPr/>
          <a:lstStyle/>
          <a:p>
            <a:r>
              <a:rPr lang="mr-IN" smtClean="0"/>
              <a:t>PHYS 1444-002, Fall 2017                     Dr. Jaehoon Yu</a:t>
            </a:r>
            <a:endParaRPr lang="en-US"/>
          </a:p>
        </p:txBody>
      </p:sp>
      <p:sp>
        <p:nvSpPr>
          <p:cNvPr id="17" name="Slide Number Placeholder 5"/>
          <p:cNvSpPr>
            <a:spLocks noGrp="1"/>
          </p:cNvSpPr>
          <p:nvPr>
            <p:ph type="sldNum" sz="quarter" idx="12"/>
          </p:nvPr>
        </p:nvSpPr>
        <p:spPr/>
        <p:txBody>
          <a:bodyPr/>
          <a:lstStyle/>
          <a:p>
            <a:fld id="{C481C387-C99E-814A-A75D-83FE7FFF51CB}" type="slidenum">
              <a:rPr lang="en-US"/>
              <a:pPr/>
              <a:t>5</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a:t>
            </a:r>
            <a:r>
              <a:rPr lang="en-US" sz="2400" dirty="0" smtClean="0">
                <a:solidFill>
                  <a:schemeClr val="hlink"/>
                </a:solidFill>
              </a:rPr>
              <a:t> </a:t>
            </a:r>
            <a:r>
              <a:rPr lang="en-US" sz="2400" dirty="0">
                <a:solidFill>
                  <a:schemeClr val="hlink"/>
                </a:solidFill>
              </a:rPr>
              <a:t>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26137" name="Equation" r:id="rId4" imgW="444500" imgH="431800" progId="Equation.DSMT4">
                  <p:embed/>
                </p:oleObj>
              </mc:Choice>
              <mc:Fallback>
                <p:oleObj name="Equation" r:id="rId4" imgW="4445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26138" name="Equation" r:id="rId6" imgW="228600" imgH="126720" progId="Equation.DSMT4">
                  <p:embed/>
                </p:oleObj>
              </mc:Choice>
              <mc:Fallback>
                <p:oleObj name="Equation" r:id="rId6" imgW="228600" imgH="126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26139" name="Equation" r:id="rId8" imgW="291960" imgH="368280" progId="Equation.DSMT4">
                  <p:embed/>
                </p:oleObj>
              </mc:Choice>
              <mc:Fallback>
                <p:oleObj name="Equation" r:id="rId8" imgW="2919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26140" name="Equation" r:id="rId10" imgW="241200" imgH="368280" progId="Equation.DSMT4">
                  <p:embed/>
                </p:oleObj>
              </mc:Choice>
              <mc:Fallback>
                <p:oleObj name="Equation" r:id="rId10" imgW="24120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26141" name="Equation" r:id="rId12" imgW="266400" imgH="152280" progId="Equation.DSMT4">
                  <p:embed/>
                </p:oleObj>
              </mc:Choice>
              <mc:Fallback>
                <p:oleObj name="Equation" r:id="rId12" imgW="26640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26142" name="Equation" r:id="rId14" imgW="317160" imgH="190440" progId="Equation.DSMT4">
                  <p:embed/>
                </p:oleObj>
              </mc:Choice>
              <mc:Fallback>
                <p:oleObj name="Equation" r:id="rId14" imgW="31716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26143" name="Equation" r:id="rId16" imgW="228600" imgH="126720" progId="Equation.DSMT4">
                  <p:embed/>
                </p:oleObj>
              </mc:Choice>
              <mc:Fallback>
                <p:oleObj name="Equation" r:id="rId16" imgW="228600" imgH="12672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26144" name="Equation" r:id="rId18" imgW="2844800" imgH="558800" progId="Equation.DSMT4">
                  <p:embed/>
                </p:oleObj>
              </mc:Choice>
              <mc:Fallback>
                <p:oleObj name="Equation" r:id="rId18" imgW="2844800" imgH="5588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710069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Sept. 18, 2017</a:t>
            </a:r>
            <a:endParaRPr lang="en-US"/>
          </a:p>
        </p:txBody>
      </p:sp>
      <p:sp>
        <p:nvSpPr>
          <p:cNvPr id="19" name="Footer Placeholder 4"/>
          <p:cNvSpPr>
            <a:spLocks noGrp="1"/>
          </p:cNvSpPr>
          <p:nvPr>
            <p:ph type="ftr" sz="quarter" idx="11"/>
          </p:nvPr>
        </p:nvSpPr>
        <p:spPr/>
        <p:txBody>
          <a:bodyPr/>
          <a:lstStyle/>
          <a:p>
            <a:r>
              <a:rPr lang="mr-IN" smtClean="0"/>
              <a:t>PHYS 1444-002, Fall 2017                     Dr. Jaehoon Yu</a:t>
            </a:r>
            <a:endParaRPr lang="en-US"/>
          </a:p>
        </p:txBody>
      </p:sp>
      <p:sp>
        <p:nvSpPr>
          <p:cNvPr id="20" name="Slide Number Placeholder 5"/>
          <p:cNvSpPr>
            <a:spLocks noGrp="1"/>
          </p:cNvSpPr>
          <p:nvPr>
            <p:ph type="sldNum" sz="quarter" idx="12"/>
          </p:nvPr>
        </p:nvSpPr>
        <p:spPr/>
        <p:txBody>
          <a:bodyPr/>
          <a:lstStyle/>
          <a:p>
            <a:fld id="{AA474E1C-D48A-AB4D-967B-BB66B17AD59B}" type="slidenum">
              <a:rPr lang="en-US"/>
              <a:pPr/>
              <a:t>6</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27227" name="Equation" r:id="rId3" imgW="291960" imgH="203040" progId="Equation.DSMT4">
                  <p:embed/>
                </p:oleObj>
              </mc:Choice>
              <mc:Fallback>
                <p:oleObj name="Equation" r:id="rId3" imgW="2919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27228" name="Equation" r:id="rId5" imgW="317160" imgH="203040" progId="Equation.DSMT4">
                  <p:embed/>
                </p:oleObj>
              </mc:Choice>
              <mc:Fallback>
                <p:oleObj name="Equation" r:id="rId5" imgW="3171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27229" name="Equation" r:id="rId7" imgW="317160" imgH="190440" progId="Equation.DSMT4">
                  <p:embed/>
                </p:oleObj>
              </mc:Choice>
              <mc:Fallback>
                <p:oleObj name="Equation" r:id="rId7" imgW="317160" imgH="1904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27230" name="Equation" r:id="rId9" imgW="2527200" imgH="279360" progId="Equation.DSMT4">
                  <p:embed/>
                </p:oleObj>
              </mc:Choice>
              <mc:Fallback>
                <p:oleObj name="Equation" r:id="rId9" imgW="252720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27231" name="Equation" r:id="rId11" imgW="342720" imgH="152280" progId="Equation.DSMT4">
                  <p:embed/>
                </p:oleObj>
              </mc:Choice>
              <mc:Fallback>
                <p:oleObj name="Equation" r:id="rId11" imgW="34272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27232" name="Equation" r:id="rId13" imgW="2260440" imgH="279360" progId="Equation.DSMT4">
                  <p:embed/>
                </p:oleObj>
              </mc:Choice>
              <mc:Fallback>
                <p:oleObj name="Equation" r:id="rId13" imgW="226044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27233" name="Equation" r:id="rId15" imgW="304560" imgH="164880" progId="Equation.DSMT4">
                  <p:embed/>
                </p:oleObj>
              </mc:Choice>
              <mc:Fallback>
                <p:oleObj name="Equation" r:id="rId15" imgW="304560" imgH="1648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27234" name="Equation" r:id="rId17" imgW="774360" imgH="228600" progId="Equation.DSMT4">
                  <p:embed/>
                </p:oleObj>
              </mc:Choice>
              <mc:Fallback>
                <p:oleObj name="Equation" r:id="rId17" imgW="77436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27235" name="Equation" r:id="rId19" imgW="2984400" imgH="253800" progId="Equation.DSMT4">
                  <p:embed/>
                </p:oleObj>
              </mc:Choice>
              <mc:Fallback>
                <p:oleObj name="Equation" r:id="rId19" imgW="298440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570720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Sept. 18,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4DABA947-0633-CB45-9ABB-8FC127C215BE}" type="slidenum">
              <a:rPr lang="en-US"/>
              <a:pPr/>
              <a:t>7</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752600"/>
            <a:ext cx="2286000" cy="1714500"/>
          </a:xfrm>
          <a:prstGeom prst="rect">
            <a:avLst/>
          </a:prstGeom>
          <a:noFill/>
        </p:spPr>
      </p:pic>
      <p:sp>
        <p:nvSpPr>
          <p:cNvPr id="188420" name="Rectangle 4"/>
          <p:cNvSpPr>
            <a:spLocks noGrp="1" noChangeArrowheads="1"/>
          </p:cNvSpPr>
          <p:nvPr>
            <p:ph type="title"/>
          </p:nvPr>
        </p:nvSpPr>
        <p:spPr>
          <a:xfrm>
            <a:off x="457200" y="128588"/>
            <a:ext cx="8077200" cy="685800"/>
          </a:xfrm>
        </p:spPr>
        <p:txBody>
          <a:bodyPr/>
          <a:lstStyle/>
          <a:p>
            <a:r>
              <a:rPr lang="en-US"/>
              <a:t>Electric Dipoles</a:t>
            </a:r>
          </a:p>
        </p:txBody>
      </p:sp>
      <p:sp>
        <p:nvSpPr>
          <p:cNvPr id="188421" name="Rectangle 5"/>
          <p:cNvSpPr>
            <a:spLocks noGrp="1" noChangeArrowheads="1"/>
          </p:cNvSpPr>
          <p:nvPr>
            <p:ph type="body" idx="1"/>
          </p:nvPr>
        </p:nvSpPr>
        <p:spPr>
          <a:xfrm>
            <a:off x="381000" y="838200"/>
            <a:ext cx="8001000" cy="4419600"/>
          </a:xfrm>
        </p:spPr>
        <p:txBody>
          <a:bodyPr/>
          <a:lstStyle/>
          <a:p>
            <a:pPr>
              <a:lnSpc>
                <a:spcPct val="80000"/>
              </a:lnSpc>
            </a:pPr>
            <a:r>
              <a:rPr lang="en-US" sz="2800" dirty="0"/>
              <a:t>An electric dipole is the combination of two equal charges of opposite </a:t>
            </a:r>
            <a:r>
              <a:rPr lang="en-US" sz="2800" dirty="0" smtClean="0"/>
              <a:t>signs, </a:t>
            </a:r>
            <a:r>
              <a:rPr lang="en-US" sz="2800" dirty="0"/>
              <a:t>+Q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 </a:t>
            </a:r>
            <a:r>
              <a:rPr lang="en-US" sz="2400" b="1" dirty="0" err="1">
                <a:latin typeface="Monotype Corsiva" charset="0"/>
              </a:rPr>
              <a:t>p</a:t>
            </a:r>
            <a:endParaRPr lang="en-US" sz="2400" b="1" dirty="0">
              <a:latin typeface="Monotype Corsiva" charset="0"/>
            </a:endParaRP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p>
          <a:p>
            <a:pPr lvl="1">
              <a:lnSpc>
                <a:spcPct val="80000"/>
              </a:lnSpc>
            </a:pPr>
            <a:r>
              <a:rPr lang="en-US" sz="2400" dirty="0"/>
              <a:t>Its direction is from the negative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r>
              <a:rPr lang="en-US" sz="2400" dirty="0" smtClean="0">
                <a:sym typeface="Wingdings" charset="2"/>
              </a:rPr>
              <a:t>.</a:t>
            </a:r>
          </a:p>
          <a:p>
            <a:pPr lvl="2">
              <a:lnSpc>
                <a:spcPct val="80000"/>
              </a:lnSpc>
            </a:pPr>
            <a:r>
              <a:rPr lang="en-US" sz="2000" dirty="0" smtClean="0">
                <a:sym typeface="Wingdings" charset="2"/>
              </a:rPr>
              <a:t>Even if the molecule is electrically neutral, their sharing of electron causes separation of charges</a:t>
            </a:r>
          </a:p>
          <a:p>
            <a:pPr lvl="2">
              <a:lnSpc>
                <a:spcPct val="80000"/>
              </a:lnSpc>
            </a:pPr>
            <a:r>
              <a:rPr lang="en-US" sz="2000" dirty="0">
                <a:solidFill>
                  <a:schemeClr val="hlink"/>
                </a:solidFill>
                <a:sym typeface="Wingdings" charset="2"/>
              </a:rPr>
              <a:t>Symmetric diatomic molecules, such as O</a:t>
            </a:r>
            <a:r>
              <a:rPr lang="en-US" sz="2000" baseline="-25000" dirty="0">
                <a:solidFill>
                  <a:schemeClr val="hlink"/>
                </a:solidFill>
                <a:sym typeface="Wingdings" charset="2"/>
              </a:rPr>
              <a:t>2</a:t>
            </a:r>
            <a:r>
              <a:rPr lang="en-US" sz="2000" dirty="0">
                <a:solidFill>
                  <a:schemeClr val="hlink"/>
                </a:solidFill>
                <a:sym typeface="Wingdings" charset="2"/>
              </a:rPr>
              <a:t>, do not have dipole moment.</a:t>
            </a:r>
          </a:p>
        </p:txBody>
      </p:sp>
      <p:sp>
        <p:nvSpPr>
          <p:cNvPr id="188422" name="Rectangle 6"/>
          <p:cNvSpPr>
            <a:spLocks noChangeArrowheads="1"/>
          </p:cNvSpPr>
          <p:nvPr/>
        </p:nvSpPr>
        <p:spPr bwMode="auto">
          <a:xfrm>
            <a:off x="381000" y="52578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6994525" y="2982913"/>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extLst>
      <p:ext uri="{BB962C8B-B14F-4D97-AF65-F5344CB8AC3E}">
        <p14:creationId xmlns:p14="http://schemas.microsoft.com/office/powerpoint/2010/main" val="1439375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Sept. 18, 2017</a:t>
            </a:r>
            <a:endParaRPr lang="en-US"/>
          </a:p>
        </p:txBody>
      </p:sp>
      <p:sp>
        <p:nvSpPr>
          <p:cNvPr id="7" name="Footer Placeholder 4"/>
          <p:cNvSpPr>
            <a:spLocks noGrp="1"/>
          </p:cNvSpPr>
          <p:nvPr>
            <p:ph type="ftr" sz="quarter" idx="11"/>
          </p:nvPr>
        </p:nvSpPr>
        <p:spPr/>
        <p:txBody>
          <a:bodyPr/>
          <a:lstStyle/>
          <a:p>
            <a:r>
              <a:rPr lang="mr-IN" smtClean="0"/>
              <a:t>PHYS 1444-002, Fall 2017                     Dr. Jaehoon Yu</a:t>
            </a:r>
            <a:endParaRPr lang="en-US"/>
          </a:p>
        </p:txBody>
      </p:sp>
      <p:sp>
        <p:nvSpPr>
          <p:cNvPr id="8" name="Slide Number Placeholder 5"/>
          <p:cNvSpPr>
            <a:spLocks noGrp="1"/>
          </p:cNvSpPr>
          <p:nvPr>
            <p:ph type="sldNum" sz="quarter" idx="12"/>
          </p:nvPr>
        </p:nvSpPr>
        <p:spPr/>
        <p:txBody>
          <a:bodyPr/>
          <a:lstStyle/>
          <a:p>
            <a:fld id="{B6015897-0DF8-D944-B6BA-38D754A81F7A}" type="slidenum">
              <a:rPr lang="en-US"/>
              <a:pPr/>
              <a:t>8</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838200"/>
            <a:ext cx="8458200" cy="1219200"/>
          </a:xfrm>
        </p:spPr>
        <p:txBody>
          <a:bodyPr/>
          <a:lstStyle/>
          <a:p>
            <a:r>
              <a:rPr lang="en-US"/>
              <a:t>Let’s consider a dipole placed in a uniform electric field </a:t>
            </a:r>
            <a:r>
              <a:rPr lang="en-US" b="1"/>
              <a:t>E</a:t>
            </a:r>
            <a:r>
              <a:rPr lang="en-US"/>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8288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Forces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a:t>
            </a:r>
            <a:r>
              <a:rPr lang="en-US" dirty="0" smtClean="0">
                <a:solidFill>
                  <a:srgbClr val="660066"/>
                </a:solidFill>
                <a:latin typeface="Arial Narrow" charset="0"/>
                <a:ea typeface="ＭＳ Ｐゴシック" charset="-128"/>
              </a:rPr>
              <a:t> not move</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a:t>
            </a:r>
            <a:r>
              <a:rPr lang="en-US" sz="2000" dirty="0" smtClean="0">
                <a:solidFill>
                  <a:srgbClr val="003300"/>
                </a:solidFill>
                <a:latin typeface="Arial Narrow" charset="0"/>
                <a:ea typeface="ＭＳ Ｐゴシック" charset="-128"/>
              </a:rPr>
              <a:t> a torque </a:t>
            </a:r>
            <a:r>
              <a:rPr lang="en-US" sz="2000" dirty="0">
                <a:solidFill>
                  <a:srgbClr val="003300"/>
                </a:solidFill>
                <a:latin typeface="Arial Narrow" charset="0"/>
                <a:ea typeface="ＭＳ Ｐゴシック" charset="-128"/>
              </a:rPr>
              <a:t>applied on the dipole.</a:t>
            </a:r>
          </a:p>
        </p:txBody>
      </p:sp>
    </p:spTree>
    <p:extLst>
      <p:ext uri="{BB962C8B-B14F-4D97-AF65-F5344CB8AC3E}">
        <p14:creationId xmlns:p14="http://schemas.microsoft.com/office/powerpoint/2010/main" val="175518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Monday, Sept. 18, 2017</a:t>
            </a:r>
            <a:endParaRPr lang="en-US"/>
          </a:p>
        </p:txBody>
      </p:sp>
      <p:sp>
        <p:nvSpPr>
          <p:cNvPr id="22" name="Footer Placeholder 4"/>
          <p:cNvSpPr>
            <a:spLocks noGrp="1"/>
          </p:cNvSpPr>
          <p:nvPr>
            <p:ph type="ftr" sz="quarter" idx="11"/>
          </p:nvPr>
        </p:nvSpPr>
        <p:spPr/>
        <p:txBody>
          <a:bodyPr/>
          <a:lstStyle/>
          <a:p>
            <a:r>
              <a:rPr lang="mr-IN" smtClean="0"/>
              <a:t>PHYS 1444-002, Fall 2017                     Dr. Jaehoon Yu</a:t>
            </a:r>
            <a:endParaRPr lang="en-US"/>
          </a:p>
        </p:txBody>
      </p:sp>
      <p:sp>
        <p:nvSpPr>
          <p:cNvPr id="23" name="Slide Number Placeholder 5"/>
          <p:cNvSpPr>
            <a:spLocks noGrp="1"/>
          </p:cNvSpPr>
          <p:nvPr>
            <p:ph type="sldNum" sz="quarter" idx="12"/>
          </p:nvPr>
        </p:nvSpPr>
        <p:spPr/>
        <p:txBody>
          <a:bodyPr/>
          <a:lstStyle/>
          <a:p>
            <a:fld id="{566E1063-7ADB-8041-AF92-FC0B89B4EDE5}" type="slidenum">
              <a:rPr lang="en-US"/>
              <a:pPr/>
              <a:t>9</a:t>
            </a:fld>
            <a:endParaRPr lang="en-US"/>
          </a:p>
        </p:txBody>
      </p:sp>
      <p:pic>
        <p:nvPicPr>
          <p:cNvPr id="190466" name="Picture 2" descr="FG21_043"/>
          <p:cNvPicPr>
            <a:picLocks noChangeAspect="1" noChangeArrowheads="1"/>
          </p:cNvPicPr>
          <p:nvPr/>
        </p:nvPicPr>
        <p:blipFill>
          <a:blip r:embed="rId3"/>
          <a:srcRect/>
          <a:stretch>
            <a:fillRect/>
          </a:stretch>
        </p:blipFill>
        <p:spPr bwMode="auto">
          <a:xfrm>
            <a:off x="6477000" y="838200"/>
            <a:ext cx="2667000" cy="1524000"/>
          </a:xfrm>
          <a:prstGeom prst="rect">
            <a:avLst/>
          </a:prstGeom>
          <a:noFill/>
        </p:spPr>
      </p:pic>
      <p:sp>
        <p:nvSpPr>
          <p:cNvPr id="190467" name="Rectangle 3"/>
          <p:cNvSpPr>
            <a:spLocks noGrp="1" noChangeArrowheads="1"/>
          </p:cNvSpPr>
          <p:nvPr>
            <p:ph type="body" idx="1"/>
          </p:nvPr>
        </p:nvSpPr>
        <p:spPr>
          <a:xfrm>
            <a:off x="228600" y="914400"/>
            <a:ext cx="8915400" cy="5715000"/>
          </a:xfrm>
        </p:spPr>
        <p:txBody>
          <a:bodyPr/>
          <a:lstStyle/>
          <a:p>
            <a:pPr>
              <a:lnSpc>
                <a:spcPct val="90000"/>
              </a:lnSpc>
            </a:pPr>
            <a:r>
              <a:rPr lang="en-US" dirty="0"/>
              <a:t>How much is the torque on the dipole?</a:t>
            </a:r>
          </a:p>
          <a:p>
            <a:pPr lvl="1">
              <a:lnSpc>
                <a:spcPct val="90000"/>
              </a:lnSpc>
            </a:pPr>
            <a:r>
              <a:rPr lang="en-US" dirty="0"/>
              <a:t>Do you remember the formula for torque?</a:t>
            </a:r>
          </a:p>
          <a:p>
            <a:pPr lvl="2">
              <a:lnSpc>
                <a:spcPct val="90000"/>
              </a:lnSpc>
            </a:pPr>
            <a:r>
              <a:rPr lang="en-US" dirty="0"/>
              <a:t> </a:t>
            </a:r>
          </a:p>
          <a:p>
            <a:pPr lvl="1">
              <a:lnSpc>
                <a:spcPct val="90000"/>
              </a:lnSpc>
            </a:pPr>
            <a:r>
              <a:rPr lang="en-US" dirty="0"/>
              <a:t>The magnitude of the torque exerting on each of the charges with respect to the rotational axis at the center is</a:t>
            </a:r>
          </a:p>
          <a:p>
            <a:pPr lvl="2">
              <a:lnSpc>
                <a:spcPct val="90000"/>
              </a:lnSpc>
            </a:pPr>
            <a:r>
              <a:rPr lang="en-US" dirty="0"/>
              <a:t> </a:t>
            </a:r>
          </a:p>
          <a:p>
            <a:pPr lvl="2">
              <a:lnSpc>
                <a:spcPct val="90000"/>
              </a:lnSpc>
            </a:pPr>
            <a:r>
              <a:rPr lang="en-US" dirty="0"/>
              <a:t> </a:t>
            </a:r>
          </a:p>
          <a:p>
            <a:pPr lvl="1">
              <a:lnSpc>
                <a:spcPct val="90000"/>
              </a:lnSpc>
            </a:pPr>
            <a:r>
              <a:rPr lang="en-US" dirty="0"/>
              <a:t>Thus, the total torque is</a:t>
            </a:r>
          </a:p>
          <a:p>
            <a:pPr lvl="2">
              <a:lnSpc>
                <a:spcPct val="90000"/>
              </a:lnSpc>
            </a:pPr>
            <a:r>
              <a:rPr lang="en-US" dirty="0"/>
              <a:t> </a:t>
            </a:r>
          </a:p>
          <a:p>
            <a:pPr lvl="1">
              <a:lnSpc>
                <a:spcPct val="90000"/>
              </a:lnSpc>
            </a:pPr>
            <a:r>
              <a:rPr lang="en-US" dirty="0"/>
              <a:t>So the torque on a dipole in vector notation is</a:t>
            </a:r>
          </a:p>
          <a:p>
            <a:pPr>
              <a:lnSpc>
                <a:spcPct val="90000"/>
              </a:lnSpc>
            </a:pPr>
            <a:r>
              <a:rPr lang="en-US" dirty="0"/>
              <a:t>The effect of the torque is to try to turn the dipole so that the dipole moment is parallel to </a:t>
            </a:r>
            <a:r>
              <a:rPr lang="en-US" b="1" dirty="0"/>
              <a:t>E</a:t>
            </a:r>
            <a:r>
              <a:rPr lang="en-US" dirty="0"/>
              <a:t>. Which direction?</a:t>
            </a:r>
          </a:p>
        </p:txBody>
      </p:sp>
      <p:sp>
        <p:nvSpPr>
          <p:cNvPr id="190468" name="Rectangle 4"/>
          <p:cNvSpPr>
            <a:spLocks noGrp="1" noChangeArrowheads="1"/>
          </p:cNvSpPr>
          <p:nvPr>
            <p:ph type="title"/>
          </p:nvPr>
        </p:nvSpPr>
        <p:spPr>
          <a:xfrm>
            <a:off x="685800" y="228600"/>
            <a:ext cx="7772400" cy="533400"/>
          </a:xfrm>
          <a:noFill/>
          <a:ln/>
        </p:spPr>
        <p:txBody>
          <a:bodyPr/>
          <a:lstStyle/>
          <a:p>
            <a:r>
              <a:rPr lang="en-US"/>
              <a:t>Dipoles in an External Field, cnt’d </a:t>
            </a:r>
          </a:p>
        </p:txBody>
      </p:sp>
      <p:graphicFrame>
        <p:nvGraphicFramePr>
          <p:cNvPr id="190469" name="Object 5"/>
          <p:cNvGraphicFramePr>
            <a:graphicFrameLocks noChangeAspect="1"/>
          </p:cNvGraphicFramePr>
          <p:nvPr>
            <p:extLst/>
          </p:nvPr>
        </p:nvGraphicFramePr>
        <p:xfrm>
          <a:off x="1584325" y="1889125"/>
          <a:ext cx="625475" cy="461963"/>
        </p:xfrm>
        <a:graphic>
          <a:graphicData uri="http://schemas.openxmlformats.org/presentationml/2006/ole">
            <mc:AlternateContent xmlns:mc="http://schemas.openxmlformats.org/markup-compatibility/2006">
              <mc:Choice xmlns:v="urn:schemas-microsoft-com:vml" Requires="v">
                <p:oleObj spid="_x0000_s56361" name="Equation" r:id="rId4" imgW="241300" imgH="177800" progId="Equation.DSMT4">
                  <p:embed/>
                </p:oleObj>
              </mc:Choice>
              <mc:Fallback>
                <p:oleObj name="Equation" r:id="rId4" imgW="241300" imgH="177800" progId="Equation.DSMT4">
                  <p:embed/>
                  <p:pic>
                    <p:nvPicPr>
                      <p:cNvPr id="0" name=""/>
                      <p:cNvPicPr>
                        <a:picLocks noChangeAspect="1" noChangeArrowheads="1"/>
                      </p:cNvPicPr>
                      <p:nvPr/>
                    </p:nvPicPr>
                    <p:blipFill>
                      <a:blip r:embed="rId5"/>
                      <a:srcRect/>
                      <a:stretch>
                        <a:fillRect/>
                      </a:stretch>
                    </p:blipFill>
                    <p:spPr bwMode="auto">
                      <a:xfrm>
                        <a:off x="1584325" y="1889125"/>
                        <a:ext cx="625475" cy="4619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0" name="Object 6"/>
          <p:cNvGraphicFramePr>
            <a:graphicFrameLocks noChangeAspect="1"/>
          </p:cNvGraphicFramePr>
          <p:nvPr>
            <p:extLst/>
          </p:nvPr>
        </p:nvGraphicFramePr>
        <p:xfrm>
          <a:off x="1435100" y="3100388"/>
          <a:ext cx="1328738" cy="415925"/>
        </p:xfrm>
        <a:graphic>
          <a:graphicData uri="http://schemas.openxmlformats.org/presentationml/2006/ole">
            <mc:AlternateContent xmlns:mc="http://schemas.openxmlformats.org/markup-compatibility/2006">
              <mc:Choice xmlns:v="urn:schemas-microsoft-com:vml" Requires="v">
                <p:oleObj spid="_x0000_s56362" name="Equation" r:id="rId6" imgW="850900" imgH="266700" progId="Equation.DSMT4">
                  <p:embed/>
                </p:oleObj>
              </mc:Choice>
              <mc:Fallback>
                <p:oleObj name="Equation" r:id="rId6" imgW="850900" imgH="266700" progId="Equation.DSMT4">
                  <p:embed/>
                  <p:pic>
                    <p:nvPicPr>
                      <p:cNvPr id="0" name=""/>
                      <p:cNvPicPr>
                        <a:picLocks noChangeAspect="1" noChangeArrowheads="1"/>
                      </p:cNvPicPr>
                      <p:nvPr/>
                    </p:nvPicPr>
                    <p:blipFill>
                      <a:blip r:embed="rId7"/>
                      <a:srcRect/>
                      <a:stretch>
                        <a:fillRect/>
                      </a:stretch>
                    </p:blipFill>
                    <p:spPr bwMode="auto">
                      <a:xfrm>
                        <a:off x="1435100" y="3100388"/>
                        <a:ext cx="1328738" cy="415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1" name="Object 7"/>
          <p:cNvGraphicFramePr>
            <a:graphicFrameLocks noChangeAspect="1"/>
          </p:cNvGraphicFramePr>
          <p:nvPr>
            <p:extLst/>
          </p:nvPr>
        </p:nvGraphicFramePr>
        <p:xfrm>
          <a:off x="1433513" y="3633788"/>
          <a:ext cx="1330325" cy="417512"/>
        </p:xfrm>
        <a:graphic>
          <a:graphicData uri="http://schemas.openxmlformats.org/presentationml/2006/ole">
            <mc:AlternateContent xmlns:mc="http://schemas.openxmlformats.org/markup-compatibility/2006">
              <mc:Choice xmlns:v="urn:schemas-microsoft-com:vml" Requires="v">
                <p:oleObj spid="_x0000_s56363" name="Equation" r:id="rId8" imgW="850900" imgH="266700" progId="Equation.DSMT4">
                  <p:embed/>
                </p:oleObj>
              </mc:Choice>
              <mc:Fallback>
                <p:oleObj name="Equation" r:id="rId8" imgW="850900" imgH="266700" progId="Equation.DSMT4">
                  <p:embed/>
                  <p:pic>
                    <p:nvPicPr>
                      <p:cNvPr id="0" name=""/>
                      <p:cNvPicPr>
                        <a:picLocks noChangeAspect="1" noChangeArrowheads="1"/>
                      </p:cNvPicPr>
                      <p:nvPr/>
                    </p:nvPicPr>
                    <p:blipFill>
                      <a:blip r:embed="rId9"/>
                      <a:srcRect/>
                      <a:stretch>
                        <a:fillRect/>
                      </a:stretch>
                    </p:blipFill>
                    <p:spPr bwMode="auto">
                      <a:xfrm>
                        <a:off x="1433513" y="3633788"/>
                        <a:ext cx="1330325"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2" name="Object 8"/>
          <p:cNvGraphicFramePr>
            <a:graphicFrameLocks noChangeAspect="1"/>
          </p:cNvGraphicFramePr>
          <p:nvPr/>
        </p:nvGraphicFramePr>
        <p:xfrm>
          <a:off x="1447800" y="4471988"/>
          <a:ext cx="655638" cy="317500"/>
        </p:xfrm>
        <a:graphic>
          <a:graphicData uri="http://schemas.openxmlformats.org/presentationml/2006/ole">
            <mc:AlternateContent xmlns:mc="http://schemas.openxmlformats.org/markup-compatibility/2006">
              <mc:Choice xmlns:v="urn:schemas-microsoft-com:vml" Requires="v">
                <p:oleObj spid="_x0000_s56364" name="Equation" r:id="rId10" imgW="419040" imgH="203040" progId="Equation.DSMT4">
                  <p:embed/>
                </p:oleObj>
              </mc:Choice>
              <mc:Fallback>
                <p:oleObj name="Equation" r:id="rId10" imgW="41904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4471988"/>
                        <a:ext cx="655638" cy="317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3" name="Object 9"/>
          <p:cNvGraphicFramePr>
            <a:graphicFrameLocks noChangeAspect="1"/>
          </p:cNvGraphicFramePr>
          <p:nvPr>
            <p:extLst/>
          </p:nvPr>
        </p:nvGraphicFramePr>
        <p:xfrm>
          <a:off x="6991350" y="4757738"/>
          <a:ext cx="1714500" cy="635000"/>
        </p:xfrm>
        <a:graphic>
          <a:graphicData uri="http://schemas.openxmlformats.org/presentationml/2006/ole">
            <mc:AlternateContent xmlns:mc="http://schemas.openxmlformats.org/markup-compatibility/2006">
              <mc:Choice xmlns:v="urn:schemas-microsoft-com:vml" Requires="v">
                <p:oleObj spid="_x0000_s56365" name="Equation" r:id="rId12" imgW="584200" imgH="215900" progId="Equation.DSMT4">
                  <p:embed/>
                </p:oleObj>
              </mc:Choice>
              <mc:Fallback>
                <p:oleObj name="Equation" r:id="rId12" imgW="584200" imgH="215900" progId="Equation.DSMT4">
                  <p:embed/>
                  <p:pic>
                    <p:nvPicPr>
                      <p:cNvPr id="0" name=""/>
                      <p:cNvPicPr>
                        <a:picLocks noChangeAspect="1" noChangeArrowheads="1"/>
                      </p:cNvPicPr>
                      <p:nvPr/>
                    </p:nvPicPr>
                    <p:blipFill>
                      <a:blip r:embed="rId13"/>
                      <a:srcRect/>
                      <a:stretch>
                        <a:fillRect/>
                      </a:stretch>
                    </p:blipFill>
                    <p:spPr bwMode="auto">
                      <a:xfrm>
                        <a:off x="6991350" y="4757738"/>
                        <a:ext cx="1714500" cy="635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4" name="Object 10"/>
          <p:cNvGraphicFramePr>
            <a:graphicFrameLocks noChangeAspect="1"/>
          </p:cNvGraphicFramePr>
          <p:nvPr>
            <p:extLst/>
          </p:nvPr>
        </p:nvGraphicFramePr>
        <p:xfrm>
          <a:off x="2143125" y="1844675"/>
          <a:ext cx="922338" cy="460375"/>
        </p:xfrm>
        <a:graphic>
          <a:graphicData uri="http://schemas.openxmlformats.org/presentationml/2006/ole">
            <mc:AlternateContent xmlns:mc="http://schemas.openxmlformats.org/markup-compatibility/2006">
              <mc:Choice xmlns:v="urn:schemas-microsoft-com:vml" Requires="v">
                <p:oleObj spid="_x0000_s56366" name="Equation" r:id="rId14" imgW="355600" imgH="177800" progId="Equation.DSMT4">
                  <p:embed/>
                </p:oleObj>
              </mc:Choice>
              <mc:Fallback>
                <p:oleObj name="Equation" r:id="rId14" imgW="355600" imgH="177800" progId="Equation.DSMT4">
                  <p:embed/>
                  <p:pic>
                    <p:nvPicPr>
                      <p:cNvPr id="0" name=""/>
                      <p:cNvPicPr>
                        <a:picLocks noChangeAspect="1" noChangeArrowheads="1"/>
                      </p:cNvPicPr>
                      <p:nvPr/>
                    </p:nvPicPr>
                    <p:blipFill>
                      <a:blip r:embed="rId15"/>
                      <a:srcRect/>
                      <a:stretch>
                        <a:fillRect/>
                      </a:stretch>
                    </p:blipFill>
                    <p:spPr bwMode="auto">
                      <a:xfrm>
                        <a:off x="2143125" y="1844675"/>
                        <a:ext cx="922338" cy="460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5" name="Object 11"/>
          <p:cNvGraphicFramePr>
            <a:graphicFrameLocks noChangeAspect="1"/>
          </p:cNvGraphicFramePr>
          <p:nvPr/>
        </p:nvGraphicFramePr>
        <p:xfrm>
          <a:off x="2746375" y="3170238"/>
          <a:ext cx="911225" cy="258762"/>
        </p:xfrm>
        <a:graphic>
          <a:graphicData uri="http://schemas.openxmlformats.org/presentationml/2006/ole">
            <mc:AlternateContent xmlns:mc="http://schemas.openxmlformats.org/markup-compatibility/2006">
              <mc:Choice xmlns:v="urn:schemas-microsoft-com:vml" Requires="v">
                <p:oleObj spid="_x0000_s56367" name="Equation" r:id="rId16" imgW="583920" imgH="164880" progId="Equation.DSMT4">
                  <p:embed/>
                </p:oleObj>
              </mc:Choice>
              <mc:Fallback>
                <p:oleObj name="Equation" r:id="rId16" imgW="58392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6375" y="3170238"/>
                        <a:ext cx="911225" cy="2587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6" name="Object 12"/>
          <p:cNvGraphicFramePr>
            <a:graphicFrameLocks noChangeAspect="1"/>
          </p:cNvGraphicFramePr>
          <p:nvPr/>
        </p:nvGraphicFramePr>
        <p:xfrm>
          <a:off x="3595688" y="2971800"/>
          <a:ext cx="1585912" cy="674688"/>
        </p:xfrm>
        <a:graphic>
          <a:graphicData uri="http://schemas.openxmlformats.org/presentationml/2006/ole">
            <mc:AlternateContent xmlns:mc="http://schemas.openxmlformats.org/markup-compatibility/2006">
              <mc:Choice xmlns:v="urn:schemas-microsoft-com:vml" Requires="v">
                <p:oleObj spid="_x0000_s56368" name="Equation" r:id="rId18" imgW="1015920" imgH="431640" progId="Equation.DSMT4">
                  <p:embed/>
                </p:oleObj>
              </mc:Choice>
              <mc:Fallback>
                <p:oleObj name="Equation" r:id="rId18" imgW="1015920" imgH="4316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95688" y="2971800"/>
                        <a:ext cx="1585912" cy="674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7" name="Object 13"/>
          <p:cNvGraphicFramePr>
            <a:graphicFrameLocks noChangeAspect="1"/>
          </p:cNvGraphicFramePr>
          <p:nvPr/>
        </p:nvGraphicFramePr>
        <p:xfrm>
          <a:off x="5200650" y="3005138"/>
          <a:ext cx="971550" cy="576262"/>
        </p:xfrm>
        <a:graphic>
          <a:graphicData uri="http://schemas.openxmlformats.org/presentationml/2006/ole">
            <mc:AlternateContent xmlns:mc="http://schemas.openxmlformats.org/markup-compatibility/2006">
              <mc:Choice xmlns:v="urn:schemas-microsoft-com:vml" Requires="v">
                <p:oleObj spid="_x0000_s56369" name="Equation" r:id="rId20" imgW="622080" imgH="368280" progId="Equation.DSMT4">
                  <p:embed/>
                </p:oleObj>
              </mc:Choice>
              <mc:Fallback>
                <p:oleObj name="Equation" r:id="rId20" imgW="622080" imgH="368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00650" y="3005138"/>
                        <a:ext cx="971550" cy="5762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8" name="Object 14"/>
          <p:cNvGraphicFramePr>
            <a:graphicFrameLocks noChangeAspect="1"/>
          </p:cNvGraphicFramePr>
          <p:nvPr/>
        </p:nvGraphicFramePr>
        <p:xfrm>
          <a:off x="3657600" y="3505200"/>
          <a:ext cx="1865313" cy="674688"/>
        </p:xfrm>
        <a:graphic>
          <a:graphicData uri="http://schemas.openxmlformats.org/presentationml/2006/ole">
            <mc:AlternateContent xmlns:mc="http://schemas.openxmlformats.org/markup-compatibility/2006">
              <mc:Choice xmlns:v="urn:schemas-microsoft-com:vml" Requires="v">
                <p:oleObj spid="_x0000_s56370" name="Equation" r:id="rId22" imgW="1193760" imgH="431640" progId="Equation.DSMT4">
                  <p:embed/>
                </p:oleObj>
              </mc:Choice>
              <mc:Fallback>
                <p:oleObj name="Equation" r:id="rId22" imgW="1193760" imgH="4316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57600" y="3505200"/>
                        <a:ext cx="1865313" cy="674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79" name="Object 15"/>
          <p:cNvGraphicFramePr>
            <a:graphicFrameLocks noChangeAspect="1"/>
          </p:cNvGraphicFramePr>
          <p:nvPr/>
        </p:nvGraphicFramePr>
        <p:xfrm>
          <a:off x="5505450" y="3581400"/>
          <a:ext cx="971550" cy="576263"/>
        </p:xfrm>
        <a:graphic>
          <a:graphicData uri="http://schemas.openxmlformats.org/presentationml/2006/ole">
            <mc:AlternateContent xmlns:mc="http://schemas.openxmlformats.org/markup-compatibility/2006">
              <mc:Choice xmlns:v="urn:schemas-microsoft-com:vml" Requires="v">
                <p:oleObj spid="_x0000_s56371" name="Equation" r:id="rId24" imgW="622080" imgH="368280" progId="Equation.DSMT4">
                  <p:embed/>
                </p:oleObj>
              </mc:Choice>
              <mc:Fallback>
                <p:oleObj name="Equation" r:id="rId24" imgW="622080" imgH="368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05450" y="3581400"/>
                        <a:ext cx="971550"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0" name="Object 16"/>
          <p:cNvGraphicFramePr>
            <a:graphicFrameLocks noChangeAspect="1"/>
          </p:cNvGraphicFramePr>
          <p:nvPr/>
        </p:nvGraphicFramePr>
        <p:xfrm>
          <a:off x="2743200" y="3657600"/>
          <a:ext cx="911225" cy="258763"/>
        </p:xfrm>
        <a:graphic>
          <a:graphicData uri="http://schemas.openxmlformats.org/presentationml/2006/ole">
            <mc:AlternateContent xmlns:mc="http://schemas.openxmlformats.org/markup-compatibility/2006">
              <mc:Choice xmlns:v="urn:schemas-microsoft-com:vml" Requires="v">
                <p:oleObj spid="_x0000_s56372" name="Equation" r:id="rId26" imgW="583920" imgH="164880" progId="Equation.DSMT4">
                  <p:embed/>
                </p:oleObj>
              </mc:Choice>
              <mc:Fallback>
                <p:oleObj name="Equation" r:id="rId26" imgW="58392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3200" y="3657600"/>
                        <a:ext cx="911225" cy="258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1" name="Object 17"/>
          <p:cNvGraphicFramePr>
            <a:graphicFrameLocks noChangeAspect="1"/>
          </p:cNvGraphicFramePr>
          <p:nvPr/>
        </p:nvGraphicFramePr>
        <p:xfrm>
          <a:off x="2128838" y="4495800"/>
          <a:ext cx="1071562" cy="357188"/>
        </p:xfrm>
        <a:graphic>
          <a:graphicData uri="http://schemas.openxmlformats.org/presentationml/2006/ole">
            <mc:AlternateContent xmlns:mc="http://schemas.openxmlformats.org/markup-compatibility/2006">
              <mc:Choice xmlns:v="urn:schemas-microsoft-com:vml" Requires="v">
                <p:oleObj spid="_x0000_s56373" name="Equation" r:id="rId27" imgW="685800" imgH="228600" progId="Equation.DSMT4">
                  <p:embed/>
                </p:oleObj>
              </mc:Choice>
              <mc:Fallback>
                <p:oleObj name="Equation" r:id="rId27" imgW="68580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4495800"/>
                        <a:ext cx="1071562" cy="357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2" name="Object 18"/>
          <p:cNvGraphicFramePr>
            <a:graphicFrameLocks noChangeAspect="1"/>
          </p:cNvGraphicFramePr>
          <p:nvPr/>
        </p:nvGraphicFramePr>
        <p:xfrm>
          <a:off x="3168650" y="4343400"/>
          <a:ext cx="2241550" cy="576263"/>
        </p:xfrm>
        <a:graphic>
          <a:graphicData uri="http://schemas.openxmlformats.org/presentationml/2006/ole">
            <mc:AlternateContent xmlns:mc="http://schemas.openxmlformats.org/markup-compatibility/2006">
              <mc:Choice xmlns:v="urn:schemas-microsoft-com:vml" Requires="v">
                <p:oleObj spid="_x0000_s56374" name="Equation" r:id="rId29" imgW="1434960" imgH="368280" progId="Equation.DSMT4">
                  <p:embed/>
                </p:oleObj>
              </mc:Choice>
              <mc:Fallback>
                <p:oleObj name="Equation" r:id="rId29" imgW="143496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68650" y="4343400"/>
                        <a:ext cx="2241550" cy="576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3" name="Object 19"/>
          <p:cNvGraphicFramePr>
            <a:graphicFrameLocks noChangeAspect="1"/>
          </p:cNvGraphicFramePr>
          <p:nvPr/>
        </p:nvGraphicFramePr>
        <p:xfrm>
          <a:off x="5368925" y="4495800"/>
          <a:ext cx="1031875" cy="298450"/>
        </p:xfrm>
        <a:graphic>
          <a:graphicData uri="http://schemas.openxmlformats.org/presentationml/2006/ole">
            <mc:AlternateContent xmlns:mc="http://schemas.openxmlformats.org/markup-compatibility/2006">
              <mc:Choice xmlns:v="urn:schemas-microsoft-com:vml" Requires="v">
                <p:oleObj spid="_x0000_s56375" name="Equation" r:id="rId31" imgW="660240" imgH="190440" progId="Equation.DSMT4">
                  <p:embed/>
                </p:oleObj>
              </mc:Choice>
              <mc:Fallback>
                <p:oleObj name="Equation" r:id="rId31" imgW="660240" imgH="19044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68925" y="4495800"/>
                        <a:ext cx="1031875" cy="2984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0484" name="Object 20"/>
          <p:cNvGraphicFramePr>
            <a:graphicFrameLocks noChangeAspect="1"/>
          </p:cNvGraphicFramePr>
          <p:nvPr/>
        </p:nvGraphicFramePr>
        <p:xfrm>
          <a:off x="6369050" y="4495800"/>
          <a:ext cx="793750" cy="298450"/>
        </p:xfrm>
        <a:graphic>
          <a:graphicData uri="http://schemas.openxmlformats.org/presentationml/2006/ole">
            <mc:AlternateContent xmlns:mc="http://schemas.openxmlformats.org/markup-compatibility/2006">
              <mc:Choice xmlns:v="urn:schemas-microsoft-com:vml" Requires="v">
                <p:oleObj spid="_x0000_s56376" name="Equation" r:id="rId33" imgW="507960" imgH="190440" progId="Equation.DSMT4">
                  <p:embed/>
                </p:oleObj>
              </mc:Choice>
              <mc:Fallback>
                <p:oleObj name="Equation" r:id="rId33" imgW="507960" imgH="19044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69050" y="4495800"/>
                        <a:ext cx="793750" cy="2984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37121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13859</TotalTime>
  <Words>3467</Words>
  <Application>Microsoft Macintosh PowerPoint</Application>
  <PresentationFormat>On-screen Show (4:3)</PresentationFormat>
  <Paragraphs>331</Paragraphs>
  <Slides>29</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 Narrow</vt:lpstr>
      <vt:lpstr>Lucida Grande</vt:lpstr>
      <vt:lpstr>Monotype Corsiva</vt:lpstr>
      <vt:lpstr>ＭＳ Ｐゴシック</vt:lpstr>
      <vt:lpstr>Symbol</vt:lpstr>
      <vt:lpstr>Times New Roman</vt:lpstr>
      <vt:lpstr>Wingdings</vt:lpstr>
      <vt:lpstr>phys1443-spring02</vt:lpstr>
      <vt:lpstr>Equation</vt:lpstr>
      <vt:lpstr>PHYS 1441 – Section 002 Lecture #6</vt:lpstr>
      <vt:lpstr>Announcements</vt:lpstr>
      <vt:lpstr>Special Project #3</vt:lpstr>
      <vt:lpstr>Motion of a Charged Particle in an Electric Field</vt:lpstr>
      <vt:lpstr>Example 21 – 14 </vt:lpstr>
      <vt:lpstr>Example 21 – 14 </vt:lpstr>
      <vt:lpstr>Electric Dipoles</vt:lpstr>
      <vt:lpstr>Dipoles in an External Field</vt:lpstr>
      <vt:lpstr>Dipoles in an External Field, cnt’d </vt:lpstr>
      <vt:lpstr>Potential Energy of a Dipole in an External Field </vt:lpstr>
      <vt:lpstr>Electric Field by a Dipole </vt:lpstr>
      <vt:lpstr>Dipole Electric Field from Afar</vt:lpstr>
      <vt:lpstr>Example 21 – 17 </vt:lpstr>
      <vt:lpstr>Example 21 – 17 </vt:lpstr>
      <vt:lpstr>Gauss’ Law</vt:lpstr>
      <vt:lpstr>Electric Flux</vt:lpstr>
      <vt:lpstr>Example 22 – 1 </vt:lpstr>
      <vt:lpstr>Generalization of the Electric Flux</vt:lpstr>
      <vt:lpstr>Generalization of the Electric Flux</vt:lpstr>
      <vt:lpstr>Generalization of the Electric Flux</vt:lpstr>
      <vt:lpstr>Gauss’ Law</vt:lpstr>
      <vt:lpstr>Coulomb’s Law from Gauss’ Law</vt:lpstr>
      <vt:lpstr>Gauss’ Law from Coulomb’s Law</vt:lpstr>
      <vt:lpstr>Gauss’ Law from Coulomb’s Law Irregular Surface</vt:lpstr>
      <vt:lpstr>Gauss’ Law w/ more than one charge</vt:lpstr>
      <vt:lpstr>So what is Gauss’ Law good for?</vt:lpstr>
      <vt:lpstr>Solving problems with Gauss’ Law</vt:lpstr>
      <vt:lpstr>Example 22 – 2 </vt:lpstr>
      <vt:lpstr>Example 22 – 6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521</cp:revision>
  <dcterms:created xsi:type="dcterms:W3CDTF">2012-01-19T04:21:20Z</dcterms:created>
  <dcterms:modified xsi:type="dcterms:W3CDTF">2017-09-18T20:02:34Z</dcterms:modified>
</cp:coreProperties>
</file>