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03" r:id="rId2"/>
    <p:sldId id="482" r:id="rId3"/>
    <p:sldId id="576" r:id="rId4"/>
    <p:sldId id="568" r:id="rId5"/>
    <p:sldId id="569" r:id="rId6"/>
    <p:sldId id="595" r:id="rId7"/>
    <p:sldId id="570" r:id="rId8"/>
    <p:sldId id="571" r:id="rId9"/>
    <p:sldId id="572" r:id="rId10"/>
    <p:sldId id="573" r:id="rId11"/>
    <p:sldId id="574" r:id="rId12"/>
    <p:sldId id="575" r:id="rId13"/>
    <p:sldId id="577" r:id="rId14"/>
    <p:sldId id="578" r:id="rId15"/>
    <p:sldId id="579" r:id="rId16"/>
    <p:sldId id="580" r:id="rId17"/>
    <p:sldId id="581" r:id="rId18"/>
    <p:sldId id="582" r:id="rId19"/>
    <p:sldId id="583" r:id="rId20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A77"/>
    <a:srgbClr val="660066"/>
    <a:srgbClr val="99FFCC"/>
    <a:srgbClr val="FFFFCC"/>
    <a:srgbClr val="CC6600"/>
    <a:srgbClr val="FF0066"/>
    <a:srgbClr val="CC00CC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6"/>
    <p:restoredTop sz="86434"/>
  </p:normalViewPr>
  <p:slideViewPr>
    <p:cSldViewPr>
      <p:cViewPr varScale="1">
        <p:scale>
          <a:sx n="135" d="100"/>
          <a:sy n="135" d="100"/>
        </p:scale>
        <p:origin x="5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wmf"/><Relationship Id="rId5" Type="http://schemas.openxmlformats.org/officeDocument/2006/relationships/image" Target="../media/image8.emf"/><Relationship Id="rId6" Type="http://schemas.openxmlformats.org/officeDocument/2006/relationships/image" Target="../media/image9.w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emf"/><Relationship Id="rId12" Type="http://schemas.openxmlformats.org/officeDocument/2006/relationships/image" Target="../media/image41.emf"/><Relationship Id="rId13" Type="http://schemas.openxmlformats.org/officeDocument/2006/relationships/image" Target="../media/image42.emf"/><Relationship Id="rId14" Type="http://schemas.openxmlformats.org/officeDocument/2006/relationships/image" Target="../media/image43.emf"/><Relationship Id="rId15" Type="http://schemas.openxmlformats.org/officeDocument/2006/relationships/image" Target="../media/image44.emf"/><Relationship Id="rId16" Type="http://schemas.openxmlformats.org/officeDocument/2006/relationships/image" Target="../media/image45.emf"/><Relationship Id="rId17" Type="http://schemas.openxmlformats.org/officeDocument/2006/relationships/image" Target="../media/image46.emf"/><Relationship Id="rId18" Type="http://schemas.openxmlformats.org/officeDocument/2006/relationships/image" Target="../media/image47.emf"/><Relationship Id="rId1" Type="http://schemas.openxmlformats.org/officeDocument/2006/relationships/image" Target="../media/image30.emf"/><Relationship Id="rId2" Type="http://schemas.openxmlformats.org/officeDocument/2006/relationships/image" Target="../media/image31.emf"/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7" Type="http://schemas.openxmlformats.org/officeDocument/2006/relationships/image" Target="../media/image36.emf"/><Relationship Id="rId8" Type="http://schemas.openxmlformats.org/officeDocument/2006/relationships/image" Target="../media/image37.emf"/><Relationship Id="rId9" Type="http://schemas.openxmlformats.org/officeDocument/2006/relationships/image" Target="../media/image38.emf"/><Relationship Id="rId10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35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85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85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BD0D8340-873C-AA4E-887A-4A70ECD805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37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6.e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1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8.bin"/><Relationship Id="rId12" Type="http://schemas.openxmlformats.org/officeDocument/2006/relationships/image" Target="../media/image2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20.emf"/><Relationship Id="rId9" Type="http://schemas.openxmlformats.org/officeDocument/2006/relationships/oleObject" Target="../embeddings/oleObject17.bin"/><Relationship Id="rId10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5.e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26.emf"/><Relationship Id="rId8" Type="http://schemas.openxmlformats.org/officeDocument/2006/relationships/oleObject" Target="../embeddings/oleObject21.bin"/><Relationship Id="rId9" Type="http://schemas.openxmlformats.org/officeDocument/2006/relationships/image" Target="../media/image27.emf"/><Relationship Id="rId10" Type="http://schemas.openxmlformats.org/officeDocument/2006/relationships/oleObject" Target="../embeddings/oleObject22.bin"/><Relationship Id="rId11" Type="http://schemas.openxmlformats.org/officeDocument/2006/relationships/image" Target="../media/image2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8.emf"/><Relationship Id="rId21" Type="http://schemas.openxmlformats.org/officeDocument/2006/relationships/oleObject" Target="../embeddings/oleObject32.bin"/><Relationship Id="rId22" Type="http://schemas.openxmlformats.org/officeDocument/2006/relationships/image" Target="../media/image39.emf"/><Relationship Id="rId23" Type="http://schemas.openxmlformats.org/officeDocument/2006/relationships/oleObject" Target="../embeddings/oleObject33.bin"/><Relationship Id="rId24" Type="http://schemas.openxmlformats.org/officeDocument/2006/relationships/image" Target="../media/image40.emf"/><Relationship Id="rId25" Type="http://schemas.openxmlformats.org/officeDocument/2006/relationships/oleObject" Target="../embeddings/oleObject34.bin"/><Relationship Id="rId26" Type="http://schemas.openxmlformats.org/officeDocument/2006/relationships/image" Target="../media/image41.emf"/><Relationship Id="rId27" Type="http://schemas.openxmlformats.org/officeDocument/2006/relationships/oleObject" Target="../embeddings/oleObject35.bin"/><Relationship Id="rId28" Type="http://schemas.openxmlformats.org/officeDocument/2006/relationships/image" Target="../media/image42.emf"/><Relationship Id="rId29" Type="http://schemas.openxmlformats.org/officeDocument/2006/relationships/oleObject" Target="../embeddings/oleObject36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3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24.bin"/><Relationship Id="rId30" Type="http://schemas.openxmlformats.org/officeDocument/2006/relationships/image" Target="../media/image43.emf"/><Relationship Id="rId31" Type="http://schemas.openxmlformats.org/officeDocument/2006/relationships/oleObject" Target="../embeddings/oleObject37.bin"/><Relationship Id="rId32" Type="http://schemas.openxmlformats.org/officeDocument/2006/relationships/image" Target="../media/image44.emf"/><Relationship Id="rId9" Type="http://schemas.openxmlformats.org/officeDocument/2006/relationships/oleObject" Target="../embeddings/oleObject26.bin"/><Relationship Id="rId6" Type="http://schemas.openxmlformats.org/officeDocument/2006/relationships/image" Target="../media/image31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32.emf"/><Relationship Id="rId33" Type="http://schemas.openxmlformats.org/officeDocument/2006/relationships/oleObject" Target="../embeddings/oleObject38.bin"/><Relationship Id="rId34" Type="http://schemas.openxmlformats.org/officeDocument/2006/relationships/image" Target="../media/image45.emf"/><Relationship Id="rId35" Type="http://schemas.openxmlformats.org/officeDocument/2006/relationships/oleObject" Target="../embeddings/oleObject39.bin"/><Relationship Id="rId36" Type="http://schemas.openxmlformats.org/officeDocument/2006/relationships/image" Target="../media/image46.emf"/><Relationship Id="rId10" Type="http://schemas.openxmlformats.org/officeDocument/2006/relationships/image" Target="../media/image33.emf"/><Relationship Id="rId11" Type="http://schemas.openxmlformats.org/officeDocument/2006/relationships/oleObject" Target="../embeddings/oleObject27.bin"/><Relationship Id="rId12" Type="http://schemas.openxmlformats.org/officeDocument/2006/relationships/image" Target="../media/image34.emf"/><Relationship Id="rId13" Type="http://schemas.openxmlformats.org/officeDocument/2006/relationships/oleObject" Target="../embeddings/oleObject28.bin"/><Relationship Id="rId14" Type="http://schemas.openxmlformats.org/officeDocument/2006/relationships/image" Target="../media/image35.emf"/><Relationship Id="rId15" Type="http://schemas.openxmlformats.org/officeDocument/2006/relationships/oleObject" Target="../embeddings/oleObject29.bin"/><Relationship Id="rId16" Type="http://schemas.openxmlformats.org/officeDocument/2006/relationships/image" Target="../media/image36.emf"/><Relationship Id="rId17" Type="http://schemas.openxmlformats.org/officeDocument/2006/relationships/oleObject" Target="../embeddings/oleObject30.bin"/><Relationship Id="rId18" Type="http://schemas.openxmlformats.org/officeDocument/2006/relationships/image" Target="../media/image37.emf"/><Relationship Id="rId19" Type="http://schemas.openxmlformats.org/officeDocument/2006/relationships/oleObject" Target="../embeddings/oleObject31.bin"/><Relationship Id="rId37" Type="http://schemas.openxmlformats.org/officeDocument/2006/relationships/oleObject" Target="../embeddings/oleObject40.bin"/><Relationship Id="rId38" Type="http://schemas.openxmlformats.org/officeDocument/2006/relationships/image" Target="../media/image4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8.e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4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5.e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6.emf"/><Relationship Id="rId10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#7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25645" y="1447800"/>
            <a:ext cx="27847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Sept. 25, 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638300" y="2133600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dirty="0" smtClean="0"/>
              <a:t>Chapter 22</a:t>
            </a:r>
          </a:p>
          <a:p>
            <a:pPr marL="1352550" lvl="1" indent="-609600"/>
            <a:r>
              <a:rPr lang="en-US" dirty="0" smtClean="0"/>
              <a:t>One last Gauss’ Law Example</a:t>
            </a:r>
            <a:endParaRPr lang="en-US" dirty="0"/>
          </a:p>
          <a:p>
            <a:pPr marL="609600" indent="-609600" algn="l"/>
            <a:r>
              <a:rPr lang="en-US" dirty="0" smtClean="0">
                <a:latin typeface="Arial Narrow" charset="0"/>
              </a:rPr>
              <a:t>Chapter </a:t>
            </a:r>
            <a:r>
              <a:rPr lang="en-US" dirty="0">
                <a:latin typeface="Arial Narrow" charset="0"/>
              </a:rPr>
              <a:t>23 Electric Potential</a:t>
            </a:r>
            <a:endParaRPr lang="en-US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dirty="0">
                <a:latin typeface="Arial Narrow" charset="0"/>
              </a:rPr>
              <a:t>Electric Potential </a:t>
            </a:r>
            <a:r>
              <a:rPr lang="en-US" dirty="0" smtClean="0">
                <a:latin typeface="Arial Narrow" charset="0"/>
              </a:rPr>
              <a:t>Energy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Electric Potential due to Point Charges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Shape of the Electric </a:t>
            </a:r>
            <a:r>
              <a:rPr lang="en-US" dirty="0" smtClean="0">
                <a:latin typeface="Arial Narrow" charset="0"/>
              </a:rPr>
              <a:t>Potential</a:t>
            </a:r>
            <a:endParaRPr lang="en-US" dirty="0">
              <a:latin typeface="Arial Narrow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333500" y="5562600"/>
            <a:ext cx="73533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#5,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 Monday, Oct.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2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!!</a:t>
            </a:r>
            <a:endParaRPr lang="en-US" dirty="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9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2208-1268-C54B-BDB9-6BD69E65938C}" type="slidenum">
              <a:rPr lang="en-US"/>
              <a:pPr/>
              <a:t>10</a:t>
            </a:fld>
            <a:endParaRPr lang="en-US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685800"/>
          </a:xfrm>
        </p:spPr>
        <p:txBody>
          <a:bodyPr/>
          <a:lstStyle/>
          <a:p>
            <a:r>
              <a:rPr lang="en-US"/>
              <a:t>Electric Potential</a:t>
            </a:r>
          </a:p>
        </p:txBody>
      </p:sp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762000" y="685800"/>
            <a:ext cx="7696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How is the electric field defined?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Electric force per unit charge: F/q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We can define electric potential (potential) as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electric potential energy per unit charge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is like the voltage of a battery…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Electric potential is written with a symbol V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a positive test charge q has potential energy U</a:t>
            </a:r>
            <a:r>
              <a:rPr lang="en-US" sz="2800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</a:t>
            </a: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at a point </a:t>
            </a:r>
            <a:r>
              <a:rPr lang="en-US" sz="2800" i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</a:t>
            </a: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the electric potential of the charge at that point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222212" name="Object 4"/>
          <p:cNvGraphicFramePr>
            <a:graphicFrameLocks noChangeAspect="1"/>
          </p:cNvGraphicFramePr>
          <p:nvPr>
            <p:extLst/>
          </p:nvPr>
        </p:nvGraphicFramePr>
        <p:xfrm>
          <a:off x="3352800" y="5183188"/>
          <a:ext cx="760413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90" name="Equation" r:id="rId3" imgW="292100" imgH="228600" progId="Equation.DSMT4">
                  <p:embed/>
                </p:oleObj>
              </mc:Choice>
              <mc:Fallback>
                <p:oleObj name="Equation" r:id="rId3" imgW="292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183188"/>
                        <a:ext cx="760413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/>
          </p:nvPr>
        </p:nvGraphicFramePr>
        <p:xfrm>
          <a:off x="4054475" y="4930775"/>
          <a:ext cx="59372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91" name="Equation" r:id="rId5" imgW="228600" imgH="419100" progId="Equation.DSMT4">
                  <p:embed/>
                </p:oleObj>
              </mc:Choice>
              <mc:Fallback>
                <p:oleObj name="Equation" r:id="rId5" imgW="228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475" y="4930775"/>
                        <a:ext cx="593725" cy="108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998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4779-8460-7149-AE81-487E163B2C39}" type="slidenum">
              <a:rPr lang="en-US"/>
              <a:pPr/>
              <a:t>11</a:t>
            </a:fld>
            <a:endParaRPr lang="en-US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685800"/>
          </a:xfrm>
        </p:spPr>
        <p:txBody>
          <a:bodyPr/>
          <a:lstStyle/>
          <a:p>
            <a:r>
              <a:rPr lang="en-US"/>
              <a:t>Electric Potential</a:t>
            </a:r>
          </a:p>
        </p:txBody>
      </p:sp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381000" y="609600"/>
            <a:ext cx="8382000" cy="6019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Since only the difference in potential energy is meaningful, only the potential difference between two points is measurable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happens when the electric force does “positive work”?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charge gains kinetic energy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Electric potential energy of the charge decreases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Thus the difference in potential energy is the same as the negative of the work,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W</a:t>
            </a:r>
            <a:r>
              <a:rPr lang="en-US" sz="2800" baseline="-25000" dirty="0" err="1">
                <a:solidFill>
                  <a:schemeClr val="accent2"/>
                </a:solidFill>
                <a:latin typeface="Arial Narrow" charset="0"/>
              </a:rPr>
              <a:t>ba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done on the charge by the electric field to move the charge from point a to b.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potential difference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baseline="-25000" dirty="0" err="1">
                <a:solidFill>
                  <a:schemeClr val="accent2"/>
                </a:solidFill>
                <a:latin typeface="Arial Narrow" charset="0"/>
              </a:rPr>
              <a:t>ba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Electric potential is independent of the test charge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!!  Unit?</a:t>
            </a: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</p:txBody>
      </p:sp>
      <p:graphicFrame>
        <p:nvGraphicFramePr>
          <p:cNvPr id="223236" name="Object 4"/>
          <p:cNvGraphicFramePr>
            <a:graphicFrameLocks noChangeAspect="1"/>
          </p:cNvGraphicFramePr>
          <p:nvPr>
            <p:extLst/>
          </p:nvPr>
        </p:nvGraphicFramePr>
        <p:xfrm>
          <a:off x="1962150" y="5376863"/>
          <a:ext cx="89693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42" name="Equation" r:id="rId3" imgW="330200" imgH="228600" progId="Equation.DSMT4">
                  <p:embed/>
                </p:oleObj>
              </mc:Choice>
              <mc:Fallback>
                <p:oleObj name="Equation" r:id="rId3" imgW="330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0" y="5376863"/>
                        <a:ext cx="896938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37" name="Object 5"/>
          <p:cNvGraphicFramePr>
            <a:graphicFrameLocks noChangeAspect="1"/>
          </p:cNvGraphicFramePr>
          <p:nvPr>
            <p:extLst/>
          </p:nvPr>
        </p:nvGraphicFramePr>
        <p:xfrm>
          <a:off x="2860675" y="5376863"/>
          <a:ext cx="14827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43" name="Equation" r:id="rId5" imgW="546100" imgH="228600" progId="Equation.DSMT4">
                  <p:embed/>
                </p:oleObj>
              </mc:Choice>
              <mc:Fallback>
                <p:oleObj name="Equation" r:id="rId5" imgW="546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0675" y="5376863"/>
                        <a:ext cx="1482725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38" name="Object 6"/>
          <p:cNvGraphicFramePr>
            <a:graphicFrameLocks noChangeAspect="1"/>
          </p:cNvGraphicFramePr>
          <p:nvPr>
            <p:extLst/>
          </p:nvPr>
        </p:nvGraphicFramePr>
        <p:xfrm>
          <a:off x="4316413" y="5165725"/>
          <a:ext cx="168592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44" name="Equation" r:id="rId7" imgW="622300" imgH="419100" progId="Equation.DSMT4">
                  <p:embed/>
                </p:oleObj>
              </mc:Choice>
              <mc:Fallback>
                <p:oleObj name="Equation" r:id="rId7" imgW="622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413" y="5165725"/>
                        <a:ext cx="1685925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39" name="Object 7"/>
          <p:cNvGraphicFramePr>
            <a:graphicFrameLocks noChangeAspect="1"/>
          </p:cNvGraphicFramePr>
          <p:nvPr>
            <p:extLst/>
          </p:nvPr>
        </p:nvGraphicFramePr>
        <p:xfrm>
          <a:off x="5970588" y="5165725"/>
          <a:ext cx="963612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45" name="Equation" r:id="rId9" imgW="355600" imgH="419100" progId="Equation.DSMT4">
                  <p:embed/>
                </p:oleObj>
              </mc:Choice>
              <mc:Fallback>
                <p:oleObj name="Equation" r:id="rId9" imgW="355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8" y="5165725"/>
                        <a:ext cx="963612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595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D8D7-BACB-8041-9ED3-816531938109}" type="slidenum">
              <a:rPr lang="en-US"/>
              <a:pPr/>
              <a:t>12</a:t>
            </a:fld>
            <a:endParaRPr lang="en-US"/>
          </a:p>
        </p:txBody>
      </p:sp>
      <p:pic>
        <p:nvPicPr>
          <p:cNvPr id="224258" name="Picture 2" descr="FG23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2362200"/>
            <a:ext cx="3200400" cy="2606675"/>
          </a:xfrm>
          <a:prstGeom prst="rect">
            <a:avLst/>
          </a:prstGeom>
          <a:noFill/>
        </p:spPr>
      </p:pic>
      <p:sp>
        <p:nvSpPr>
          <p:cNvPr id="2242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685800"/>
          </a:xfrm>
        </p:spPr>
        <p:txBody>
          <a:bodyPr/>
          <a:lstStyle/>
          <a:p>
            <a:r>
              <a:rPr lang="en-US"/>
              <a:t>A Few Things about Electric Potential</a:t>
            </a:r>
          </a:p>
        </p:txBody>
      </p:sp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381000" y="533400"/>
            <a:ext cx="838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What does the electric potential depend on?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Other charges that creates the field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about the test charge?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No, the electric potential is independent of the test charge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Test charge gains potential energy by existing in the potential created by other charges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Which plate is at a higher potential?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Positive plate.  Why?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Since positive charge has the greatest potential energy on it.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happens to the positive charge if it is let go?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It moves from higher potential to lower potential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How about a negative charge?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Its potential energy is higher on the negative plate.  Thus, it moves from negative plate to positive. Potential difference is the same.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The unit of the electric potential is Volt (V).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From the definition, 1V = 1J/C.</a:t>
            </a:r>
            <a:endParaRPr lang="en-US" sz="32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6019800" y="5257800"/>
            <a:ext cx="2971800" cy="679450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Zero point of electric potential can be chosen arbitrarily.</a:t>
            </a:r>
          </a:p>
        </p:txBody>
      </p:sp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6019800" y="6026150"/>
            <a:ext cx="2971800" cy="646331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Often the ground, a conductor connected to </a:t>
            </a:r>
            <a:r>
              <a:rPr lang="en-US" sz="1800" b="1" dirty="0" smtClean="0">
                <a:solidFill>
                  <a:srgbClr val="CC0000"/>
                </a:solidFill>
                <a:latin typeface="Arial Narrow" charset="0"/>
              </a:rPr>
              <a:t>Earth, </a:t>
            </a:r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is zero.</a:t>
            </a:r>
          </a:p>
        </p:txBody>
      </p:sp>
    </p:spTree>
    <p:extLst>
      <p:ext uri="{BB962C8B-B14F-4D97-AF65-F5344CB8AC3E}">
        <p14:creationId xmlns:p14="http://schemas.microsoft.com/office/powerpoint/2010/main" val="196616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5CA8-1B15-4145-A5F6-7A69B4477714}" type="slidenum">
              <a:rPr lang="en-US"/>
              <a:pPr/>
              <a:t>13</a:t>
            </a:fld>
            <a:endParaRPr lang="en-US"/>
          </a:p>
        </p:txBody>
      </p:sp>
      <p:pic>
        <p:nvPicPr>
          <p:cNvPr id="225282" name="Picture 2" descr="FG23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228600"/>
            <a:ext cx="3200400" cy="2606675"/>
          </a:xfrm>
          <a:prstGeom prst="rect">
            <a:avLst/>
          </a:prstGeom>
          <a:noFill/>
        </p:spPr>
      </p:pic>
      <p:sp>
        <p:nvSpPr>
          <p:cNvPr id="22528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dirty="0"/>
              <a:t>Example 23 – 1 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152400" y="762000"/>
            <a:ext cx="7315200" cy="22272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Arial Narrow" charset="0"/>
              </a:rPr>
              <a:t>A negative charge: 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Suppose a negative charge, such as an electron, is placed at point </a:t>
            </a:r>
            <a:r>
              <a:rPr lang="en-US" sz="2800" i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in the figure.  If the electron is free to move, will its electric potential energy increase or decrease?  How will the electric potential change?</a:t>
            </a:r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3124200"/>
            <a:ext cx="8991600" cy="160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An electron placed at point </a:t>
            </a:r>
            <a:r>
              <a:rPr lang="en-US" sz="2800" i="1" dirty="0"/>
              <a:t>b</a:t>
            </a:r>
            <a:r>
              <a:rPr lang="en-US" sz="2800" dirty="0"/>
              <a:t> will move toward the positive plate since it was released at its highest </a:t>
            </a:r>
            <a:r>
              <a:rPr lang="en-US" sz="2800" b="1" u="sng" dirty="0">
                <a:solidFill>
                  <a:srgbClr val="C00000"/>
                </a:solidFill>
              </a:rPr>
              <a:t>potential energy </a:t>
            </a:r>
            <a:r>
              <a:rPr lang="en-US" sz="2800" dirty="0"/>
              <a:t>point.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It will gain kinetic energy as it moves toward left, decreasing its potential energy.</a:t>
            </a:r>
          </a:p>
        </p:txBody>
      </p:sp>
      <p:sp>
        <p:nvSpPr>
          <p:cNvPr id="225286" name="Rectangle 6"/>
          <p:cNvSpPr>
            <a:spLocks noChangeArrowheads="1"/>
          </p:cNvSpPr>
          <p:nvPr/>
        </p:nvSpPr>
        <p:spPr bwMode="auto">
          <a:xfrm>
            <a:off x="76200" y="4724400"/>
            <a:ext cx="899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electron, however, moves from the point </a:t>
            </a:r>
            <a:r>
              <a:rPr lang="en-US" sz="2800" i="1" dirty="0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at a lower potential to point </a:t>
            </a:r>
            <a:r>
              <a:rPr lang="en-US" sz="2800" i="1" dirty="0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at a higher </a:t>
            </a:r>
            <a:r>
              <a:rPr lang="en-US" sz="2800" b="1" u="sng" dirty="0">
                <a:solidFill>
                  <a:srgbClr val="C00000"/>
                </a:solidFill>
                <a:latin typeface="Arial Narrow" charset="0"/>
              </a:rPr>
              <a:t>potential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.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 smtClean="0">
                <a:solidFill>
                  <a:schemeClr val="accent2"/>
                </a:solidFill>
                <a:latin typeface="Symbol" charset="2"/>
              </a:rPr>
              <a:t>Δ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V=</a:t>
            </a:r>
            <a:r>
              <a:rPr lang="en-US" sz="2800" dirty="0" err="1" smtClean="0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baseline="-25000" dirty="0" err="1" smtClean="0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2800" baseline="-250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mr-IN" sz="2800" dirty="0" smtClean="0">
                <a:solidFill>
                  <a:schemeClr val="accent2"/>
                </a:solidFill>
                <a:latin typeface="Arial Narrow" charset="0"/>
              </a:rPr>
              <a:t>–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baseline="-25000" dirty="0" err="1" smtClean="0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&gt;0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This is because the </a:t>
            </a:r>
            <a:r>
              <a:rPr lang="en-US" sz="2800" b="1" u="sng" dirty="0">
                <a:solidFill>
                  <a:srgbClr val="C00000"/>
                </a:solidFill>
                <a:latin typeface="Arial Narrow" charset="0"/>
              </a:rPr>
              <a:t>potential is generated by the charges on the plates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not by the electron.</a:t>
            </a:r>
          </a:p>
        </p:txBody>
      </p:sp>
    </p:spTree>
    <p:extLst>
      <p:ext uri="{BB962C8B-B14F-4D97-AF65-F5344CB8AC3E}">
        <p14:creationId xmlns:p14="http://schemas.microsoft.com/office/powerpoint/2010/main" val="133074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0011-6D50-EE4E-AF7F-8236F88EF9A0}" type="slidenum">
              <a:rPr lang="en-US"/>
              <a:pPr/>
              <a:t>14</a:t>
            </a:fld>
            <a:endParaRPr lang="en-US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685800"/>
          </a:xfrm>
        </p:spPr>
        <p:txBody>
          <a:bodyPr/>
          <a:lstStyle/>
          <a:p>
            <a:r>
              <a:rPr lang="en-US"/>
              <a:t>Electric Potential and Potential Energy </a:t>
            </a:r>
          </a:p>
        </p:txBody>
      </p:sp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381000" y="533400"/>
            <a:ext cx="838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the definition of the electric potential?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potential energy difference per unit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charge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OK, then, how would you express the potential energy that a charge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would obtain when it is moved between point </a:t>
            </a:r>
            <a:r>
              <a:rPr lang="en-US" sz="2800" i="1" dirty="0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 sz="2800" i="1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with the potential difference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i="1" baseline="-25000" dirty="0" err="1">
                <a:solidFill>
                  <a:schemeClr val="accent2"/>
                </a:solidFill>
                <a:latin typeface="Arial Narrow" charset="0"/>
              </a:rPr>
              <a:t>ba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 other words, if an object with charge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moves through a potential difference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i="1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its potential energy changes by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qV</a:t>
            </a:r>
            <a:r>
              <a:rPr lang="en-US" i="1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based on this, how differently would you describe the electric potential in words?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 measure of how much energy an electric charge can acquire in a given situation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 measure of how much work a given charge can do.</a:t>
            </a:r>
          </a:p>
        </p:txBody>
      </p:sp>
      <p:graphicFrame>
        <p:nvGraphicFramePr>
          <p:cNvPr id="226308" name="Object 4"/>
          <p:cNvGraphicFramePr>
            <a:graphicFrameLocks noChangeAspect="1"/>
          </p:cNvGraphicFramePr>
          <p:nvPr>
            <p:extLst/>
          </p:nvPr>
        </p:nvGraphicFramePr>
        <p:xfrm>
          <a:off x="1746250" y="2820988"/>
          <a:ext cx="151447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" name="Equation" r:id="rId3" imgW="596900" imgH="228600" progId="Equation.DSMT4">
                  <p:embed/>
                </p:oleObj>
              </mc:Choice>
              <mc:Fallback>
                <p:oleObj name="Equation" r:id="rId3" imgW="596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2820988"/>
                        <a:ext cx="1514475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09" name="Object 5"/>
          <p:cNvGraphicFramePr>
            <a:graphicFrameLocks noChangeAspect="1"/>
          </p:cNvGraphicFramePr>
          <p:nvPr>
            <p:extLst/>
          </p:nvPr>
        </p:nvGraphicFramePr>
        <p:xfrm>
          <a:off x="3292475" y="2787650"/>
          <a:ext cx="183832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" name="Equation" r:id="rId5" imgW="723900" imgH="254000" progId="Equation.DSMT4">
                  <p:embed/>
                </p:oleObj>
              </mc:Choice>
              <mc:Fallback>
                <p:oleObj name="Equation" r:id="rId5" imgW="723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2475" y="2787650"/>
                        <a:ext cx="1838325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10" name="Object 6"/>
          <p:cNvGraphicFramePr>
            <a:graphicFrameLocks noChangeAspect="1"/>
          </p:cNvGraphicFramePr>
          <p:nvPr>
            <p:extLst/>
          </p:nvPr>
        </p:nvGraphicFramePr>
        <p:xfrm>
          <a:off x="5126038" y="2822575"/>
          <a:ext cx="74136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Equation" r:id="rId7" imgW="292100" imgH="228600" progId="Equation.DSMT4">
                  <p:embed/>
                </p:oleObj>
              </mc:Choice>
              <mc:Fallback>
                <p:oleObj name="Equation" r:id="rId7" imgW="292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038" y="2822575"/>
                        <a:ext cx="741362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57" name="Object 5"/>
          <p:cNvGraphicFramePr>
            <a:graphicFrameLocks noChangeAspect="1"/>
          </p:cNvGraphicFramePr>
          <p:nvPr>
            <p:extLst/>
          </p:nvPr>
        </p:nvGraphicFramePr>
        <p:xfrm>
          <a:off x="6775450" y="885825"/>
          <a:ext cx="7683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" name="Equation" r:id="rId9" imgW="330200" imgH="228600" progId="Equation.DSMT4">
                  <p:embed/>
                </p:oleObj>
              </mc:Choice>
              <mc:Fallback>
                <p:oleObj name="Equation" r:id="rId9" imgW="330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5450" y="885825"/>
                        <a:ext cx="76835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58" name="Object 6"/>
          <p:cNvGraphicFramePr>
            <a:graphicFrameLocks noChangeAspect="1"/>
          </p:cNvGraphicFramePr>
          <p:nvPr>
            <p:extLst/>
          </p:nvPr>
        </p:nvGraphicFramePr>
        <p:xfrm>
          <a:off x="7543800" y="652274"/>
          <a:ext cx="1216025" cy="947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" name="Equation" r:id="rId11" imgW="520700" imgH="419100" progId="Equation.DSMT4">
                  <p:embed/>
                </p:oleObj>
              </mc:Choice>
              <mc:Fallback>
                <p:oleObj name="Equation" r:id="rId11" imgW="520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652274"/>
                        <a:ext cx="1216025" cy="9479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821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E90-1AF3-1941-8905-39DB26795156}" type="slidenum">
              <a:rPr lang="en-US"/>
              <a:pPr/>
              <a:t>15</a:t>
            </a:fld>
            <a:endParaRPr lang="en-US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685800"/>
          </a:xfrm>
        </p:spPr>
        <p:txBody>
          <a:bodyPr/>
          <a:lstStyle/>
          <a:p>
            <a:r>
              <a:rPr lang="en-US"/>
              <a:t>Comparisons of Potential Energies </a:t>
            </a: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381000" y="533400"/>
            <a:ext cx="838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Let’s compare gravitational and electric potential energies</a:t>
            </a:r>
          </a:p>
        </p:txBody>
      </p:sp>
      <p:pic>
        <p:nvPicPr>
          <p:cNvPr id="227332" name="Picture 4" descr="FG23_002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143000"/>
            <a:ext cx="3962400" cy="297180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974725"/>
            <a:ext cx="3657600" cy="3121025"/>
            <a:chOff x="384" y="614"/>
            <a:chExt cx="2304" cy="1966"/>
          </a:xfrm>
        </p:grpSpPr>
        <p:pic>
          <p:nvPicPr>
            <p:cNvPr id="227334" name="Picture 6" descr="FG23_002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" y="852"/>
              <a:ext cx="2304" cy="1728"/>
            </a:xfrm>
            <a:prstGeom prst="rect">
              <a:avLst/>
            </a:prstGeom>
            <a:noFill/>
          </p:spPr>
        </p:pic>
        <p:sp>
          <p:nvSpPr>
            <p:cNvPr id="227335" name="Text Box 7"/>
            <p:cNvSpPr txBox="1">
              <a:spLocks noChangeArrowheads="1"/>
            </p:cNvSpPr>
            <p:nvPr/>
          </p:nvSpPr>
          <p:spPr bwMode="auto">
            <a:xfrm>
              <a:off x="1566" y="614"/>
              <a:ext cx="3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CC0000"/>
                  </a:solidFill>
                  <a:latin typeface="Arial Narrow" charset="0"/>
                </a:rPr>
                <a:t>2m</a:t>
              </a:r>
            </a:p>
          </p:txBody>
        </p:sp>
        <p:sp>
          <p:nvSpPr>
            <p:cNvPr id="227336" name="Text Box 8"/>
            <p:cNvSpPr txBox="1">
              <a:spLocks noChangeArrowheads="1"/>
            </p:cNvSpPr>
            <p:nvPr/>
          </p:nvSpPr>
          <p:spPr bwMode="auto">
            <a:xfrm>
              <a:off x="1111" y="614"/>
              <a:ext cx="2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CC0000"/>
                  </a:solidFill>
                  <a:latin typeface="Arial Narrow" charset="0"/>
                </a:rPr>
                <a:t>m</a:t>
              </a:r>
            </a:p>
          </p:txBody>
        </p:sp>
      </p:grpSp>
      <p:sp>
        <p:nvSpPr>
          <p:cNvPr id="227337" name="Rectangle 9"/>
          <p:cNvSpPr>
            <a:spLocks noChangeArrowheads="1"/>
          </p:cNvSpPr>
          <p:nvPr/>
        </p:nvSpPr>
        <p:spPr bwMode="auto">
          <a:xfrm>
            <a:off x="-76200" y="4114800"/>
            <a:ext cx="4876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are the potential energies of the rocks?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mgh and 2mgh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rock has a bigger potential energy?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rock with a larger mass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It’s got a bigger mass.</a:t>
            </a:r>
          </a:p>
        </p:txBody>
      </p:sp>
      <p:sp>
        <p:nvSpPr>
          <p:cNvPr id="227338" name="Rectangle 10"/>
          <p:cNvSpPr>
            <a:spLocks noChangeArrowheads="1"/>
          </p:cNvSpPr>
          <p:nvPr/>
        </p:nvSpPr>
        <p:spPr bwMode="auto">
          <a:xfrm>
            <a:off x="4343400" y="4114800"/>
            <a:ext cx="4953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are the potential energies of the charges?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QV</a:t>
            </a:r>
            <a:r>
              <a:rPr lang="en-US" sz="1800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</a:t>
            </a: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2QV</a:t>
            </a:r>
            <a:r>
              <a:rPr lang="en-US" sz="1800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</a:t>
            </a: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object has a bigger potential energy?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object with a larger charge.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It’s got a bigger charge.</a:t>
            </a:r>
          </a:p>
        </p:txBody>
      </p:sp>
      <p:sp>
        <p:nvSpPr>
          <p:cNvPr id="227339" name="Rectangle 11"/>
          <p:cNvSpPr>
            <a:spLocks noChangeArrowheads="1"/>
          </p:cNvSpPr>
          <p:nvPr/>
        </p:nvSpPr>
        <p:spPr bwMode="auto">
          <a:xfrm>
            <a:off x="252413" y="6308725"/>
            <a:ext cx="8691562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The potential is the same but the heavier rock or larger charge can do a greater work. </a:t>
            </a:r>
          </a:p>
        </p:txBody>
      </p:sp>
    </p:spTree>
    <p:extLst>
      <p:ext uri="{BB962C8B-B14F-4D97-AF65-F5344CB8AC3E}">
        <p14:creationId xmlns:p14="http://schemas.microsoft.com/office/powerpoint/2010/main" val="80088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85AD-B157-1D42-90E5-4531C831B7AE}" type="slidenum">
              <a:rPr lang="en-US"/>
              <a:pPr/>
              <a:t>16</a:t>
            </a:fld>
            <a:endParaRPr lang="en-US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685800"/>
          </a:xfrm>
        </p:spPr>
        <p:txBody>
          <a:bodyPr/>
          <a:lstStyle/>
          <a:p>
            <a:r>
              <a:rPr lang="en-US"/>
              <a:t>Electric Potential and Potential Energy </a:t>
            </a:r>
          </a:p>
        </p:txBody>
      </p:sp>
      <p:sp>
        <p:nvSpPr>
          <p:cNvPr id="228355" name="Rectangle 3"/>
          <p:cNvSpPr>
            <a:spLocks noChangeArrowheads="1"/>
          </p:cNvSpPr>
          <p:nvPr/>
        </p:nvSpPr>
        <p:spPr bwMode="auto">
          <a:xfrm>
            <a:off x="304800" y="762000"/>
            <a:ext cx="8534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electric potential difference gives potential energy or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the possibility to perform work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based on the charge of the object.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what is happening in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a battery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or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a generator?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They maintain a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potential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difference.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actual amount of energy used or transformed depends on how much charge flows.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How much is the potential difference maintained by a car’s battery?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12Volts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for a given period, 5C charge flows through the headlight lamp, what is the total energy transformed?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 err="1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sz="2000" baseline="-25000" dirty="0" err="1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tot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=5C*12V=60   Umm… What is the unit?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it is left on twice as long? 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tot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=10C*12V=120J.</a:t>
            </a:r>
          </a:p>
        </p:txBody>
      </p:sp>
      <p:sp>
        <p:nvSpPr>
          <p:cNvPr id="228356" name="Text Box 4"/>
          <p:cNvSpPr txBox="1">
            <a:spLocks noChangeArrowheads="1"/>
          </p:cNvSpPr>
          <p:nvPr/>
        </p:nvSpPr>
        <p:spPr bwMode="auto">
          <a:xfrm>
            <a:off x="5710238" y="5013325"/>
            <a:ext cx="842962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CC0000"/>
                </a:solidFill>
                <a:latin typeface="Arial Narrow" charset="0"/>
              </a:rPr>
              <a:t>Joules</a:t>
            </a:r>
          </a:p>
        </p:txBody>
      </p:sp>
    </p:spTree>
    <p:extLst>
      <p:ext uri="{BB962C8B-B14F-4D97-AF65-F5344CB8AC3E}">
        <p14:creationId xmlns:p14="http://schemas.microsoft.com/office/powerpoint/2010/main" val="9678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44AD4-DBB6-8D49-A093-942F98192D5B}" type="slidenum">
              <a:rPr lang="en-US"/>
              <a:pPr/>
              <a:t>17</a:t>
            </a:fld>
            <a:endParaRPr 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/>
              <a:t>Some Typical Voltages </a:t>
            </a:r>
          </a:p>
        </p:txBody>
      </p:sp>
      <p:graphicFrame>
        <p:nvGraphicFramePr>
          <p:cNvPr id="233532" name="Group 60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609600"/>
          <a:ext cx="7772400" cy="4572000"/>
        </p:xfrm>
        <a:graphic>
          <a:graphicData uri="http://schemas.openxmlformats.org/drawingml/2006/table">
            <a:tbl>
              <a:tblPr/>
              <a:tblGrid>
                <a:gridCol w="4953000"/>
                <a:gridCol w="2819400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Sources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Approximate Voltage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Thundercloud to ground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8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High-Voltage Power Lines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6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Power supply for TV tube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4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Automobile ignition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4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Household outlet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Automobile battery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12 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Flashlight battery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1.5 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Resting potential across nerve membrane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-1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Potential changes on skin (EKG and EEG)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-4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9600" y="5308937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  <a:latin typeface="+mj-lt"/>
              </a:rPr>
              <a:t>In a typical lightening strike, 15C of electrons are released in 500</a:t>
            </a:r>
            <a:r>
              <a:rPr lang="en-US" sz="20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μ</a:t>
            </a:r>
            <a:r>
              <a:rPr lang="en-US" sz="2000" dirty="0" smtClean="0">
                <a:solidFill>
                  <a:srgbClr val="000090"/>
                </a:solidFill>
                <a:latin typeface="+mj-lt"/>
              </a:rPr>
              <a:t>s.   What is the total kinetic energy of these electrons when they strike ground?  What is the power released during this strike?  What do you think will happen to a tree hit by this lightening?</a:t>
            </a:r>
            <a:endParaRPr lang="en-US" sz="2000" dirty="0">
              <a:solidFill>
                <a:srgbClr val="00009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13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0DE2-ADC3-CB4F-9B68-46E3FFA4ACF0}" type="slidenum">
              <a:rPr lang="en-US"/>
              <a:pPr/>
              <a:t>18</a:t>
            </a:fld>
            <a:endParaRPr lang="en-US"/>
          </a:p>
        </p:txBody>
      </p:sp>
      <p:pic>
        <p:nvPicPr>
          <p:cNvPr id="229378" name="Picture 2" descr="FG23_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81000"/>
            <a:ext cx="2819400" cy="2895600"/>
          </a:xfrm>
          <a:prstGeom prst="rect">
            <a:avLst/>
          </a:prstGeom>
          <a:noFill/>
        </p:spPr>
      </p:pic>
      <p:sp>
        <p:nvSpPr>
          <p:cNvPr id="22937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23 – 2 </a:t>
            </a:r>
          </a:p>
        </p:txBody>
      </p:sp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152400" y="762000"/>
            <a:ext cx="67056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Electrons in TV tube: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Suppose an electron in the picture tube of a television set is accelerated from rest through a potential difference V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ba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=+5000V.  (a) What is the change in potential energy of the electron? (b) What is the speed of the electron (m=9.1x10</a:t>
            </a:r>
            <a:r>
              <a:rPr lang="en-US" sz="2000" baseline="30000">
                <a:solidFill>
                  <a:schemeClr val="accent2"/>
                </a:solidFill>
                <a:latin typeface="Arial Narrow" charset="0"/>
              </a:rPr>
              <a:t>-31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kg) as a result of this acceleration?   (c) Repeat for a proton (m=1.67x10</a:t>
            </a:r>
            <a:r>
              <a:rPr lang="en-US" sz="2000" baseline="30000">
                <a:solidFill>
                  <a:schemeClr val="accent2"/>
                </a:solidFill>
                <a:latin typeface="Arial Narrow" charset="0"/>
              </a:rPr>
              <a:t>-27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kg) that accelerates through a potential difference of V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ba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=-5000V. </a:t>
            </a:r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0"/>
            <a:ext cx="64008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(a) What is the charge of an electron?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So what is the change of its potential energy?</a:t>
            </a:r>
          </a:p>
        </p:txBody>
      </p:sp>
      <p:graphicFrame>
        <p:nvGraphicFramePr>
          <p:cNvPr id="229382" name="Object 6"/>
          <p:cNvGraphicFramePr>
            <a:graphicFrameLocks noChangeAspect="1"/>
          </p:cNvGraphicFramePr>
          <p:nvPr>
            <p:extLst/>
          </p:nvPr>
        </p:nvGraphicFramePr>
        <p:xfrm>
          <a:off x="290513" y="4899025"/>
          <a:ext cx="89693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8" name="Equation" r:id="rId4" imgW="368300" imgH="152400" progId="Equation.DSMT4">
                  <p:embed/>
                </p:oleObj>
              </mc:Choice>
              <mc:Fallback>
                <p:oleObj name="Equation" r:id="rId4" imgW="3683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4899025"/>
                        <a:ext cx="896937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83" name="Object 7"/>
          <p:cNvGraphicFramePr>
            <a:graphicFrameLocks noChangeAspect="1"/>
          </p:cNvGraphicFramePr>
          <p:nvPr>
            <p:extLst/>
          </p:nvPr>
        </p:nvGraphicFramePr>
        <p:xfrm>
          <a:off x="1128713" y="4797425"/>
          <a:ext cx="102076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9" name="Equation" r:id="rId6" imgW="419100" imgH="228600" progId="Equation.DSMT4">
                  <p:embed/>
                </p:oleObj>
              </mc:Choice>
              <mc:Fallback>
                <p:oleObj name="Equation" r:id="rId6" imgW="419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713" y="4797425"/>
                        <a:ext cx="1020762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84" name="Object 8"/>
          <p:cNvGraphicFramePr>
            <a:graphicFrameLocks noChangeAspect="1"/>
          </p:cNvGraphicFramePr>
          <p:nvPr>
            <p:extLst/>
          </p:nvPr>
        </p:nvGraphicFramePr>
        <p:xfrm>
          <a:off x="2101850" y="4721225"/>
          <a:ext cx="66929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0" name="Equation" r:id="rId8" imgW="2743200" imgH="304800" progId="Equation.DSMT4">
                  <p:embed/>
                </p:oleObj>
              </mc:Choice>
              <mc:Fallback>
                <p:oleObj name="Equation" r:id="rId8" imgW="27432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850" y="4721225"/>
                        <a:ext cx="6692900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85" name="Object 9"/>
          <p:cNvGraphicFramePr>
            <a:graphicFrameLocks noChangeAspect="1"/>
          </p:cNvGraphicFramePr>
          <p:nvPr>
            <p:extLst/>
          </p:nvPr>
        </p:nvGraphicFramePr>
        <p:xfrm>
          <a:off x="1130300" y="3389313"/>
          <a:ext cx="208438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1" name="Equation" r:id="rId10" imgW="1003300" imgH="215900" progId="Equation.DSMT4">
                  <p:embed/>
                </p:oleObj>
              </mc:Choice>
              <mc:Fallback>
                <p:oleObj name="Equation" r:id="rId10" imgW="10033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3389313"/>
                        <a:ext cx="2084388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652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2E95-96D0-3042-A2F0-4441097FEA15}" type="slidenum">
              <a:rPr lang="en-US"/>
              <a:pPr/>
              <a:t>19</a:t>
            </a:fld>
            <a:endParaRPr lang="en-US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dirty="0"/>
              <a:t>Example 23 – 2 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458200" cy="1371600"/>
          </a:xfrm>
        </p:spPr>
        <p:txBody>
          <a:bodyPr/>
          <a:lstStyle/>
          <a:p>
            <a:r>
              <a:rPr lang="en-US" sz="2800" dirty="0"/>
              <a:t>(b) Speed of the electron?</a:t>
            </a:r>
          </a:p>
          <a:p>
            <a:pPr lvl="1"/>
            <a:r>
              <a:rPr lang="en-US" sz="2400" dirty="0"/>
              <a:t>The entire potential energy of the electron turns to its kinetic energy.   Thus the equation is</a:t>
            </a:r>
          </a:p>
        </p:txBody>
      </p:sp>
      <p:graphicFrame>
        <p:nvGraphicFramePr>
          <p:cNvPr id="230404" name="Object 4"/>
          <p:cNvGraphicFramePr>
            <a:graphicFrameLocks noChangeAspect="1"/>
          </p:cNvGraphicFramePr>
          <p:nvPr>
            <p:extLst/>
          </p:nvPr>
        </p:nvGraphicFramePr>
        <p:xfrm>
          <a:off x="785813" y="3144838"/>
          <a:ext cx="60960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34" name="Equation" r:id="rId3" imgW="279400" imgH="228600" progId="Equation.DSMT4">
                  <p:embed/>
                </p:oleObj>
              </mc:Choice>
              <mc:Fallback>
                <p:oleObj name="Equation" r:id="rId3" imgW="27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3144838"/>
                        <a:ext cx="609600" cy="48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5" name="Object 5"/>
          <p:cNvGraphicFramePr>
            <a:graphicFrameLocks noChangeAspect="1"/>
          </p:cNvGraphicFramePr>
          <p:nvPr>
            <p:extLst/>
          </p:nvPr>
        </p:nvGraphicFramePr>
        <p:xfrm>
          <a:off x="762000" y="2006600"/>
          <a:ext cx="866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35" name="Equation" r:id="rId5" imgW="355600" imgH="152400" progId="Equation.DSMT4">
                  <p:embed/>
                </p:oleObj>
              </mc:Choice>
              <mc:Fallback>
                <p:oleObj name="Equation" r:id="rId5" imgW="355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06600"/>
                        <a:ext cx="866775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406" name="Rectangle 6"/>
          <p:cNvSpPr>
            <a:spLocks noChangeArrowheads="1"/>
          </p:cNvSpPr>
          <p:nvPr/>
        </p:nvSpPr>
        <p:spPr bwMode="auto">
          <a:xfrm>
            <a:off x="304800" y="3886200"/>
            <a:ext cx="845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(C) Speed of a proton?</a:t>
            </a:r>
          </a:p>
        </p:txBody>
      </p:sp>
      <p:graphicFrame>
        <p:nvGraphicFramePr>
          <p:cNvPr id="230407" name="Object 7"/>
          <p:cNvGraphicFramePr>
            <a:graphicFrameLocks noChangeAspect="1"/>
          </p:cNvGraphicFramePr>
          <p:nvPr>
            <p:extLst/>
          </p:nvPr>
        </p:nvGraphicFramePr>
        <p:xfrm>
          <a:off x="838200" y="5373688"/>
          <a:ext cx="712788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36" name="Equation" r:id="rId7" imgW="292100" imgH="254000" progId="Equation.DSMT4">
                  <p:embed/>
                </p:oleObj>
              </mc:Choice>
              <mc:Fallback>
                <p:oleObj name="Equation" r:id="rId7" imgW="292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373688"/>
                        <a:ext cx="712788" cy="598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8" name="Object 8"/>
          <p:cNvGraphicFramePr>
            <a:graphicFrameLocks noChangeAspect="1"/>
          </p:cNvGraphicFramePr>
          <p:nvPr>
            <p:extLst/>
          </p:nvPr>
        </p:nvGraphicFramePr>
        <p:xfrm>
          <a:off x="304800" y="4572000"/>
          <a:ext cx="8683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37" name="Equation" r:id="rId9" imgW="355600" imgH="152400" progId="Equation.DSMT4">
                  <p:embed/>
                </p:oleObj>
              </mc:Choice>
              <mc:Fallback>
                <p:oleObj name="Equation" r:id="rId9" imgW="355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572000"/>
                        <a:ext cx="868363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9" name="Object 9"/>
          <p:cNvGraphicFramePr>
            <a:graphicFrameLocks noChangeAspect="1"/>
          </p:cNvGraphicFramePr>
          <p:nvPr>
            <p:extLst/>
          </p:nvPr>
        </p:nvGraphicFramePr>
        <p:xfrm>
          <a:off x="1538288" y="1738313"/>
          <a:ext cx="1766887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38" name="Equation" r:id="rId11" imgW="723900" imgH="381000" progId="Equation.DSMT4">
                  <p:embed/>
                </p:oleObj>
              </mc:Choice>
              <mc:Fallback>
                <p:oleObj name="Equation" r:id="rId11" imgW="7239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288" y="1738313"/>
                        <a:ext cx="1766887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0" name="Object 10"/>
          <p:cNvGraphicFramePr>
            <a:graphicFrameLocks noChangeAspect="1"/>
          </p:cNvGraphicFramePr>
          <p:nvPr>
            <p:extLst/>
          </p:nvPr>
        </p:nvGraphicFramePr>
        <p:xfrm>
          <a:off x="3276600" y="1995488"/>
          <a:ext cx="6826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39" name="Equation" r:id="rId13" imgW="279400" imgH="152400" progId="Equation.DSMT4">
                  <p:embed/>
                </p:oleObj>
              </mc:Choice>
              <mc:Fallback>
                <p:oleObj name="Equation" r:id="rId13" imgW="279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995488"/>
                        <a:ext cx="682625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1" name="Object 11"/>
          <p:cNvGraphicFramePr>
            <a:graphicFrameLocks noChangeAspect="1"/>
          </p:cNvGraphicFramePr>
          <p:nvPr>
            <p:extLst/>
          </p:nvPr>
        </p:nvGraphicFramePr>
        <p:xfrm>
          <a:off x="3886200" y="1995488"/>
          <a:ext cx="10842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40" name="Equation" r:id="rId15" imgW="444500" imgH="152400" progId="Equation.DSMT4">
                  <p:embed/>
                </p:oleObj>
              </mc:Choice>
              <mc:Fallback>
                <p:oleObj name="Equation" r:id="rId15" imgW="4445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995488"/>
                        <a:ext cx="1084263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2" name="Object 12"/>
          <p:cNvGraphicFramePr>
            <a:graphicFrameLocks noChangeAspect="1"/>
          </p:cNvGraphicFramePr>
          <p:nvPr>
            <p:extLst/>
          </p:nvPr>
        </p:nvGraphicFramePr>
        <p:xfrm>
          <a:off x="4903788" y="1930400"/>
          <a:ext cx="1208087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41" name="Equation" r:id="rId17" imgW="495300" imgH="228600" progId="Equation.DSMT4">
                  <p:embed/>
                </p:oleObj>
              </mc:Choice>
              <mc:Fallback>
                <p:oleObj name="Equation" r:id="rId17" imgW="495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88" y="1930400"/>
                        <a:ext cx="1208087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3" name="Object 13"/>
          <p:cNvGraphicFramePr>
            <a:graphicFrameLocks noChangeAspect="1"/>
          </p:cNvGraphicFramePr>
          <p:nvPr>
            <p:extLst/>
          </p:nvPr>
        </p:nvGraphicFramePr>
        <p:xfrm>
          <a:off x="3109913" y="2343150"/>
          <a:ext cx="513397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42" name="Equation" r:id="rId19" imgW="2298700" imgH="304800" progId="Equation.DSMT4">
                  <p:embed/>
                </p:oleObj>
              </mc:Choice>
              <mc:Fallback>
                <p:oleObj name="Equation" r:id="rId19" imgW="22987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13" y="2343150"/>
                        <a:ext cx="5133975" cy="65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4" name="Object 14"/>
          <p:cNvGraphicFramePr>
            <a:graphicFrameLocks noChangeAspect="1"/>
          </p:cNvGraphicFramePr>
          <p:nvPr>
            <p:extLst/>
          </p:nvPr>
        </p:nvGraphicFramePr>
        <p:xfrm>
          <a:off x="1357313" y="2976563"/>
          <a:ext cx="1609725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43" name="Equation" r:id="rId21" imgW="736600" imgH="469900" progId="Equation.DSMT4">
                  <p:embed/>
                </p:oleObj>
              </mc:Choice>
              <mc:Fallback>
                <p:oleObj name="Equation" r:id="rId21" imgW="736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2976563"/>
                        <a:ext cx="1609725" cy="992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5" name="Object 15"/>
          <p:cNvGraphicFramePr>
            <a:graphicFrameLocks noChangeAspect="1"/>
          </p:cNvGraphicFramePr>
          <p:nvPr>
            <p:extLst/>
          </p:nvPr>
        </p:nvGraphicFramePr>
        <p:xfrm>
          <a:off x="3059113" y="2936875"/>
          <a:ext cx="3992562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44" name="Equation" r:id="rId23" imgW="1828800" imgH="457200" progId="Equation.DSMT4">
                  <p:embed/>
                </p:oleObj>
              </mc:Choice>
              <mc:Fallback>
                <p:oleObj name="Equation" r:id="rId23" imgW="1828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936875"/>
                        <a:ext cx="3992562" cy="96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6" name="Object 16"/>
          <p:cNvGraphicFramePr>
            <a:graphicFrameLocks noChangeAspect="1"/>
          </p:cNvGraphicFramePr>
          <p:nvPr>
            <p:extLst/>
          </p:nvPr>
        </p:nvGraphicFramePr>
        <p:xfrm>
          <a:off x="1158875" y="4300538"/>
          <a:ext cx="1827213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45" name="Equation" r:id="rId25" imgW="749300" imgH="381000" progId="Equation.DSMT4">
                  <p:embed/>
                </p:oleObj>
              </mc:Choice>
              <mc:Fallback>
                <p:oleObj name="Equation" r:id="rId25" imgW="7493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4300538"/>
                        <a:ext cx="1827213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7" name="Object 17"/>
          <p:cNvGraphicFramePr>
            <a:graphicFrameLocks noChangeAspect="1"/>
          </p:cNvGraphicFramePr>
          <p:nvPr>
            <p:extLst/>
          </p:nvPr>
        </p:nvGraphicFramePr>
        <p:xfrm>
          <a:off x="2971800" y="4572000"/>
          <a:ext cx="598488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46" name="Equation" r:id="rId27" imgW="279400" imgH="152400" progId="Equation.DSMT4">
                  <p:embed/>
                </p:oleObj>
              </mc:Choice>
              <mc:Fallback>
                <p:oleObj name="Equation" r:id="rId27" imgW="279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572000"/>
                        <a:ext cx="598488" cy="31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8" name="Object 18"/>
          <p:cNvGraphicFramePr>
            <a:graphicFrameLocks noChangeAspect="1"/>
          </p:cNvGraphicFramePr>
          <p:nvPr>
            <p:extLst/>
          </p:nvPr>
        </p:nvGraphicFramePr>
        <p:xfrm>
          <a:off x="1420813" y="5137150"/>
          <a:ext cx="1795462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47" name="Equation" r:id="rId29" imgW="736600" imgH="495300" progId="Equation.DSMT4">
                  <p:embed/>
                </p:oleObj>
              </mc:Choice>
              <mc:Fallback>
                <p:oleObj name="Equation" r:id="rId29" imgW="7366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813" y="5137150"/>
                        <a:ext cx="1795462" cy="1163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9" name="Object 19"/>
          <p:cNvGraphicFramePr>
            <a:graphicFrameLocks noChangeAspect="1"/>
          </p:cNvGraphicFramePr>
          <p:nvPr>
            <p:extLst/>
          </p:nvPr>
        </p:nvGraphicFramePr>
        <p:xfrm>
          <a:off x="3086100" y="5091113"/>
          <a:ext cx="4429125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48" name="Equation" r:id="rId31" imgW="1816100" imgH="457200" progId="Equation.DSMT4">
                  <p:embed/>
                </p:oleObj>
              </mc:Choice>
              <mc:Fallback>
                <p:oleObj name="Equation" r:id="rId31" imgW="1816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5091113"/>
                        <a:ext cx="4429125" cy="107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713" name="Object 17"/>
          <p:cNvGraphicFramePr>
            <a:graphicFrameLocks noChangeAspect="1"/>
          </p:cNvGraphicFramePr>
          <p:nvPr>
            <p:extLst/>
          </p:nvPr>
        </p:nvGraphicFramePr>
        <p:xfrm>
          <a:off x="3581400" y="4572000"/>
          <a:ext cx="95408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49" name="Equation" r:id="rId33" imgW="444500" imgH="152400" progId="Equation.DSMT4">
                  <p:embed/>
                </p:oleObj>
              </mc:Choice>
              <mc:Fallback>
                <p:oleObj name="Equation" r:id="rId33" imgW="4445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572000"/>
                        <a:ext cx="954087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714" name="Object 18"/>
          <p:cNvGraphicFramePr>
            <a:graphicFrameLocks noChangeAspect="1"/>
          </p:cNvGraphicFramePr>
          <p:nvPr>
            <p:extLst/>
          </p:nvPr>
        </p:nvGraphicFramePr>
        <p:xfrm>
          <a:off x="4489450" y="4495800"/>
          <a:ext cx="212566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50" name="Equation" r:id="rId35" imgW="990600" imgH="279400" progId="Equation.DSMT4">
                  <p:embed/>
                </p:oleObj>
              </mc:Choice>
              <mc:Fallback>
                <p:oleObj name="Equation" r:id="rId35" imgW="990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4495800"/>
                        <a:ext cx="2125663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715" name="Object 19"/>
          <p:cNvGraphicFramePr>
            <a:graphicFrameLocks noChangeAspect="1"/>
          </p:cNvGraphicFramePr>
          <p:nvPr>
            <p:extLst/>
          </p:nvPr>
        </p:nvGraphicFramePr>
        <p:xfrm>
          <a:off x="6594475" y="4495800"/>
          <a:ext cx="2535238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51" name="Equation" r:id="rId37" imgW="1181100" imgH="254000" progId="Equation.DSMT4">
                  <p:embed/>
                </p:oleObj>
              </mc:Choice>
              <mc:Fallback>
                <p:oleObj name="Equation" r:id="rId37" imgW="1181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4475" y="4495800"/>
                        <a:ext cx="2535238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814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Sept. 25, 2017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2017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Reading </a:t>
            </a:r>
            <a:r>
              <a:rPr lang="en-US" sz="2800" dirty="0"/>
              <a:t>assignments</a:t>
            </a:r>
          </a:p>
          <a:p>
            <a:pPr lvl="1"/>
            <a:r>
              <a:rPr lang="en-US" sz="2400" dirty="0" smtClean="0"/>
              <a:t>CH23.9</a:t>
            </a:r>
            <a:endParaRPr lang="en-US" sz="2400" dirty="0"/>
          </a:p>
          <a:p>
            <a:pPr eaLnBrk="1" hangingPunct="1"/>
            <a:r>
              <a:rPr lang="en-US" sz="2800" dirty="0" smtClean="0"/>
              <a:t>Bring out the special project #2</a:t>
            </a:r>
          </a:p>
        </p:txBody>
      </p:sp>
    </p:spTree>
    <p:extLst>
      <p:ext uri="{BB962C8B-B14F-4D97-AF65-F5344CB8AC3E}">
        <p14:creationId xmlns:p14="http://schemas.microsoft.com/office/powerpoint/2010/main" val="119304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FG21_0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609600"/>
            <a:ext cx="3429000" cy="2571750"/>
          </a:xfrm>
          <a:prstGeom prst="rect">
            <a:avLst/>
          </a:prstGeom>
          <a:noFill/>
        </p:spPr>
      </p:pic>
      <p:sp>
        <p:nvSpPr>
          <p:cNvPr id="18637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546100"/>
          </a:xfrm>
        </p:spPr>
        <p:txBody>
          <a:bodyPr/>
          <a:lstStyle/>
          <a:p>
            <a:r>
              <a:rPr lang="en-US" dirty="0" smtClean="0"/>
              <a:t>Reminder: Special Project #3</a:t>
            </a:r>
            <a:endParaRPr lang="en-US" dirty="0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76962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800000"/>
                </a:solidFill>
              </a:rPr>
              <a:t>Particle Accelerator</a:t>
            </a:r>
            <a:r>
              <a:rPr lang="en-US" sz="2400" dirty="0" smtClean="0">
                <a:solidFill>
                  <a:schemeClr val="hlink"/>
                </a:solidFill>
              </a:rPr>
              <a:t>.  </a:t>
            </a:r>
            <a:r>
              <a:rPr lang="en-US" sz="2400" dirty="0" smtClean="0">
                <a:solidFill>
                  <a:srgbClr val="0000FF"/>
                </a:solidFill>
              </a:rPr>
              <a:t>A charged particle of mass </a:t>
            </a:r>
            <a:r>
              <a:rPr lang="en-US" sz="2400" b="1" dirty="0" smtClean="0">
                <a:solidFill>
                  <a:srgbClr val="0000FF"/>
                </a:solidFill>
              </a:rPr>
              <a:t>M</a:t>
            </a:r>
            <a:r>
              <a:rPr lang="en-US" sz="2400" dirty="0" smtClean="0">
                <a:solidFill>
                  <a:srgbClr val="0000FF"/>
                </a:solidFill>
              </a:rPr>
              <a:t> with charge </a:t>
            </a:r>
            <a:r>
              <a:rPr lang="en-US" sz="2400" b="1" dirty="0" smtClean="0">
                <a:solidFill>
                  <a:srgbClr val="0000FF"/>
                </a:solidFill>
              </a:rPr>
              <a:t>-Q</a:t>
            </a:r>
            <a:r>
              <a:rPr lang="en-US" sz="2400" dirty="0" smtClean="0">
                <a:solidFill>
                  <a:srgbClr val="0000FF"/>
                </a:solidFill>
              </a:rPr>
              <a:t> is accelerated in </a:t>
            </a:r>
            <a:r>
              <a:rPr lang="en-US" sz="2400" dirty="0">
                <a:solidFill>
                  <a:srgbClr val="0000FF"/>
                </a:solidFill>
              </a:rPr>
              <a:t>the uniform field </a:t>
            </a:r>
            <a:r>
              <a:rPr lang="en-US" sz="2400" b="1" dirty="0" smtClean="0">
                <a:solidFill>
                  <a:srgbClr val="0000FF"/>
                </a:solidFill>
              </a:rPr>
              <a:t>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between two parallel charged </a:t>
            </a:r>
            <a:r>
              <a:rPr lang="en-US" sz="2400" dirty="0" smtClean="0">
                <a:solidFill>
                  <a:srgbClr val="0000FF"/>
                </a:solidFill>
              </a:rPr>
              <a:t>plates whose separation is </a:t>
            </a:r>
            <a:r>
              <a:rPr lang="en-US" sz="2400" b="1" dirty="0" smtClean="0">
                <a:solidFill>
                  <a:srgbClr val="0000FF"/>
                </a:solidFill>
              </a:rPr>
              <a:t>D</a:t>
            </a:r>
            <a:r>
              <a:rPr lang="en-US" sz="2400" dirty="0" smtClean="0">
                <a:solidFill>
                  <a:srgbClr val="0000FF"/>
                </a:solidFill>
              </a:rPr>
              <a:t> as shown in the figure on the right. The charged particle </a:t>
            </a:r>
            <a:r>
              <a:rPr lang="en-US" sz="2400" dirty="0">
                <a:solidFill>
                  <a:srgbClr val="0000FF"/>
                </a:solidFill>
              </a:rPr>
              <a:t>is accelerated</a:t>
            </a:r>
            <a:r>
              <a:rPr lang="en-US" sz="2400" dirty="0" smtClean="0">
                <a:solidFill>
                  <a:srgbClr val="0000FF"/>
                </a:solidFill>
              </a:rPr>
              <a:t> from an initial speed </a:t>
            </a:r>
            <a:r>
              <a:rPr lang="en-US" sz="2400" b="1" dirty="0" smtClean="0">
                <a:solidFill>
                  <a:srgbClr val="0000FF"/>
                </a:solidFill>
              </a:rPr>
              <a:t>v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0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near the negative plate and passes through a tiny hole in the positive plate. 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Derive the formula for the electric field E to accelerate the charged particle to a fraction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f</a:t>
            </a:r>
            <a:r>
              <a:rPr lang="en-US" sz="2000" b="1" dirty="0" smtClean="0">
                <a:solidFill>
                  <a:schemeClr val="hlink"/>
                </a:solidFill>
              </a:rPr>
              <a:t> </a:t>
            </a:r>
            <a:r>
              <a:rPr lang="en-US" sz="2000" dirty="0" smtClean="0">
                <a:solidFill>
                  <a:schemeClr val="hlink"/>
                </a:solidFill>
              </a:rPr>
              <a:t>of the speed of light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c</a:t>
            </a:r>
            <a:r>
              <a:rPr lang="en-US" sz="2000" dirty="0" smtClean="0">
                <a:solidFill>
                  <a:schemeClr val="hlink"/>
                </a:solidFill>
              </a:rPr>
              <a:t>.   Express E in terms of </a:t>
            </a:r>
            <a:r>
              <a:rPr lang="en-US" sz="2000" b="1" dirty="0" smtClean="0">
                <a:solidFill>
                  <a:schemeClr val="hlink"/>
                </a:solidFill>
              </a:rPr>
              <a:t>M, Q, D,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f</a:t>
            </a:r>
            <a:r>
              <a:rPr lang="en-US" sz="2000" b="1" dirty="0" smtClean="0">
                <a:solidFill>
                  <a:schemeClr val="hlink"/>
                </a:solidFill>
              </a:rPr>
              <a:t>, </a:t>
            </a:r>
            <a:r>
              <a:rPr lang="en-US" sz="2000" b="1" dirty="0" err="1" smtClean="0">
                <a:solidFill>
                  <a:schemeClr val="hlink"/>
                </a:solidFill>
              </a:rPr>
              <a:t>c</a:t>
            </a:r>
            <a:r>
              <a:rPr lang="en-US" sz="2000" b="1" dirty="0" smtClean="0">
                <a:solidFill>
                  <a:schemeClr val="hlink"/>
                </a:solidFill>
              </a:rPr>
              <a:t> </a:t>
            </a:r>
            <a:r>
              <a:rPr lang="en-US" sz="2000" dirty="0" smtClean="0">
                <a:solidFill>
                  <a:schemeClr val="hlink"/>
                </a:solidFill>
              </a:rPr>
              <a:t>and</a:t>
            </a:r>
            <a:r>
              <a:rPr lang="en-US" sz="2000" b="1" dirty="0" smtClean="0">
                <a:solidFill>
                  <a:schemeClr val="hlink"/>
                </a:solidFill>
              </a:rPr>
              <a:t> v</a:t>
            </a:r>
            <a:r>
              <a:rPr lang="en-US" sz="2000" b="1" baseline="-25000" dirty="0" smtClean="0">
                <a:solidFill>
                  <a:schemeClr val="hlink"/>
                </a:solidFill>
              </a:rPr>
              <a:t>0</a:t>
            </a:r>
            <a:r>
              <a:rPr lang="en-US" sz="2000" b="1" dirty="0" smtClean="0">
                <a:solidFill>
                  <a:schemeClr val="hlink"/>
                </a:solidFill>
              </a:rPr>
              <a:t>.  </a:t>
            </a:r>
            <a:endParaRPr lang="en-US" sz="2000" b="1" baseline="-25000" dirty="0" smtClean="0">
              <a:solidFill>
                <a:schemeClr val="hlink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(a) Using the Coulomb force and kinematic equations.  (8 points)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</a:t>
            </a:r>
            <a:r>
              <a:rPr lang="en-US" sz="2000" dirty="0" err="1" smtClean="0">
                <a:solidFill>
                  <a:schemeClr val="hlink"/>
                </a:solidFill>
              </a:rPr>
              <a:t>b</a:t>
            </a:r>
            <a:r>
              <a:rPr lang="en-US" sz="2000" dirty="0" smtClean="0">
                <a:solidFill>
                  <a:schemeClr val="hlink"/>
                </a:solidFill>
              </a:rPr>
              <a:t>) Using the work-kinetic energy theorem. ( 8 points)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</a:t>
            </a:r>
            <a:r>
              <a:rPr lang="en-US" sz="2000" dirty="0" err="1" smtClean="0">
                <a:solidFill>
                  <a:schemeClr val="hlink"/>
                </a:solidFill>
              </a:rPr>
              <a:t>c</a:t>
            </a:r>
            <a:r>
              <a:rPr lang="en-US" sz="2000" dirty="0" smtClean="0">
                <a:solidFill>
                  <a:schemeClr val="hlink"/>
                </a:solidFill>
              </a:rPr>
              <a:t>) Using the formula above, evaluate the strength of the electric field E to accelerate an electron from 0.1% of the speed of light to 90% of the speed of light.   You need to look up the relevant constants, such as mass of the electron, charge of the electron and the speed of light.  (5 points)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Due beginning of the class Monday, Oct. 2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E1E33-2C54-CB4D-ABDF-3A454B18D2F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7DE2-543C-C34E-943C-33ED9B92B1C3}" type="slidenum">
              <a:rPr lang="en-US"/>
              <a:pPr/>
              <a:t>4</a:t>
            </a:fld>
            <a:endParaRPr lang="en-US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685800"/>
          </a:xfrm>
        </p:spPr>
        <p:txBody>
          <a:bodyPr/>
          <a:lstStyle/>
          <a:p>
            <a:r>
              <a:rPr lang="en-US" dirty="0" smtClean="0"/>
              <a:t>A Brain Teaser of Electric </a:t>
            </a:r>
            <a:r>
              <a:rPr lang="en-US" dirty="0"/>
              <a:t>Flux</a:t>
            </a:r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7630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 smtClean="0"/>
              <a:t>What would change the electric flux through a circle lying in the </a:t>
            </a:r>
            <a:r>
              <a:rPr lang="en-US" sz="4000" dirty="0" err="1" smtClean="0"/>
              <a:t>xz</a:t>
            </a:r>
            <a:r>
              <a:rPr lang="en-US" sz="4000" dirty="0" smtClean="0"/>
              <a:t> plane where the electric field is (10N/C)</a:t>
            </a:r>
            <a:r>
              <a:rPr lang="en-US" sz="4000" b="1" dirty="0" smtClean="0"/>
              <a:t>j</a:t>
            </a:r>
            <a:r>
              <a:rPr lang="en-US" sz="4000" dirty="0" smtClean="0"/>
              <a:t>?</a:t>
            </a:r>
          </a:p>
          <a:p>
            <a:pPr marL="1200150" lvl="1" indent="-742950">
              <a:lnSpc>
                <a:spcPct val="80000"/>
              </a:lnSpc>
              <a:buFont typeface="+mj-lt"/>
              <a:buAutoNum type="arabicPeriod"/>
            </a:pPr>
            <a:r>
              <a:rPr lang="en-US" sz="3600" dirty="0" smtClean="0"/>
              <a:t>Changing the magnitude of the electric field</a:t>
            </a:r>
          </a:p>
          <a:p>
            <a:pPr marL="1200150" lvl="1" indent="-742950">
              <a:lnSpc>
                <a:spcPct val="80000"/>
              </a:lnSpc>
              <a:buFont typeface="+mj-lt"/>
              <a:buAutoNum type="arabicPeriod"/>
            </a:pPr>
            <a:r>
              <a:rPr lang="en-US" sz="3600" dirty="0" smtClean="0"/>
              <a:t>Changing the surface area of the circle</a:t>
            </a:r>
          </a:p>
          <a:p>
            <a:pPr marL="1200150" lvl="1" indent="-742950">
              <a:lnSpc>
                <a:spcPct val="80000"/>
              </a:lnSpc>
              <a:buFont typeface="+mj-lt"/>
              <a:buAutoNum type="arabicPeriod"/>
            </a:pPr>
            <a:r>
              <a:rPr lang="en-US" sz="3600" dirty="0" smtClean="0"/>
              <a:t>Tipping the circle so that it is lying in the </a:t>
            </a:r>
            <a:r>
              <a:rPr lang="en-US" sz="3600" dirty="0" err="1" smtClean="0"/>
              <a:t>xy</a:t>
            </a:r>
            <a:r>
              <a:rPr lang="en-US" sz="3600" dirty="0" smtClean="0"/>
              <a:t> plane</a:t>
            </a:r>
          </a:p>
          <a:p>
            <a:pPr marL="1200150" lvl="1" indent="-742950">
              <a:lnSpc>
                <a:spcPct val="80000"/>
              </a:lnSpc>
              <a:buFont typeface="+mj-lt"/>
              <a:buAutoNum type="arabicPeriod"/>
            </a:pPr>
            <a:r>
              <a:rPr lang="en-US" sz="3600" b="1" u="sng" dirty="0" smtClean="0">
                <a:solidFill>
                  <a:srgbClr val="00B050"/>
                </a:solidFill>
              </a:rPr>
              <a:t>All of the above</a:t>
            </a:r>
          </a:p>
          <a:p>
            <a:pPr marL="1200150" lvl="1" indent="-742950">
              <a:lnSpc>
                <a:spcPct val="80000"/>
              </a:lnSpc>
              <a:buFont typeface="+mj-lt"/>
              <a:buAutoNum type="arabicPeriod"/>
            </a:pPr>
            <a:r>
              <a:rPr lang="en-US" sz="3600" dirty="0" smtClean="0"/>
              <a:t>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93713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B485-5E9E-564F-A145-91C51C919766}" type="slidenum">
              <a:rPr lang="en-US"/>
              <a:pPr/>
              <a:t>5</a:t>
            </a:fld>
            <a:endParaRPr lang="en-US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685800"/>
          </a:xfrm>
        </p:spPr>
        <p:txBody>
          <a:bodyPr/>
          <a:lstStyle/>
          <a:p>
            <a:r>
              <a:rPr lang="en-US" dirty="0"/>
              <a:t>Gauss’ </a:t>
            </a:r>
            <a:r>
              <a:rPr lang="en-US" dirty="0" smtClean="0"/>
              <a:t>Law Summary</a:t>
            </a:r>
            <a:endParaRPr lang="en-US" dirty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6106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The precise relation between flux and the enclosed</a:t>
            </a:r>
            <a:r>
              <a:rPr lang="en-US" sz="2800" dirty="0" smtClean="0"/>
              <a:t> charge is given by Gauss’ Law</a:t>
            </a:r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 lvl="2">
              <a:lnSpc>
                <a:spcPct val="80000"/>
              </a:lnSpc>
            </a:pPr>
            <a:r>
              <a:rPr lang="en-US" sz="2000" dirty="0" smtClean="0">
                <a:sym typeface="Wingdings" charset="2"/>
              </a:rPr>
              <a:t> </a:t>
            </a:r>
            <a:r>
              <a:rPr lang="en-US" sz="2000" dirty="0" smtClean="0">
                <a:latin typeface="Symbol" charset="2"/>
                <a:sym typeface="Wingdings" charset="2"/>
              </a:rPr>
              <a:t>ε</a:t>
            </a:r>
            <a:r>
              <a:rPr lang="en-US" sz="2000" baseline="-25000" dirty="0" smtClean="0">
                <a:sym typeface="Wingdings" charset="2"/>
              </a:rPr>
              <a:t>0</a:t>
            </a:r>
            <a:r>
              <a:rPr lang="en-US" sz="2000" dirty="0" smtClean="0">
                <a:sym typeface="Wingdings" charset="2"/>
              </a:rPr>
              <a:t> is the permittivity of free space in the Coulomb’s law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ym typeface="Wingdings" charset="2"/>
              </a:rPr>
              <a:t>A </a:t>
            </a:r>
            <a:r>
              <a:rPr lang="en-US" sz="2800" dirty="0">
                <a:sym typeface="Wingdings" charset="2"/>
              </a:rPr>
              <a:t>few important points on Gauss’ Law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A50021"/>
                </a:solidFill>
                <a:sym typeface="Wingdings" charset="2"/>
              </a:rPr>
              <a:t>Freedom to choose!!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sym typeface="Wingdings" charset="2"/>
              </a:rPr>
              <a:t>The integral is performed over the value of </a:t>
            </a:r>
            <a:r>
              <a:rPr lang="en-US" sz="2000" b="1" dirty="0">
                <a:sym typeface="Wingdings" charset="2"/>
              </a:rPr>
              <a:t>E</a:t>
            </a:r>
            <a:r>
              <a:rPr lang="en-US" sz="2000" dirty="0">
                <a:sym typeface="Wingdings" charset="2"/>
              </a:rPr>
              <a:t> on a closed surface of our choice in any given situation.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A50021"/>
                </a:solidFill>
                <a:sym typeface="Wingdings" charset="2"/>
              </a:rPr>
              <a:t>Test of existence of electrical charge!!</a:t>
            </a:r>
            <a:endParaRPr lang="en-US" sz="2400" dirty="0">
              <a:sym typeface="Wingdings" charset="2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sym typeface="Wingdings" charset="2"/>
              </a:rPr>
              <a:t>The charge </a:t>
            </a:r>
            <a:r>
              <a:rPr lang="en-US" sz="2000" dirty="0" err="1">
                <a:sym typeface="Wingdings" charset="2"/>
              </a:rPr>
              <a:t>Q</a:t>
            </a:r>
            <a:r>
              <a:rPr lang="en-US" sz="2000" baseline="-25000" dirty="0" err="1">
                <a:sym typeface="Wingdings" charset="2"/>
              </a:rPr>
              <a:t>encl</a:t>
            </a:r>
            <a:r>
              <a:rPr lang="en-US" sz="2000" dirty="0">
                <a:sym typeface="Wingdings" charset="2"/>
              </a:rPr>
              <a:t> is the net charge enclosed by the arbitrary closed surface of our choice.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A50021"/>
                </a:solidFill>
                <a:sym typeface="Wingdings" charset="2"/>
              </a:rPr>
              <a:t>Universality of the law!</a:t>
            </a:r>
            <a:r>
              <a:rPr lang="en-US" sz="2400" dirty="0">
                <a:sym typeface="Wingdings" charset="2"/>
              </a:rPr>
              <a:t> 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sym typeface="Wingdings" charset="2"/>
              </a:rPr>
              <a:t>It does NOT matter where or how much charge is distributed inside the surface. 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ym typeface="Wingdings" charset="2"/>
              </a:rPr>
              <a:t>The charge outside the surface does not contribute to </a:t>
            </a:r>
            <a:r>
              <a:rPr lang="en-US" sz="2400" dirty="0" err="1">
                <a:sym typeface="Wingdings" charset="2"/>
              </a:rPr>
              <a:t>Q</a:t>
            </a:r>
            <a:r>
              <a:rPr lang="en-US" sz="2400" baseline="-25000" dirty="0" err="1">
                <a:sym typeface="Wingdings" charset="2"/>
              </a:rPr>
              <a:t>encl</a:t>
            </a:r>
            <a:r>
              <a:rPr lang="en-US" sz="2400" dirty="0">
                <a:sym typeface="Wingdings" charset="2"/>
              </a:rPr>
              <a:t>.  Why?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sym typeface="Wingdings" charset="2"/>
              </a:rPr>
              <a:t>The charge outside the surface might impact field lines but not the total number of lines entering or leaving the surface</a:t>
            </a:r>
          </a:p>
        </p:txBody>
      </p:sp>
      <p:graphicFrame>
        <p:nvGraphicFramePr>
          <p:cNvPr id="206852" name="Object 4"/>
          <p:cNvGraphicFramePr>
            <a:graphicFrameLocks noChangeAspect="1"/>
          </p:cNvGraphicFramePr>
          <p:nvPr>
            <p:extLst/>
          </p:nvPr>
        </p:nvGraphicFramePr>
        <p:xfrm>
          <a:off x="3517900" y="1033463"/>
          <a:ext cx="18796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2" name="Equation" r:id="rId4" imgW="901700" imgH="431800" progId="Equation.DSMT4">
                  <p:embed/>
                </p:oleObj>
              </mc:Choice>
              <mc:Fallback>
                <p:oleObj name="Equation" r:id="rId4" imgW="901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900" y="1033463"/>
                        <a:ext cx="1879600" cy="89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662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C395-CDC4-5844-904F-BAD13B7EA6D1}" type="slidenum">
              <a:rPr lang="en-US"/>
              <a:pPr/>
              <a:t>6</a:t>
            </a:fld>
            <a:endParaRPr lang="en-US"/>
          </a:p>
        </p:txBody>
      </p:sp>
      <p:pic>
        <p:nvPicPr>
          <p:cNvPr id="216066" name="Picture 2" descr="FG22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52400"/>
            <a:ext cx="3276600" cy="2457450"/>
          </a:xfrm>
          <a:prstGeom prst="rect">
            <a:avLst/>
          </a:prstGeom>
          <a:noFill/>
        </p:spPr>
      </p:pic>
      <p:sp>
        <p:nvSpPr>
          <p:cNvPr id="21606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dirty="0"/>
              <a:t>Example 22 –</a:t>
            </a:r>
            <a:r>
              <a:rPr lang="en-US" dirty="0" smtClean="0"/>
              <a:t> 6 </a:t>
            </a:r>
            <a:endParaRPr lang="en-US" dirty="0"/>
          </a:p>
        </p:txBody>
      </p:sp>
      <p:sp>
        <p:nvSpPr>
          <p:cNvPr id="216068" name="Text Box 4"/>
          <p:cNvSpPr txBox="1">
            <a:spLocks noChangeArrowheads="1"/>
          </p:cNvSpPr>
          <p:nvPr/>
        </p:nvSpPr>
        <p:spPr bwMode="auto">
          <a:xfrm>
            <a:off x="152400" y="762000"/>
            <a:ext cx="57912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Long uniform line of charge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: A very long straight wire possesses a uniform positive charge per unit length, </a:t>
            </a:r>
            <a:r>
              <a:rPr lang="en-US" dirty="0" err="1" smtClean="0">
                <a:solidFill>
                  <a:schemeClr val="accent2"/>
                </a:solidFill>
                <a:latin typeface="Symbol" charset="2"/>
                <a:ea typeface="Lucida Grande"/>
                <a:cs typeface="Symbol" charset="2"/>
              </a:rPr>
              <a:t>λ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. 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Calculate the electric field at points near but outside the wire, far from the ends.</a:t>
            </a:r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0"/>
            <a:ext cx="8458200" cy="2895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Which direction do you think the field due to the charge on the wire is?</a:t>
            </a:r>
          </a:p>
          <a:p>
            <a:pPr lvl="1">
              <a:lnSpc>
                <a:spcPct val="90000"/>
              </a:lnSpc>
            </a:pPr>
            <a:r>
              <a:rPr lang="en-US" sz="2000" dirty="0" err="1"/>
              <a:t>Radially</a:t>
            </a:r>
            <a:r>
              <a:rPr lang="en-US" sz="2000" dirty="0"/>
              <a:t> outward from the wire, the direction of radial vector </a:t>
            </a:r>
            <a:r>
              <a:rPr lang="en-US" sz="2000" b="1" dirty="0" err="1"/>
              <a:t>r</a:t>
            </a:r>
            <a:r>
              <a:rPr lang="en-US" sz="20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Due to cylindrical symmetry, the field is the same on the G</a:t>
            </a:r>
            <a:r>
              <a:rPr lang="en-US" sz="2400" dirty="0" smtClean="0"/>
              <a:t>aussian </a:t>
            </a:r>
            <a:r>
              <a:rPr lang="en-US" sz="2400" dirty="0"/>
              <a:t>surface of a cylinder surrounding the wire.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end surfaces do not contribute to the flux at all.   Why?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Because the field vector </a:t>
            </a:r>
            <a:r>
              <a:rPr lang="en-US" sz="1800" b="1" dirty="0"/>
              <a:t>E</a:t>
            </a:r>
            <a:r>
              <a:rPr lang="en-US" sz="1800" dirty="0"/>
              <a:t> is perpendicular to the surface vector </a:t>
            </a:r>
            <a:r>
              <a:rPr lang="en-US" sz="1800" dirty="0" err="1"/>
              <a:t>d</a:t>
            </a:r>
            <a:r>
              <a:rPr lang="en-US" sz="1800" b="1" dirty="0" err="1"/>
              <a:t>A</a:t>
            </a:r>
            <a:r>
              <a:rPr lang="en-US" sz="18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From Gauss’ law</a:t>
            </a:r>
          </a:p>
        </p:txBody>
      </p:sp>
      <p:graphicFrame>
        <p:nvGraphicFramePr>
          <p:cNvPr id="216070" name="Object 6"/>
          <p:cNvGraphicFramePr>
            <a:graphicFrameLocks noChangeAspect="1"/>
          </p:cNvGraphicFramePr>
          <p:nvPr>
            <p:extLst/>
          </p:nvPr>
        </p:nvGraphicFramePr>
        <p:xfrm>
          <a:off x="2667000" y="4465638"/>
          <a:ext cx="146685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4" name="Equation" r:id="rId4" imgW="596900" imgH="304800" progId="Equation.DSMT4">
                  <p:embed/>
                </p:oleObj>
              </mc:Choice>
              <mc:Fallback>
                <p:oleObj name="Equation" r:id="rId4" imgW="596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465638"/>
                        <a:ext cx="1466850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1" name="Object 7"/>
          <p:cNvGraphicFramePr>
            <a:graphicFrameLocks noChangeAspect="1"/>
          </p:cNvGraphicFramePr>
          <p:nvPr>
            <p:extLst/>
          </p:nvPr>
        </p:nvGraphicFramePr>
        <p:xfrm>
          <a:off x="2895600" y="5091113"/>
          <a:ext cx="16002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5" name="Equation" r:id="rId6" imgW="635000" imgH="419100" progId="Equation.DSMT4">
                  <p:embed/>
                </p:oleObj>
              </mc:Choice>
              <mc:Fallback>
                <p:oleObj name="Equation" r:id="rId6" imgW="635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091113"/>
                        <a:ext cx="1600200" cy="1020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6072" name="AutoShape 8"/>
          <p:cNvSpPr>
            <a:spLocks noChangeArrowheads="1"/>
          </p:cNvSpPr>
          <p:nvPr/>
        </p:nvSpPr>
        <p:spPr bwMode="auto">
          <a:xfrm>
            <a:off x="1357313" y="5334000"/>
            <a:ext cx="1385887" cy="609600"/>
          </a:xfrm>
          <a:prstGeom prst="rightArrow">
            <a:avLst>
              <a:gd name="adj1" fmla="val 50000"/>
              <a:gd name="adj2" fmla="val 56836"/>
            </a:avLst>
          </a:prstGeom>
          <a:solidFill>
            <a:srgbClr val="FFFF66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800000"/>
                </a:solidFill>
                <a:latin typeface="Arial Narrow" charset="0"/>
              </a:rPr>
              <a:t>Solving for E</a:t>
            </a:r>
          </a:p>
        </p:txBody>
      </p:sp>
      <p:graphicFrame>
        <p:nvGraphicFramePr>
          <p:cNvPr id="216073" name="Object 9"/>
          <p:cNvGraphicFramePr>
            <a:graphicFrameLocks noChangeAspect="1"/>
          </p:cNvGraphicFramePr>
          <p:nvPr>
            <p:extLst/>
          </p:nvPr>
        </p:nvGraphicFramePr>
        <p:xfrm>
          <a:off x="4114800" y="4465638"/>
          <a:ext cx="1311275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6" name="Equation" r:id="rId8" imgW="533400" imgH="304800" progId="Equation.DSMT4">
                  <p:embed/>
                </p:oleObj>
              </mc:Choice>
              <mc:Fallback>
                <p:oleObj name="Equation" r:id="rId8" imgW="5334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465638"/>
                        <a:ext cx="1311275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4" name="Object 10"/>
          <p:cNvGraphicFramePr>
            <a:graphicFrameLocks noChangeAspect="1"/>
          </p:cNvGraphicFramePr>
          <p:nvPr/>
        </p:nvGraphicFramePr>
        <p:xfrm>
          <a:off x="5410200" y="4554538"/>
          <a:ext cx="1560513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7" name="Equation" r:id="rId10" imgW="634680" imgH="228600" progId="Equation.DSMT4">
                  <p:embed/>
                </p:oleObj>
              </mc:Choice>
              <mc:Fallback>
                <p:oleObj name="Equation" r:id="rId10" imgW="634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554538"/>
                        <a:ext cx="1560513" cy="54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5" name="Object 11"/>
          <p:cNvGraphicFramePr>
            <a:graphicFrameLocks noChangeAspect="1"/>
          </p:cNvGraphicFramePr>
          <p:nvPr>
            <p:extLst/>
          </p:nvPr>
        </p:nvGraphicFramePr>
        <p:xfrm>
          <a:off x="6908800" y="4313238"/>
          <a:ext cx="1092200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8" name="Equation" r:id="rId12" imgW="444500" imgH="431800" progId="Equation.DSMT4">
                  <p:embed/>
                </p:oleObj>
              </mc:Choice>
              <mc:Fallback>
                <p:oleObj name="Equation" r:id="rId12" imgW="444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8800" y="4313238"/>
                        <a:ext cx="1092200" cy="1023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6" name="Object 12"/>
          <p:cNvGraphicFramePr>
            <a:graphicFrameLocks noChangeAspect="1"/>
          </p:cNvGraphicFramePr>
          <p:nvPr/>
        </p:nvGraphicFramePr>
        <p:xfrm>
          <a:off x="7959725" y="4343400"/>
          <a:ext cx="498475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9" name="Equation" r:id="rId14" imgW="203040" imgH="406080" progId="Equation.DSMT4">
                  <p:embed/>
                </p:oleObj>
              </mc:Choice>
              <mc:Fallback>
                <p:oleObj name="Equation" r:id="rId14" imgW="2030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9725" y="4343400"/>
                        <a:ext cx="498475" cy="96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001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F989F-0D2D-304A-AC36-910156107F6A}" type="slidenum">
              <a:rPr lang="en-US"/>
              <a:pPr/>
              <a:t>7</a:t>
            </a:fld>
            <a:endParaRPr 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239000" cy="685800"/>
          </a:xfrm>
        </p:spPr>
        <p:txBody>
          <a:bodyPr/>
          <a:lstStyle/>
          <a:p>
            <a:r>
              <a:rPr lang="en-US"/>
              <a:t>Electric Potential Energy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0010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Concept of energy is very useful solving mechanical problems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Conservation of energy makes solving complex problems easier.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When can the potential energy be defined?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Only for a conservative force.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work done by a conservative force is independent of the path.  What does it only depend on??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difference between the initial and final positions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Can you give me an example of a conservative force?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Gravitational force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Is the electrostatic force between two charges a conservative force?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Yes.  Why?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dependence of the force to the distance is identical to that of the gravitational force.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The only thing matters is the direct linear distance between the </a:t>
            </a:r>
            <a:r>
              <a:rPr lang="en-US" sz="1800" dirty="0" smtClean="0"/>
              <a:t>objects </a:t>
            </a:r>
            <a:r>
              <a:rPr lang="en-US" sz="1800" dirty="0"/>
              <a:t>not the path.</a:t>
            </a:r>
          </a:p>
        </p:txBody>
      </p:sp>
    </p:spTree>
    <p:extLst>
      <p:ext uri="{BB962C8B-B14F-4D97-AF65-F5344CB8AC3E}">
        <p14:creationId xmlns:p14="http://schemas.microsoft.com/office/powerpoint/2010/main" val="34249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971F-0596-564E-9E74-C2A42BB1AAC6}" type="slidenum">
              <a:rPr lang="en-US"/>
              <a:pPr/>
              <a:t>8</a:t>
            </a:fld>
            <a:endParaRPr lang="en-US"/>
          </a:p>
        </p:txBody>
      </p:sp>
      <p:pic>
        <p:nvPicPr>
          <p:cNvPr id="220162" name="Picture 2" descr="FG23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133600"/>
            <a:ext cx="3733800" cy="4038600"/>
          </a:xfrm>
          <a:prstGeom prst="rect">
            <a:avLst/>
          </a:prstGeom>
          <a:noFill/>
        </p:spPr>
      </p:pic>
      <p:sp>
        <p:nvSpPr>
          <p:cNvPr id="220163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239000" cy="685800"/>
          </a:xfrm>
        </p:spPr>
        <p:txBody>
          <a:bodyPr/>
          <a:lstStyle/>
          <a:p>
            <a:r>
              <a:rPr lang="en-US"/>
              <a:t>Electric Potential Energy</a:t>
            </a: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121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How would you define the change in electric potential energy </a:t>
            </a:r>
            <a:r>
              <a:rPr lang="en-US" sz="2400" dirty="0" err="1"/>
              <a:t>U</a:t>
            </a:r>
            <a:r>
              <a:rPr lang="en-US" sz="2400" baseline="-25000" dirty="0" err="1"/>
              <a:t>b</a:t>
            </a:r>
            <a:r>
              <a:rPr lang="en-US" sz="2400" baseline="-25000" dirty="0"/>
              <a:t> </a:t>
            </a:r>
            <a:r>
              <a:rPr lang="en-US" sz="2400" dirty="0"/>
              <a:t>– </a:t>
            </a:r>
            <a:r>
              <a:rPr lang="en-US" sz="2400" dirty="0" err="1"/>
              <a:t>U</a:t>
            </a:r>
            <a:r>
              <a:rPr lang="en-US" sz="2400" baseline="-25000" dirty="0" err="1"/>
              <a:t>a</a:t>
            </a:r>
            <a:r>
              <a:rPr lang="en-US" sz="2400" dirty="0"/>
              <a:t>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potential gained by the charge as it moves from point </a:t>
            </a:r>
            <a:r>
              <a:rPr lang="en-US" sz="2000" dirty="0">
                <a:latin typeface="Monotype Corsiva" charset="0"/>
              </a:rPr>
              <a:t>a</a:t>
            </a:r>
            <a:r>
              <a:rPr lang="en-US" sz="2000" dirty="0"/>
              <a:t> to point </a:t>
            </a:r>
            <a:r>
              <a:rPr lang="en-US" sz="2000" dirty="0" err="1">
                <a:latin typeface="Monotype Corsiva" charset="0"/>
              </a:rPr>
              <a:t>b</a:t>
            </a:r>
            <a:r>
              <a:rPr lang="en-US" sz="20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negative work done on the charge by the electric force to move it from </a:t>
            </a:r>
            <a:r>
              <a:rPr lang="en-US" sz="2000" dirty="0">
                <a:latin typeface="Monotype Corsiva" charset="0"/>
              </a:rPr>
              <a:t>a</a:t>
            </a:r>
            <a:r>
              <a:rPr lang="en-US" sz="2000" dirty="0"/>
              <a:t> to </a:t>
            </a:r>
            <a:r>
              <a:rPr lang="en-US" sz="2000" dirty="0" err="1">
                <a:latin typeface="Monotype Corsiva" charset="0"/>
              </a:rPr>
              <a:t>b</a:t>
            </a:r>
            <a:r>
              <a:rPr lang="en-US" sz="2000" dirty="0"/>
              <a:t>.</a:t>
            </a:r>
          </a:p>
        </p:txBody>
      </p:sp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457200" y="2209800"/>
            <a:ext cx="6400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Let’s consider an electric field between two parallel plates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w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/ equal but opposite charges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field between the plates is uniform since the gap is small and the plates are infinitely long…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happens when we place a small charge, +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 on a point at the positive plate and let go?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electric force will accelerate the charge toward negative plate.   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kind of energy does the charged particle gain?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Kinetic energy</a:t>
            </a:r>
          </a:p>
        </p:txBody>
      </p:sp>
    </p:spTree>
    <p:extLst>
      <p:ext uri="{BB962C8B-B14F-4D97-AF65-F5344CB8AC3E}">
        <p14:creationId xmlns:p14="http://schemas.microsoft.com/office/powerpoint/2010/main" val="113830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CA07-A523-D047-BCEB-1AE0DEF14C83}" type="slidenum">
              <a:rPr lang="en-US"/>
              <a:pPr/>
              <a:t>9</a:t>
            </a:fld>
            <a:endParaRPr lang="en-US"/>
          </a:p>
        </p:txBody>
      </p:sp>
      <p:pic>
        <p:nvPicPr>
          <p:cNvPr id="221186" name="Picture 2" descr="FG23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066800"/>
            <a:ext cx="4495800" cy="4038600"/>
          </a:xfrm>
          <a:prstGeom prst="rect">
            <a:avLst/>
          </a:prstGeom>
          <a:noFill/>
        </p:spPr>
      </p:pic>
      <p:sp>
        <p:nvSpPr>
          <p:cNvPr id="221187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685800"/>
          </a:xfrm>
        </p:spPr>
        <p:txBody>
          <a:bodyPr/>
          <a:lstStyle/>
          <a:p>
            <a:r>
              <a:rPr lang="en-US"/>
              <a:t>Electric Potential Energy</a:t>
            </a:r>
          </a:p>
        </p:txBody>
      </p:sp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152400" y="685800"/>
            <a:ext cx="6629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does this mean in terms of energies?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electric force is a conservative force.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Thus, the mechanical energy (K+U) is conserved under this force.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charged object has only the electric potential energy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(no KE) at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positive plate.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electric potential energy decreases and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Turns into kinetic energy as the electric force works on the charged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object,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and the charged object gains speed.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Point of greatest potential energy for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Positively charged object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Negatively charged object</a:t>
            </a: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6553200" y="5160963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PE=</a:t>
            </a:r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6553200" y="5486400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KE=</a:t>
            </a:r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6553200" y="5867400"/>
            <a:ext cx="704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ME=</a:t>
            </a:r>
          </a:p>
        </p:txBody>
      </p:sp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7102475" y="5162550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U</a:t>
            </a:r>
          </a:p>
        </p:txBody>
      </p:sp>
      <p:sp>
        <p:nvSpPr>
          <p:cNvPr id="221193" name="Text Box 9"/>
          <p:cNvSpPr txBox="1">
            <a:spLocks noChangeArrowheads="1"/>
          </p:cNvSpPr>
          <p:nvPr/>
        </p:nvSpPr>
        <p:spPr bwMode="auto">
          <a:xfrm>
            <a:off x="7915275" y="5162550"/>
            <a:ext cx="32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0</a:t>
            </a:r>
          </a:p>
        </p:txBody>
      </p:sp>
      <p:sp>
        <p:nvSpPr>
          <p:cNvPr id="221194" name="Text Box 10"/>
          <p:cNvSpPr txBox="1">
            <a:spLocks noChangeArrowheads="1"/>
          </p:cNvSpPr>
          <p:nvPr/>
        </p:nvSpPr>
        <p:spPr bwMode="auto">
          <a:xfrm>
            <a:off x="7123113" y="5486400"/>
            <a:ext cx="32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0</a:t>
            </a:r>
          </a:p>
        </p:txBody>
      </p:sp>
      <p:sp>
        <p:nvSpPr>
          <p:cNvPr id="221195" name="Text Box 11"/>
          <p:cNvSpPr txBox="1">
            <a:spLocks noChangeArrowheads="1"/>
          </p:cNvSpPr>
          <p:nvPr/>
        </p:nvSpPr>
        <p:spPr bwMode="auto">
          <a:xfrm>
            <a:off x="7900988" y="5486400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K</a:t>
            </a:r>
          </a:p>
        </p:txBody>
      </p:sp>
      <p:sp>
        <p:nvSpPr>
          <p:cNvPr id="221196" name="Text Box 12"/>
          <p:cNvSpPr txBox="1">
            <a:spLocks noChangeArrowheads="1"/>
          </p:cNvSpPr>
          <p:nvPr/>
        </p:nvSpPr>
        <p:spPr bwMode="auto">
          <a:xfrm>
            <a:off x="7102475" y="5867400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U</a:t>
            </a:r>
          </a:p>
        </p:txBody>
      </p:sp>
      <p:sp>
        <p:nvSpPr>
          <p:cNvPr id="221197" name="Text Box 13"/>
          <p:cNvSpPr txBox="1">
            <a:spLocks noChangeArrowheads="1"/>
          </p:cNvSpPr>
          <p:nvPr/>
        </p:nvSpPr>
        <p:spPr bwMode="auto">
          <a:xfrm>
            <a:off x="7323138" y="6096000"/>
            <a:ext cx="677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U+K</a:t>
            </a:r>
          </a:p>
        </p:txBody>
      </p:sp>
      <p:sp>
        <p:nvSpPr>
          <p:cNvPr id="221198" name="Text Box 14"/>
          <p:cNvSpPr txBox="1">
            <a:spLocks noChangeArrowheads="1"/>
          </p:cNvSpPr>
          <p:nvPr/>
        </p:nvSpPr>
        <p:spPr bwMode="auto">
          <a:xfrm>
            <a:off x="7902575" y="5867400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K</a:t>
            </a:r>
          </a:p>
        </p:txBody>
      </p:sp>
      <p:sp>
        <p:nvSpPr>
          <p:cNvPr id="221199" name="Oval 15"/>
          <p:cNvSpPr>
            <a:spLocks noChangeArrowheads="1"/>
          </p:cNvSpPr>
          <p:nvPr/>
        </p:nvSpPr>
        <p:spPr bwMode="auto">
          <a:xfrm>
            <a:off x="7315200" y="2971800"/>
            <a:ext cx="228600" cy="228600"/>
          </a:xfrm>
          <a:prstGeom prst="ellips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1200" name="Oval 16"/>
          <p:cNvSpPr>
            <a:spLocks noChangeArrowheads="1"/>
          </p:cNvSpPr>
          <p:nvPr/>
        </p:nvSpPr>
        <p:spPr bwMode="auto">
          <a:xfrm>
            <a:off x="7772400" y="2971800"/>
            <a:ext cx="228600" cy="2286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1201" name="Rectangle 17"/>
          <p:cNvSpPr>
            <a:spLocks noChangeArrowheads="1"/>
          </p:cNvSpPr>
          <p:nvPr/>
        </p:nvSpPr>
        <p:spPr bwMode="auto">
          <a:xfrm>
            <a:off x="914400" y="5334000"/>
            <a:ext cx="2971800" cy="4572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21202" name="AutoShape 18"/>
          <p:cNvCxnSpPr>
            <a:cxnSpLocks noChangeShapeType="1"/>
            <a:stCxn id="221201" idx="3"/>
            <a:endCxn id="221199" idx="4"/>
          </p:cNvCxnSpPr>
          <p:nvPr/>
        </p:nvCxnSpPr>
        <p:spPr bwMode="auto">
          <a:xfrm flipV="1">
            <a:off x="3905250" y="3219450"/>
            <a:ext cx="3524250" cy="2343150"/>
          </a:xfrm>
          <a:prstGeom prst="curvedConnector2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ffectLst/>
        </p:spPr>
      </p:cxnSp>
      <p:sp>
        <p:nvSpPr>
          <p:cNvPr id="221203" name="Rectangle 19"/>
          <p:cNvSpPr>
            <a:spLocks noChangeArrowheads="1"/>
          </p:cNvSpPr>
          <p:nvPr/>
        </p:nvSpPr>
        <p:spPr bwMode="auto">
          <a:xfrm>
            <a:off x="914400" y="5867400"/>
            <a:ext cx="3048000" cy="381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21204" name="AutoShape 20"/>
          <p:cNvCxnSpPr>
            <a:cxnSpLocks noChangeShapeType="1"/>
            <a:stCxn id="221203" idx="3"/>
            <a:endCxn id="221200" idx="4"/>
          </p:cNvCxnSpPr>
          <p:nvPr/>
        </p:nvCxnSpPr>
        <p:spPr bwMode="auto">
          <a:xfrm flipV="1">
            <a:off x="3981450" y="3219450"/>
            <a:ext cx="3905250" cy="2838450"/>
          </a:xfrm>
          <a:prstGeom prst="curvedConnector2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3688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16561</TotalTime>
  <Words>2360</Words>
  <Application>Microsoft Macintosh PowerPoint</Application>
  <PresentationFormat>On-screen Show (4:3)</PresentationFormat>
  <Paragraphs>263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 Narrow</vt:lpstr>
      <vt:lpstr>Lucida Grande</vt:lpstr>
      <vt:lpstr>Monotype Corsiva</vt:lpstr>
      <vt:lpstr>ＭＳ Ｐゴシック</vt:lpstr>
      <vt:lpstr>Symbol</vt:lpstr>
      <vt:lpstr>Times New Roman</vt:lpstr>
      <vt:lpstr>Wingdings</vt:lpstr>
      <vt:lpstr>phys1443-spring02</vt:lpstr>
      <vt:lpstr>Equation</vt:lpstr>
      <vt:lpstr>PHYS 1441 – Section 002 Lecture #7</vt:lpstr>
      <vt:lpstr>Announcements</vt:lpstr>
      <vt:lpstr>Reminder: Special Project #3</vt:lpstr>
      <vt:lpstr>A Brain Teaser of Electric Flux</vt:lpstr>
      <vt:lpstr>Gauss’ Law Summary</vt:lpstr>
      <vt:lpstr>Example 22 – 6 </vt:lpstr>
      <vt:lpstr>Electric Potential Energy</vt:lpstr>
      <vt:lpstr>Electric Potential Energy</vt:lpstr>
      <vt:lpstr>Electric Potential Energy</vt:lpstr>
      <vt:lpstr>Electric Potential</vt:lpstr>
      <vt:lpstr>Electric Potential</vt:lpstr>
      <vt:lpstr>A Few Things about Electric Potential</vt:lpstr>
      <vt:lpstr>Example 23 – 1 </vt:lpstr>
      <vt:lpstr>Electric Potential and Potential Energy </vt:lpstr>
      <vt:lpstr>Comparisons of Potential Energies </vt:lpstr>
      <vt:lpstr>Electric Potential and Potential Energy </vt:lpstr>
      <vt:lpstr>Some Typical Voltages </vt:lpstr>
      <vt:lpstr>Example 23 – 2 </vt:lpstr>
      <vt:lpstr>Example 23 – 2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542</cp:revision>
  <dcterms:created xsi:type="dcterms:W3CDTF">2012-01-19T04:21:20Z</dcterms:created>
  <dcterms:modified xsi:type="dcterms:W3CDTF">2017-09-25T19:47:13Z</dcterms:modified>
</cp:coreProperties>
</file>