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03" r:id="rId2"/>
    <p:sldId id="482" r:id="rId3"/>
    <p:sldId id="576" r:id="rId4"/>
    <p:sldId id="568" r:id="rId5"/>
    <p:sldId id="569" r:id="rId6"/>
    <p:sldId id="595" r:id="rId7"/>
    <p:sldId id="570" r:id="rId8"/>
    <p:sldId id="571" r:id="rId9"/>
    <p:sldId id="572" r:id="rId10"/>
    <p:sldId id="573" r:id="rId11"/>
    <p:sldId id="574" r:id="rId12"/>
    <p:sldId id="575" r:id="rId13"/>
    <p:sldId id="577" r:id="rId14"/>
    <p:sldId id="578" r:id="rId15"/>
    <p:sldId id="579" r:id="rId16"/>
    <p:sldId id="580" r:id="rId17"/>
    <p:sldId id="581" r:id="rId18"/>
    <p:sldId id="582" r:id="rId19"/>
    <p:sldId id="583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77"/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7"/>
    <p:restoredTop sz="94660"/>
  </p:normalViewPr>
  <p:slideViewPr>
    <p:cSldViewPr>
      <p:cViewPr varScale="1">
        <p:scale>
          <a:sx n="135" d="100"/>
          <a:sy n="135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w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3" Type="http://schemas.openxmlformats.org/officeDocument/2006/relationships/image" Target="../media/image42.emf"/><Relationship Id="rId14" Type="http://schemas.openxmlformats.org/officeDocument/2006/relationships/image" Target="../media/image43.emf"/><Relationship Id="rId15" Type="http://schemas.openxmlformats.org/officeDocument/2006/relationships/image" Target="../media/image44.emf"/><Relationship Id="rId16" Type="http://schemas.openxmlformats.org/officeDocument/2006/relationships/image" Target="../media/image45.emf"/><Relationship Id="rId17" Type="http://schemas.openxmlformats.org/officeDocument/2006/relationships/image" Target="../media/image46.emf"/><Relationship Id="rId18" Type="http://schemas.openxmlformats.org/officeDocument/2006/relationships/image" Target="../media/image47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8.emf"/><Relationship Id="rId21" Type="http://schemas.openxmlformats.org/officeDocument/2006/relationships/oleObject" Target="../embeddings/oleObject32.bin"/><Relationship Id="rId22" Type="http://schemas.openxmlformats.org/officeDocument/2006/relationships/image" Target="../media/image39.emf"/><Relationship Id="rId23" Type="http://schemas.openxmlformats.org/officeDocument/2006/relationships/oleObject" Target="../embeddings/oleObject33.bin"/><Relationship Id="rId24" Type="http://schemas.openxmlformats.org/officeDocument/2006/relationships/image" Target="../media/image40.emf"/><Relationship Id="rId25" Type="http://schemas.openxmlformats.org/officeDocument/2006/relationships/oleObject" Target="../embeddings/oleObject34.bin"/><Relationship Id="rId26" Type="http://schemas.openxmlformats.org/officeDocument/2006/relationships/image" Target="../media/image41.emf"/><Relationship Id="rId27" Type="http://schemas.openxmlformats.org/officeDocument/2006/relationships/oleObject" Target="../embeddings/oleObject35.bin"/><Relationship Id="rId28" Type="http://schemas.openxmlformats.org/officeDocument/2006/relationships/image" Target="../media/image42.emf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30" Type="http://schemas.openxmlformats.org/officeDocument/2006/relationships/image" Target="../media/image43.emf"/><Relationship Id="rId31" Type="http://schemas.openxmlformats.org/officeDocument/2006/relationships/oleObject" Target="../embeddings/oleObject37.bin"/><Relationship Id="rId32" Type="http://schemas.openxmlformats.org/officeDocument/2006/relationships/image" Target="../media/image44.emf"/><Relationship Id="rId9" Type="http://schemas.openxmlformats.org/officeDocument/2006/relationships/oleObject" Target="../embeddings/oleObject2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2.emf"/><Relationship Id="rId33" Type="http://schemas.openxmlformats.org/officeDocument/2006/relationships/oleObject" Target="../embeddings/oleObject38.bin"/><Relationship Id="rId34" Type="http://schemas.openxmlformats.org/officeDocument/2006/relationships/image" Target="../media/image45.emf"/><Relationship Id="rId35" Type="http://schemas.openxmlformats.org/officeDocument/2006/relationships/oleObject" Target="../embeddings/oleObject39.bin"/><Relationship Id="rId36" Type="http://schemas.openxmlformats.org/officeDocument/2006/relationships/image" Target="../media/image46.emf"/><Relationship Id="rId10" Type="http://schemas.openxmlformats.org/officeDocument/2006/relationships/image" Target="../media/image33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5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6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7.emf"/><Relationship Id="rId19" Type="http://schemas.openxmlformats.org/officeDocument/2006/relationships/oleObject" Target="../embeddings/oleObject31.bin"/><Relationship Id="rId37" Type="http://schemas.openxmlformats.org/officeDocument/2006/relationships/oleObject" Target="../embeddings/oleObject40.bin"/><Relationship Id="rId38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5645" y="1447800"/>
            <a:ext cx="2784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25,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/>
              <a:t>Chapter 22</a:t>
            </a:r>
          </a:p>
          <a:p>
            <a:pPr marL="1352550" lvl="1" indent="-609600"/>
            <a:r>
              <a:rPr lang="en-US" dirty="0" smtClean="0"/>
              <a:t>One last Gauss’ Law Example</a:t>
            </a:r>
            <a:endParaRPr lang="en-US" dirty="0"/>
          </a:p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</a:t>
            </a:r>
            <a:r>
              <a:rPr lang="en-US" dirty="0" smtClean="0">
                <a:latin typeface="Arial Narrow" charset="0"/>
              </a:rPr>
              <a:t>Energy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</a:t>
            </a:r>
            <a:r>
              <a:rPr lang="en-US" dirty="0" smtClean="0">
                <a:latin typeface="Arial Narrow" charset="0"/>
              </a:rPr>
              <a:t>Potential</a:t>
            </a:r>
            <a:endParaRPr lang="en-US" dirty="0"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33500" y="5562600"/>
            <a:ext cx="73533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Oct.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Electric potential is written with a 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potential energy U</a:t>
            </a:r>
            <a:r>
              <a:rPr lang="en-US" sz="2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a point </a:t>
            </a:r>
            <a:r>
              <a:rPr lang="en-US" sz="2800" i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4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40544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5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9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11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3820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electric force does “positive 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!!  Unit?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>
            <p:extLst/>
          </p:nvPr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0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>
            <p:extLst/>
          </p:nvPr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1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>
            <p:extLst/>
          </p:nvPr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2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>
            <p:extLst/>
          </p:nvPr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3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9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12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/>
              <a:t>A Few Things about Electric 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Which plate is at a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a 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Potential difference is the same.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19800" y="5257800"/>
            <a:ext cx="2971800" cy="6794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019800" y="6026150"/>
            <a:ext cx="29718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Earth,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is zero.</a:t>
            </a:r>
          </a:p>
        </p:txBody>
      </p:sp>
    </p:spTree>
    <p:extLst>
      <p:ext uri="{BB962C8B-B14F-4D97-AF65-F5344CB8AC3E}">
        <p14:creationId xmlns:p14="http://schemas.microsoft.com/office/powerpoint/2010/main" val="19661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/>
      <p:bldP spid="224261" grpId="0" animBg="1"/>
      <p:bldP spid="2242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13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electron placed at point </a:t>
            </a:r>
            <a:r>
              <a:rPr lang="en-US" sz="2800" i="1" dirty="0"/>
              <a:t>b</a:t>
            </a:r>
            <a:r>
              <a:rPr lang="en-US" sz="2800" dirty="0"/>
              <a:t> will move toward the positive plate since it was released at its highest </a:t>
            </a:r>
            <a:r>
              <a:rPr lang="en-US" sz="2800" b="1" u="sng" dirty="0">
                <a:solidFill>
                  <a:srgbClr val="C00000"/>
                </a:solidFill>
              </a:rPr>
              <a:t>potential energy </a:t>
            </a:r>
            <a:r>
              <a:rPr lang="en-US" sz="2800" dirty="0"/>
              <a:t>point.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lower potential to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V=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800" dirty="0" smtClean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&gt;0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 is generated by the charges on the plates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13307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 build="p"/>
      <p:bldP spid="2252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14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/>
          </p:nvPr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>
            <p:extLst/>
          </p:nvPr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>
            <p:extLst/>
          </p:nvPr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/>
          </p:nvPr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/>
          </p:nvPr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15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8008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  <p:bldP spid="227337" grpId="0" build="p"/>
      <p:bldP spid="227338" grpId="0" build="p"/>
      <p:bldP spid="2273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possibility to perform work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generator?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much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967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  <p:bldP spid="2283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17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/>
                <a:gridCol w="2819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  <a:endParaRPr lang="en-US" sz="20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18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>
            <p:extLst/>
          </p:nvPr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6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>
            <p:extLst/>
          </p:nvPr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>
            <p:extLst/>
          </p:nvPr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8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>
            <p:extLst/>
          </p:nvPr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5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 build="p"/>
      <p:bldP spid="229381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19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/>
              <a:t>(b) Speed of the electron?</a:t>
            </a:r>
          </a:p>
          <a:p>
            <a:pPr lvl="1"/>
            <a:r>
              <a:rPr lang="en-US" sz="240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>
            <p:extLst/>
          </p:nvPr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0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1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a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>
            <p:extLst/>
          </p:nvPr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2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3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/>
          </p:nvPr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4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>
            <p:extLst/>
          </p:nvPr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5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>
            <p:extLst/>
          </p:nvPr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6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>
            <p:extLst/>
          </p:nvPr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7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>
            <p:extLst/>
          </p:nvPr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8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>
            <p:extLst/>
          </p:nvPr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9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>
            <p:extLst/>
          </p:nvPr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0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>
            <p:extLst/>
          </p:nvPr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1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>
            <p:extLst/>
          </p:nvPr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2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>
            <p:extLst/>
          </p:nvPr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3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>
            <p:extLst/>
          </p:nvPr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4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>
            <p:extLst/>
          </p:nvPr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5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>
            <p:extLst/>
          </p:nvPr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6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>
            <p:extLst/>
          </p:nvPr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7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1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  <p:bldP spid="2304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25,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 smtClean="0"/>
              <a:t>CH23.9</a:t>
            </a:r>
            <a:endParaRPr lang="en-US" sz="2400" dirty="0"/>
          </a:p>
          <a:p>
            <a:pPr eaLnBrk="1" hangingPunct="1"/>
            <a:r>
              <a:rPr lang="en-US" sz="2800" dirty="0" smtClean="0"/>
              <a:t>Bring out the special project #2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Oct.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4</a:t>
            </a:fld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 dirty="0" smtClean="0"/>
              <a:t>A Brain Teaser of Electric </a:t>
            </a:r>
            <a:r>
              <a:rPr lang="en-US" dirty="0"/>
              <a:t>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What would change the electric flux through a circle lying in the </a:t>
            </a:r>
            <a:r>
              <a:rPr lang="en-US" sz="4000" dirty="0" err="1" smtClean="0"/>
              <a:t>xz</a:t>
            </a:r>
            <a:r>
              <a:rPr lang="en-US" sz="4000" dirty="0" smtClean="0"/>
              <a:t> plane where the electric field is (10N/C)</a:t>
            </a:r>
            <a:r>
              <a:rPr lang="en-US" sz="4000" b="1" dirty="0" smtClean="0"/>
              <a:t>j</a:t>
            </a:r>
            <a:r>
              <a:rPr lang="en-US" sz="4000" dirty="0" smtClean="0"/>
              <a:t>?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magnitude of the electric field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surface area of the circle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Tipping the circle so that it is lying in the </a:t>
            </a:r>
            <a:r>
              <a:rPr lang="en-US" sz="3600" dirty="0" err="1" smtClean="0"/>
              <a:t>xy</a:t>
            </a:r>
            <a:r>
              <a:rPr lang="en-US" sz="3600" dirty="0" smtClean="0"/>
              <a:t> plane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All of the above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937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5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 dirty="0"/>
              <a:t>Gauss’ </a:t>
            </a:r>
            <a:r>
              <a:rPr lang="en-US" dirty="0" smtClean="0"/>
              <a:t>Law Summary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relation between flux and the enclosed</a:t>
            </a:r>
            <a:r>
              <a:rPr lang="en-US" sz="2800" dirty="0" smtClean="0"/>
              <a:t>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 smtClean="0">
                <a:sym typeface="Wingdings" charset="2"/>
              </a:rPr>
              <a:t>0</a:t>
            </a:r>
            <a:r>
              <a:rPr lang="en-US" sz="2000" dirty="0" smtClean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charset="2"/>
              </a:rPr>
              <a:t>A </a:t>
            </a:r>
            <a:r>
              <a:rPr lang="en-US" sz="2800" dirty="0">
                <a:sym typeface="Wingdings" charset="2"/>
              </a:rPr>
              <a:t>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integral 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electrical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surface. 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total number of lines entering or leaving the surface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>
            <p:extLst/>
          </p:nvPr>
        </p:nvGraphicFramePr>
        <p:xfrm>
          <a:off x="3517900" y="1033463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Equation" r:id="rId4" imgW="901700" imgH="431800" progId="Equation.DSMT4">
                  <p:embed/>
                </p:oleObj>
              </mc:Choice>
              <mc:Fallback>
                <p:oleObj name="Equation" r:id="rId4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033463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6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6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electric field at points 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458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Radially</a:t>
            </a:r>
            <a:r>
              <a:rPr lang="en-US" sz="2000" dirty="0"/>
              <a:t> outward from the wire, the direction of radial vector </a:t>
            </a:r>
            <a:r>
              <a:rPr lang="en-US" sz="2000" b="1" dirty="0" err="1"/>
              <a:t>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Due to cylindrical symmetry, the field is the same on the G</a:t>
            </a:r>
            <a:r>
              <a:rPr lang="en-US" sz="2400" dirty="0" smtClean="0"/>
              <a:t>aussian </a:t>
            </a:r>
            <a:r>
              <a:rPr lang="en-US" sz="2400" dirty="0"/>
              <a:t>surface of a cylinder surrounding the wire.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/>
          </p:nvPr>
        </p:nvGraphicFramePr>
        <p:xfrm>
          <a:off x="2667000" y="44656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656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/>
          </p:nvPr>
        </p:nvGraphicFramePr>
        <p:xfrm>
          <a:off x="2895600" y="50911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911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3340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/>
          </p:nvPr>
        </p:nvGraphicFramePr>
        <p:xfrm>
          <a:off x="4114800" y="44656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56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5410200" y="45545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545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/>
          </p:nvPr>
        </p:nvGraphicFramePr>
        <p:xfrm>
          <a:off x="6908800" y="43132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132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7959725" y="43434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3434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0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/>
      <p:bldP spid="216069" grpId="0" build="p"/>
      <p:bldP spid="2160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7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only thing matters is the direct linear distance between the </a:t>
            </a:r>
            <a:r>
              <a:rPr lang="en-US" sz="1800" dirty="0" smtClean="0"/>
              <a:t>objects </a:t>
            </a:r>
            <a:r>
              <a:rPr lang="en-US" sz="1800" dirty="0"/>
              <a:t>not the path.</a:t>
            </a:r>
          </a:p>
        </p:txBody>
      </p:sp>
    </p:spTree>
    <p:extLst>
      <p:ext uri="{BB962C8B-B14F-4D97-AF65-F5344CB8AC3E}">
        <p14:creationId xmlns:p14="http://schemas.microsoft.com/office/powerpoint/2010/main" val="3424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8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457200" y="22098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negative plate.  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11383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25,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9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charged object has only the electric potential energy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(no KE) at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68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uiExpand="1" build="p"/>
      <p:bldP spid="221189" grpId="0"/>
      <p:bldP spid="221190" grpId="0"/>
      <p:bldP spid="221191" grpId="0"/>
      <p:bldP spid="221192" grpId="0"/>
      <p:bldP spid="221193" grpId="0"/>
      <p:bldP spid="221194" grpId="0"/>
      <p:bldP spid="221195" grpId="0"/>
      <p:bldP spid="221196" grpId="0"/>
      <p:bldP spid="221197" grpId="0"/>
      <p:bldP spid="221198" grpId="0"/>
      <p:bldP spid="221199" grpId="0" animBg="1"/>
      <p:bldP spid="221200" grpId="0" animBg="1"/>
      <p:bldP spid="221201" grpId="0" animBg="1"/>
      <p:bldP spid="221203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16559</TotalTime>
  <Words>2360</Words>
  <Application>Microsoft Macintosh PowerPoint</Application>
  <PresentationFormat>On-screen Show (4:3)</PresentationFormat>
  <Paragraphs>263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#7</vt:lpstr>
      <vt:lpstr>Announcements</vt:lpstr>
      <vt:lpstr>Reminder: Special Project #3</vt:lpstr>
      <vt:lpstr>A Brain Teaser of Electric Flux</vt:lpstr>
      <vt:lpstr>Gauss’ Law Summary</vt:lpstr>
      <vt:lpstr>Example 22 – 6 </vt:lpstr>
      <vt:lpstr>Electric Potential Energy</vt:lpstr>
      <vt:lpstr>Electric Potential Energy</vt:lpstr>
      <vt:lpstr>Electric Potential Energy</vt:lpstr>
      <vt:lpstr>Electric Potential</vt:lpstr>
      <vt:lpstr>Electric Potential</vt:lpstr>
      <vt:lpstr>A Few Things about Electric Potential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540</cp:revision>
  <dcterms:created xsi:type="dcterms:W3CDTF">2012-01-19T04:21:20Z</dcterms:created>
  <dcterms:modified xsi:type="dcterms:W3CDTF">2017-09-25T19:45:12Z</dcterms:modified>
</cp:coreProperties>
</file>