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03" r:id="rId2"/>
    <p:sldId id="482" r:id="rId3"/>
    <p:sldId id="606" r:id="rId4"/>
    <p:sldId id="576" r:id="rId5"/>
    <p:sldId id="584" r:id="rId6"/>
    <p:sldId id="585" r:id="rId7"/>
    <p:sldId id="586" r:id="rId8"/>
    <p:sldId id="587" r:id="rId9"/>
    <p:sldId id="588" r:id="rId10"/>
    <p:sldId id="589" r:id="rId11"/>
    <p:sldId id="590" r:id="rId12"/>
    <p:sldId id="591" r:id="rId13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5A77"/>
    <a:srgbClr val="660066"/>
    <a:srgbClr val="99FFCC"/>
    <a:srgbClr val="FFFFCC"/>
    <a:srgbClr val="CC6600"/>
    <a:srgbClr val="FF0066"/>
    <a:srgbClr val="CC00CC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04"/>
    <p:restoredTop sz="94660"/>
  </p:normalViewPr>
  <p:slideViewPr>
    <p:cSldViewPr>
      <p:cViewPr varScale="1">
        <p:scale>
          <a:sx n="95" d="100"/>
          <a:sy n="95" d="100"/>
        </p:scale>
        <p:origin x="192" y="4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emf"/><Relationship Id="rId12" Type="http://schemas.openxmlformats.org/officeDocument/2006/relationships/image" Target="../media/image15.emf"/><Relationship Id="rId13" Type="http://schemas.openxmlformats.org/officeDocument/2006/relationships/image" Target="../media/image16.emf"/><Relationship Id="rId1" Type="http://schemas.openxmlformats.org/officeDocument/2006/relationships/image" Target="../media/image4.wmf"/><Relationship Id="rId2" Type="http://schemas.openxmlformats.org/officeDocument/2006/relationships/image" Target="../media/image5.wmf"/><Relationship Id="rId3" Type="http://schemas.openxmlformats.org/officeDocument/2006/relationships/image" Target="../media/image6.wmf"/><Relationship Id="rId4" Type="http://schemas.openxmlformats.org/officeDocument/2006/relationships/image" Target="../media/image7.wmf"/><Relationship Id="rId5" Type="http://schemas.openxmlformats.org/officeDocument/2006/relationships/image" Target="../media/image8.wmf"/><Relationship Id="rId6" Type="http://schemas.openxmlformats.org/officeDocument/2006/relationships/image" Target="../media/image9.emf"/><Relationship Id="rId7" Type="http://schemas.openxmlformats.org/officeDocument/2006/relationships/image" Target="../media/image10.emf"/><Relationship Id="rId8" Type="http://schemas.openxmlformats.org/officeDocument/2006/relationships/image" Target="../media/image11.emf"/><Relationship Id="rId9" Type="http://schemas.openxmlformats.org/officeDocument/2006/relationships/image" Target="../media/image12.emf"/><Relationship Id="rId10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4" Type="http://schemas.openxmlformats.org/officeDocument/2006/relationships/image" Target="../media/image21.emf"/><Relationship Id="rId5" Type="http://schemas.openxmlformats.org/officeDocument/2006/relationships/image" Target="../media/image22.wmf"/><Relationship Id="rId6" Type="http://schemas.openxmlformats.org/officeDocument/2006/relationships/image" Target="../media/image23.wmf"/><Relationship Id="rId1" Type="http://schemas.openxmlformats.org/officeDocument/2006/relationships/image" Target="../media/image18.wmf"/><Relationship Id="rId2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4" Type="http://schemas.openxmlformats.org/officeDocument/2006/relationships/image" Target="../media/image28.wmf"/><Relationship Id="rId5" Type="http://schemas.openxmlformats.org/officeDocument/2006/relationships/image" Target="../media/image29.wmf"/><Relationship Id="rId6" Type="http://schemas.openxmlformats.org/officeDocument/2006/relationships/image" Target="../media/image30.emf"/><Relationship Id="rId7" Type="http://schemas.openxmlformats.org/officeDocument/2006/relationships/image" Target="../media/image31.emf"/><Relationship Id="rId8" Type="http://schemas.openxmlformats.org/officeDocument/2006/relationships/image" Target="../media/image32.emf"/><Relationship Id="rId1" Type="http://schemas.openxmlformats.org/officeDocument/2006/relationships/image" Target="../media/image25.wmf"/><Relationship Id="rId2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4" Type="http://schemas.openxmlformats.org/officeDocument/2006/relationships/image" Target="../media/image37.emf"/><Relationship Id="rId1" Type="http://schemas.openxmlformats.org/officeDocument/2006/relationships/image" Target="../media/image34.wmf"/><Relationship Id="rId2" Type="http://schemas.openxmlformats.org/officeDocument/2006/relationships/image" Target="../media/image3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Relationship Id="rId2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Relationship Id="rId2" Type="http://schemas.openxmlformats.org/officeDocument/2006/relationships/image" Target="../media/image41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4" Type="http://schemas.openxmlformats.org/officeDocument/2006/relationships/image" Target="../media/image47.emf"/><Relationship Id="rId5" Type="http://schemas.openxmlformats.org/officeDocument/2006/relationships/image" Target="../media/image48.emf"/><Relationship Id="rId6" Type="http://schemas.openxmlformats.org/officeDocument/2006/relationships/image" Target="../media/image49.emf"/><Relationship Id="rId7" Type="http://schemas.openxmlformats.org/officeDocument/2006/relationships/image" Target="../media/image50.emf"/><Relationship Id="rId8" Type="http://schemas.openxmlformats.org/officeDocument/2006/relationships/image" Target="../media/image51.emf"/><Relationship Id="rId1" Type="http://schemas.openxmlformats.org/officeDocument/2006/relationships/image" Target="../media/image44.wmf"/><Relationship Id="rId2" Type="http://schemas.openxmlformats.org/officeDocument/2006/relationships/image" Target="../media/image4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35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85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84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Sept. 27,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Sept. 27,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Sept. 27,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Sept. 27,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Sept. 27,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Sept. 27,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Sept. 27,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Sept. 27,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Sept. 27,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Sept. 27,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Sept. 27,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Sept. 27,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Sept. 27,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38.emf"/><Relationship Id="rId5" Type="http://schemas.openxmlformats.org/officeDocument/2006/relationships/oleObject" Target="../embeddings/oleObject33.bin"/><Relationship Id="rId6" Type="http://schemas.openxmlformats.org/officeDocument/2006/relationships/image" Target="../media/image39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5" Type="http://schemas.openxmlformats.org/officeDocument/2006/relationships/oleObject" Target="../embeddings/oleObject34.bin"/><Relationship Id="rId6" Type="http://schemas.openxmlformats.org/officeDocument/2006/relationships/image" Target="../media/image40.emf"/><Relationship Id="rId7" Type="http://schemas.openxmlformats.org/officeDocument/2006/relationships/oleObject" Target="../embeddings/oleObject35.bin"/><Relationship Id="rId8" Type="http://schemas.openxmlformats.org/officeDocument/2006/relationships/image" Target="../media/image4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0.bin"/><Relationship Id="rId12" Type="http://schemas.openxmlformats.org/officeDocument/2006/relationships/image" Target="../media/image48.emf"/><Relationship Id="rId13" Type="http://schemas.openxmlformats.org/officeDocument/2006/relationships/oleObject" Target="../embeddings/oleObject41.bin"/><Relationship Id="rId14" Type="http://schemas.openxmlformats.org/officeDocument/2006/relationships/image" Target="../media/image49.emf"/><Relationship Id="rId15" Type="http://schemas.openxmlformats.org/officeDocument/2006/relationships/oleObject" Target="../embeddings/oleObject42.bin"/><Relationship Id="rId16" Type="http://schemas.openxmlformats.org/officeDocument/2006/relationships/image" Target="../media/image50.emf"/><Relationship Id="rId17" Type="http://schemas.openxmlformats.org/officeDocument/2006/relationships/oleObject" Target="../embeddings/oleObject43.bin"/><Relationship Id="rId18" Type="http://schemas.openxmlformats.org/officeDocument/2006/relationships/image" Target="../media/image51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6.bin"/><Relationship Id="rId4" Type="http://schemas.openxmlformats.org/officeDocument/2006/relationships/image" Target="../media/image44.wmf"/><Relationship Id="rId5" Type="http://schemas.openxmlformats.org/officeDocument/2006/relationships/oleObject" Target="../embeddings/oleObject37.bin"/><Relationship Id="rId6" Type="http://schemas.openxmlformats.org/officeDocument/2006/relationships/image" Target="../media/image45.wmf"/><Relationship Id="rId7" Type="http://schemas.openxmlformats.org/officeDocument/2006/relationships/oleObject" Target="../embeddings/oleObject38.bin"/><Relationship Id="rId8" Type="http://schemas.openxmlformats.org/officeDocument/2006/relationships/image" Target="../media/image46.wmf"/><Relationship Id="rId9" Type="http://schemas.openxmlformats.org/officeDocument/2006/relationships/oleObject" Target="../embeddings/oleObject39.bin"/><Relationship Id="rId10" Type="http://schemas.openxmlformats.org/officeDocument/2006/relationships/image" Target="../media/image4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wmf"/><Relationship Id="rId20" Type="http://schemas.openxmlformats.org/officeDocument/2006/relationships/oleObject" Target="../embeddings/oleObject9.bin"/><Relationship Id="rId21" Type="http://schemas.openxmlformats.org/officeDocument/2006/relationships/image" Target="../media/image12.emf"/><Relationship Id="rId22" Type="http://schemas.openxmlformats.org/officeDocument/2006/relationships/oleObject" Target="../embeddings/oleObject10.bin"/><Relationship Id="rId23" Type="http://schemas.openxmlformats.org/officeDocument/2006/relationships/image" Target="../media/image13.emf"/><Relationship Id="rId24" Type="http://schemas.openxmlformats.org/officeDocument/2006/relationships/oleObject" Target="../embeddings/oleObject11.bin"/><Relationship Id="rId25" Type="http://schemas.openxmlformats.org/officeDocument/2006/relationships/image" Target="../media/image14.emf"/><Relationship Id="rId26" Type="http://schemas.openxmlformats.org/officeDocument/2006/relationships/oleObject" Target="../embeddings/oleObject12.bin"/><Relationship Id="rId27" Type="http://schemas.openxmlformats.org/officeDocument/2006/relationships/image" Target="../media/image15.emf"/><Relationship Id="rId28" Type="http://schemas.openxmlformats.org/officeDocument/2006/relationships/oleObject" Target="../embeddings/oleObject13.bin"/><Relationship Id="rId29" Type="http://schemas.openxmlformats.org/officeDocument/2006/relationships/image" Target="../media/image16.e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7.w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8.w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9.emf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10.emf"/><Relationship Id="rId18" Type="http://schemas.openxmlformats.org/officeDocument/2006/relationships/oleObject" Target="../embeddings/oleObject8.bin"/><Relationship Id="rId19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7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5.wmf"/><Relationship Id="rId8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emf"/><Relationship Id="rId12" Type="http://schemas.openxmlformats.org/officeDocument/2006/relationships/oleObject" Target="../embeddings/oleObject18.bin"/><Relationship Id="rId13" Type="http://schemas.openxmlformats.org/officeDocument/2006/relationships/image" Target="../media/image22.wmf"/><Relationship Id="rId14" Type="http://schemas.openxmlformats.org/officeDocument/2006/relationships/oleObject" Target="../embeddings/oleObject19.bin"/><Relationship Id="rId15" Type="http://schemas.openxmlformats.org/officeDocument/2006/relationships/image" Target="../media/image23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4.jpeg"/><Relationship Id="rId4" Type="http://schemas.openxmlformats.org/officeDocument/2006/relationships/oleObject" Target="../embeddings/oleObject14.bin"/><Relationship Id="rId5" Type="http://schemas.openxmlformats.org/officeDocument/2006/relationships/image" Target="../media/image18.wmf"/><Relationship Id="rId6" Type="http://schemas.openxmlformats.org/officeDocument/2006/relationships/oleObject" Target="../embeddings/oleObject15.bin"/><Relationship Id="rId7" Type="http://schemas.openxmlformats.org/officeDocument/2006/relationships/image" Target="../media/image19.wmf"/><Relationship Id="rId8" Type="http://schemas.openxmlformats.org/officeDocument/2006/relationships/oleObject" Target="../embeddings/oleObject16.bin"/><Relationship Id="rId9" Type="http://schemas.openxmlformats.org/officeDocument/2006/relationships/image" Target="../media/image20.wmf"/><Relationship Id="rId10" Type="http://schemas.openxmlformats.org/officeDocument/2006/relationships/oleObject" Target="../embeddings/oleObject17.bin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wmf"/><Relationship Id="rId12" Type="http://schemas.openxmlformats.org/officeDocument/2006/relationships/oleObject" Target="../embeddings/oleObject24.bin"/><Relationship Id="rId13" Type="http://schemas.openxmlformats.org/officeDocument/2006/relationships/image" Target="../media/image29.wmf"/><Relationship Id="rId14" Type="http://schemas.openxmlformats.org/officeDocument/2006/relationships/oleObject" Target="../embeddings/oleObject25.bin"/><Relationship Id="rId15" Type="http://schemas.openxmlformats.org/officeDocument/2006/relationships/image" Target="../media/image30.emf"/><Relationship Id="rId16" Type="http://schemas.openxmlformats.org/officeDocument/2006/relationships/oleObject" Target="../embeddings/oleObject26.bin"/><Relationship Id="rId17" Type="http://schemas.openxmlformats.org/officeDocument/2006/relationships/image" Target="../media/image31.emf"/><Relationship Id="rId18" Type="http://schemas.openxmlformats.org/officeDocument/2006/relationships/oleObject" Target="../embeddings/oleObject27.bin"/><Relationship Id="rId19" Type="http://schemas.openxmlformats.org/officeDocument/2006/relationships/image" Target="../media/image3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3.jpeg"/><Relationship Id="rId4" Type="http://schemas.openxmlformats.org/officeDocument/2006/relationships/oleObject" Target="../embeddings/oleObject20.bin"/><Relationship Id="rId5" Type="http://schemas.openxmlformats.org/officeDocument/2006/relationships/image" Target="../media/image25.wmf"/><Relationship Id="rId6" Type="http://schemas.openxmlformats.org/officeDocument/2006/relationships/oleObject" Target="../embeddings/oleObject21.bin"/><Relationship Id="rId7" Type="http://schemas.openxmlformats.org/officeDocument/2006/relationships/image" Target="../media/image26.emf"/><Relationship Id="rId8" Type="http://schemas.openxmlformats.org/officeDocument/2006/relationships/oleObject" Target="../embeddings/oleObject22.bin"/><Relationship Id="rId9" Type="http://schemas.openxmlformats.org/officeDocument/2006/relationships/image" Target="../media/image27.wmf"/><Relationship Id="rId10" Type="http://schemas.openxmlformats.org/officeDocument/2006/relationships/oleObject" Target="../embeddings/oleObject2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34.wmf"/><Relationship Id="rId5" Type="http://schemas.openxmlformats.org/officeDocument/2006/relationships/oleObject" Target="../embeddings/oleObject29.bin"/><Relationship Id="rId6" Type="http://schemas.openxmlformats.org/officeDocument/2006/relationships/image" Target="../media/image35.emf"/><Relationship Id="rId7" Type="http://schemas.openxmlformats.org/officeDocument/2006/relationships/oleObject" Target="../embeddings/oleObject30.bin"/><Relationship Id="rId8" Type="http://schemas.openxmlformats.org/officeDocument/2006/relationships/image" Target="../media/image36.wmf"/><Relationship Id="rId9" Type="http://schemas.openxmlformats.org/officeDocument/2006/relationships/oleObject" Target="../embeddings/oleObject31.bin"/><Relationship Id="rId10" Type="http://schemas.openxmlformats.org/officeDocument/2006/relationships/image" Target="../media/image37.emf"/><Relationship Id="rId11" Type="http://schemas.openxmlformats.org/officeDocument/2006/relationships/image" Target="../media/image33.jpe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27,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smtClean="0">
                <a:ea typeface="ＭＳ Ｐゴシック" pitchFamily="-84" charset="-128"/>
                <a:cs typeface="ＭＳ Ｐゴシック" pitchFamily="-84" charset="-128"/>
              </a:rPr>
              <a:t>1444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002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#8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60536" y="1447800"/>
            <a:ext cx="31149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Sept. 27, 2017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638300" y="2133600"/>
            <a:ext cx="655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dirty="0" smtClean="0">
                <a:latin typeface="Arial Narrow" charset="0"/>
              </a:rPr>
              <a:t>Chapter </a:t>
            </a:r>
            <a:r>
              <a:rPr lang="en-US" dirty="0">
                <a:latin typeface="Arial Narrow" charset="0"/>
              </a:rPr>
              <a:t>23 Electric Potential</a:t>
            </a:r>
            <a:endParaRPr lang="en-US" dirty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/>
            <a:r>
              <a:rPr lang="en-US" dirty="0" smtClean="0">
                <a:latin typeface="Arial Narrow" charset="0"/>
              </a:rPr>
              <a:t>Electric </a:t>
            </a:r>
            <a:r>
              <a:rPr lang="en-US" dirty="0">
                <a:latin typeface="Arial Narrow" charset="0"/>
              </a:rPr>
              <a:t>Potential due to Point Charges</a:t>
            </a:r>
          </a:p>
          <a:p>
            <a:pPr marL="990600" lvl="1" indent="-533400"/>
            <a:r>
              <a:rPr lang="en-US" dirty="0">
                <a:latin typeface="Arial Narrow" charset="0"/>
              </a:rPr>
              <a:t>Shape of the Electric </a:t>
            </a:r>
            <a:r>
              <a:rPr lang="en-US" dirty="0" smtClean="0">
                <a:latin typeface="Arial Narrow" charset="0"/>
              </a:rPr>
              <a:t>Potential</a:t>
            </a:r>
          </a:p>
          <a:p>
            <a:pPr marL="990600" lvl="1" indent="-533400"/>
            <a:r>
              <a:rPr lang="en-US" dirty="0">
                <a:latin typeface="Arial Narrow" charset="0"/>
              </a:rPr>
              <a:t>V due to Charge Distributions </a:t>
            </a:r>
            <a:r>
              <a:rPr lang="en-US" dirty="0" err="1" smtClean="0">
                <a:latin typeface="Arial Narrow" charset="0"/>
              </a:rPr>
              <a:t>Equi</a:t>
            </a:r>
            <a:r>
              <a:rPr lang="en-US" dirty="0" smtClean="0">
                <a:latin typeface="Arial Narrow" charset="0"/>
              </a:rPr>
              <a:t>-potential </a:t>
            </a:r>
            <a:r>
              <a:rPr lang="en-US" dirty="0">
                <a:latin typeface="Arial Narrow" charset="0"/>
              </a:rPr>
              <a:t>Lines and Surfaces</a:t>
            </a:r>
          </a:p>
          <a:p>
            <a:pPr marL="990600" lvl="1" indent="-533400"/>
            <a:r>
              <a:rPr lang="en-US" dirty="0">
                <a:latin typeface="Arial Narrow" charset="0"/>
              </a:rPr>
              <a:t>Electric Potential Due to Electric Dipole</a:t>
            </a:r>
          </a:p>
          <a:p>
            <a:pPr marL="990600" lvl="1" indent="-533400"/>
            <a:r>
              <a:rPr lang="en-US" dirty="0" smtClean="0">
                <a:latin typeface="Arial Narrow" charset="0"/>
              </a:rPr>
              <a:t>Electrostatic </a:t>
            </a:r>
            <a:r>
              <a:rPr lang="en-US" dirty="0">
                <a:latin typeface="Arial Narrow" charset="0"/>
              </a:rPr>
              <a:t>P</a:t>
            </a:r>
            <a:r>
              <a:rPr lang="en-US" dirty="0" smtClean="0">
                <a:latin typeface="Arial Narrow" charset="0"/>
              </a:rPr>
              <a:t>otential Energy</a:t>
            </a:r>
            <a:endParaRPr lang="en-US" dirty="0"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99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Sept. 27, 2017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458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mr-IN" sz="1400" smtClean="0">
                <a:solidFill>
                  <a:srgbClr val="003300"/>
                </a:solidFill>
                <a:latin typeface="Arial Narrow" charset="0"/>
              </a:rPr>
              <a:t>PHYS 1444-002, Fall 2017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458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3A961C2-A082-4546-B7A7-5ABC05C0FAB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38594" name="Rectangle 2"/>
          <p:cNvSpPr>
            <a:spLocks noChangeArrowheads="1"/>
          </p:cNvSpPr>
          <p:nvPr/>
        </p:nvSpPr>
        <p:spPr bwMode="auto">
          <a:xfrm>
            <a:off x="381000" y="609600"/>
            <a:ext cx="85344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are the differences between the electric potential and the electric field?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Electric potential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</a:rPr>
              <a:t>Electric potential energy per unit charge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u="sng" dirty="0">
                <a:solidFill>
                  <a:srgbClr val="CC0000"/>
                </a:solidFill>
                <a:latin typeface="Arial Narrow" charset="0"/>
              </a:rPr>
              <a:t>Inversely proportional to the distance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u="sng" dirty="0">
                <a:solidFill>
                  <a:srgbClr val="CC0000"/>
                </a:solidFill>
                <a:latin typeface="Arial Narrow" charset="0"/>
              </a:rPr>
              <a:t>Simply add the potential by each of the source charges to obtain the total potential from multiple charges, since potential is a scalar quantity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Electric field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</a:rPr>
              <a:t>Electric force per unit charge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u="sng" dirty="0">
                <a:solidFill>
                  <a:srgbClr val="CC0000"/>
                </a:solidFill>
                <a:latin typeface="Arial Narrow" charset="0"/>
              </a:rPr>
              <a:t>Inversely proportional to the</a:t>
            </a:r>
            <a:r>
              <a:rPr lang="en-US" sz="2000" u="sng" dirty="0">
                <a:solidFill>
                  <a:srgbClr val="003300"/>
                </a:solidFill>
                <a:latin typeface="Arial Narrow" charset="0"/>
              </a:rPr>
              <a:t> </a:t>
            </a:r>
            <a:r>
              <a:rPr lang="en-US" sz="2000" b="1" u="sng" dirty="0">
                <a:solidFill>
                  <a:schemeClr val="accent2"/>
                </a:solidFill>
                <a:latin typeface="Arial Narrow" charset="0"/>
              </a:rPr>
              <a:t>square</a:t>
            </a:r>
            <a:r>
              <a:rPr lang="en-US" sz="2000" u="sng" dirty="0">
                <a:solidFill>
                  <a:srgbClr val="CC0000"/>
                </a:solidFill>
                <a:latin typeface="Arial Narrow" charset="0"/>
              </a:rPr>
              <a:t> of the distance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u="sng" dirty="0">
                <a:solidFill>
                  <a:srgbClr val="CC0000"/>
                </a:solidFill>
                <a:latin typeface="Arial Narrow" charset="0"/>
              </a:rPr>
              <a:t>Need vector sums to obtain the total field from multiple source charges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Potential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due to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positive charge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is a large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positive near the charge and decreases towards 0 at the large distance.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Potential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due to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negative charge is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a large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negative near the charge and increases towards 0 at a large distance.</a:t>
            </a:r>
          </a:p>
        </p:txBody>
      </p:sp>
      <p:sp>
        <p:nvSpPr>
          <p:cNvPr id="2458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Properties of the Electric Potential</a:t>
            </a:r>
          </a:p>
        </p:txBody>
      </p:sp>
      <p:graphicFrame>
        <p:nvGraphicFramePr>
          <p:cNvPr id="238596" name="Object 2"/>
          <p:cNvGraphicFramePr>
            <a:graphicFrameLocks noGrp="1" noChangeAspect="1"/>
          </p:cNvGraphicFramePr>
          <p:nvPr>
            <p:ph sz="half" idx="1"/>
            <p:extLst/>
          </p:nvPr>
        </p:nvGraphicFramePr>
        <p:xfrm>
          <a:off x="5686425" y="3429000"/>
          <a:ext cx="1274763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8" name="Equation" r:id="rId3" imgW="838200" imgH="457200" progId="Equation.DSMT4">
                  <p:embed/>
                </p:oleObj>
              </mc:Choice>
              <mc:Fallback>
                <p:oleObj name="Equation" r:id="rId3" imgW="838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6425" y="3429000"/>
                        <a:ext cx="1274763" cy="6953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598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5638800" y="1389063"/>
          <a:ext cx="144780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9" name="Equation" r:id="rId5" imgW="761760" imgH="431640" progId="Equation.DSMT4">
                  <p:embed/>
                </p:oleObj>
              </mc:Choice>
              <mc:Fallback>
                <p:oleObj name="Equation" r:id="rId5" imgW="7617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389063"/>
                        <a:ext cx="1447800" cy="82073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89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Sept. 27, 2017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37844-1117-D24C-94E4-09DADD25529D}" type="slidenum">
              <a:rPr lang="en-US"/>
              <a:pPr/>
              <a:t>11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800600" y="3429000"/>
            <a:ext cx="4114800" cy="3200400"/>
            <a:chOff x="3024" y="2304"/>
            <a:chExt cx="2592" cy="2016"/>
          </a:xfrm>
        </p:grpSpPr>
        <p:pic>
          <p:nvPicPr>
            <p:cNvPr id="239619" name="Picture 3" descr="FG23_00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24" y="2304"/>
              <a:ext cx="2592" cy="2016"/>
            </a:xfrm>
            <a:prstGeom prst="rect">
              <a:avLst/>
            </a:prstGeom>
            <a:noFill/>
          </p:spPr>
        </p:pic>
        <p:sp>
          <p:nvSpPr>
            <p:cNvPr id="239620" name="Rectangle 4"/>
            <p:cNvSpPr>
              <a:spLocks noChangeArrowheads="1"/>
            </p:cNvSpPr>
            <p:nvPr/>
          </p:nvSpPr>
          <p:spPr bwMode="auto">
            <a:xfrm>
              <a:off x="3648" y="3408"/>
              <a:ext cx="1968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838200" y="3276600"/>
            <a:ext cx="3733800" cy="3352800"/>
            <a:chOff x="528" y="2208"/>
            <a:chExt cx="2352" cy="2112"/>
          </a:xfrm>
        </p:grpSpPr>
        <p:pic>
          <p:nvPicPr>
            <p:cNvPr id="239622" name="Picture 6" descr="FG23_00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" y="2208"/>
              <a:ext cx="2352" cy="2112"/>
            </a:xfrm>
            <a:prstGeom prst="rect">
              <a:avLst/>
            </a:prstGeom>
            <a:noFill/>
          </p:spPr>
        </p:pic>
        <p:sp>
          <p:nvSpPr>
            <p:cNvPr id="239623" name="Rectangle 7"/>
            <p:cNvSpPr>
              <a:spLocks noChangeArrowheads="1"/>
            </p:cNvSpPr>
            <p:nvPr/>
          </p:nvSpPr>
          <p:spPr bwMode="auto">
            <a:xfrm>
              <a:off x="1152" y="2784"/>
              <a:ext cx="1728" cy="4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239624" name="Rectangle 8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685800"/>
          </a:xfrm>
        </p:spPr>
        <p:txBody>
          <a:bodyPr/>
          <a:lstStyle/>
          <a:p>
            <a:r>
              <a:rPr lang="en-US"/>
              <a:t>Shape of the Electric Potential</a:t>
            </a:r>
          </a:p>
        </p:txBody>
      </p:sp>
      <p:sp>
        <p:nvSpPr>
          <p:cNvPr id="239625" name="Rectangle 9"/>
          <p:cNvSpPr>
            <a:spLocks noChangeArrowheads="1"/>
          </p:cNvSpPr>
          <p:nvPr/>
        </p:nvSpPr>
        <p:spPr bwMode="auto">
          <a:xfrm>
            <a:off x="381000" y="609600"/>
            <a:ext cx="8305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So, how does the electric potential look like as a function of distance?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is the formula for the potential by a single charge?</a:t>
            </a:r>
          </a:p>
        </p:txBody>
      </p:sp>
      <p:graphicFrame>
        <p:nvGraphicFramePr>
          <p:cNvPr id="239626" name="Object 10"/>
          <p:cNvGraphicFramePr>
            <a:graphicFrameLocks noChangeAspect="1"/>
          </p:cNvGraphicFramePr>
          <p:nvPr>
            <p:extLst/>
          </p:nvPr>
        </p:nvGraphicFramePr>
        <p:xfrm>
          <a:off x="3094038" y="2303463"/>
          <a:ext cx="7159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92" name="Equation" r:id="rId5" imgW="254000" imgH="152400" progId="Equation.DSMT4">
                  <p:embed/>
                </p:oleObj>
              </mc:Choice>
              <mc:Fallback>
                <p:oleObj name="Equation" r:id="rId5" imgW="254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4038" y="2303463"/>
                        <a:ext cx="715962" cy="4318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627" name="Object 11"/>
          <p:cNvGraphicFramePr>
            <a:graphicFrameLocks noChangeAspect="1"/>
          </p:cNvGraphicFramePr>
          <p:nvPr>
            <p:extLst/>
          </p:nvPr>
        </p:nvGraphicFramePr>
        <p:xfrm>
          <a:off x="3810000" y="1963738"/>
          <a:ext cx="1357313" cy="118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93" name="Equation" r:id="rId7" imgW="482600" imgH="419100" progId="Equation.DSMT4">
                  <p:embed/>
                </p:oleObj>
              </mc:Choice>
              <mc:Fallback>
                <p:oleObj name="Equation" r:id="rId7" imgW="482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963738"/>
                        <a:ext cx="1357313" cy="118268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9628" name="Text Box 12"/>
          <p:cNvSpPr txBox="1">
            <a:spLocks noChangeArrowheads="1"/>
          </p:cNvSpPr>
          <p:nvPr/>
        </p:nvSpPr>
        <p:spPr bwMode="auto">
          <a:xfrm>
            <a:off x="1279525" y="3086100"/>
            <a:ext cx="1992313" cy="495300"/>
          </a:xfrm>
          <a:prstGeom prst="rect">
            <a:avLst/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Positive Charge</a:t>
            </a:r>
          </a:p>
        </p:txBody>
      </p:sp>
      <p:sp>
        <p:nvSpPr>
          <p:cNvPr id="239629" name="Text Box 13"/>
          <p:cNvSpPr txBox="1">
            <a:spLocks noChangeArrowheads="1"/>
          </p:cNvSpPr>
          <p:nvPr/>
        </p:nvSpPr>
        <p:spPr bwMode="auto">
          <a:xfrm>
            <a:off x="5475288" y="3048000"/>
            <a:ext cx="2105025" cy="495300"/>
          </a:xfrm>
          <a:prstGeom prst="rect">
            <a:avLst/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Negative Charge</a:t>
            </a:r>
          </a:p>
        </p:txBody>
      </p:sp>
      <p:sp>
        <p:nvSpPr>
          <p:cNvPr id="239630" name="Text Box 14"/>
          <p:cNvSpPr txBox="1">
            <a:spLocks noChangeArrowheads="1"/>
          </p:cNvSpPr>
          <p:nvPr/>
        </p:nvSpPr>
        <p:spPr bwMode="auto">
          <a:xfrm>
            <a:off x="685800" y="6019800"/>
            <a:ext cx="7862888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Uniformly charged sphere would have the potential the same as a single point charge.</a:t>
            </a:r>
          </a:p>
        </p:txBody>
      </p:sp>
      <p:sp>
        <p:nvSpPr>
          <p:cNvPr id="239631" name="Text Box 15"/>
          <p:cNvSpPr txBox="1">
            <a:spLocks noChangeArrowheads="1"/>
          </p:cNvSpPr>
          <p:nvPr/>
        </p:nvSpPr>
        <p:spPr bwMode="auto">
          <a:xfrm>
            <a:off x="76200" y="6426200"/>
            <a:ext cx="18351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Arial Narrow" charset="0"/>
              </a:rPr>
              <a:t>What does this mean?</a:t>
            </a:r>
          </a:p>
        </p:txBody>
      </p:sp>
      <p:sp>
        <p:nvSpPr>
          <p:cNvPr id="239632" name="Text Box 16"/>
          <p:cNvSpPr txBox="1">
            <a:spLocks noChangeArrowheads="1"/>
          </p:cNvSpPr>
          <p:nvPr/>
        </p:nvSpPr>
        <p:spPr bwMode="auto">
          <a:xfrm>
            <a:off x="1981200" y="6424613"/>
            <a:ext cx="7177088" cy="3365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Uniformly charged sphere behaves like all the charge is on the single point in the center.</a:t>
            </a:r>
          </a:p>
        </p:txBody>
      </p:sp>
    </p:spTree>
    <p:extLst>
      <p:ext uri="{BB962C8B-B14F-4D97-AF65-F5344CB8AC3E}">
        <p14:creationId xmlns:p14="http://schemas.microsoft.com/office/powerpoint/2010/main" val="951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Sept. 27, 2017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5A1FD-4BA5-894D-8323-047C68310548}" type="slidenum">
              <a:rPr lang="en-US"/>
              <a:pPr/>
              <a:t>12</a:t>
            </a:fld>
            <a:endParaRPr lang="en-US"/>
          </a:p>
        </p:txBody>
      </p:sp>
      <p:sp>
        <p:nvSpPr>
          <p:cNvPr id="240642" name="Text Box 2"/>
          <p:cNvSpPr txBox="1">
            <a:spLocks noChangeArrowheads="1"/>
          </p:cNvSpPr>
          <p:nvPr/>
        </p:nvSpPr>
        <p:spPr bwMode="auto">
          <a:xfrm>
            <a:off x="1143000" y="4113213"/>
            <a:ext cx="6705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Since                                          we obtain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/>
              <a:t>Example 23 – 6</a:t>
            </a:r>
          </a:p>
        </p:txBody>
      </p:sp>
      <p:sp>
        <p:nvSpPr>
          <p:cNvPr id="240644" name="Text Box 4"/>
          <p:cNvSpPr txBox="1">
            <a:spLocks noChangeArrowheads="1"/>
          </p:cNvSpPr>
          <p:nvPr/>
        </p:nvSpPr>
        <p:spPr bwMode="auto">
          <a:xfrm>
            <a:off x="381000" y="685800"/>
            <a:ext cx="8382000" cy="1800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Work to bring two positive charges close together: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is minimum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work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required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by an external force to bring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the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charge q=3.00</a:t>
            </a:r>
            <a:r>
              <a:rPr lang="el-GR" sz="2800" dirty="0">
                <a:solidFill>
                  <a:schemeClr val="accent2"/>
                </a:solidFill>
              </a:rPr>
              <a:t>μ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 from a great distance away (</a:t>
            </a:r>
            <a:r>
              <a:rPr lang="en-US" sz="28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=∞)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to a point 0.500m from a charge Q=20.0 </a:t>
            </a:r>
            <a:r>
              <a:rPr lang="el-GR" sz="2800" dirty="0">
                <a:solidFill>
                  <a:schemeClr val="accent2"/>
                </a:solidFill>
              </a:rPr>
              <a:t>μ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C?</a:t>
            </a:r>
          </a:p>
        </p:txBody>
      </p:sp>
      <p:sp>
        <p:nvSpPr>
          <p:cNvPr id="240645" name="Text Box 5"/>
          <p:cNvSpPr txBox="1">
            <a:spLocks noChangeArrowheads="1"/>
          </p:cNvSpPr>
          <p:nvPr/>
        </p:nvSpPr>
        <p:spPr bwMode="auto">
          <a:xfrm>
            <a:off x="457200" y="2422525"/>
            <a:ext cx="838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What is the work done by the electric field in terms of potential energy and potential? </a:t>
            </a:r>
          </a:p>
        </p:txBody>
      </p:sp>
      <p:graphicFrame>
        <p:nvGraphicFramePr>
          <p:cNvPr id="240646" name="Object 6"/>
          <p:cNvGraphicFramePr>
            <a:graphicFrameLocks noChangeAspect="1"/>
          </p:cNvGraphicFramePr>
          <p:nvPr/>
        </p:nvGraphicFramePr>
        <p:xfrm>
          <a:off x="2209800" y="3429000"/>
          <a:ext cx="6699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64" name="Equation" r:id="rId3" imgW="279360" imgH="164880" progId="Equation.DSMT4">
                  <p:embed/>
                </p:oleObj>
              </mc:Choice>
              <mc:Fallback>
                <p:oleObj name="Equation" r:id="rId3" imgW="2793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429000"/>
                        <a:ext cx="669925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47" name="Object 7"/>
          <p:cNvGraphicFramePr>
            <a:graphicFrameLocks noChangeAspect="1"/>
          </p:cNvGraphicFramePr>
          <p:nvPr/>
        </p:nvGraphicFramePr>
        <p:xfrm>
          <a:off x="2165350" y="4114800"/>
          <a:ext cx="28638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65" name="Equation" r:id="rId5" imgW="1091880" imgH="203040" progId="Equation.DSMT4">
                  <p:embed/>
                </p:oleObj>
              </mc:Choice>
              <mc:Fallback>
                <p:oleObj name="Equation" r:id="rId5" imgW="1091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5350" y="4114800"/>
                        <a:ext cx="286385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48" name="Object 8"/>
          <p:cNvGraphicFramePr>
            <a:graphicFrameLocks noChangeAspect="1"/>
          </p:cNvGraphicFramePr>
          <p:nvPr/>
        </p:nvGraphicFramePr>
        <p:xfrm>
          <a:off x="228600" y="4962525"/>
          <a:ext cx="4984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66" name="Equation" r:id="rId7" imgW="279360" imgH="164880" progId="Equation.DSMT4">
                  <p:embed/>
                </p:oleObj>
              </mc:Choice>
              <mc:Fallback>
                <p:oleObj name="Equation" r:id="rId7" imgW="2793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962525"/>
                        <a:ext cx="498475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0649" name="Text Box 9"/>
          <p:cNvSpPr txBox="1">
            <a:spLocks noChangeArrowheads="1"/>
          </p:cNvSpPr>
          <p:nvPr/>
        </p:nvSpPr>
        <p:spPr bwMode="auto">
          <a:xfrm>
            <a:off x="533400" y="5683250"/>
            <a:ext cx="8382000" cy="7016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CC0000"/>
                </a:solidFill>
                <a:latin typeface="Arial Narrow" charset="0"/>
              </a:rPr>
              <a:t>Electric force does negative work.  In other words, the external force must work +1.08J to bring the charge </a:t>
            </a:r>
            <a:r>
              <a:rPr lang="en-US" sz="2000" b="1" dirty="0" smtClean="0">
                <a:solidFill>
                  <a:srgbClr val="CC0000"/>
                </a:solidFill>
                <a:latin typeface="Arial Narrow" charset="0"/>
              </a:rPr>
              <a:t>3.00</a:t>
            </a:r>
            <a:r>
              <a:rPr lang="en-US" sz="2000" b="1" dirty="0" smtClean="0">
                <a:solidFill>
                  <a:srgbClr val="CC0000"/>
                </a:solidFill>
                <a:latin typeface="Symbol" charset="2"/>
              </a:rPr>
              <a:t>μ</a:t>
            </a:r>
            <a:r>
              <a:rPr lang="en-US" sz="2000" b="1" dirty="0" smtClean="0">
                <a:solidFill>
                  <a:srgbClr val="CC0000"/>
                </a:solidFill>
                <a:latin typeface="Arial Narrow" charset="0"/>
              </a:rPr>
              <a:t>C </a:t>
            </a:r>
            <a:r>
              <a:rPr lang="en-US" sz="2000" b="1" dirty="0">
                <a:solidFill>
                  <a:srgbClr val="CC0000"/>
                </a:solidFill>
                <a:latin typeface="Arial Narrow" charset="0"/>
              </a:rPr>
              <a:t>from infinity to 0.500m to the charge </a:t>
            </a:r>
            <a:r>
              <a:rPr lang="en-US" sz="2000" b="1" dirty="0" smtClean="0">
                <a:solidFill>
                  <a:srgbClr val="CC0000"/>
                </a:solidFill>
                <a:latin typeface="Arial Narrow" charset="0"/>
              </a:rPr>
              <a:t>20.0</a:t>
            </a:r>
            <a:r>
              <a:rPr lang="en-US" sz="2000" b="1" dirty="0" smtClean="0">
                <a:solidFill>
                  <a:srgbClr val="CC0000"/>
                </a:solidFill>
                <a:latin typeface="Symbol" charset="2"/>
              </a:rPr>
              <a:t>μ</a:t>
            </a:r>
            <a:r>
              <a:rPr lang="en-US" sz="2000" b="1" dirty="0" smtClean="0">
                <a:solidFill>
                  <a:srgbClr val="CC0000"/>
                </a:solidFill>
                <a:latin typeface="Arial Narrow" charset="0"/>
              </a:rPr>
              <a:t>C</a:t>
            </a:r>
            <a:r>
              <a:rPr lang="en-US" sz="2000" b="1" dirty="0">
                <a:solidFill>
                  <a:srgbClr val="CC0000"/>
                </a:solidFill>
                <a:latin typeface="Arial Narrow" charset="0"/>
              </a:rPr>
              <a:t>.</a:t>
            </a:r>
          </a:p>
        </p:txBody>
      </p:sp>
      <p:graphicFrame>
        <p:nvGraphicFramePr>
          <p:cNvPr id="240650" name="Object 10"/>
          <p:cNvGraphicFramePr>
            <a:graphicFrameLocks noChangeAspect="1"/>
          </p:cNvGraphicFramePr>
          <p:nvPr>
            <p:extLst/>
          </p:nvPr>
        </p:nvGraphicFramePr>
        <p:xfrm>
          <a:off x="2895600" y="3398838"/>
          <a:ext cx="1189038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67" name="Equation" r:id="rId9" imgW="495300" imgH="228600" progId="Equation.DSMT4">
                  <p:embed/>
                </p:oleObj>
              </mc:Choice>
              <mc:Fallback>
                <p:oleObj name="Equation" r:id="rId9" imgW="495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398838"/>
                        <a:ext cx="1189038" cy="550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51" name="Object 11"/>
          <p:cNvGraphicFramePr>
            <a:graphicFrameLocks noChangeAspect="1"/>
          </p:cNvGraphicFramePr>
          <p:nvPr>
            <p:extLst/>
          </p:nvPr>
        </p:nvGraphicFramePr>
        <p:xfrm>
          <a:off x="3978275" y="3124200"/>
          <a:ext cx="2346325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68" name="Equation" r:id="rId11" imgW="977900" imgH="457200" progId="Equation.DSMT4">
                  <p:embed/>
                </p:oleObj>
              </mc:Choice>
              <mc:Fallback>
                <p:oleObj name="Equation" r:id="rId11" imgW="9779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8275" y="3124200"/>
                        <a:ext cx="2346325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52" name="Object 12"/>
          <p:cNvGraphicFramePr>
            <a:graphicFrameLocks noChangeAspect="1"/>
          </p:cNvGraphicFramePr>
          <p:nvPr>
            <p:extLst/>
          </p:nvPr>
        </p:nvGraphicFramePr>
        <p:xfrm>
          <a:off x="762000" y="4724400"/>
          <a:ext cx="163195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69" name="Equation" r:id="rId13" imgW="914400" imgH="457200" progId="Equation.DSMT4">
                  <p:embed/>
                </p:oleObj>
              </mc:Choice>
              <mc:Fallback>
                <p:oleObj name="Equation" r:id="rId13" imgW="914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724400"/>
                        <a:ext cx="1631950" cy="81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53" name="Object 13"/>
          <p:cNvGraphicFramePr>
            <a:graphicFrameLocks noChangeAspect="1"/>
          </p:cNvGraphicFramePr>
          <p:nvPr>
            <p:extLst/>
          </p:nvPr>
        </p:nvGraphicFramePr>
        <p:xfrm>
          <a:off x="2362200" y="4789488"/>
          <a:ext cx="122713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70" name="Equation" r:id="rId15" imgW="685800" imgH="419100" progId="Equation.DSMT4">
                  <p:embed/>
                </p:oleObj>
              </mc:Choice>
              <mc:Fallback>
                <p:oleObj name="Equation" r:id="rId15" imgW="685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789488"/>
                        <a:ext cx="1227138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54" name="Object 14"/>
          <p:cNvGraphicFramePr>
            <a:graphicFrameLocks noChangeAspect="1"/>
          </p:cNvGraphicFramePr>
          <p:nvPr>
            <p:extLst/>
          </p:nvPr>
        </p:nvGraphicFramePr>
        <p:xfrm>
          <a:off x="3635375" y="4791075"/>
          <a:ext cx="5402263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71" name="Equation" r:id="rId17" imgW="3810000" imgH="457200" progId="Equation.DSMT4">
                  <p:embed/>
                </p:oleObj>
              </mc:Choice>
              <mc:Fallback>
                <p:oleObj name="Equation" r:id="rId17" imgW="3810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4791075"/>
                        <a:ext cx="5402263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930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Sept. 27, 2017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mr-IN" sz="1400" smtClean="0">
                <a:solidFill>
                  <a:srgbClr val="003300"/>
                </a:solidFill>
                <a:latin typeface="Arial Narrow" charset="0"/>
              </a:rPr>
              <a:t>PHYS 1444-002, Fall 2017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839200" cy="5257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Quiz #2</a:t>
            </a:r>
          </a:p>
          <a:p>
            <a:pPr lvl="1" eaLnBrk="1" hangingPunct="1"/>
            <a:r>
              <a:rPr lang="en-US" sz="2400" dirty="0" smtClean="0"/>
              <a:t>Coming Monday, Oct. 2, at the beginning of the class (CH23.8?)</a:t>
            </a:r>
          </a:p>
          <a:p>
            <a:pPr lvl="1"/>
            <a:r>
              <a:rPr lang="en-US" sz="2400" dirty="0"/>
              <a:t>Covers CH22.1 through what we cover in class today</a:t>
            </a:r>
            <a:endParaRPr lang="en-US" sz="2000" dirty="0"/>
          </a:p>
          <a:p>
            <a:pPr lvl="1" eaLnBrk="1" hangingPunct="1"/>
            <a:r>
              <a:rPr lang="en-US" sz="2400" dirty="0"/>
              <a:t>Bring your calculator but DO NOT input formula into it!</a:t>
            </a:r>
          </a:p>
          <a:p>
            <a:pPr lvl="2" eaLnBrk="1" hangingPunct="1"/>
            <a:r>
              <a:rPr lang="en-US" sz="2000" dirty="0"/>
              <a:t>Cell phones or any types of computers cannot replace a calculator!</a:t>
            </a:r>
          </a:p>
          <a:p>
            <a:pPr lvl="1" eaLnBrk="1" hangingPunct="1"/>
            <a:r>
              <a:rPr lang="en-US" sz="2400" dirty="0"/>
              <a:t>BYOF: You may bring a one 8.5x11.5 sheet (front and back) of </a:t>
            </a:r>
            <a:r>
              <a:rPr lang="en-US" sz="2400" b="1" u="sng" dirty="0">
                <a:solidFill>
                  <a:srgbClr val="FF0000"/>
                </a:solidFill>
              </a:rPr>
              <a:t>handwritten</a:t>
            </a:r>
            <a:r>
              <a:rPr lang="en-US" sz="2400" dirty="0"/>
              <a:t> formulae and values of constants for the quiz</a:t>
            </a:r>
          </a:p>
          <a:p>
            <a:pPr lvl="1" eaLnBrk="1" hangingPunct="1"/>
            <a:r>
              <a:rPr lang="en-US" sz="2400" dirty="0"/>
              <a:t>No derivations, word definitions or solutions of any problems!</a:t>
            </a:r>
          </a:p>
          <a:p>
            <a:pPr lvl="1" eaLnBrk="1" hangingPunct="1"/>
            <a:r>
              <a:rPr lang="en-US" sz="2400" dirty="0"/>
              <a:t>No additional formulae or values of constants will be provided</a:t>
            </a:r>
            <a:r>
              <a:rPr lang="en-US" sz="2400" dirty="0" smtClean="0"/>
              <a:t>!</a:t>
            </a:r>
            <a:endParaRPr lang="en-US" sz="2400" dirty="0"/>
          </a:p>
          <a:p>
            <a:pPr eaLnBrk="1" hangingPunct="1"/>
            <a:r>
              <a:rPr lang="en-US" sz="2400" dirty="0" smtClean="0"/>
              <a:t>Mid-term results</a:t>
            </a:r>
          </a:p>
          <a:p>
            <a:pPr lvl="1" eaLnBrk="1" hangingPunct="1"/>
            <a:r>
              <a:rPr lang="en-US" sz="2000" dirty="0" smtClean="0"/>
              <a:t>Class average: 48.1/95</a:t>
            </a:r>
          </a:p>
          <a:p>
            <a:pPr lvl="2" eaLnBrk="1" hangingPunct="1"/>
            <a:r>
              <a:rPr lang="en-US" sz="1600" dirty="0" smtClean="0"/>
              <a:t>Equivalent to 50.6/`00</a:t>
            </a:r>
          </a:p>
          <a:p>
            <a:pPr lvl="1" eaLnBrk="1" hangingPunct="1"/>
            <a:r>
              <a:rPr lang="en-US" sz="2000" dirty="0" smtClean="0"/>
              <a:t>Top score: 86/95</a:t>
            </a:r>
          </a:p>
          <a:p>
            <a:pPr eaLnBrk="1" hangingPunct="1"/>
            <a:r>
              <a:rPr lang="en-US" sz="2400" dirty="0" smtClean="0"/>
              <a:t>Colloquium today</a:t>
            </a:r>
          </a:p>
          <a:p>
            <a:pPr lvl="1" eaLnBrk="1" hangingPunct="1"/>
            <a:r>
              <a:rPr lang="en-US" sz="2000" dirty="0" smtClean="0"/>
              <a:t>Dr. Mustapha </a:t>
            </a:r>
            <a:r>
              <a:rPr lang="en-US" sz="2000" dirty="0" err="1" smtClean="0"/>
              <a:t>Ishak</a:t>
            </a:r>
            <a:r>
              <a:rPr lang="en-US" sz="2000" dirty="0" smtClean="0"/>
              <a:t> of UTD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9304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7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 descr="FG21_0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609600"/>
            <a:ext cx="3429000" cy="2571750"/>
          </a:xfrm>
          <a:prstGeom prst="rect">
            <a:avLst/>
          </a:prstGeom>
          <a:noFill/>
        </p:spPr>
      </p:pic>
      <p:sp>
        <p:nvSpPr>
          <p:cNvPr id="18637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546100"/>
          </a:xfrm>
        </p:spPr>
        <p:txBody>
          <a:bodyPr/>
          <a:lstStyle/>
          <a:p>
            <a:r>
              <a:rPr lang="en-US" dirty="0" smtClean="0"/>
              <a:t>Reminder: Special Project #3</a:t>
            </a:r>
            <a:endParaRPr lang="en-US" dirty="0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76962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rgbClr val="800000"/>
                </a:solidFill>
              </a:rPr>
              <a:t>Particle Accelerator</a:t>
            </a:r>
            <a:r>
              <a:rPr lang="en-US" sz="2400" dirty="0" smtClean="0">
                <a:solidFill>
                  <a:schemeClr val="hlink"/>
                </a:solidFill>
              </a:rPr>
              <a:t>.  </a:t>
            </a:r>
            <a:r>
              <a:rPr lang="en-US" sz="2400" dirty="0" smtClean="0">
                <a:solidFill>
                  <a:srgbClr val="0000FF"/>
                </a:solidFill>
              </a:rPr>
              <a:t>A charged particle of mass </a:t>
            </a:r>
            <a:r>
              <a:rPr lang="en-US" sz="2400" b="1" dirty="0" smtClean="0">
                <a:solidFill>
                  <a:srgbClr val="0000FF"/>
                </a:solidFill>
              </a:rPr>
              <a:t>M</a:t>
            </a:r>
            <a:r>
              <a:rPr lang="en-US" sz="2400" dirty="0" smtClean="0">
                <a:solidFill>
                  <a:srgbClr val="0000FF"/>
                </a:solidFill>
              </a:rPr>
              <a:t> with charge </a:t>
            </a:r>
            <a:r>
              <a:rPr lang="en-US" sz="2400" b="1" dirty="0" smtClean="0">
                <a:solidFill>
                  <a:srgbClr val="0000FF"/>
                </a:solidFill>
              </a:rPr>
              <a:t>-Q</a:t>
            </a:r>
            <a:r>
              <a:rPr lang="en-US" sz="2400" dirty="0" smtClean="0">
                <a:solidFill>
                  <a:srgbClr val="0000FF"/>
                </a:solidFill>
              </a:rPr>
              <a:t> is accelerated in </a:t>
            </a:r>
            <a:r>
              <a:rPr lang="en-US" sz="2400" dirty="0">
                <a:solidFill>
                  <a:srgbClr val="0000FF"/>
                </a:solidFill>
              </a:rPr>
              <a:t>the uniform field </a:t>
            </a:r>
            <a:r>
              <a:rPr lang="en-US" sz="2400" b="1" dirty="0" smtClean="0">
                <a:solidFill>
                  <a:srgbClr val="0000FF"/>
                </a:solidFill>
              </a:rPr>
              <a:t>E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between two parallel charged </a:t>
            </a:r>
            <a:r>
              <a:rPr lang="en-US" sz="2400" dirty="0" smtClean="0">
                <a:solidFill>
                  <a:srgbClr val="0000FF"/>
                </a:solidFill>
              </a:rPr>
              <a:t>plates whose separation is </a:t>
            </a:r>
            <a:r>
              <a:rPr lang="en-US" sz="2400" b="1" dirty="0" smtClean="0">
                <a:solidFill>
                  <a:srgbClr val="0000FF"/>
                </a:solidFill>
              </a:rPr>
              <a:t>D</a:t>
            </a:r>
            <a:r>
              <a:rPr lang="en-US" sz="2400" dirty="0" smtClean="0">
                <a:solidFill>
                  <a:srgbClr val="0000FF"/>
                </a:solidFill>
              </a:rPr>
              <a:t> as shown in the figure on the right. The charged particle </a:t>
            </a:r>
            <a:r>
              <a:rPr lang="en-US" sz="2400" dirty="0">
                <a:solidFill>
                  <a:srgbClr val="0000FF"/>
                </a:solidFill>
              </a:rPr>
              <a:t>is accelerated</a:t>
            </a:r>
            <a:r>
              <a:rPr lang="en-US" sz="2400" dirty="0" smtClean="0">
                <a:solidFill>
                  <a:srgbClr val="0000FF"/>
                </a:solidFill>
              </a:rPr>
              <a:t> from an initial speed </a:t>
            </a:r>
            <a:r>
              <a:rPr lang="en-US" sz="2400" b="1" dirty="0" smtClean="0">
                <a:solidFill>
                  <a:srgbClr val="0000FF"/>
                </a:solidFill>
              </a:rPr>
              <a:t>v</a:t>
            </a:r>
            <a:r>
              <a:rPr lang="en-US" sz="2400" b="1" baseline="-25000" dirty="0" smtClean="0">
                <a:solidFill>
                  <a:srgbClr val="0000FF"/>
                </a:solidFill>
              </a:rPr>
              <a:t>0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near the negative plate and passes through a tiny hole in the positive plate. 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Derive the formula for the electric field E to accelerate the charged particle to a fraction </a:t>
            </a:r>
            <a:r>
              <a:rPr lang="en-US" sz="2000" b="1" dirty="0" err="1" smtClean="0">
                <a:solidFill>
                  <a:schemeClr val="hlink"/>
                </a:solidFill>
                <a:latin typeface="Monotype Corsiva"/>
                <a:cs typeface="Monotype Corsiva"/>
              </a:rPr>
              <a:t>f</a:t>
            </a:r>
            <a:r>
              <a:rPr lang="en-US" sz="2000" b="1" dirty="0" smtClean="0">
                <a:solidFill>
                  <a:schemeClr val="hlink"/>
                </a:solidFill>
              </a:rPr>
              <a:t> </a:t>
            </a:r>
            <a:r>
              <a:rPr lang="en-US" sz="2000" dirty="0" smtClean="0">
                <a:solidFill>
                  <a:schemeClr val="hlink"/>
                </a:solidFill>
              </a:rPr>
              <a:t>of the speed of light </a:t>
            </a:r>
            <a:r>
              <a:rPr lang="en-US" sz="2000" b="1" dirty="0" err="1" smtClean="0">
                <a:solidFill>
                  <a:schemeClr val="hlink"/>
                </a:solidFill>
                <a:latin typeface="Monotype Corsiva"/>
                <a:cs typeface="Monotype Corsiva"/>
              </a:rPr>
              <a:t>c</a:t>
            </a:r>
            <a:r>
              <a:rPr lang="en-US" sz="2000" dirty="0" smtClean="0">
                <a:solidFill>
                  <a:schemeClr val="hlink"/>
                </a:solidFill>
              </a:rPr>
              <a:t>.   Express E in terms of </a:t>
            </a:r>
            <a:r>
              <a:rPr lang="en-US" sz="2000" b="1" dirty="0" smtClean="0">
                <a:solidFill>
                  <a:schemeClr val="hlink"/>
                </a:solidFill>
              </a:rPr>
              <a:t>M, Q, D, </a:t>
            </a:r>
            <a:r>
              <a:rPr lang="en-US" sz="2000" b="1" dirty="0" err="1" smtClean="0">
                <a:solidFill>
                  <a:schemeClr val="hlink"/>
                </a:solidFill>
                <a:latin typeface="Monotype Corsiva"/>
                <a:cs typeface="Monotype Corsiva"/>
              </a:rPr>
              <a:t>f</a:t>
            </a:r>
            <a:r>
              <a:rPr lang="en-US" sz="2000" b="1" dirty="0" smtClean="0">
                <a:solidFill>
                  <a:schemeClr val="hlink"/>
                </a:solidFill>
              </a:rPr>
              <a:t>, </a:t>
            </a:r>
            <a:r>
              <a:rPr lang="en-US" sz="2000" b="1" dirty="0" err="1" smtClean="0">
                <a:solidFill>
                  <a:schemeClr val="hlink"/>
                </a:solidFill>
              </a:rPr>
              <a:t>c</a:t>
            </a:r>
            <a:r>
              <a:rPr lang="en-US" sz="2000" b="1" dirty="0" smtClean="0">
                <a:solidFill>
                  <a:schemeClr val="hlink"/>
                </a:solidFill>
              </a:rPr>
              <a:t> </a:t>
            </a:r>
            <a:r>
              <a:rPr lang="en-US" sz="2000" dirty="0" smtClean="0">
                <a:solidFill>
                  <a:schemeClr val="hlink"/>
                </a:solidFill>
              </a:rPr>
              <a:t>and</a:t>
            </a:r>
            <a:r>
              <a:rPr lang="en-US" sz="2000" b="1" dirty="0" smtClean="0">
                <a:solidFill>
                  <a:schemeClr val="hlink"/>
                </a:solidFill>
              </a:rPr>
              <a:t> v</a:t>
            </a:r>
            <a:r>
              <a:rPr lang="en-US" sz="2000" b="1" baseline="-25000" dirty="0" smtClean="0">
                <a:solidFill>
                  <a:schemeClr val="hlink"/>
                </a:solidFill>
              </a:rPr>
              <a:t>0</a:t>
            </a:r>
            <a:r>
              <a:rPr lang="en-US" sz="2000" b="1" dirty="0" smtClean="0">
                <a:solidFill>
                  <a:schemeClr val="hlink"/>
                </a:solidFill>
              </a:rPr>
              <a:t>.  </a:t>
            </a:r>
            <a:endParaRPr lang="en-US" sz="2000" b="1" baseline="-25000" dirty="0" smtClean="0">
              <a:solidFill>
                <a:schemeClr val="hlink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(a) Using the Coulomb force and kinematic equations.  (8 points)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(</a:t>
            </a:r>
            <a:r>
              <a:rPr lang="en-US" sz="2000" dirty="0" err="1" smtClean="0">
                <a:solidFill>
                  <a:schemeClr val="hlink"/>
                </a:solidFill>
              </a:rPr>
              <a:t>b</a:t>
            </a:r>
            <a:r>
              <a:rPr lang="en-US" sz="2000" dirty="0" smtClean="0">
                <a:solidFill>
                  <a:schemeClr val="hlink"/>
                </a:solidFill>
              </a:rPr>
              <a:t>) Using the work-kinetic energy theorem. ( 8 points)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hlink"/>
                </a:solidFill>
              </a:rPr>
              <a:t>(</a:t>
            </a:r>
            <a:r>
              <a:rPr lang="en-US" sz="2000" dirty="0" err="1" smtClean="0">
                <a:solidFill>
                  <a:schemeClr val="hlink"/>
                </a:solidFill>
              </a:rPr>
              <a:t>c</a:t>
            </a:r>
            <a:r>
              <a:rPr lang="en-US" sz="2000" dirty="0" smtClean="0">
                <a:solidFill>
                  <a:schemeClr val="hlink"/>
                </a:solidFill>
              </a:rPr>
              <a:t>) Using the formula above, evaluate the strength of the electric field E to accelerate an electron from 0.1% of the speed of light to 90% of the speed of light.   You need to look up the relevant constants, such as mass of the electron, charge of the electron and the speed of light.  (5 points)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Due beginning of the class Monday, Oct. 2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Sept. 27,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E1E33-2C54-CB4D-ABDF-3A454B18D2F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Sept. 27, 2017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mr-IN" sz="1400" smtClean="0">
                <a:solidFill>
                  <a:srgbClr val="003300"/>
                </a:solidFill>
                <a:latin typeface="Arial Narrow" charset="0"/>
              </a:rPr>
              <a:t>PHYS 1444-002, Fall 2017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E0C7406-CD1A-3448-9C29-C97F9A65BA5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620000" cy="685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Electric Potential and Electric Field</a:t>
            </a:r>
          </a:p>
        </p:txBody>
      </p:sp>
      <p:sp>
        <p:nvSpPr>
          <p:cNvPr id="231427" name="Rectangle 3"/>
          <p:cNvSpPr>
            <a:spLocks noChangeArrowheads="1"/>
          </p:cNvSpPr>
          <p:nvPr/>
        </p:nvSpPr>
        <p:spPr bwMode="auto">
          <a:xfrm>
            <a:off x="762000" y="685800"/>
            <a:ext cx="7696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effect of a charge distribution can be described in terms of electric field or electric potential.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</a:rPr>
              <a:t>What kind of quantities are the electric field and the electric potential?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</a:rPr>
              <a:t>Electric Field: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</a:rPr>
              <a:t>Electric Potential: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</a:rPr>
              <a:t>Since electric potential is a scalar quantity, it is often easier to handle.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Well other than the above,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how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are these two quantities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related?</a:t>
            </a:r>
            <a:endParaRPr lang="en-US" sz="3200" dirty="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231428" name="Text Box 4"/>
          <p:cNvSpPr txBox="1">
            <a:spLocks noChangeArrowheads="1"/>
          </p:cNvSpPr>
          <p:nvPr/>
        </p:nvSpPr>
        <p:spPr bwMode="auto">
          <a:xfrm>
            <a:off x="3657600" y="3124200"/>
            <a:ext cx="908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hlink"/>
                </a:solidFill>
                <a:latin typeface="Arial Narrow" charset="0"/>
              </a:rPr>
              <a:t>Vector</a:t>
            </a:r>
          </a:p>
        </p:txBody>
      </p:sp>
      <p:sp>
        <p:nvSpPr>
          <p:cNvPr id="231429" name="Text Box 5"/>
          <p:cNvSpPr txBox="1">
            <a:spLocks noChangeArrowheads="1"/>
          </p:cNvSpPr>
          <p:nvPr/>
        </p:nvSpPr>
        <p:spPr bwMode="auto">
          <a:xfrm>
            <a:off x="4038600" y="3581400"/>
            <a:ext cx="893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  <a:latin typeface="Arial Narrow" charset="0"/>
              </a:rPr>
              <a:t>Scalar</a:t>
            </a:r>
          </a:p>
        </p:txBody>
      </p:sp>
    </p:spTree>
    <p:extLst>
      <p:ext uri="{BB962C8B-B14F-4D97-AF65-F5344CB8AC3E}">
        <p14:creationId xmlns:p14="http://schemas.microsoft.com/office/powerpoint/2010/main" val="94649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Sept. 27, 2017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04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mr-IN" sz="1400" smtClean="0">
                <a:solidFill>
                  <a:srgbClr val="003300"/>
                </a:solidFill>
                <a:latin typeface="Arial Narrow" charset="0"/>
              </a:rPr>
              <a:t>PHYS 1444-002, Fall 2017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04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64D6442-EDDE-4043-AE36-D0AD16B8AA5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232450" name="Picture 2" descr="FG23_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05300"/>
            <a:ext cx="198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8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620000" cy="685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Electric Potential and Electric Field</a:t>
            </a:r>
          </a:p>
        </p:txBody>
      </p:sp>
      <p:sp>
        <p:nvSpPr>
          <p:cNvPr id="232452" name="Rectangle 4"/>
          <p:cNvSpPr>
            <a:spLocks noChangeArrowheads="1"/>
          </p:cNvSpPr>
          <p:nvPr/>
        </p:nvSpPr>
        <p:spPr bwMode="auto">
          <a:xfrm>
            <a:off x="457200" y="685800"/>
            <a:ext cx="8077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u="sng" dirty="0">
                <a:solidFill>
                  <a:srgbClr val="FF0000"/>
                </a:solidFill>
                <a:latin typeface="Arial Narrow" charset="0"/>
              </a:rPr>
              <a:t>P</a:t>
            </a:r>
            <a:r>
              <a:rPr lang="en-US" sz="3200" b="1" u="sng" dirty="0" smtClean="0">
                <a:solidFill>
                  <a:srgbClr val="FF0000"/>
                </a:solidFill>
                <a:latin typeface="Arial Narrow" charset="0"/>
              </a:rPr>
              <a:t>otential energy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change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is expressed in terms of a conservative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force (point </a:t>
            </a:r>
            <a:r>
              <a:rPr lang="en-US" sz="3200" b="1" i="1" dirty="0" smtClean="0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at a higher potential)</a:t>
            </a: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For the electrical case, we are more interested in the </a:t>
            </a:r>
            <a:r>
              <a:rPr lang="en-US" sz="3200" b="1" u="sng" dirty="0">
                <a:solidFill>
                  <a:srgbClr val="FF0000"/>
                </a:solidFill>
                <a:latin typeface="Arial Narrow" charset="0"/>
              </a:rPr>
              <a:t>potential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difference: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</a:rPr>
              <a:t>This formula can be used to determine </a:t>
            </a:r>
            <a:r>
              <a:rPr lang="en-US" sz="2800" dirty="0" err="1">
                <a:solidFill>
                  <a:srgbClr val="660066"/>
                </a:solidFill>
                <a:latin typeface="Arial Narrow" charset="0"/>
              </a:rPr>
              <a:t>V</a:t>
            </a:r>
            <a:r>
              <a:rPr lang="en-US" sz="2800" i="1" baseline="-25000" dirty="0" err="1">
                <a:solidFill>
                  <a:srgbClr val="660066"/>
                </a:solidFill>
                <a:latin typeface="Arial Narrow" charset="0"/>
              </a:rPr>
              <a:t>ba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</a:rPr>
              <a:t> when the electric field is given.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When the field is uniform</a:t>
            </a:r>
          </a:p>
        </p:txBody>
      </p:sp>
      <p:graphicFrame>
        <p:nvGraphicFramePr>
          <p:cNvPr id="232453" name="Object 2"/>
          <p:cNvGraphicFramePr>
            <a:graphicFrameLocks noChangeAspect="1"/>
          </p:cNvGraphicFramePr>
          <p:nvPr/>
        </p:nvGraphicFramePr>
        <p:xfrm>
          <a:off x="2105025" y="1752600"/>
          <a:ext cx="1552575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10" name="Equation" r:id="rId4" imgW="596880" imgH="203040" progId="Equation.DSMT4">
                  <p:embed/>
                </p:oleObj>
              </mc:Choice>
              <mc:Fallback>
                <p:oleObj name="Equation" r:id="rId4" imgW="596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5025" y="1752600"/>
                        <a:ext cx="1552575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4" name="Object 3"/>
          <p:cNvGraphicFramePr>
            <a:graphicFrameLocks noChangeAspect="1"/>
          </p:cNvGraphicFramePr>
          <p:nvPr/>
        </p:nvGraphicFramePr>
        <p:xfrm>
          <a:off x="1066800" y="3463925"/>
          <a:ext cx="77628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11" name="Equation" r:id="rId6" imgW="330120" imgH="203040" progId="Equation.DSMT4">
                  <p:embed/>
                </p:oleObj>
              </mc:Choice>
              <mc:Fallback>
                <p:oleObj name="Equation" r:id="rId6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463925"/>
                        <a:ext cx="776288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5" name="Object 4"/>
          <p:cNvGraphicFramePr>
            <a:graphicFrameLocks noChangeAspect="1"/>
          </p:cNvGraphicFramePr>
          <p:nvPr/>
        </p:nvGraphicFramePr>
        <p:xfrm>
          <a:off x="838200" y="5559425"/>
          <a:ext cx="12541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12" name="Equation" r:id="rId8" imgW="533160" imgH="203040" progId="Equation.DSMT4">
                  <p:embed/>
                </p:oleObj>
              </mc:Choice>
              <mc:Fallback>
                <p:oleObj name="Equation" r:id="rId8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559425"/>
                        <a:ext cx="125412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2457" name="Text Box 9"/>
          <p:cNvSpPr txBox="1">
            <a:spLocks noChangeArrowheads="1"/>
          </p:cNvSpPr>
          <p:nvPr/>
        </p:nvSpPr>
        <p:spPr bwMode="auto">
          <a:xfrm>
            <a:off x="5797550" y="5486400"/>
            <a:ext cx="450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00"/>
                </a:solidFill>
                <a:latin typeface="Arial Narrow" charset="0"/>
              </a:rPr>
              <a:t>so</a:t>
            </a:r>
          </a:p>
        </p:txBody>
      </p:sp>
      <p:sp>
        <p:nvSpPr>
          <p:cNvPr id="232458" name="Text Box 10"/>
          <p:cNvSpPr txBox="1">
            <a:spLocks noChangeArrowheads="1"/>
          </p:cNvSpPr>
          <p:nvPr/>
        </p:nvSpPr>
        <p:spPr bwMode="auto">
          <a:xfrm>
            <a:off x="381000" y="6335713"/>
            <a:ext cx="4271963" cy="39687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CC0000"/>
                </a:solidFill>
                <a:latin typeface="Arial Narrow" charset="0"/>
              </a:rPr>
              <a:t>Unit of the electric field in terms of potential?</a:t>
            </a:r>
          </a:p>
        </p:txBody>
      </p:sp>
      <p:sp>
        <p:nvSpPr>
          <p:cNvPr id="232459" name="Text Box 11"/>
          <p:cNvSpPr txBox="1">
            <a:spLocks noChangeArrowheads="1"/>
          </p:cNvSpPr>
          <p:nvPr/>
        </p:nvSpPr>
        <p:spPr bwMode="auto">
          <a:xfrm>
            <a:off x="4911725" y="6324600"/>
            <a:ext cx="554038" cy="39687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CC0000"/>
                </a:solidFill>
                <a:latin typeface="Arial Narrow" charset="0"/>
              </a:rPr>
              <a:t>V/m</a:t>
            </a:r>
          </a:p>
        </p:txBody>
      </p:sp>
      <p:sp>
        <p:nvSpPr>
          <p:cNvPr id="232460" name="Text Box 12"/>
          <p:cNvSpPr txBox="1">
            <a:spLocks noChangeArrowheads="1"/>
          </p:cNvSpPr>
          <p:nvPr/>
        </p:nvSpPr>
        <p:spPr bwMode="auto">
          <a:xfrm>
            <a:off x="5638800" y="6324600"/>
            <a:ext cx="2971800" cy="396875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CC0000"/>
                </a:solidFill>
                <a:latin typeface="Arial Narrow" charset="0"/>
              </a:rPr>
              <a:t>Can you derive this from N/C?</a:t>
            </a:r>
          </a:p>
        </p:txBody>
      </p:sp>
      <p:graphicFrame>
        <p:nvGraphicFramePr>
          <p:cNvPr id="232461" name="Object 5"/>
          <p:cNvGraphicFramePr>
            <a:graphicFrameLocks noChangeAspect="1"/>
          </p:cNvGraphicFramePr>
          <p:nvPr/>
        </p:nvGraphicFramePr>
        <p:xfrm>
          <a:off x="1870075" y="3463925"/>
          <a:ext cx="125412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13" name="Equation" r:id="rId10" imgW="533160" imgH="203040" progId="Equation.DSMT4">
                  <p:embed/>
                </p:oleObj>
              </mc:Choice>
              <mc:Fallback>
                <p:oleObj name="Equation" r:id="rId10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075" y="3463925"/>
                        <a:ext cx="1254125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62" name="Object 6"/>
          <p:cNvGraphicFramePr>
            <a:graphicFrameLocks noChangeAspect="1"/>
          </p:cNvGraphicFramePr>
          <p:nvPr/>
        </p:nvGraphicFramePr>
        <p:xfrm>
          <a:off x="3109913" y="3238500"/>
          <a:ext cx="1462087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14" name="Equation" r:id="rId12" imgW="622080" imgH="393480" progId="Equation.DSMT4">
                  <p:embed/>
                </p:oleObj>
              </mc:Choice>
              <mc:Fallback>
                <p:oleObj name="Equation" r:id="rId12" imgW="622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9913" y="3238500"/>
                        <a:ext cx="1462087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63" name="Object 7"/>
          <p:cNvGraphicFramePr>
            <a:graphicFrameLocks noChangeAspect="1"/>
          </p:cNvGraphicFramePr>
          <p:nvPr>
            <p:extLst/>
          </p:nvPr>
        </p:nvGraphicFramePr>
        <p:xfrm>
          <a:off x="4694238" y="3222625"/>
          <a:ext cx="1341437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15" name="Equation" r:id="rId14" imgW="571500" imgH="406400" progId="Equation.DSMT4">
                  <p:embed/>
                </p:oleObj>
              </mc:Choice>
              <mc:Fallback>
                <p:oleObj name="Equation" r:id="rId14" imgW="5715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238" y="3222625"/>
                        <a:ext cx="1341437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64" name="Object 8"/>
          <p:cNvGraphicFramePr>
            <a:graphicFrameLocks noChangeAspect="1"/>
          </p:cNvGraphicFramePr>
          <p:nvPr>
            <p:extLst/>
          </p:nvPr>
        </p:nvGraphicFramePr>
        <p:xfrm>
          <a:off x="6051550" y="3421063"/>
          <a:ext cx="2624138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16" name="Equation" r:id="rId16" imgW="1117600" imgH="190500" progId="Equation.DSMT4">
                  <p:embed/>
                </p:oleObj>
              </mc:Choice>
              <mc:Fallback>
                <p:oleObj name="Equation" r:id="rId16" imgW="1117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1550" y="3421063"/>
                        <a:ext cx="2624138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67" name="Object 9"/>
          <p:cNvGraphicFramePr>
            <a:graphicFrameLocks noChangeAspect="1"/>
          </p:cNvGraphicFramePr>
          <p:nvPr/>
        </p:nvGraphicFramePr>
        <p:xfrm>
          <a:off x="4921250" y="5576888"/>
          <a:ext cx="71755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17" name="Equation" r:id="rId18" imgW="304800" imgH="152400" progId="Equation.DSMT4">
                  <p:embed/>
                </p:oleObj>
              </mc:Choice>
              <mc:Fallback>
                <p:oleObj name="Equation" r:id="rId18" imgW="3048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0" y="5576888"/>
                        <a:ext cx="71755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68" name="Object 10"/>
          <p:cNvGraphicFramePr>
            <a:graphicFrameLocks noChangeAspect="1"/>
          </p:cNvGraphicFramePr>
          <p:nvPr>
            <p:extLst/>
          </p:nvPr>
        </p:nvGraphicFramePr>
        <p:xfrm>
          <a:off x="3702050" y="1747837"/>
          <a:ext cx="108902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18" name="Equation" r:id="rId20" imgW="419100" imgH="177800" progId="Equation.DSMT4">
                  <p:embed/>
                </p:oleObj>
              </mc:Choice>
              <mc:Fallback>
                <p:oleObj name="Equation" r:id="rId20" imgW="4191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050" y="1747837"/>
                        <a:ext cx="1089025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1"/>
          <p:cNvGraphicFramePr>
            <a:graphicFrameLocks noChangeAspect="1"/>
          </p:cNvGraphicFramePr>
          <p:nvPr/>
        </p:nvGraphicFramePr>
        <p:xfrm>
          <a:off x="2103438" y="5508625"/>
          <a:ext cx="122396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19" name="Equation" r:id="rId22" imgW="520700" imgH="177800" progId="Equation.DSMT4">
                  <p:embed/>
                </p:oleObj>
              </mc:Choice>
              <mc:Fallback>
                <p:oleObj name="Equation" r:id="rId22" imgW="5207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438" y="5508625"/>
                        <a:ext cx="1223962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2"/>
          <p:cNvGraphicFramePr>
            <a:graphicFrameLocks noChangeAspect="1"/>
          </p:cNvGraphicFramePr>
          <p:nvPr/>
        </p:nvGraphicFramePr>
        <p:xfrm>
          <a:off x="3267075" y="5562600"/>
          <a:ext cx="170180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20" name="Equation" r:id="rId24" imgW="723900" imgH="165100" progId="Equation.DSMT4">
                  <p:embed/>
                </p:oleObj>
              </mc:Choice>
              <mc:Fallback>
                <p:oleObj name="Equation" r:id="rId24" imgW="7239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7075" y="5562600"/>
                        <a:ext cx="1701800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381000" y="6000750"/>
            <a:ext cx="2546350" cy="40005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CC0000"/>
                </a:solidFill>
                <a:latin typeface="Arial Narrow" charset="0"/>
              </a:rPr>
              <a:t>What does </a:t>
            </a:r>
            <a:r>
              <a:rPr lang="ja-JP" altLang="en-US" sz="2000">
                <a:solidFill>
                  <a:srgbClr val="CC0000"/>
                </a:solidFill>
                <a:latin typeface="Arial Narrow" charset="0"/>
              </a:rPr>
              <a:t>“</a:t>
            </a:r>
            <a:r>
              <a:rPr lang="en-US" sz="2000">
                <a:solidFill>
                  <a:srgbClr val="CC0000"/>
                </a:solidFill>
                <a:latin typeface="Arial Narrow" charset="0"/>
              </a:rPr>
              <a:t>-</a:t>
            </a:r>
            <a:r>
              <a:rPr lang="ja-JP" altLang="en-US" sz="2000">
                <a:solidFill>
                  <a:srgbClr val="CC0000"/>
                </a:solidFill>
                <a:latin typeface="Arial Narrow" charset="0"/>
              </a:rPr>
              <a:t>”</a:t>
            </a:r>
            <a:r>
              <a:rPr lang="en-US" sz="2000">
                <a:solidFill>
                  <a:srgbClr val="CC0000"/>
                </a:solidFill>
                <a:latin typeface="Arial Narrow" charset="0"/>
              </a:rPr>
              <a:t>sign mean?</a:t>
            </a:r>
          </a:p>
        </p:txBody>
      </p:sp>
      <p:graphicFrame>
        <p:nvGraphicFramePr>
          <p:cNvPr id="6" name="Object 13"/>
          <p:cNvGraphicFramePr>
            <a:graphicFrameLocks noChangeAspect="1"/>
          </p:cNvGraphicFramePr>
          <p:nvPr/>
        </p:nvGraphicFramePr>
        <p:xfrm>
          <a:off x="6481763" y="5486400"/>
          <a:ext cx="167163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21" name="Equation" r:id="rId26" imgW="711200" imgH="228600" progId="Equation.DSMT4">
                  <p:embed/>
                </p:oleObj>
              </mc:Choice>
              <mc:Fallback>
                <p:oleObj name="Equation" r:id="rId26" imgW="711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1763" y="5486400"/>
                        <a:ext cx="1671637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3048000" y="6000750"/>
            <a:ext cx="5259388" cy="40005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CC0000"/>
                </a:solidFill>
                <a:latin typeface="Arial Narrow" charset="0"/>
              </a:rPr>
              <a:t>The direction of E is along that of decreasing potential.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4876800" y="3124200"/>
            <a:ext cx="533400" cy="1066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graphicFrame>
        <p:nvGraphicFramePr>
          <p:cNvPr id="27" name="Object 10"/>
          <p:cNvGraphicFramePr>
            <a:graphicFrameLocks noChangeAspect="1"/>
          </p:cNvGraphicFramePr>
          <p:nvPr>
            <p:extLst/>
          </p:nvPr>
        </p:nvGraphicFramePr>
        <p:xfrm>
          <a:off x="4903788" y="1766887"/>
          <a:ext cx="105410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22" name="Equation" r:id="rId28" imgW="406400" imgH="228600" progId="Equation.DSMT4">
                  <p:embed/>
                </p:oleObj>
              </mc:Choice>
              <mc:Fallback>
                <p:oleObj name="Equation" r:id="rId28" imgW="406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3788" y="1766887"/>
                        <a:ext cx="1054100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563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Sept. 27, 2017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15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mr-IN" sz="1400" smtClean="0">
                <a:solidFill>
                  <a:srgbClr val="003300"/>
                </a:solidFill>
                <a:latin typeface="Arial Narrow" charset="0"/>
              </a:rPr>
              <a:t>PHYS 1444-002, Fall 2017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1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989B696-95E0-854E-82FD-0EFA2F2EAB4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694488" y="533400"/>
            <a:ext cx="3592512" cy="3124200"/>
            <a:chOff x="4217" y="288"/>
            <a:chExt cx="2263" cy="1968"/>
          </a:xfrm>
        </p:grpSpPr>
        <p:grpSp>
          <p:nvGrpSpPr>
            <p:cNvPr id="21522" name="Group 3"/>
            <p:cNvGrpSpPr>
              <a:grpSpLocks/>
            </p:cNvGrpSpPr>
            <p:nvPr/>
          </p:nvGrpSpPr>
          <p:grpSpPr bwMode="auto">
            <a:xfrm>
              <a:off x="4217" y="288"/>
              <a:ext cx="2263" cy="1536"/>
              <a:chOff x="4169" y="144"/>
              <a:chExt cx="2263" cy="1968"/>
            </a:xfrm>
          </p:grpSpPr>
          <p:pic>
            <p:nvPicPr>
              <p:cNvPr id="21528" name="Picture 4" descr="FG23_00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9" y="144"/>
                <a:ext cx="2263" cy="19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529" name="Rectangle 5"/>
              <p:cNvSpPr>
                <a:spLocks noChangeArrowheads="1"/>
              </p:cNvSpPr>
              <p:nvPr/>
            </p:nvSpPr>
            <p:spPr bwMode="auto">
              <a:xfrm>
                <a:off x="5568" y="1008"/>
                <a:ext cx="336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530" name="Rectangle 6"/>
              <p:cNvSpPr>
                <a:spLocks noChangeArrowheads="1"/>
              </p:cNvSpPr>
              <p:nvPr/>
            </p:nvSpPr>
            <p:spPr bwMode="auto">
              <a:xfrm>
                <a:off x="4704" y="1056"/>
                <a:ext cx="336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1523" name="Line 7"/>
            <p:cNvSpPr>
              <a:spLocks noChangeShapeType="1"/>
            </p:cNvSpPr>
            <p:nvPr/>
          </p:nvSpPr>
          <p:spPr bwMode="auto">
            <a:xfrm>
              <a:off x="5136" y="17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524" name="Line 8"/>
            <p:cNvSpPr>
              <a:spLocks noChangeShapeType="1"/>
            </p:cNvSpPr>
            <p:nvPr/>
          </p:nvSpPr>
          <p:spPr bwMode="auto">
            <a:xfrm>
              <a:off x="5568" y="17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cxnSp>
          <p:nvCxnSpPr>
            <p:cNvPr id="21525" name="AutoShape 9"/>
            <p:cNvCxnSpPr>
              <a:cxnSpLocks noChangeShapeType="1"/>
            </p:cNvCxnSpPr>
            <p:nvPr/>
          </p:nvCxnSpPr>
          <p:spPr bwMode="auto">
            <a:xfrm>
              <a:off x="5136" y="1968"/>
              <a:ext cx="43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26" name="Text Box 10"/>
            <p:cNvSpPr txBox="1">
              <a:spLocks noChangeArrowheads="1"/>
            </p:cNvSpPr>
            <p:nvPr/>
          </p:nvSpPr>
          <p:spPr bwMode="auto">
            <a:xfrm>
              <a:off x="5184" y="2006"/>
              <a:ext cx="35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latin typeface="Arial Narrow" charset="0"/>
                </a:rPr>
                <a:t>50V</a:t>
              </a:r>
            </a:p>
          </p:txBody>
        </p:sp>
        <p:sp>
          <p:nvSpPr>
            <p:cNvPr id="21527" name="Text Box 11"/>
            <p:cNvSpPr txBox="1">
              <a:spLocks noChangeArrowheads="1"/>
            </p:cNvSpPr>
            <p:nvPr/>
          </p:nvSpPr>
          <p:spPr bwMode="auto">
            <a:xfrm>
              <a:off x="5184" y="1488"/>
              <a:ext cx="3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latin typeface="Arial Narrow" charset="0"/>
                </a:rPr>
                <a:t>5cm</a:t>
              </a:r>
            </a:p>
          </p:txBody>
        </p:sp>
      </p:grpSp>
      <p:sp>
        <p:nvSpPr>
          <p:cNvPr id="21516" name="Rectangle 1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Example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33" name="Text Box 13"/>
          <p:cNvSpPr txBox="1">
            <a:spLocks noChangeArrowheads="1"/>
          </p:cNvSpPr>
          <p:nvPr/>
        </p:nvSpPr>
        <p:spPr bwMode="auto">
          <a:xfrm>
            <a:off x="609600" y="777875"/>
            <a:ext cx="723900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 b="1">
                <a:solidFill>
                  <a:schemeClr val="accent2"/>
                </a:solidFill>
                <a:latin typeface="Arial Narrow" charset="0"/>
              </a:rPr>
              <a:t>Uniform electric field obtained from voltage: </a:t>
            </a:r>
            <a:r>
              <a:rPr lang="en-US" sz="3200">
                <a:solidFill>
                  <a:schemeClr val="accent2"/>
                </a:solidFill>
                <a:latin typeface="Arial Narrow" charset="0"/>
              </a:rPr>
              <a:t>Two parallel plates are charged to a voltage of 50V.  If the separation between the plates is 5.0cm, calculate the magnitude of the electric field between them, ignoring any fringe effect.</a:t>
            </a:r>
          </a:p>
        </p:txBody>
      </p:sp>
      <p:graphicFrame>
        <p:nvGraphicFramePr>
          <p:cNvPr id="235534" name="Object 2"/>
          <p:cNvGraphicFramePr>
            <a:graphicFrameLocks noChangeAspect="1"/>
          </p:cNvGraphicFramePr>
          <p:nvPr/>
        </p:nvGraphicFramePr>
        <p:xfrm>
          <a:off x="2536825" y="4916488"/>
          <a:ext cx="61912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28" name="Equation" r:id="rId4" imgW="253800" imgH="152280" progId="Equation.DSMT4">
                  <p:embed/>
                </p:oleObj>
              </mc:Choice>
              <mc:Fallback>
                <p:oleObj name="Equation" r:id="rId4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6825" y="4916488"/>
                        <a:ext cx="619125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35" name="Object 3"/>
          <p:cNvGraphicFramePr>
            <a:graphicFrameLocks noChangeAspect="1"/>
          </p:cNvGraphicFramePr>
          <p:nvPr/>
        </p:nvGraphicFramePr>
        <p:xfrm>
          <a:off x="3236913" y="4662488"/>
          <a:ext cx="681037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29" name="Equation" r:id="rId6" imgW="279360" imgH="368280" progId="Equation.DSMT4">
                  <p:embed/>
                </p:oleObj>
              </mc:Choice>
              <mc:Fallback>
                <p:oleObj name="Equation" r:id="rId6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6913" y="4662488"/>
                        <a:ext cx="681037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36" name="Object 4"/>
          <p:cNvGraphicFramePr>
            <a:graphicFrameLocks noChangeAspect="1"/>
          </p:cNvGraphicFramePr>
          <p:nvPr/>
        </p:nvGraphicFramePr>
        <p:xfrm>
          <a:off x="3962400" y="4662488"/>
          <a:ext cx="1270000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30" name="Equation" r:id="rId8" imgW="520560" imgH="368280" progId="Equation.DSMT4">
                  <p:embed/>
                </p:oleObj>
              </mc:Choice>
              <mc:Fallback>
                <p:oleObj name="Equation" r:id="rId8" imgW="5205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662488"/>
                        <a:ext cx="1270000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37" name="Text Box 17"/>
          <p:cNvSpPr txBox="1">
            <a:spLocks noChangeArrowheads="1"/>
          </p:cNvSpPr>
          <p:nvPr/>
        </p:nvSpPr>
        <p:spPr bwMode="auto">
          <a:xfrm>
            <a:off x="609600" y="3429000"/>
            <a:ext cx="80168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What is the relationship between electric field and the potential for a uniform field? </a:t>
            </a:r>
          </a:p>
        </p:txBody>
      </p:sp>
      <p:graphicFrame>
        <p:nvGraphicFramePr>
          <p:cNvPr id="235538" name="Object 5"/>
          <p:cNvGraphicFramePr>
            <a:graphicFrameLocks noChangeAspect="1"/>
          </p:cNvGraphicFramePr>
          <p:nvPr/>
        </p:nvGraphicFramePr>
        <p:xfrm>
          <a:off x="4660900" y="4057650"/>
          <a:ext cx="1465263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31" name="Equation" r:id="rId10" imgW="457200" imgH="152400" progId="Equation.DSMT4">
                  <p:embed/>
                </p:oleObj>
              </mc:Choice>
              <mc:Fallback>
                <p:oleObj name="Equation" r:id="rId10" imgW="4572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4057650"/>
                        <a:ext cx="1465263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39" name="AutoShape 19"/>
          <p:cNvSpPr>
            <a:spLocks noChangeArrowheads="1"/>
          </p:cNvSpPr>
          <p:nvPr/>
        </p:nvSpPr>
        <p:spPr bwMode="auto">
          <a:xfrm>
            <a:off x="609600" y="4667250"/>
            <a:ext cx="1846263" cy="860425"/>
          </a:xfrm>
          <a:prstGeom prst="rightArrow">
            <a:avLst>
              <a:gd name="adj1" fmla="val 50000"/>
              <a:gd name="adj2" fmla="val 53644"/>
            </a:avLst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rgbClr val="CC0000"/>
                </a:solidFill>
                <a:latin typeface="Arial Narrow" charset="0"/>
              </a:rPr>
              <a:t>Solving for E</a:t>
            </a:r>
          </a:p>
        </p:txBody>
      </p:sp>
      <p:graphicFrame>
        <p:nvGraphicFramePr>
          <p:cNvPr id="235540" name="Object 6"/>
          <p:cNvGraphicFramePr>
            <a:graphicFrameLocks noChangeAspect="1"/>
          </p:cNvGraphicFramePr>
          <p:nvPr/>
        </p:nvGraphicFramePr>
        <p:xfrm>
          <a:off x="5230813" y="4648200"/>
          <a:ext cx="1703387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32" name="Equation" r:id="rId12" imgW="698400" imgH="380880" progId="Equation.DSMT4">
                  <p:embed/>
                </p:oleObj>
              </mc:Choice>
              <mc:Fallback>
                <p:oleObj name="Equation" r:id="rId12" imgW="6984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0813" y="4648200"/>
                        <a:ext cx="1703387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41" name="Object 7"/>
          <p:cNvGraphicFramePr>
            <a:graphicFrameLocks noChangeAspect="1"/>
          </p:cNvGraphicFramePr>
          <p:nvPr>
            <p:extLst/>
          </p:nvPr>
        </p:nvGraphicFramePr>
        <p:xfrm>
          <a:off x="7034213" y="4929188"/>
          <a:ext cx="1423987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33" name="Equation" r:id="rId14" imgW="583920" imgH="164880" progId="Equation.DSMT4">
                  <p:embed/>
                </p:oleObj>
              </mc:Choice>
              <mc:Fallback>
                <p:oleObj name="Equation" r:id="rId14" imgW="5839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4213" y="4929188"/>
                        <a:ext cx="1423987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533400" y="5638800"/>
            <a:ext cx="381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Which direction is the field?</a:t>
            </a: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4343400" y="5638800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Direction of decreasing potential!</a:t>
            </a:r>
          </a:p>
        </p:txBody>
      </p:sp>
    </p:spTree>
    <p:extLst>
      <p:ext uri="{BB962C8B-B14F-4D97-AF65-F5344CB8AC3E}">
        <p14:creationId xmlns:p14="http://schemas.microsoft.com/office/powerpoint/2010/main" val="168779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Sept. 27, 2017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E2F27-53D0-BC4B-B3E6-4D8E0651FEC5}" type="slidenum">
              <a:rPr lang="en-US"/>
              <a:pPr/>
              <a:t>8</a:t>
            </a:fld>
            <a:endParaRPr lang="en-US"/>
          </a:p>
        </p:txBody>
      </p:sp>
      <p:pic>
        <p:nvPicPr>
          <p:cNvPr id="236546" name="Picture 2" descr="FG23_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505200"/>
            <a:ext cx="3048000" cy="2286000"/>
          </a:xfrm>
          <a:prstGeom prst="rect">
            <a:avLst/>
          </a:prstGeom>
          <a:noFill/>
        </p:spPr>
      </p:pic>
      <p:sp>
        <p:nvSpPr>
          <p:cNvPr id="23654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685800"/>
          </a:xfrm>
        </p:spPr>
        <p:txBody>
          <a:bodyPr/>
          <a:lstStyle/>
          <a:p>
            <a:r>
              <a:rPr lang="en-US"/>
              <a:t>Electric Potential due to Point Charges</a:t>
            </a:r>
          </a:p>
        </p:txBody>
      </p:sp>
      <p:sp>
        <p:nvSpPr>
          <p:cNvPr id="236548" name="Rectangle 4"/>
          <p:cNvSpPr>
            <a:spLocks noChangeArrowheads="1"/>
          </p:cNvSpPr>
          <p:nvPr/>
        </p:nvSpPr>
        <p:spPr bwMode="auto">
          <a:xfrm>
            <a:off x="381000" y="685800"/>
            <a:ext cx="8077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What is the electric field by a single point charge Q at a distance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? </a:t>
            </a:r>
            <a:endParaRPr lang="en-US" sz="32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Electric potential due to the field E for moving from point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a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to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baseline="-25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in radial direction away from the charge Q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236549" name="Object 5"/>
          <p:cNvGraphicFramePr>
            <a:graphicFrameLocks noChangeAspect="1"/>
          </p:cNvGraphicFramePr>
          <p:nvPr/>
        </p:nvGraphicFramePr>
        <p:xfrm>
          <a:off x="762000" y="3971925"/>
          <a:ext cx="137001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8" name="Equation" r:id="rId4" imgW="533160" imgH="203040" progId="Equation.DSMT4">
                  <p:embed/>
                </p:oleObj>
              </mc:Choice>
              <mc:Fallback>
                <p:oleObj name="Equation" r:id="rId4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971925"/>
                        <a:ext cx="1370013" cy="52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0" name="Object 6"/>
          <p:cNvGraphicFramePr>
            <a:graphicFrameLocks noChangeAspect="1"/>
          </p:cNvGraphicFramePr>
          <p:nvPr>
            <p:extLst/>
          </p:nvPr>
        </p:nvGraphicFramePr>
        <p:xfrm>
          <a:off x="2152650" y="3767138"/>
          <a:ext cx="1865313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9" name="Equation" r:id="rId6" imgW="723900" imgH="381000" progId="Equation.DSMT4">
                  <p:embed/>
                </p:oleObj>
              </mc:Choice>
              <mc:Fallback>
                <p:oleObj name="Equation" r:id="rId6" imgW="7239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650" y="3767138"/>
                        <a:ext cx="1865313" cy="982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1" name="Object 7"/>
          <p:cNvGraphicFramePr>
            <a:graphicFrameLocks noChangeAspect="1"/>
          </p:cNvGraphicFramePr>
          <p:nvPr/>
        </p:nvGraphicFramePr>
        <p:xfrm>
          <a:off x="3505200" y="1590675"/>
          <a:ext cx="6477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0" name="Equation" r:id="rId8" imgW="253800" imgH="152280" progId="Equation.DSMT4">
                  <p:embed/>
                </p:oleObj>
              </mc:Choice>
              <mc:Fallback>
                <p:oleObj name="Equation" r:id="rId8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590675"/>
                        <a:ext cx="6477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2" name="Object 8"/>
          <p:cNvGraphicFramePr>
            <a:graphicFrameLocks noChangeAspect="1"/>
          </p:cNvGraphicFramePr>
          <p:nvPr/>
        </p:nvGraphicFramePr>
        <p:xfrm>
          <a:off x="4049713" y="1295400"/>
          <a:ext cx="1589087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1" name="Equation" r:id="rId10" imgW="622080" imgH="406080" progId="Equation.DSMT4">
                  <p:embed/>
                </p:oleObj>
              </mc:Choice>
              <mc:Fallback>
                <p:oleObj name="Equation" r:id="rId10" imgW="6220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9713" y="1295400"/>
                        <a:ext cx="1589087" cy="1039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3" name="Object 9"/>
          <p:cNvGraphicFramePr>
            <a:graphicFrameLocks noChangeAspect="1"/>
          </p:cNvGraphicFramePr>
          <p:nvPr/>
        </p:nvGraphicFramePr>
        <p:xfrm>
          <a:off x="5578475" y="1295400"/>
          <a:ext cx="74612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2" name="Equation" r:id="rId12" imgW="291960" imgH="380880" progId="Equation.DSMT4">
                  <p:embed/>
                </p:oleObj>
              </mc:Choice>
              <mc:Fallback>
                <p:oleObj name="Equation" r:id="rId12" imgW="2919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8475" y="1295400"/>
                        <a:ext cx="746125" cy="974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4" name="Object 10"/>
          <p:cNvGraphicFramePr>
            <a:graphicFrameLocks noChangeAspect="1"/>
          </p:cNvGraphicFramePr>
          <p:nvPr>
            <p:extLst/>
          </p:nvPr>
        </p:nvGraphicFramePr>
        <p:xfrm>
          <a:off x="3944938" y="3783013"/>
          <a:ext cx="30067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3" name="Equation" r:id="rId14" imgW="1168400" imgH="419100" progId="Equation.DSMT4">
                  <p:embed/>
                </p:oleObj>
              </mc:Choice>
              <mc:Fallback>
                <p:oleObj name="Equation" r:id="rId14" imgW="11684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4938" y="3783013"/>
                        <a:ext cx="3006725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5" name="Object 11"/>
          <p:cNvGraphicFramePr>
            <a:graphicFrameLocks noChangeAspect="1"/>
          </p:cNvGraphicFramePr>
          <p:nvPr>
            <p:extLst/>
          </p:nvPr>
        </p:nvGraphicFramePr>
        <p:xfrm>
          <a:off x="1508125" y="5030788"/>
          <a:ext cx="2941638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4" name="Equation" r:id="rId16" imgW="1143000" imgH="419100" progId="Equation.DSMT4">
                  <p:embed/>
                </p:oleObj>
              </mc:Choice>
              <mc:Fallback>
                <p:oleObj name="Equation" r:id="rId16" imgW="1143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25" y="5030788"/>
                        <a:ext cx="2941638" cy="108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6" name="Object 12"/>
          <p:cNvGraphicFramePr>
            <a:graphicFrameLocks noChangeAspect="1"/>
          </p:cNvGraphicFramePr>
          <p:nvPr>
            <p:extLst/>
          </p:nvPr>
        </p:nvGraphicFramePr>
        <p:xfrm>
          <a:off x="4473575" y="4953000"/>
          <a:ext cx="2252663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5" name="Equation" r:id="rId18" imgW="876300" imgH="457200" progId="Equation.DSMT4">
                  <p:embed/>
                </p:oleObj>
              </mc:Choice>
              <mc:Fallback>
                <p:oleObj name="Equation" r:id="rId18" imgW="876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3575" y="4953000"/>
                        <a:ext cx="2252663" cy="1179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651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Sept. 27, 2017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055B-1D3E-104E-A6DB-1BA343E64F07}" type="slidenum">
              <a:rPr lang="en-US"/>
              <a:pPr/>
              <a:t>9</a:t>
            </a:fld>
            <a:endParaRPr lang="en-US"/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685800"/>
          </a:xfrm>
        </p:spPr>
        <p:txBody>
          <a:bodyPr/>
          <a:lstStyle/>
          <a:p>
            <a:r>
              <a:rPr lang="en-US"/>
              <a:t>Electric Potential due to Point Charges</a:t>
            </a:r>
          </a:p>
        </p:txBody>
      </p:sp>
      <p:sp>
        <p:nvSpPr>
          <p:cNvPr id="237571" name="Rectangle 3"/>
          <p:cNvSpPr>
            <a:spLocks noChangeArrowheads="1"/>
          </p:cNvSpPr>
          <p:nvPr/>
        </p:nvSpPr>
        <p:spPr bwMode="auto">
          <a:xfrm>
            <a:off x="381000" y="685800"/>
            <a:ext cx="8382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Since only the differences in potential have physical meaning, we can choose            at           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The electrical potential V at a distance </a:t>
            </a:r>
            <a:r>
              <a:rPr lang="en-US" sz="3200" dirty="0" err="1">
                <a:solidFill>
                  <a:schemeClr val="accent2"/>
                </a:solidFill>
                <a:latin typeface="Arial Narrow" charset="0"/>
              </a:rPr>
              <a:t>r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from a single point charge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Q is</a:t>
            </a: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So the absolute potential by a single point charge can be thought of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3200" b="1" u="sng" dirty="0" smtClean="0">
                <a:solidFill>
                  <a:srgbClr val="CC0000"/>
                </a:solidFill>
                <a:latin typeface="Arial Narrow" charset="0"/>
              </a:rPr>
              <a:t>the </a:t>
            </a:r>
            <a:r>
              <a:rPr lang="en-US" sz="3200" b="1" u="sng" dirty="0">
                <a:solidFill>
                  <a:srgbClr val="CC0000"/>
                </a:solidFill>
                <a:latin typeface="Arial Narrow" charset="0"/>
              </a:rPr>
              <a:t>potential difference by a single point charge between </a:t>
            </a:r>
            <a:r>
              <a:rPr lang="en-US" sz="3200" b="1" u="sng" dirty="0" err="1">
                <a:solidFill>
                  <a:srgbClr val="CC0000"/>
                </a:solidFill>
                <a:latin typeface="Arial Narrow" charset="0"/>
              </a:rPr>
              <a:t>r</a:t>
            </a:r>
            <a:r>
              <a:rPr lang="en-US" sz="3200" b="1" u="sng" dirty="0">
                <a:solidFill>
                  <a:srgbClr val="CC0000"/>
                </a:solidFill>
                <a:latin typeface="Arial Narrow" charset="0"/>
              </a:rPr>
              <a:t> and infinity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 </a:t>
            </a:r>
          </a:p>
        </p:txBody>
      </p:sp>
      <p:graphicFrame>
        <p:nvGraphicFramePr>
          <p:cNvPr id="237572" name="Object 4"/>
          <p:cNvGraphicFramePr>
            <a:graphicFrameLocks noChangeAspect="1"/>
          </p:cNvGraphicFramePr>
          <p:nvPr/>
        </p:nvGraphicFramePr>
        <p:xfrm>
          <a:off x="1905000" y="3276600"/>
          <a:ext cx="1157288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60" name="Equation" r:id="rId3" imgW="253800" imgH="164880" progId="Equation.DSMT4">
                  <p:embed/>
                </p:oleObj>
              </mc:Choice>
              <mc:Fallback>
                <p:oleObj name="Equation" r:id="rId3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276600"/>
                        <a:ext cx="1157288" cy="7540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573" name="Object 5"/>
          <p:cNvGraphicFramePr>
            <a:graphicFrameLocks noChangeAspect="1"/>
          </p:cNvGraphicFramePr>
          <p:nvPr>
            <p:extLst/>
          </p:nvPr>
        </p:nvGraphicFramePr>
        <p:xfrm>
          <a:off x="2986088" y="2740025"/>
          <a:ext cx="2195512" cy="191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61" name="Equation" r:id="rId5" imgW="482600" imgH="419100" progId="Equation.DSMT4">
                  <p:embed/>
                </p:oleObj>
              </mc:Choice>
              <mc:Fallback>
                <p:oleObj name="Equation" r:id="rId5" imgW="482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6088" y="2740025"/>
                        <a:ext cx="2195512" cy="19113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574" name="Object 6"/>
          <p:cNvGraphicFramePr>
            <a:graphicFrameLocks noChangeAspect="1"/>
          </p:cNvGraphicFramePr>
          <p:nvPr/>
        </p:nvGraphicFramePr>
        <p:xfrm>
          <a:off x="4648200" y="1265238"/>
          <a:ext cx="91440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62" name="Equation" r:id="rId7" imgW="380880" imgH="203040" progId="Equation.DSMT4">
                  <p:embed/>
                </p:oleObj>
              </mc:Choice>
              <mc:Fallback>
                <p:oleObj name="Equation" r:id="rId7" imgW="380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265238"/>
                        <a:ext cx="914400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7575" name="Object 7"/>
          <p:cNvGraphicFramePr>
            <a:graphicFrameLocks noChangeAspect="1"/>
          </p:cNvGraphicFramePr>
          <p:nvPr>
            <p:extLst/>
          </p:nvPr>
        </p:nvGraphicFramePr>
        <p:xfrm>
          <a:off x="5981700" y="1187450"/>
          <a:ext cx="952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63" name="Equation" r:id="rId9" imgW="381000" imgH="228600" progId="Equation.DSMT4">
                  <p:embed/>
                </p:oleObj>
              </mc:Choice>
              <mc:Fallback>
                <p:oleObj name="Equation" r:id="rId9" imgW="38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700" y="1187450"/>
                        <a:ext cx="9525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7576" name="Picture 8" descr="FG23_00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91200" y="2362200"/>
            <a:ext cx="3048000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247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18870</TotalTime>
  <Words>1224</Words>
  <Application>Microsoft Macintosh PowerPoint</Application>
  <PresentationFormat>On-screen Show (4:3)</PresentationFormat>
  <Paragraphs>134</Paragraphs>
  <Slides>12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 Narrow</vt:lpstr>
      <vt:lpstr>Monotype Corsiva</vt:lpstr>
      <vt:lpstr>ＭＳ Ｐゴシック</vt:lpstr>
      <vt:lpstr>Symbol</vt:lpstr>
      <vt:lpstr>Times New Roman</vt:lpstr>
      <vt:lpstr>phys1443-spring02</vt:lpstr>
      <vt:lpstr>Equation</vt:lpstr>
      <vt:lpstr>PHYS 1444 – Section 002 Lecture #8</vt:lpstr>
      <vt:lpstr>Announcements</vt:lpstr>
      <vt:lpstr>PowerPoint Presentation</vt:lpstr>
      <vt:lpstr>Reminder: Special Project #3</vt:lpstr>
      <vt:lpstr>Electric Potential and Electric Field</vt:lpstr>
      <vt:lpstr>Electric Potential and Electric Field</vt:lpstr>
      <vt:lpstr>Example</vt:lpstr>
      <vt:lpstr>Electric Potential due to Point Charges</vt:lpstr>
      <vt:lpstr>Electric Potential due to Point Charges</vt:lpstr>
      <vt:lpstr>Properties of the Electric Potential</vt:lpstr>
      <vt:lpstr>Shape of the Electric Potential</vt:lpstr>
      <vt:lpstr>Example 23 – 6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567</cp:revision>
  <dcterms:created xsi:type="dcterms:W3CDTF">2012-01-19T04:21:20Z</dcterms:created>
  <dcterms:modified xsi:type="dcterms:W3CDTF">2017-09-27T19:54:44Z</dcterms:modified>
</cp:coreProperties>
</file>