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03" r:id="rId2"/>
    <p:sldId id="482" r:id="rId3"/>
    <p:sldId id="629" r:id="rId4"/>
    <p:sldId id="592" r:id="rId5"/>
    <p:sldId id="593" r:id="rId6"/>
    <p:sldId id="594" r:id="rId7"/>
    <p:sldId id="595" r:id="rId8"/>
    <p:sldId id="596" r:id="rId9"/>
    <p:sldId id="597" r:id="rId1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C5A77"/>
    <a:srgbClr val="660066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07"/>
    <p:restoredTop sz="86378"/>
  </p:normalViewPr>
  <p:slideViewPr>
    <p:cSldViewPr>
      <p:cViewPr varScale="1">
        <p:scale>
          <a:sx n="100" d="100"/>
          <a:sy n="100" d="100"/>
        </p:scale>
        <p:origin x="17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30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1.e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32.emf"/><Relationship Id="rId18" Type="http://schemas.openxmlformats.org/officeDocument/2006/relationships/image" Target="../media/image34.emf"/><Relationship Id="rId19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38656" y="1447800"/>
            <a:ext cx="25587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2,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23 Electric Potential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V </a:t>
            </a:r>
            <a:r>
              <a:rPr lang="en-US" dirty="0">
                <a:latin typeface="Arial Narrow" charset="0"/>
              </a:rPr>
              <a:t>due to Charge Distributions </a:t>
            </a:r>
            <a:endParaRPr lang="en-US" dirty="0" smtClean="0">
              <a:latin typeface="Arial Narrow" charset="0"/>
            </a:endParaRPr>
          </a:p>
          <a:p>
            <a:pPr marL="990600" lvl="1" indent="-533400"/>
            <a:r>
              <a:rPr lang="en-US" dirty="0" err="1" smtClean="0">
                <a:latin typeface="Arial Narrow" charset="0"/>
              </a:rPr>
              <a:t>Equi</a:t>
            </a:r>
            <a:r>
              <a:rPr lang="en-US" dirty="0" smtClean="0">
                <a:latin typeface="Arial Narrow" charset="0"/>
              </a:rPr>
              <a:t>-potential </a:t>
            </a:r>
            <a:r>
              <a:rPr lang="en-US" dirty="0">
                <a:latin typeface="Arial Narrow" charset="0"/>
              </a:rPr>
              <a:t>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Dipole</a:t>
            </a: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Electrostatic </a:t>
            </a:r>
            <a:r>
              <a:rPr lang="en-US" dirty="0">
                <a:latin typeface="Arial Narrow" charset="0"/>
              </a:rPr>
              <a:t>P</a:t>
            </a:r>
            <a:r>
              <a:rPr lang="en-US" dirty="0" smtClean="0">
                <a:latin typeface="Arial Narrow" charset="0"/>
              </a:rPr>
              <a:t>otential Energy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</a:t>
            </a:r>
            <a:endParaRPr lang="en-US" dirty="0">
              <a:latin typeface="Arial Narrow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43000" y="5786735"/>
            <a:ext cx="73533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6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Oct.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9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Oct. 2,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Bring out your special project #3 now</a:t>
            </a:r>
          </a:p>
          <a:p>
            <a:pPr eaLnBrk="1" hangingPunct="1"/>
            <a:r>
              <a:rPr lang="en-US" sz="2800" dirty="0" smtClean="0"/>
              <a:t>Special colloquium 4pm tomorrow, Tuesday, Oct. 3 in SH103</a:t>
            </a:r>
          </a:p>
          <a:p>
            <a:pPr lvl="1" eaLnBrk="1" hangingPunct="1"/>
            <a:r>
              <a:rPr lang="en-US" sz="2400" dirty="0" smtClean="0"/>
              <a:t>Dr. Joseph Ngai of UTA Physics dept.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D39-414E-3645-AE99-E1C86C698B7C}" type="slidenum">
              <a:rPr lang="en-US"/>
              <a:pPr/>
              <a:t>4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Let’s consider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 case of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individual point charges in a given space and V=0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=∞.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V</a:t>
            </a:r>
            <a:r>
              <a:rPr lang="en-US" sz="3200" baseline="-25000" dirty="0" smtClean="0">
                <a:solidFill>
                  <a:schemeClr val="accent2"/>
                </a:solidFill>
                <a:latin typeface="Monotype Corsiva"/>
                <a:cs typeface="Monotype Corsiva"/>
              </a:rPr>
              <a:t>ia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due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to the charge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 err="1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4724400" y="2514600"/>
          <a:ext cx="8699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9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8699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5588000" y="2286000"/>
          <a:ext cx="14557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0" name="Equation" r:id="rId5" imgW="507960" imgH="406080" progId="Equation.DSMT4">
                  <p:embed/>
                </p:oleObj>
              </mc:Choice>
              <mc:Fallback>
                <p:oleObj name="Equation" r:id="rId5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286000"/>
                        <a:ext cx="1455738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584450" y="3889375"/>
          <a:ext cx="13779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1" name="Equation" r:id="rId7" imgW="482400" imgH="431640" progId="Equation.DSMT4">
                  <p:embed/>
                </p:oleObj>
              </mc:Choice>
              <mc:Fallback>
                <p:oleObj name="Equation" r:id="rId7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889375"/>
                        <a:ext cx="13779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825875" y="3886200"/>
          <a:ext cx="19653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2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886200"/>
                        <a:ext cx="1965325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52600" y="4240213"/>
          <a:ext cx="8334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3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40213"/>
                        <a:ext cx="833438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4" name="Equation" r:id="rId13" imgW="609480" imgH="406080" progId="Equation.DSMT4">
                  <p:embed/>
                </p:oleObj>
              </mc:Choice>
              <mc:Fallback>
                <p:oleObj name="Equation" r:id="rId13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49825"/>
                        <a:ext cx="2057400" cy="1374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5" name="Equation" r:id="rId15" imgW="253800" imgH="164880" progId="Equation.DSMT4">
                  <p:embed/>
                </p:oleObj>
              </mc:Choice>
              <mc:Fallback>
                <p:oleObj name="Equation" r:id="rId1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10188"/>
                        <a:ext cx="852488" cy="5572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G23_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Oct. 2,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8F7BD-0588-964C-B167-BFADDDDAB2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638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1816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Arial Narrow" charset="0"/>
                <a:ea typeface="ＭＳ Ｐゴシック" charset="0"/>
                <a:cs typeface="ＭＳ Ｐゴシック" charset="0"/>
              </a:rPr>
              <a:t>Potential due to two charges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: Calculate the electric potential (a) at point A in the figure due to the two charges shown, and (b) at point B.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2860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Electric potential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is a scalar quantity, so one adds the potential by each of the source charge, as if they are numbers.</a:t>
            </a:r>
          </a:p>
        </p:txBody>
      </p:sp>
      <p:graphicFrame>
        <p:nvGraphicFramePr>
          <p:cNvPr id="242694" name="Object 2"/>
          <p:cNvGraphicFramePr>
            <a:graphicFrameLocks noChangeAspect="1"/>
          </p:cNvGraphicFramePr>
          <p:nvPr/>
        </p:nvGraphicFramePr>
        <p:xfrm>
          <a:off x="3048000" y="3276600"/>
          <a:ext cx="6873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4" name="Equation" r:id="rId4" imgW="304800" imgH="228600" progId="Equation.DSMT4">
                  <p:embed/>
                </p:oleObj>
              </mc:Choice>
              <mc:Fallback>
                <p:oleObj name="Equation" r:id="rId4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6873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04800" y="3352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(a) potential at A is</a:t>
            </a:r>
          </a:p>
        </p:txBody>
      </p:sp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5257800" y="3073400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5" name="Equation" r:id="rId6" imgW="800100" imgH="444500" progId="Equation.DSMT4">
                  <p:embed/>
                </p:oleObj>
              </mc:Choice>
              <mc:Fallback>
                <p:oleObj name="Equation" r:id="rId6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73400"/>
                        <a:ext cx="1803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3733800" y="3276600"/>
          <a:ext cx="14890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6" name="Equation" r:id="rId8" imgW="660400" imgH="228600" progId="Equation.DSMT4">
                  <p:embed/>
                </p:oleObj>
              </mc:Choice>
              <mc:Fallback>
                <p:oleObj name="Equation" r:id="rId8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14890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2746375" y="3835400"/>
          <a:ext cx="2892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7" name="Equation" r:id="rId10" imgW="1282700" imgH="444500" progId="Equation.DSMT4">
                  <p:embed/>
                </p:oleObj>
              </mc:Choice>
              <mc:Fallback>
                <p:oleObj name="Equation" r:id="rId10" imgW="128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3835400"/>
                        <a:ext cx="28924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5715000" y="3779838"/>
          <a:ext cx="25193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8" name="Equation" r:id="rId12" imgW="1117600" imgH="469900" progId="Equation.DSMT4">
                  <p:embed/>
                </p:oleObj>
              </mc:Choice>
              <mc:Fallback>
                <p:oleObj name="Equation" r:id="rId12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79838"/>
                        <a:ext cx="25193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551113" y="4743450"/>
          <a:ext cx="64404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9" name="Equation" r:id="rId14" imgW="2857500" imgH="482600" progId="Equation.DSMT4">
                  <p:embed/>
                </p:oleObj>
              </mc:Choice>
              <mc:Fallback>
                <p:oleObj name="Equation" r:id="rId14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743450"/>
                        <a:ext cx="644048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81000" y="57150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(b) How about potential at B?</a:t>
            </a:r>
          </a:p>
        </p:txBody>
      </p:sp>
    </p:spTree>
    <p:extLst>
      <p:ext uri="{BB962C8B-B14F-4D97-AF65-F5344CB8AC3E}">
        <p14:creationId xmlns:p14="http://schemas.microsoft.com/office/powerpoint/2010/main" val="19290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E5C8-869A-8C42-897B-94DBA17EB52A}" type="slidenum">
              <a:rPr lang="en-US"/>
              <a:pPr/>
              <a:t>6</a:t>
            </a:fld>
            <a:endParaRPr lang="en-US"/>
          </a:p>
        </p:txBody>
      </p:sp>
      <p:pic>
        <p:nvPicPr>
          <p:cNvPr id="242690" name="Picture 2" descr="FG23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743200" cy="20574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8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477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Potential due to a ring of charge</a:t>
            </a:r>
            <a:r>
              <a:rPr lang="en-US" sz="2800" dirty="0"/>
              <a:t>: A thin circular ring of radius R carries a uniformly distributed charge Q. Determine the electric potential at a point P on the axis of the ring a distance </a:t>
            </a:r>
            <a:r>
              <a:rPr lang="en-US" sz="2800" dirty="0" err="1"/>
              <a:t>x</a:t>
            </a:r>
            <a:r>
              <a:rPr lang="en-US" sz="2800" dirty="0"/>
              <a:t> from its center.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819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Each point on the ring is at the same distance from the point P.  What is the distance?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4205288" y="3352800"/>
          <a:ext cx="20431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08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352800"/>
                        <a:ext cx="20431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388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potential at P is</a:t>
            </a: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1381125" y="4267200"/>
          <a:ext cx="18097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09" name="Equation" r:id="rId6" imgW="723600" imgH="406080" progId="Equation.DSMT4">
                  <p:embed/>
                </p:oleObj>
              </mc:Choice>
              <mc:Fallback>
                <p:oleObj name="Equation" r:id="rId6" imgW="723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267200"/>
                        <a:ext cx="18097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815975" y="4495800"/>
          <a:ext cx="631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0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495800"/>
                        <a:ext cx="6318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3155950" y="4267200"/>
          <a:ext cx="18732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1" name="Equation" r:id="rId10" imgW="749160" imgH="406080" progId="Equation.DSMT4">
                  <p:embed/>
                </p:oleObj>
              </mc:Choice>
              <mc:Fallback>
                <p:oleObj name="Equation" r:id="rId10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4267200"/>
                        <a:ext cx="18732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016250" y="5135563"/>
          <a:ext cx="307975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2" name="Equation" r:id="rId12" imgW="1231560" imgH="444240" progId="Equation.DSMT4">
                  <p:embed/>
                </p:oleObj>
              </mc:Choice>
              <mc:Fallback>
                <p:oleObj name="Equation" r:id="rId12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5135563"/>
                        <a:ext cx="3079750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6038850" y="5105400"/>
          <a:ext cx="21907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3" name="Equation" r:id="rId14" imgW="876240" imgH="444240" progId="Equation.DSMT4">
                  <p:embed/>
                </p:oleObj>
              </mc:Choice>
              <mc:Fallback>
                <p:oleObj name="Equation" r:id="rId14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105400"/>
                        <a:ext cx="219075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419600"/>
            <a:ext cx="2722563" cy="1676400"/>
            <a:chOff x="3168" y="2784"/>
            <a:chExt cx="1715" cy="1056"/>
          </a:xfrm>
        </p:grpSpPr>
        <p:sp>
          <p:nvSpPr>
            <p:cNvPr id="242702" name="Oval 14"/>
            <p:cNvSpPr>
              <a:spLocks noChangeArrowheads="1"/>
            </p:cNvSpPr>
            <p:nvPr/>
          </p:nvSpPr>
          <p:spPr bwMode="auto">
            <a:xfrm>
              <a:off x="3168" y="3264"/>
              <a:ext cx="528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888" y="2784"/>
              <a:ext cx="995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charset="0"/>
                </a:rPr>
                <a:t>What’s this?</a:t>
              </a:r>
            </a:p>
          </p:txBody>
        </p:sp>
        <p:cxnSp>
          <p:nvCxnSpPr>
            <p:cNvPr id="242704" name="AutoShape 16"/>
            <p:cNvCxnSpPr>
              <a:cxnSpLocks noChangeShapeType="1"/>
              <a:stCxn id="242703" idx="2"/>
              <a:endCxn id="242702" idx="7"/>
            </p:cNvCxnSpPr>
            <p:nvPr/>
          </p:nvCxnSpPr>
          <p:spPr bwMode="auto">
            <a:xfrm flipH="1">
              <a:off x="3619" y="3099"/>
              <a:ext cx="767" cy="24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163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7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equipotential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lines in 2-D or the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equipotential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equipotential surfaces (lines) are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points on an equipotential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these 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  <p:extLst>
      <p:ext uri="{BB962C8B-B14F-4D97-AF65-F5344CB8AC3E}">
        <p14:creationId xmlns:p14="http://schemas.microsoft.com/office/powerpoint/2010/main" val="17972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8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equipotential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867400" y="4495800"/>
            <a:ext cx="305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Arial Narrow" charset="0"/>
              </a:rPr>
              <a:t>Just </a:t>
            </a:r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like </a:t>
            </a:r>
            <a:r>
              <a:rPr lang="en-US" sz="2000" b="1" smtClean="0">
                <a:solidFill>
                  <a:srgbClr val="FF0066"/>
                </a:solidFill>
                <a:latin typeface="Arial Narrow" charset="0"/>
              </a:rPr>
              <a:t>the </a:t>
            </a:r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topological map</a:t>
            </a:r>
          </a:p>
        </p:txBody>
      </p:sp>
    </p:spTree>
    <p:extLst>
      <p:ext uri="{BB962C8B-B14F-4D97-AF65-F5344CB8AC3E}">
        <p14:creationId xmlns:p14="http://schemas.microsoft.com/office/powerpoint/2010/main" val="5037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9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P=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r&gt;&gt;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r&gt;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then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2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84688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3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4" name="Equation" r:id="rId8" imgW="812520" imgH="406080" progId="Equation.DSMT4">
                  <p:embed/>
                </p:oleObj>
              </mc:Choice>
              <mc:Fallback>
                <p:oleObj name="Equation" r:id="rId8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16240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>
            <p:extLst/>
          </p:nvPr>
        </p:nvGraphicFramePr>
        <p:xfrm>
          <a:off x="2463800" y="4152900"/>
          <a:ext cx="2462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5" name="Equation" r:id="rId10" imgW="1231900" imgH="508000" progId="Equation.DSMT4">
                  <p:embed/>
                </p:oleObj>
              </mc:Choice>
              <mc:Fallback>
                <p:oleObj name="Equation" r:id="rId10" imgW="1231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152900"/>
                        <a:ext cx="2462213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>
            <p:extLst/>
          </p:nvPr>
        </p:nvGraphicFramePr>
        <p:xfrm>
          <a:off x="4903788" y="4251325"/>
          <a:ext cx="23860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6" name="Equation" r:id="rId12" imgW="1193800" imgH="431800" progId="Equation.DSMT4">
                  <p:embed/>
                </p:oleObj>
              </mc:Choice>
              <mc:Fallback>
                <p:oleObj name="Equation" r:id="rId12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4251325"/>
                        <a:ext cx="238601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>
            <p:extLst/>
          </p:nvPr>
        </p:nvGraphicFramePr>
        <p:xfrm>
          <a:off x="7188200" y="4229100"/>
          <a:ext cx="1803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7" name="Equation" r:id="rId14" imgW="901700" imgH="444500" progId="Equation.DSMT4">
                  <p:embed/>
                </p:oleObj>
              </mc:Choice>
              <mc:Fallback>
                <p:oleObj name="Equation" r:id="rId14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229100"/>
                        <a:ext cx="18034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>
            <p:extLst/>
          </p:nvPr>
        </p:nvGraphicFramePr>
        <p:xfrm>
          <a:off x="711200" y="5461000"/>
          <a:ext cx="1651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8" name="Equation" r:id="rId16" imgW="825500" imgH="431800" progId="Equation.DSMT4">
                  <p:embed/>
                </p:oleObj>
              </mc:Choice>
              <mc:Fallback>
                <p:oleObj name="Equation" r:id="rId16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461000"/>
                        <a:ext cx="16510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15535" y="5486400"/>
            <a:ext cx="1546865" cy="809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30037" y="5562600"/>
            <a:ext cx="2809082" cy="1123633"/>
          </a:xfrm>
          <a:prstGeom prst="rect">
            <a:avLst/>
          </a:prstGeom>
          <a:solidFill>
            <a:srgbClr val="99FFCC"/>
          </a:solidFill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953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19800</TotalTime>
  <Words>748</Words>
  <Application>Microsoft Macintosh PowerPoint</Application>
  <PresentationFormat>On-screen Show (4:3)</PresentationFormat>
  <Paragraphs>85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1444 – Section 002 Lecture #9</vt:lpstr>
      <vt:lpstr>Announcements</vt:lpstr>
      <vt:lpstr>PowerPoint Presentation</vt:lpstr>
      <vt:lpstr>Electric Potential by Charge Distributions</vt:lpstr>
      <vt:lpstr>Example </vt:lpstr>
      <vt:lpstr>Example 23 – 8 </vt:lpstr>
      <vt:lpstr>Equi-potential Surfaces</vt:lpstr>
      <vt:lpstr>Equi-potential Surfaces</vt:lpstr>
      <vt:lpstr>Electric Potential due to Electric Dipoles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587</cp:revision>
  <dcterms:created xsi:type="dcterms:W3CDTF">2012-01-19T04:21:20Z</dcterms:created>
  <dcterms:modified xsi:type="dcterms:W3CDTF">2017-10-02T19:54:17Z</dcterms:modified>
</cp:coreProperties>
</file>