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3" r:id="rId2"/>
    <p:sldId id="482" r:id="rId3"/>
    <p:sldId id="629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9"/>
    <p:restoredTop sz="94660"/>
  </p:normalViewPr>
  <p:slideViewPr>
    <p:cSldViewPr>
      <p:cViewPr varScale="1">
        <p:scale>
          <a:sx n="86" d="100"/>
          <a:sy n="86" d="100"/>
        </p:scale>
        <p:origin x="7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w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1" Type="http://schemas.openxmlformats.org/officeDocument/2006/relationships/image" Target="../media/image58.emf"/><Relationship Id="rId2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w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e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e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emf"/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emf"/><Relationship Id="rId4" Type="http://schemas.openxmlformats.org/officeDocument/2006/relationships/image" Target="../media/image48.wmf"/><Relationship Id="rId5" Type="http://schemas.openxmlformats.org/officeDocument/2006/relationships/image" Target="../media/image49.e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4.wmf"/><Relationship Id="rId5" Type="http://schemas.openxmlformats.org/officeDocument/2006/relationships/image" Target="../media/image4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3.w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4.emf"/><Relationship Id="rId24" Type="http://schemas.openxmlformats.org/officeDocument/2006/relationships/oleObject" Target="../embeddings/oleObject50.bin"/><Relationship Id="rId25" Type="http://schemas.openxmlformats.org/officeDocument/2006/relationships/image" Target="../media/image55.wmf"/><Relationship Id="rId26" Type="http://schemas.openxmlformats.org/officeDocument/2006/relationships/oleObject" Target="../embeddings/oleObject51.bin"/><Relationship Id="rId27" Type="http://schemas.openxmlformats.org/officeDocument/2006/relationships/image" Target="../media/image56.emf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0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51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0.w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20" Type="http://schemas.openxmlformats.org/officeDocument/2006/relationships/image" Target="../media/image71.wmf"/><Relationship Id="rId21" Type="http://schemas.openxmlformats.org/officeDocument/2006/relationships/oleObject" Target="../embeddings/oleObject66.bin"/><Relationship Id="rId22" Type="http://schemas.openxmlformats.org/officeDocument/2006/relationships/image" Target="../media/image72.emf"/><Relationship Id="rId23" Type="http://schemas.openxmlformats.org/officeDocument/2006/relationships/oleObject" Target="../embeddings/oleObject67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68.bin"/><Relationship Id="rId26" Type="http://schemas.openxmlformats.org/officeDocument/2006/relationships/image" Target="../media/image74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1.bin"/><Relationship Id="rId12" Type="http://schemas.openxmlformats.org/officeDocument/2006/relationships/image" Target="../media/image67.w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63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64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6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18.e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5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36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3547" y="1447800"/>
            <a:ext cx="288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4,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1336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 &amp; eV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Capacitors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Molecular description of Dielectric </a:t>
            </a:r>
            <a:r>
              <a:rPr lang="en-US" dirty="0" smtClean="0">
                <a:latin typeface="Arial Narrow" charset="0"/>
              </a:rPr>
              <a:t>Material</a:t>
            </a:r>
            <a:endParaRPr lang="en-US" sz="32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75A-7488-574A-B63A-BBB524EE41AA}" type="slidenum">
              <a:rPr lang="en-US"/>
              <a:pPr/>
              <a:t>10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Capacitors (or Condensers)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52400" y="5334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device that can store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But does not let them flow through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does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it consist of?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Usually consists of two conducting objects (plates or sheets) placed near each other without touching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Why can’t they touch each other?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charge will neutralize…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Can you give some examples?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Camera flash, UPS, Surge protectors, binary circuits,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memory, etc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 different than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provides potential difference by storing energy (usually chemical energy) while the capacitor stores charges but very little energy.</a:t>
            </a:r>
          </a:p>
        </p:txBody>
      </p:sp>
    </p:spTree>
    <p:extLst>
      <p:ext uri="{BB962C8B-B14F-4D97-AF65-F5344CB8AC3E}">
        <p14:creationId xmlns:p14="http://schemas.microsoft.com/office/powerpoint/2010/main" val="6443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A0CC-1A65-814C-981A-7D007EE5555C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2590800"/>
            <a:ext cx="4906963" cy="1763713"/>
            <a:chOff x="-816" y="1056"/>
            <a:chExt cx="4416" cy="1548"/>
          </a:xfrm>
        </p:grpSpPr>
        <p:pic>
          <p:nvPicPr>
            <p:cNvPr id="203791" name="Picture 15" descr="FG24_001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816" y="1056"/>
              <a:ext cx="4416" cy="1548"/>
            </a:xfrm>
            <a:prstGeom prst="rect">
              <a:avLst/>
            </a:prstGeom>
            <a:noFill/>
          </p:spPr>
        </p:pic>
        <p:sp>
          <p:nvSpPr>
            <p:cNvPr id="203793" name="Rectangle 17"/>
            <p:cNvSpPr>
              <a:spLocks noChangeArrowheads="1"/>
            </p:cNvSpPr>
            <p:nvPr/>
          </p:nvSpPr>
          <p:spPr bwMode="auto">
            <a:xfrm>
              <a:off x="96" y="2256"/>
              <a:ext cx="5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48200" y="4876800"/>
            <a:ext cx="4038600" cy="1828800"/>
            <a:chOff x="3984" y="3120"/>
            <a:chExt cx="1536" cy="1152"/>
          </a:xfrm>
        </p:grpSpPr>
        <p:pic>
          <p:nvPicPr>
            <p:cNvPr id="203808" name="Picture 32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3120"/>
              <a:ext cx="1536" cy="1152"/>
            </a:xfrm>
            <a:prstGeom prst="rect">
              <a:avLst/>
            </a:prstGeom>
            <a:noFill/>
          </p:spPr>
        </p:pic>
        <p:sp>
          <p:nvSpPr>
            <p:cNvPr id="203810" name="Rectangle 34"/>
            <p:cNvSpPr>
              <a:spLocks noChangeArrowheads="1"/>
            </p:cNvSpPr>
            <p:nvPr/>
          </p:nvSpPr>
          <p:spPr bwMode="auto">
            <a:xfrm>
              <a:off x="3984" y="3120"/>
              <a:ext cx="1056" cy="11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5184" y="4128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simple capacitor consists of a pair of parallel plates of area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A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separated by a distance 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cylindrical capacitors are essentially parallel plates wrapped around as a cylinder.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953000" y="2590800"/>
            <a:ext cx="2667000" cy="2133600"/>
            <a:chOff x="2832" y="1008"/>
            <a:chExt cx="2400" cy="1872"/>
          </a:xfrm>
        </p:grpSpPr>
        <p:pic>
          <p:nvPicPr>
            <p:cNvPr id="203792" name="Picture 16" descr="FG24_00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1008"/>
              <a:ext cx="2400" cy="1776"/>
            </a:xfrm>
            <a:prstGeom prst="rect">
              <a:avLst/>
            </a:prstGeom>
            <a:noFill/>
          </p:spPr>
        </p:pic>
        <p:sp>
          <p:nvSpPr>
            <p:cNvPr id="203795" name="Rectangle 19"/>
            <p:cNvSpPr>
              <a:spLocks noChangeArrowheads="1"/>
            </p:cNvSpPr>
            <p:nvPr/>
          </p:nvSpPr>
          <p:spPr bwMode="auto">
            <a:xfrm>
              <a:off x="3504" y="2496"/>
              <a:ext cx="288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381000" y="426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would you draw symbols for a capacitor and a battery?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Capacitor -||-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(+) -|i- (-)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67200" y="4953000"/>
            <a:ext cx="2590800" cy="1905000"/>
            <a:chOff x="2256" y="3120"/>
            <a:chExt cx="1632" cy="1200"/>
          </a:xfrm>
        </p:grpSpPr>
        <p:pic>
          <p:nvPicPr>
            <p:cNvPr id="203807" name="Picture 31" descr="FG24_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120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3809" name="Rectangle 33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3811" name="Rectangle 35"/>
            <p:cNvSpPr>
              <a:spLocks noChangeArrowheads="1"/>
            </p:cNvSpPr>
            <p:nvPr/>
          </p:nvSpPr>
          <p:spPr bwMode="auto">
            <a:xfrm>
              <a:off x="2736" y="41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3819" name="AutoShape 43"/>
          <p:cNvSpPr>
            <a:spLocks noChangeArrowheads="1"/>
          </p:cNvSpPr>
          <p:nvPr/>
        </p:nvSpPr>
        <p:spPr bwMode="auto">
          <a:xfrm>
            <a:off x="6156325" y="5197475"/>
            <a:ext cx="1165225" cy="1339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Circuit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Diagram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9400" y="5943600"/>
            <a:ext cx="76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5F7D-3D35-824F-BCBE-7C17644AB5B9}" type="slidenum">
              <a:rPr lang="en-US"/>
              <a:pPr/>
              <a:t>12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 you think will happen if a battery is connected ( or the voltage is applied) to a capacitor?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capacitor gets charged quickly, one plate positive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other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in equal amount.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Each battery terminal, the wires and the plates are conductors.  What does this mean?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 conductors are at the same potential.   And?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full battery voltage is applied across the capacitor plates.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for a given capacitor, the amount of charge stored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on each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plate is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proportional to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between the plates.  How would you write this formula?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 is a proportionality constant, called capacitance of the device.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unit? 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Capacitors</a:t>
            </a: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1219200" y="5537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295400" cy="482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284538" y="6324600"/>
            <a:ext cx="601662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C/V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3962400" y="63246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or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495800" y="6324600"/>
            <a:ext cx="12255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Farad (F)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2895600" y="5607050"/>
            <a:ext cx="49291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C is a property of a capacitor so does not depend on Q or V.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6089650" y="6323013"/>
            <a:ext cx="276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Narrow" charset="0"/>
              </a:rPr>
              <a:t>Normally use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or pF.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67600" y="1981200"/>
            <a:ext cx="2590800" cy="1905000"/>
            <a:chOff x="2256" y="3216"/>
            <a:chExt cx="1632" cy="1200"/>
          </a:xfrm>
        </p:grpSpPr>
        <p:pic>
          <p:nvPicPr>
            <p:cNvPr id="204818" name="Picture 18" descr="FG24_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3216"/>
              <a:ext cx="1536" cy="115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819" name="Rectangle 19"/>
            <p:cNvSpPr>
              <a:spLocks noChangeArrowheads="1"/>
            </p:cNvSpPr>
            <p:nvPr/>
          </p:nvSpPr>
          <p:spPr bwMode="auto">
            <a:xfrm>
              <a:off x="3264" y="3216"/>
              <a:ext cx="624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2736" y="4224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8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C7B-B6E8-4E41-A13E-C0D6634838F6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841" name="Picture 17" descr="FG24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09650"/>
            <a:ext cx="5181600" cy="1962150"/>
          </a:xfrm>
          <a:prstGeom prst="rect">
            <a:avLst/>
          </a:prstGeom>
          <a:noFill/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Determination of Capacitance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can be determined analytically for capacitors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 simple geometry and air in between.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Let’s consider a parallel plate capacitor.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Plates have area A each and separated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smaller than the length, and so E is uniform.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 for parallel plates is 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σ/ε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σ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the surface charge density.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 and V are related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we take the integral from lower potential (a) higher potential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along the field line, we obtain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from the formula: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do you notice?</a:t>
            </a:r>
          </a:p>
        </p:txBody>
      </p:sp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3429000" y="3352800"/>
          <a:ext cx="687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687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3" name="Object 19"/>
          <p:cNvGraphicFramePr>
            <a:graphicFrameLocks noChangeAspect="1"/>
          </p:cNvGraphicFramePr>
          <p:nvPr/>
        </p:nvGraphicFramePr>
        <p:xfrm>
          <a:off x="609600" y="4845050"/>
          <a:ext cx="5159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2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45050"/>
                        <a:ext cx="5159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4" name="Object 20"/>
          <p:cNvGraphicFramePr>
            <a:graphicFrameLocks noChangeAspect="1"/>
          </p:cNvGraphicFramePr>
          <p:nvPr>
            <p:extLst/>
          </p:nvPr>
        </p:nvGraphicFramePr>
        <p:xfrm>
          <a:off x="3657600" y="5386388"/>
          <a:ext cx="2667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3" name="Equation" r:id="rId8" imgW="1485900" imgH="431800" progId="Equation.DSMT4">
                  <p:embed/>
                </p:oleObj>
              </mc:Choice>
              <mc:Fallback>
                <p:oleObj name="Equation" r:id="rId8" imgW="1485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86388"/>
                        <a:ext cx="2667000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6477000" y="5486400"/>
            <a:ext cx="2590800" cy="1069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C only depends on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area and the 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distance of the plates and the permittivity of the medium between them.</a:t>
            </a:r>
          </a:p>
        </p:txBody>
      </p:sp>
      <p:graphicFrame>
        <p:nvGraphicFramePr>
          <p:cNvPr id="205847" name="Object 23"/>
          <p:cNvGraphicFramePr>
            <a:graphicFrameLocks noChangeAspect="1"/>
          </p:cNvGraphicFramePr>
          <p:nvPr/>
        </p:nvGraphicFramePr>
        <p:xfrm>
          <a:off x="1108075" y="4876800"/>
          <a:ext cx="873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4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6800"/>
                        <a:ext cx="87312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8" name="Object 24"/>
          <p:cNvGraphicFramePr>
            <a:graphicFrameLocks noChangeAspect="1"/>
          </p:cNvGraphicFramePr>
          <p:nvPr>
            <p:extLst/>
          </p:nvPr>
        </p:nvGraphicFramePr>
        <p:xfrm>
          <a:off x="1970087" y="4765675"/>
          <a:ext cx="1687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Equation" r:id="rId12" imgW="1079500" imgH="342900" progId="Equation.DSMT4">
                  <p:embed/>
                </p:oleObj>
              </mc:Choice>
              <mc:Fallback>
                <p:oleObj name="Equation" r:id="rId12" imgW="10795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7" y="4765675"/>
                        <a:ext cx="16875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9" name="Object 25"/>
          <p:cNvGraphicFramePr>
            <a:graphicFrameLocks noChangeAspect="1"/>
          </p:cNvGraphicFramePr>
          <p:nvPr/>
        </p:nvGraphicFramePr>
        <p:xfrm>
          <a:off x="3581400" y="4724400"/>
          <a:ext cx="933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14" imgW="596880" imgH="330120" progId="Equation.DSMT4">
                  <p:embed/>
                </p:oleObj>
              </mc:Choice>
              <mc:Fallback>
                <p:oleObj name="Equation" r:id="rId14" imgW="596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933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0" name="Object 26"/>
          <p:cNvGraphicFramePr>
            <a:graphicFrameLocks noChangeAspect="1"/>
          </p:cNvGraphicFramePr>
          <p:nvPr/>
        </p:nvGraphicFramePr>
        <p:xfrm>
          <a:off x="4476750" y="4724400"/>
          <a:ext cx="9334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16" imgW="596880" imgH="406080" progId="Equation.DSMT4">
                  <p:embed/>
                </p:oleObj>
              </mc:Choice>
              <mc:Fallback>
                <p:oleObj name="Equation" r:id="rId16" imgW="596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724400"/>
                        <a:ext cx="9334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1" name="Object 27"/>
          <p:cNvGraphicFramePr>
            <a:graphicFrameLocks noChangeAspect="1"/>
          </p:cNvGraphicFramePr>
          <p:nvPr/>
        </p:nvGraphicFramePr>
        <p:xfrm>
          <a:off x="5405438" y="4724400"/>
          <a:ext cx="1071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8" name="Equation" r:id="rId18" imgW="685800" imgH="406080" progId="Equation.DSMT4">
                  <p:embed/>
                </p:oleObj>
              </mc:Choice>
              <mc:Fallback>
                <p:oleObj name="Equation" r:id="rId18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724400"/>
                        <a:ext cx="107156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2" name="Object 28"/>
          <p:cNvGraphicFramePr>
            <a:graphicFrameLocks noChangeAspect="1"/>
          </p:cNvGraphicFramePr>
          <p:nvPr/>
        </p:nvGraphicFramePr>
        <p:xfrm>
          <a:off x="6396038" y="4738688"/>
          <a:ext cx="1071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9" name="Equation" r:id="rId20" imgW="685800" imgH="406080" progId="Equation.DSMT4">
                  <p:embed/>
                </p:oleObj>
              </mc:Choice>
              <mc:Fallback>
                <p:oleObj name="Equation" r:id="rId20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738688"/>
                        <a:ext cx="1071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3" name="Object 29"/>
          <p:cNvGraphicFramePr>
            <a:graphicFrameLocks noChangeAspect="1"/>
          </p:cNvGraphicFramePr>
          <p:nvPr>
            <p:extLst/>
          </p:nvPr>
        </p:nvGraphicFramePr>
        <p:xfrm>
          <a:off x="7456488" y="4714875"/>
          <a:ext cx="12096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0" name="Equation" r:id="rId22" imgW="774700" imgH="419100" progId="Equation.DSMT4">
                  <p:embed/>
                </p:oleObj>
              </mc:Choice>
              <mc:Fallback>
                <p:oleObj name="Equation" r:id="rId22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4714875"/>
                        <a:ext cx="12096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4" name="Object 30"/>
          <p:cNvGraphicFramePr>
            <a:graphicFrameLocks noChangeAspect="1"/>
          </p:cNvGraphicFramePr>
          <p:nvPr/>
        </p:nvGraphicFramePr>
        <p:xfrm>
          <a:off x="8688388" y="4724400"/>
          <a:ext cx="4556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1" name="Equation" r:id="rId24" imgW="291960" imgH="406080" progId="Equation.DSMT4">
                  <p:embed/>
                </p:oleObj>
              </mc:Choice>
              <mc:Fallback>
                <p:oleObj name="Equation" r:id="rId24" imgW="291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4724400"/>
                        <a:ext cx="4556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56" name="Object 32"/>
          <p:cNvGraphicFramePr>
            <a:graphicFrameLocks noChangeAspect="1"/>
          </p:cNvGraphicFramePr>
          <p:nvPr>
            <p:extLst/>
          </p:nvPr>
        </p:nvGraphicFramePr>
        <p:xfrm>
          <a:off x="4103688" y="3186113"/>
          <a:ext cx="12176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Equation" r:id="rId26" imgW="584200" imgH="342900" progId="Equation.DSMT4">
                  <p:embed/>
                </p:oleObj>
              </mc:Choice>
              <mc:Fallback>
                <p:oleObj name="Equation" r:id="rId26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186113"/>
                        <a:ext cx="12176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724400" y="4716463"/>
            <a:ext cx="1371600" cy="617537"/>
            <a:chOff x="2976" y="2971"/>
            <a:chExt cx="864" cy="389"/>
          </a:xfrm>
        </p:grpSpPr>
        <p:sp>
          <p:nvSpPr>
            <p:cNvPr id="205857" name="Oval 33"/>
            <p:cNvSpPr>
              <a:spLocks noChangeArrowheads="1"/>
            </p:cNvSpPr>
            <p:nvPr/>
          </p:nvSpPr>
          <p:spPr bwMode="auto">
            <a:xfrm rot="-732245">
              <a:off x="3600" y="2976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85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05859" name="AutoShape 35"/>
            <p:cNvCxnSpPr>
              <a:cxnSpLocks noChangeShapeType="1"/>
              <a:endCxn id="205857" idx="0"/>
            </p:cNvCxnSpPr>
            <p:nvPr/>
          </p:nvCxnSpPr>
          <p:spPr bwMode="auto">
            <a:xfrm rot="16200000">
              <a:off x="3393" y="2692"/>
              <a:ext cx="5" cy="563"/>
            </a:xfrm>
            <a:prstGeom prst="curvedConnector3">
              <a:avLst>
                <a:gd name="adj1" fmla="val 70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16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3459-F1D1-4649-B2AF-E0831BF03652}" type="slidenum">
              <a:rPr lang="en-US"/>
              <a:pPr/>
              <a:t>14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152400" y="673100"/>
            <a:ext cx="8839200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Capacitor calculations: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Calculate the capacitance of a capacitor whose plates are 20cmx3.0cm and are separated by a 1.0mm air gap.  (b) What is the charge on each plate if the capacitor is connected to a 12-V battery? (c) What is the electric field between the plates? (d) Estimate the area of the plates needed to achieve a capacitance of 1F, given the same air gap.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457200" y="255905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(a) Using the formula for a parallel plate capacitor, we obtain   </a:t>
            </a:r>
          </a:p>
        </p:txBody>
      </p:sp>
      <p:graphicFrame>
        <p:nvGraphicFramePr>
          <p:cNvPr id="206870" name="Object 22"/>
          <p:cNvGraphicFramePr>
            <a:graphicFrameLocks noChangeAspect="1"/>
          </p:cNvGraphicFramePr>
          <p:nvPr>
            <p:extLst/>
          </p:nvPr>
        </p:nvGraphicFramePr>
        <p:xfrm>
          <a:off x="914400" y="2933700"/>
          <a:ext cx="13795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5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33700"/>
                        <a:ext cx="13795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457200" y="4662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From Q=CV, the charge on each plate is    </a:t>
            </a:r>
          </a:p>
        </p:txBody>
      </p:sp>
      <p:graphicFrame>
        <p:nvGraphicFramePr>
          <p:cNvPr id="206872" name="Object 24"/>
          <p:cNvGraphicFramePr>
            <a:graphicFrameLocks noChangeAspect="1"/>
          </p:cNvGraphicFramePr>
          <p:nvPr/>
        </p:nvGraphicFramePr>
        <p:xfrm>
          <a:off x="473075" y="5410200"/>
          <a:ext cx="5937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6" name="Equation" r:id="rId5" imgW="253800" imgH="190440" progId="Equation.DSMT4">
                  <p:embed/>
                </p:oleObj>
              </mc:Choice>
              <mc:Fallback>
                <p:oleObj name="Equation" r:id="rId5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410200"/>
                        <a:ext cx="5937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3" name="Object 25"/>
          <p:cNvGraphicFramePr>
            <a:graphicFrameLocks noChangeAspect="1"/>
          </p:cNvGraphicFramePr>
          <p:nvPr/>
        </p:nvGraphicFramePr>
        <p:xfrm>
          <a:off x="1168400" y="3733800"/>
          <a:ext cx="7899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7" name="Equation" r:id="rId7" imgW="3962160" imgH="406080" progId="Equation.DSMT4">
                  <p:embed/>
                </p:oleObj>
              </mc:Choice>
              <mc:Fallback>
                <p:oleObj name="Equation" r:id="rId7" imgW="3962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3733800"/>
                        <a:ext cx="7899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4" name="Object 26"/>
          <p:cNvGraphicFramePr>
            <a:graphicFrameLocks noChangeAspect="1"/>
          </p:cNvGraphicFramePr>
          <p:nvPr/>
        </p:nvGraphicFramePr>
        <p:xfrm>
          <a:off x="1143000" y="5459413"/>
          <a:ext cx="831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8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59413"/>
                        <a:ext cx="8318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75" name="Object 27"/>
          <p:cNvGraphicFramePr>
            <a:graphicFrameLocks noChangeAspect="1"/>
          </p:cNvGraphicFramePr>
          <p:nvPr/>
        </p:nvGraphicFramePr>
        <p:xfrm>
          <a:off x="1946275" y="5334000"/>
          <a:ext cx="6892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9" name="Equation" r:id="rId11" imgW="2946240" imgH="279360" progId="Equation.DSMT4">
                  <p:embed/>
                </p:oleObj>
              </mc:Choice>
              <mc:Fallback>
                <p:oleObj name="Equation" r:id="rId11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334000"/>
                        <a:ext cx="68929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7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6CD5-E184-7B4B-923C-3A29021D6CA4}" type="slidenum">
              <a:rPr lang="en-US"/>
              <a:pPr/>
              <a:t>15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24 – 1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(C) Using the formula for the electric field in two parallel plates</a:t>
            </a:r>
          </a:p>
        </p:txBody>
      </p:sp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81000" y="1724025"/>
          <a:ext cx="4508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24025"/>
                        <a:ext cx="4508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(d) Solving the capacitance formula for A, we obtain </a:t>
            </a:r>
          </a:p>
        </p:txBody>
      </p:sp>
      <p:graphicFrame>
        <p:nvGraphicFramePr>
          <p:cNvPr id="219145" name="Object 9"/>
          <p:cNvGraphicFramePr>
            <a:graphicFrameLocks noChangeAspect="1"/>
          </p:cNvGraphicFramePr>
          <p:nvPr/>
        </p:nvGraphicFramePr>
        <p:xfrm>
          <a:off x="2160588" y="2514600"/>
          <a:ext cx="1039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14600"/>
                        <a:ext cx="1039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6" name="Object 10"/>
          <p:cNvGraphicFramePr>
            <a:graphicFrameLocks noChangeAspect="1"/>
          </p:cNvGraphicFramePr>
          <p:nvPr/>
        </p:nvGraphicFramePr>
        <p:xfrm>
          <a:off x="5257800" y="2590800"/>
          <a:ext cx="45085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45085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Or, since    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we can obtain    </a:t>
            </a:r>
          </a:p>
        </p:txBody>
      </p:sp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1077913" y="3724275"/>
          <a:ext cx="113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8" name="Equation" r:id="rId9" imgW="520560" imgH="368280" progId="Equation.DSMT4">
                  <p:embed/>
                </p:oleObj>
              </mc:Choice>
              <mc:Fallback>
                <p:oleObj name="Equation" r:id="rId9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3724275"/>
                        <a:ext cx="113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457200" y="5059363"/>
          <a:ext cx="5508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9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59363"/>
                        <a:ext cx="5508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51" name="AutoShape 15"/>
          <p:cNvSpPr>
            <a:spLocks noChangeArrowheads="1"/>
          </p:cNvSpPr>
          <p:nvPr/>
        </p:nvSpPr>
        <p:spPr bwMode="auto">
          <a:xfrm>
            <a:off x="2763838" y="3810000"/>
            <a:ext cx="1468437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A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4598988" y="5775325"/>
            <a:ext cx="408781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About 40% the area of Arlington (256km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).</a:t>
            </a:r>
          </a:p>
        </p:txBody>
      </p:sp>
      <p:graphicFrame>
        <p:nvGraphicFramePr>
          <p:cNvPr id="219153" name="Object 17"/>
          <p:cNvGraphicFramePr>
            <a:graphicFrameLocks noChangeAspect="1"/>
          </p:cNvGraphicFramePr>
          <p:nvPr/>
        </p:nvGraphicFramePr>
        <p:xfrm>
          <a:off x="5715000" y="2362200"/>
          <a:ext cx="4953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Equation" r:id="rId13" imgW="279360" imgH="368280" progId="Equation.DSMT4">
                  <p:embed/>
                </p:oleObj>
              </mc:Choice>
              <mc:Fallback>
                <p:oleObj name="Equation" r:id="rId1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4953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4" name="Object 18"/>
          <p:cNvGraphicFramePr>
            <a:graphicFrameLocks noChangeAspect="1"/>
          </p:cNvGraphicFramePr>
          <p:nvPr/>
        </p:nvGraphicFramePr>
        <p:xfrm>
          <a:off x="6178550" y="2362200"/>
          <a:ext cx="28130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1" name="Equation" r:id="rId15" imgW="1587240" imgH="380880" progId="Equation.DSMT4">
                  <p:embed/>
                </p:oleObj>
              </mc:Choice>
              <mc:Fallback>
                <p:oleObj name="Equation" r:id="rId15" imgW="15872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2362200"/>
                        <a:ext cx="28130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5" name="Object 19"/>
          <p:cNvGraphicFramePr>
            <a:graphicFrameLocks noChangeAspect="1"/>
          </p:cNvGraphicFramePr>
          <p:nvPr/>
        </p:nvGraphicFramePr>
        <p:xfrm>
          <a:off x="733425" y="1485900"/>
          <a:ext cx="5619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17" imgW="317160" imgH="406080" progId="Equation.DSMT4">
                  <p:embed/>
                </p:oleObj>
              </mc:Choice>
              <mc:Fallback>
                <p:oleObj name="Equation" r:id="rId17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5900"/>
                        <a:ext cx="5619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6" name="Object 20"/>
          <p:cNvGraphicFramePr>
            <a:graphicFrameLocks noChangeAspect="1"/>
          </p:cNvGraphicFramePr>
          <p:nvPr/>
        </p:nvGraphicFramePr>
        <p:xfrm>
          <a:off x="1219200" y="1485900"/>
          <a:ext cx="7207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19" imgW="406080" imgH="406080" progId="Equation.DSMT4">
                  <p:embed/>
                </p:oleObj>
              </mc:Choice>
              <mc:Fallback>
                <p:oleObj name="Equation" r:id="rId19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85900"/>
                        <a:ext cx="7207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7" name="Object 21"/>
          <p:cNvGraphicFramePr>
            <a:graphicFrameLocks noChangeAspect="1"/>
          </p:cNvGraphicFramePr>
          <p:nvPr>
            <p:extLst/>
          </p:nvPr>
        </p:nvGraphicFramePr>
        <p:xfrm>
          <a:off x="1949450" y="1449388"/>
          <a:ext cx="69342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21" imgW="3911600" imgH="444500" progId="Equation.DSMT4">
                  <p:embed/>
                </p:oleObj>
              </mc:Choice>
              <mc:Fallback>
                <p:oleObj name="Equation" r:id="rId21" imgW="3911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49388"/>
                        <a:ext cx="69342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8" name="Object 22"/>
          <p:cNvGraphicFramePr>
            <a:graphicFrameLocks noChangeAspect="1"/>
          </p:cNvGraphicFramePr>
          <p:nvPr/>
        </p:nvGraphicFramePr>
        <p:xfrm>
          <a:off x="990600" y="4827588"/>
          <a:ext cx="773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Equation" r:id="rId23" imgW="355320" imgH="406080" progId="Equation.DSMT4">
                  <p:embed/>
                </p:oleObj>
              </mc:Choice>
              <mc:Fallback>
                <p:oleObj name="Equation" r:id="rId23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27588"/>
                        <a:ext cx="773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9" name="Object 23"/>
          <p:cNvGraphicFramePr>
            <a:graphicFrameLocks noChangeAspect="1"/>
          </p:cNvGraphicFramePr>
          <p:nvPr/>
        </p:nvGraphicFramePr>
        <p:xfrm>
          <a:off x="1730375" y="4725988"/>
          <a:ext cx="50514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6" name="Equation" r:id="rId25" imgW="2323800" imgH="495000" progId="Equation.DSMT4">
                  <p:embed/>
                </p:oleObj>
              </mc:Choice>
              <mc:Fallback>
                <p:oleObj name="Equation" r:id="rId25" imgW="2323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4725988"/>
                        <a:ext cx="50514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4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Oct. 4,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410200"/>
          </a:xfrm>
        </p:spPr>
        <p:txBody>
          <a:bodyPr/>
          <a:lstStyle/>
          <a:p>
            <a:r>
              <a:rPr lang="en-US" sz="2800" dirty="0"/>
              <a:t>Mid Term Exam</a:t>
            </a:r>
          </a:p>
          <a:p>
            <a:pPr lvl="1"/>
            <a:r>
              <a:rPr lang="en-US" sz="2400" dirty="0"/>
              <a:t>In class </a:t>
            </a:r>
            <a:r>
              <a:rPr lang="en-US" sz="2400" dirty="0" smtClean="0"/>
              <a:t>Wednesday</a:t>
            </a:r>
            <a:r>
              <a:rPr lang="en-US" sz="2400" dirty="0"/>
              <a:t>, </a:t>
            </a:r>
            <a:r>
              <a:rPr lang="en-US" sz="2400" dirty="0" smtClean="0"/>
              <a:t>Oct. </a:t>
            </a:r>
            <a:r>
              <a:rPr lang="en-US" sz="2400" dirty="0" smtClean="0"/>
              <a:t>18</a:t>
            </a:r>
            <a:endParaRPr lang="en-US" sz="2400" dirty="0"/>
          </a:p>
          <a:p>
            <a:pPr lvl="1"/>
            <a:r>
              <a:rPr lang="en-US" sz="2400" dirty="0"/>
              <a:t>Covers CH21.1 through what we cover in class </a:t>
            </a:r>
            <a:r>
              <a:rPr lang="en-US" sz="2400" dirty="0" smtClean="0"/>
              <a:t>Monday, Oct</a:t>
            </a:r>
            <a:r>
              <a:rPr lang="en-US" sz="2400" smtClean="0"/>
              <a:t>. </a:t>
            </a:r>
            <a:r>
              <a:rPr lang="en-US" sz="2400" smtClean="0"/>
              <a:t>16 </a:t>
            </a:r>
            <a:r>
              <a:rPr lang="en-US" sz="2400" dirty="0" smtClean="0"/>
              <a:t>+ </a:t>
            </a:r>
            <a:r>
              <a:rPr lang="en-US" sz="2400" dirty="0"/>
              <a:t>appendix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</a:t>
            </a:r>
            <a:r>
              <a:rPr lang="en-US" sz="2400" dirty="0" smtClean="0"/>
              <a:t>constants</a:t>
            </a:r>
            <a:endParaRPr lang="en-US" sz="2400" dirty="0"/>
          </a:p>
          <a:p>
            <a:pPr lvl="1" eaLnBrk="1" hangingPunct="1"/>
            <a:r>
              <a:rPr lang="en-US" sz="2400" dirty="0"/>
              <a:t>No derivations, word definitions or solutions of any </a:t>
            </a:r>
            <a:r>
              <a:rPr lang="en-US" sz="2400" dirty="0" smtClean="0"/>
              <a:t>kind!</a:t>
            </a:r>
            <a:endParaRPr lang="en-US" sz="2400" dirty="0"/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  <a:endParaRPr lang="en-US" sz="2400" dirty="0" smtClean="0"/>
          </a:p>
          <a:p>
            <a:pPr eaLnBrk="1" hangingPunct="1"/>
            <a:r>
              <a:rPr lang="en-US" sz="2800" dirty="0"/>
              <a:t>C</a:t>
            </a:r>
            <a:r>
              <a:rPr lang="en-US" sz="2800" dirty="0" smtClean="0"/>
              <a:t>olloquium 4pm today in SH100</a:t>
            </a:r>
          </a:p>
          <a:p>
            <a:pPr lvl="1" eaLnBrk="1" hangingPunct="1"/>
            <a:r>
              <a:rPr lang="en-US" sz="2400" dirty="0" smtClean="0"/>
              <a:t>Dr. Phil </a:t>
            </a:r>
            <a:r>
              <a:rPr lang="en-US" sz="2400" dirty="0" err="1" smtClean="0"/>
              <a:t>Barbeau</a:t>
            </a:r>
            <a:r>
              <a:rPr lang="en-US" sz="2400" dirty="0" smtClean="0"/>
              <a:t> of Duke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4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the 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</a:t>
            </a:r>
            <a:r>
              <a:rPr lang="en-US" i="1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</a:t>
            </a:r>
            <a:r>
              <a:rPr lang="en-US" i="1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5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6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7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93121"/>
              </p:ext>
            </p:extLst>
          </p:nvPr>
        </p:nvGraphicFramePr>
        <p:xfrm>
          <a:off x="1337678" y="5238749"/>
          <a:ext cx="201512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8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678" y="5238749"/>
                        <a:ext cx="2015122" cy="12350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</a:t>
            </a:r>
            <a:r>
              <a:rPr lang="en-US" sz="1800" dirty="0" smtClean="0">
                <a:solidFill>
                  <a:srgbClr val="CC0000"/>
                </a:solidFill>
                <a:latin typeface="Arial Narrow" charset="0"/>
              </a:rPr>
              <a:t>the distance </a:t>
            </a:r>
            <a:r>
              <a:rPr lang="en-US" sz="1800" dirty="0">
                <a:solidFill>
                  <a:srgbClr val="CC0000"/>
                </a:solidFill>
                <a:latin typeface="Arial Narrow" charset="0"/>
              </a:rPr>
              <a:t>in that direction</a:t>
            </a:r>
            <a:r>
              <a:rPr lang="en-US" sz="1800" dirty="0" smtClean="0">
                <a:solidFill>
                  <a:srgbClr val="CC0000"/>
                </a:solidFill>
                <a:latin typeface="Arial Narrow" charset="0"/>
              </a:rPr>
              <a:t>.</a:t>
            </a:r>
            <a:endParaRPr lang="en-US" sz="18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9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0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6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written as a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function of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then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z, and 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vector 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5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6553200" y="30480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1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480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45697"/>
              </p:ext>
            </p:extLst>
          </p:nvPr>
        </p:nvGraphicFramePr>
        <p:xfrm>
          <a:off x="45720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2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28474"/>
              </p:ext>
            </p:extLst>
          </p:nvPr>
        </p:nvGraphicFramePr>
        <p:xfrm>
          <a:off x="58959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3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34357"/>
              </p:ext>
            </p:extLst>
          </p:nvPr>
        </p:nvGraphicFramePr>
        <p:xfrm>
          <a:off x="72390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4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5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6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7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8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9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983944"/>
              </p:ext>
            </p:extLst>
          </p:nvPr>
        </p:nvGraphicFramePr>
        <p:xfrm>
          <a:off x="990600" y="6374571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0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74571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05100" y="6423223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3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4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5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6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7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2828925" y="190500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7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90500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/>
          </p:nvPr>
        </p:nvGraphicFramePr>
        <p:xfrm>
          <a:off x="3968750" y="174625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8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74625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9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0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8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5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6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7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8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39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0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1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2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3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44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3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Oct. 4,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9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electrostatic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in atomic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defined as the energy acquired by a particle carrying the charge equal to that of an electron (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5keV kinetic energy?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5" name="Equation" r:id="rId4" imgW="368280" imgH="164880" progId="Equation.DSMT4">
                  <p:embed/>
                </p:oleObj>
              </mc:Choice>
              <mc:Fallback>
                <p:oleObj name="Equation" r:id="rId4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6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7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19903</TotalTime>
  <Words>1591</Words>
  <Application>Microsoft Macintosh PowerPoint</Application>
  <PresentationFormat>On-screen Show (4:3)</PresentationFormat>
  <Paragraphs>175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#10</vt:lpstr>
      <vt:lpstr>Announcements</vt:lpstr>
      <vt:lpstr>PowerPoint Presentation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  <vt:lpstr>Capacitors (or Condensers)</vt:lpstr>
      <vt:lpstr>Capacitors</vt:lpstr>
      <vt:lpstr>Capacitors</vt:lpstr>
      <vt:lpstr>Determination of Capacitance</vt:lpstr>
      <vt:lpstr>Example 24 – 1</vt:lpstr>
      <vt:lpstr>Example 24 –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621</cp:revision>
  <dcterms:created xsi:type="dcterms:W3CDTF">2012-01-19T04:21:20Z</dcterms:created>
  <dcterms:modified xsi:type="dcterms:W3CDTF">2017-10-04T20:03:36Z</dcterms:modified>
</cp:coreProperties>
</file>