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03" r:id="rId2"/>
    <p:sldId id="482" r:id="rId3"/>
    <p:sldId id="663" r:id="rId4"/>
    <p:sldId id="608" r:id="rId5"/>
    <p:sldId id="609" r:id="rId6"/>
    <p:sldId id="610" r:id="rId7"/>
    <p:sldId id="611" r:id="rId8"/>
    <p:sldId id="612" r:id="rId9"/>
    <p:sldId id="613" r:id="rId10"/>
    <p:sldId id="614" r:id="rId11"/>
    <p:sldId id="615" r:id="rId12"/>
    <p:sldId id="616" r:id="rId13"/>
    <p:sldId id="617" r:id="rId14"/>
    <p:sldId id="618" r:id="rId1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3C5A77"/>
    <a:srgbClr val="660066"/>
    <a:srgbClr val="FFFFCC"/>
    <a:srgbClr val="CC6600"/>
    <a:srgbClr val="FF0066"/>
    <a:srgbClr val="CC00CC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91"/>
    <p:restoredTop sz="86430"/>
  </p:normalViewPr>
  <p:slideViewPr>
    <p:cSldViewPr>
      <p:cViewPr varScale="1">
        <p:scale>
          <a:sx n="117" d="100"/>
          <a:sy n="117" d="100"/>
        </p:scale>
        <p:origin x="184" y="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1" Type="http://schemas.openxmlformats.org/officeDocument/2006/relationships/image" Target="../media/image3.emf"/><Relationship Id="rId2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wmf"/><Relationship Id="rId12" Type="http://schemas.openxmlformats.org/officeDocument/2006/relationships/image" Target="../media/image19.wmf"/><Relationship Id="rId1" Type="http://schemas.openxmlformats.org/officeDocument/2006/relationships/image" Target="../media/image8.wmf"/><Relationship Id="rId2" Type="http://schemas.openxmlformats.org/officeDocument/2006/relationships/image" Target="../media/image9.wmf"/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6" Type="http://schemas.openxmlformats.org/officeDocument/2006/relationships/image" Target="../media/image13.wmf"/><Relationship Id="rId7" Type="http://schemas.openxmlformats.org/officeDocument/2006/relationships/image" Target="../media/image14.wmf"/><Relationship Id="rId8" Type="http://schemas.openxmlformats.org/officeDocument/2006/relationships/image" Target="../media/image15.wmf"/><Relationship Id="rId9" Type="http://schemas.openxmlformats.org/officeDocument/2006/relationships/image" Target="../media/image16.wmf"/><Relationship Id="rId10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emf"/><Relationship Id="rId5" Type="http://schemas.openxmlformats.org/officeDocument/2006/relationships/image" Target="../media/image24.wmf"/><Relationship Id="rId6" Type="http://schemas.openxmlformats.org/officeDocument/2006/relationships/image" Target="../media/image25.wmf"/><Relationship Id="rId7" Type="http://schemas.openxmlformats.org/officeDocument/2006/relationships/image" Target="../media/image26.wmf"/><Relationship Id="rId8" Type="http://schemas.openxmlformats.org/officeDocument/2006/relationships/image" Target="../media/image27.wmf"/><Relationship Id="rId9" Type="http://schemas.openxmlformats.org/officeDocument/2006/relationships/image" Target="../media/image28.wmf"/><Relationship Id="rId10" Type="http://schemas.openxmlformats.org/officeDocument/2006/relationships/image" Target="../media/image29.emf"/><Relationship Id="rId11" Type="http://schemas.openxmlformats.org/officeDocument/2006/relationships/image" Target="../media/image30.wmf"/><Relationship Id="rId1" Type="http://schemas.openxmlformats.org/officeDocument/2006/relationships/image" Target="../media/image20.wmf"/><Relationship Id="rId2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1" Type="http://schemas.openxmlformats.org/officeDocument/2006/relationships/image" Target="../media/image32.wmf"/><Relationship Id="rId2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4" Type="http://schemas.openxmlformats.org/officeDocument/2006/relationships/image" Target="../media/image44.wmf"/><Relationship Id="rId5" Type="http://schemas.openxmlformats.org/officeDocument/2006/relationships/image" Target="../media/image45.wmf"/><Relationship Id="rId6" Type="http://schemas.openxmlformats.org/officeDocument/2006/relationships/image" Target="../media/image46.wmf"/><Relationship Id="rId7" Type="http://schemas.openxmlformats.org/officeDocument/2006/relationships/image" Target="../media/image47.wmf"/><Relationship Id="rId8" Type="http://schemas.openxmlformats.org/officeDocument/2006/relationships/image" Target="../media/image48.wmf"/><Relationship Id="rId1" Type="http://schemas.openxmlformats.org/officeDocument/2006/relationships/image" Target="../media/image41.wmf"/><Relationship Id="rId2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4" Type="http://schemas.openxmlformats.org/officeDocument/2006/relationships/image" Target="../media/image53.wmf"/><Relationship Id="rId5" Type="http://schemas.openxmlformats.org/officeDocument/2006/relationships/image" Target="../media/image54.wmf"/><Relationship Id="rId6" Type="http://schemas.openxmlformats.org/officeDocument/2006/relationships/image" Target="../media/image55.wmf"/><Relationship Id="rId7" Type="http://schemas.openxmlformats.org/officeDocument/2006/relationships/image" Target="../media/image56.emf"/><Relationship Id="rId8" Type="http://schemas.openxmlformats.org/officeDocument/2006/relationships/image" Target="../media/image57.emf"/><Relationship Id="rId9" Type="http://schemas.openxmlformats.org/officeDocument/2006/relationships/image" Target="../media/image58.wmf"/><Relationship Id="rId1" Type="http://schemas.openxmlformats.org/officeDocument/2006/relationships/image" Target="../media/image50.wmf"/><Relationship Id="rId2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4" Type="http://schemas.openxmlformats.org/officeDocument/2006/relationships/image" Target="../media/image62.wmf"/><Relationship Id="rId5" Type="http://schemas.openxmlformats.org/officeDocument/2006/relationships/image" Target="../media/image63.wmf"/><Relationship Id="rId6" Type="http://schemas.openxmlformats.org/officeDocument/2006/relationships/image" Target="../media/image64.wmf"/><Relationship Id="rId7" Type="http://schemas.openxmlformats.org/officeDocument/2006/relationships/image" Target="../media/image65.wmf"/><Relationship Id="rId1" Type="http://schemas.openxmlformats.org/officeDocument/2006/relationships/image" Target="../media/image59.wmf"/><Relationship Id="rId2" Type="http://schemas.openxmlformats.org/officeDocument/2006/relationships/image" Target="../media/image6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35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40.wmf"/><Relationship Id="rId5" Type="http://schemas.openxmlformats.org/officeDocument/2006/relationships/image" Target="../media/image38.jpe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wmf"/><Relationship Id="rId12" Type="http://schemas.openxmlformats.org/officeDocument/2006/relationships/oleObject" Target="../embeddings/oleObject40.bin"/><Relationship Id="rId13" Type="http://schemas.openxmlformats.org/officeDocument/2006/relationships/image" Target="../media/image45.wmf"/><Relationship Id="rId14" Type="http://schemas.openxmlformats.org/officeDocument/2006/relationships/oleObject" Target="../embeddings/oleObject41.bin"/><Relationship Id="rId15" Type="http://schemas.openxmlformats.org/officeDocument/2006/relationships/image" Target="../media/image46.wmf"/><Relationship Id="rId16" Type="http://schemas.openxmlformats.org/officeDocument/2006/relationships/oleObject" Target="../embeddings/oleObject42.bin"/><Relationship Id="rId17" Type="http://schemas.openxmlformats.org/officeDocument/2006/relationships/image" Target="../media/image47.wmf"/><Relationship Id="rId18" Type="http://schemas.openxmlformats.org/officeDocument/2006/relationships/oleObject" Target="../embeddings/oleObject43.bin"/><Relationship Id="rId19" Type="http://schemas.openxmlformats.org/officeDocument/2006/relationships/image" Target="../media/image48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9.jpeg"/><Relationship Id="rId4" Type="http://schemas.openxmlformats.org/officeDocument/2006/relationships/oleObject" Target="../embeddings/oleObject36.bin"/><Relationship Id="rId5" Type="http://schemas.openxmlformats.org/officeDocument/2006/relationships/image" Target="../media/image41.wmf"/><Relationship Id="rId6" Type="http://schemas.openxmlformats.org/officeDocument/2006/relationships/oleObject" Target="../embeddings/oleObject37.bin"/><Relationship Id="rId7" Type="http://schemas.openxmlformats.org/officeDocument/2006/relationships/image" Target="../media/image42.wmf"/><Relationship Id="rId8" Type="http://schemas.openxmlformats.org/officeDocument/2006/relationships/oleObject" Target="../embeddings/oleObject38.bin"/><Relationship Id="rId9" Type="http://schemas.openxmlformats.org/officeDocument/2006/relationships/image" Target="../media/image43.wmf"/><Relationship Id="rId10" Type="http://schemas.openxmlformats.org/officeDocument/2006/relationships/oleObject" Target="../embeddings/oleObject39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7.bin"/><Relationship Id="rId20" Type="http://schemas.openxmlformats.org/officeDocument/2006/relationships/image" Target="../media/image58.wmf"/><Relationship Id="rId10" Type="http://schemas.openxmlformats.org/officeDocument/2006/relationships/image" Target="../media/image53.wmf"/><Relationship Id="rId11" Type="http://schemas.openxmlformats.org/officeDocument/2006/relationships/oleObject" Target="../embeddings/oleObject48.bin"/><Relationship Id="rId12" Type="http://schemas.openxmlformats.org/officeDocument/2006/relationships/image" Target="../media/image54.wmf"/><Relationship Id="rId13" Type="http://schemas.openxmlformats.org/officeDocument/2006/relationships/oleObject" Target="../embeddings/oleObject49.bin"/><Relationship Id="rId14" Type="http://schemas.openxmlformats.org/officeDocument/2006/relationships/image" Target="../media/image55.wmf"/><Relationship Id="rId15" Type="http://schemas.openxmlformats.org/officeDocument/2006/relationships/oleObject" Target="../embeddings/oleObject50.bin"/><Relationship Id="rId16" Type="http://schemas.openxmlformats.org/officeDocument/2006/relationships/image" Target="../media/image56.emf"/><Relationship Id="rId17" Type="http://schemas.openxmlformats.org/officeDocument/2006/relationships/oleObject" Target="../embeddings/oleObject51.bin"/><Relationship Id="rId18" Type="http://schemas.openxmlformats.org/officeDocument/2006/relationships/image" Target="../media/image57.emf"/><Relationship Id="rId19" Type="http://schemas.openxmlformats.org/officeDocument/2006/relationships/oleObject" Target="../embeddings/oleObject52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4.bin"/><Relationship Id="rId4" Type="http://schemas.openxmlformats.org/officeDocument/2006/relationships/image" Target="../media/image50.w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51.wmf"/><Relationship Id="rId7" Type="http://schemas.openxmlformats.org/officeDocument/2006/relationships/oleObject" Target="../embeddings/oleObject46.bin"/><Relationship Id="rId8" Type="http://schemas.openxmlformats.org/officeDocument/2006/relationships/image" Target="../media/image52.wm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7.bin"/><Relationship Id="rId12" Type="http://schemas.openxmlformats.org/officeDocument/2006/relationships/image" Target="../media/image63.wmf"/><Relationship Id="rId13" Type="http://schemas.openxmlformats.org/officeDocument/2006/relationships/oleObject" Target="../embeddings/oleObject58.bin"/><Relationship Id="rId14" Type="http://schemas.openxmlformats.org/officeDocument/2006/relationships/image" Target="../media/image64.wmf"/><Relationship Id="rId15" Type="http://schemas.openxmlformats.org/officeDocument/2006/relationships/oleObject" Target="../embeddings/oleObject59.bin"/><Relationship Id="rId16" Type="http://schemas.openxmlformats.org/officeDocument/2006/relationships/image" Target="../media/image65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3.bin"/><Relationship Id="rId4" Type="http://schemas.openxmlformats.org/officeDocument/2006/relationships/image" Target="../media/image59.wmf"/><Relationship Id="rId5" Type="http://schemas.openxmlformats.org/officeDocument/2006/relationships/oleObject" Target="../embeddings/oleObject54.bin"/><Relationship Id="rId6" Type="http://schemas.openxmlformats.org/officeDocument/2006/relationships/image" Target="../media/image60.wmf"/><Relationship Id="rId7" Type="http://schemas.openxmlformats.org/officeDocument/2006/relationships/oleObject" Target="../embeddings/oleObject55.bin"/><Relationship Id="rId8" Type="http://schemas.openxmlformats.org/officeDocument/2006/relationships/image" Target="../media/image61.wmf"/><Relationship Id="rId9" Type="http://schemas.openxmlformats.org/officeDocument/2006/relationships/oleObject" Target="../embeddings/oleObject56.bin"/><Relationship Id="rId10" Type="http://schemas.openxmlformats.org/officeDocument/2006/relationships/image" Target="../media/image6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.bin"/><Relationship Id="rId20" Type="http://schemas.openxmlformats.org/officeDocument/2006/relationships/image" Target="../media/image16.wmf"/><Relationship Id="rId21" Type="http://schemas.openxmlformats.org/officeDocument/2006/relationships/oleObject" Target="../embeddings/oleObject15.bin"/><Relationship Id="rId22" Type="http://schemas.openxmlformats.org/officeDocument/2006/relationships/image" Target="../media/image17.emf"/><Relationship Id="rId23" Type="http://schemas.openxmlformats.org/officeDocument/2006/relationships/oleObject" Target="../embeddings/oleObject16.bin"/><Relationship Id="rId24" Type="http://schemas.openxmlformats.org/officeDocument/2006/relationships/image" Target="../media/image18.wmf"/><Relationship Id="rId25" Type="http://schemas.openxmlformats.org/officeDocument/2006/relationships/oleObject" Target="../embeddings/oleObject17.bin"/><Relationship Id="rId26" Type="http://schemas.openxmlformats.org/officeDocument/2006/relationships/image" Target="../media/image19.wmf"/><Relationship Id="rId10" Type="http://schemas.openxmlformats.org/officeDocument/2006/relationships/image" Target="../media/image11.wmf"/><Relationship Id="rId11" Type="http://schemas.openxmlformats.org/officeDocument/2006/relationships/oleObject" Target="../embeddings/oleObject10.bin"/><Relationship Id="rId12" Type="http://schemas.openxmlformats.org/officeDocument/2006/relationships/image" Target="../media/image12.wmf"/><Relationship Id="rId13" Type="http://schemas.openxmlformats.org/officeDocument/2006/relationships/oleObject" Target="../embeddings/oleObject11.bin"/><Relationship Id="rId14" Type="http://schemas.openxmlformats.org/officeDocument/2006/relationships/image" Target="../media/image13.wmf"/><Relationship Id="rId15" Type="http://schemas.openxmlformats.org/officeDocument/2006/relationships/oleObject" Target="../embeddings/oleObject12.bin"/><Relationship Id="rId16" Type="http://schemas.openxmlformats.org/officeDocument/2006/relationships/image" Target="../media/image14.wmf"/><Relationship Id="rId17" Type="http://schemas.openxmlformats.org/officeDocument/2006/relationships/oleObject" Target="../embeddings/oleObject13.bin"/><Relationship Id="rId18" Type="http://schemas.openxmlformats.org/officeDocument/2006/relationships/image" Target="../media/image15.wmf"/><Relationship Id="rId19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9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wmf"/><Relationship Id="rId20" Type="http://schemas.openxmlformats.org/officeDocument/2006/relationships/oleObject" Target="../embeddings/oleObject26.bin"/><Relationship Id="rId21" Type="http://schemas.openxmlformats.org/officeDocument/2006/relationships/image" Target="../media/image28.wmf"/><Relationship Id="rId22" Type="http://schemas.openxmlformats.org/officeDocument/2006/relationships/oleObject" Target="../embeddings/oleObject27.bin"/><Relationship Id="rId23" Type="http://schemas.openxmlformats.org/officeDocument/2006/relationships/image" Target="../media/image29.emf"/><Relationship Id="rId24" Type="http://schemas.openxmlformats.org/officeDocument/2006/relationships/oleObject" Target="../embeddings/oleObject28.bin"/><Relationship Id="rId25" Type="http://schemas.openxmlformats.org/officeDocument/2006/relationships/image" Target="../media/image30.wmf"/><Relationship Id="rId10" Type="http://schemas.openxmlformats.org/officeDocument/2006/relationships/oleObject" Target="../embeddings/oleObject21.bin"/><Relationship Id="rId11" Type="http://schemas.openxmlformats.org/officeDocument/2006/relationships/image" Target="../media/image23.emf"/><Relationship Id="rId12" Type="http://schemas.openxmlformats.org/officeDocument/2006/relationships/oleObject" Target="../embeddings/oleObject22.bin"/><Relationship Id="rId13" Type="http://schemas.openxmlformats.org/officeDocument/2006/relationships/image" Target="../media/image24.wmf"/><Relationship Id="rId14" Type="http://schemas.openxmlformats.org/officeDocument/2006/relationships/oleObject" Target="../embeddings/oleObject23.bin"/><Relationship Id="rId15" Type="http://schemas.openxmlformats.org/officeDocument/2006/relationships/image" Target="../media/image25.wmf"/><Relationship Id="rId16" Type="http://schemas.openxmlformats.org/officeDocument/2006/relationships/oleObject" Target="../embeddings/oleObject24.bin"/><Relationship Id="rId17" Type="http://schemas.openxmlformats.org/officeDocument/2006/relationships/image" Target="../media/image26.wmf"/><Relationship Id="rId18" Type="http://schemas.openxmlformats.org/officeDocument/2006/relationships/oleObject" Target="../embeddings/oleObject25.bin"/><Relationship Id="rId19" Type="http://schemas.openxmlformats.org/officeDocument/2006/relationships/image" Target="../media/image2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1.jpeg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0.w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21.emf"/><Relationship Id="rId8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3.bin"/><Relationship Id="rId12" Type="http://schemas.openxmlformats.org/officeDocument/2006/relationships/image" Target="../media/image3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32.w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34.e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3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oleObject" Target="../embeddings/oleObject34.bin"/><Relationship Id="rId5" Type="http://schemas.openxmlformats.org/officeDocument/2006/relationships/image" Target="../media/image39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1444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#11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138654" y="1447800"/>
            <a:ext cx="25587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Oct. 9,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600200" y="2133600"/>
            <a:ext cx="71247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400" dirty="0" smtClean="0">
                <a:latin typeface="Arial Narrow" charset="0"/>
              </a:rPr>
              <a:t>Chapter </a:t>
            </a:r>
            <a:r>
              <a:rPr lang="en-US" sz="2400" dirty="0">
                <a:latin typeface="Arial Narrow" charset="0"/>
              </a:rPr>
              <a:t>24 Capacitance etc..</a:t>
            </a:r>
            <a:endParaRPr lang="en-US" sz="240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sz="2400" dirty="0" smtClean="0">
                <a:latin typeface="Arial Narrow" charset="0"/>
              </a:rPr>
              <a:t>Capacitors </a:t>
            </a:r>
            <a:r>
              <a:rPr lang="en-US" sz="2400" dirty="0">
                <a:latin typeface="Arial Narrow" charset="0"/>
              </a:rPr>
              <a:t>in Series or Parallel</a:t>
            </a:r>
          </a:p>
          <a:p>
            <a:pPr marL="990600" lvl="1" indent="-533400"/>
            <a:r>
              <a:rPr lang="en-US" sz="2400" dirty="0">
                <a:latin typeface="Arial Narrow" charset="0"/>
              </a:rPr>
              <a:t>Electric Energy Storage</a:t>
            </a:r>
          </a:p>
          <a:p>
            <a:pPr marL="990600" lvl="1" indent="-533400"/>
            <a:r>
              <a:rPr lang="en-US" sz="2400" dirty="0">
                <a:latin typeface="Arial Narrow" charset="0"/>
              </a:rPr>
              <a:t>Effect of Dielectric</a:t>
            </a:r>
          </a:p>
          <a:p>
            <a:pPr marL="990600" lvl="1" indent="-533400"/>
            <a:r>
              <a:rPr lang="en-US" sz="2400" dirty="0">
                <a:latin typeface="Arial Narrow" charset="0"/>
              </a:rPr>
              <a:t>Molecular description of Dielectric </a:t>
            </a:r>
            <a:r>
              <a:rPr lang="en-US" sz="2400" dirty="0" smtClean="0">
                <a:latin typeface="Arial Narrow" charset="0"/>
              </a:rPr>
              <a:t>Material</a:t>
            </a:r>
            <a:endParaRPr lang="en-US" dirty="0" smtClean="0">
              <a:latin typeface="Arial Narrow" charset="0"/>
            </a:endParaRPr>
          </a:p>
          <a:p>
            <a:pPr marL="609600" indent="-609600" algn="l"/>
            <a:r>
              <a:rPr lang="en-US" sz="2400" dirty="0">
                <a:latin typeface="Arial Narrow" charset="0"/>
              </a:rPr>
              <a:t>Chapter 25 </a:t>
            </a:r>
          </a:p>
          <a:p>
            <a:pPr marL="969963" lvl="1" indent="-533400">
              <a:buFont typeface="Arial"/>
              <a:buChar char="•"/>
            </a:pPr>
            <a:r>
              <a:rPr lang="en-US" sz="2400" dirty="0">
                <a:latin typeface="Arial Narrow" charset="0"/>
              </a:rPr>
              <a:t>Electric Current and Resistance</a:t>
            </a:r>
          </a:p>
          <a:p>
            <a:pPr marL="969963" lvl="1" indent="-533400">
              <a:buFont typeface="Arial"/>
              <a:buChar char="•"/>
            </a:pPr>
            <a:r>
              <a:rPr lang="en-US" sz="2400" dirty="0">
                <a:latin typeface="Arial Narrow" charset="0"/>
              </a:rPr>
              <a:t>The </a:t>
            </a:r>
            <a:r>
              <a:rPr lang="en-US" sz="2400" dirty="0" smtClean="0">
                <a:latin typeface="Arial Narrow" charset="0"/>
              </a:rPr>
              <a:t>Battery</a:t>
            </a:r>
            <a:endParaRPr lang="en-US" sz="2400" dirty="0">
              <a:latin typeface="Arial Narrow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447330" y="5791200"/>
            <a:ext cx="6255239" cy="46166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charset="0"/>
              </a:rPr>
              <a:t>Today’s homework is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#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7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due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11pm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Monday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Oct. 16!!</a:t>
            </a:r>
            <a:endParaRPr lang="en-US" dirty="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2134-C076-974D-A167-5908672E8531}" type="slidenum">
              <a:rPr lang="en-US"/>
              <a:pPr/>
              <a:t>10</a:t>
            </a:fld>
            <a:endParaRPr lang="en-US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Capacitors in Series</a:t>
            </a: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76200" y="685800"/>
            <a:ext cx="617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Series arrangement is more interesting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battery is connected, +Q flows to the left plate of C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–Q flows to the right plate of C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Since </a:t>
            </a:r>
            <a:r>
              <a:rPr lang="en-US" sz="2000" dirty="0" err="1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capatotors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between were originally neutral, charges get induced to neutralize the ones in the middle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  <a:endParaRPr lang="en-US" sz="2000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sp>
        <p:nvSpPr>
          <p:cNvPr id="222213" name="Rectangle 5"/>
          <p:cNvSpPr>
            <a:spLocks noChangeArrowheads="1"/>
          </p:cNvSpPr>
          <p:nvPr/>
        </p:nvSpPr>
        <p:spPr bwMode="auto">
          <a:xfrm>
            <a:off x="76200" y="2438400"/>
            <a:ext cx="899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the charge on each capacitor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plate is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same value, Q. (</a:t>
            </a:r>
            <a:r>
              <a:rPr lang="en-US" sz="2000" b="1" u="sng" dirty="0">
                <a:solidFill>
                  <a:srgbClr val="FF0000"/>
                </a:solidFill>
                <a:latin typeface="Arial Narrow" charset="0"/>
                <a:ea typeface="ＭＳ Ｐゴシック" charset="-128"/>
              </a:rPr>
              <a:t>Same charge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Consider that the three capacitors behave like an equivalent one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Q=</a:t>
            </a:r>
            <a:r>
              <a:rPr lang="en-US" sz="2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</a:t>
            </a:r>
            <a:r>
              <a:rPr lang="en-US" sz="2000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 sz="2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endParaRPr lang="en-US" sz="2000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total voltage V across the three capacitors in series must be equal to the sum of the voltages across each capacitor.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V=V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=Q/C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+Q/C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+Q/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</a:t>
            </a:r>
            <a:r>
              <a:rPr lang="en-US" sz="2000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endParaRPr lang="en-US" sz="2000" dirty="0" smtClean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Putting all these together, we obtain: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V=Q/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baseline="-25000" dirty="0" err="1">
                <a:solidFill>
                  <a:schemeClr val="accent2"/>
                </a:solidFill>
                <a:latin typeface="Arial Narrow" charset="0"/>
              </a:rPr>
              <a:t>eq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=Q(1/C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+1/C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+1/C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3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Thus the equivalent capacitance is </a:t>
            </a:r>
          </a:p>
        </p:txBody>
      </p:sp>
      <p:graphicFrame>
        <p:nvGraphicFramePr>
          <p:cNvPr id="222214" name="Object 6"/>
          <p:cNvGraphicFramePr>
            <a:graphicFrameLocks noChangeAspect="1"/>
          </p:cNvGraphicFramePr>
          <p:nvPr/>
        </p:nvGraphicFramePr>
        <p:xfrm>
          <a:off x="4579938" y="5475288"/>
          <a:ext cx="2201862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02" name="Equation" r:id="rId3" imgW="1206360" imgH="419040" progId="Equation.DSMT4">
                  <p:embed/>
                </p:oleObj>
              </mc:Choice>
              <mc:Fallback>
                <p:oleObj name="Equation" r:id="rId3" imgW="1206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9938" y="5475288"/>
                        <a:ext cx="2201862" cy="7667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609600" y="6324600"/>
            <a:ext cx="2682875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What is the net effect?</a:t>
            </a:r>
          </a:p>
        </p:txBody>
      </p:sp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3657600" y="6324600"/>
            <a:ext cx="5367338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The capacitance smaller than the smallest C!!!</a:t>
            </a:r>
          </a:p>
        </p:txBody>
      </p:sp>
      <p:pic>
        <p:nvPicPr>
          <p:cNvPr id="222217" name="Picture 9" descr="FG24_0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685800"/>
            <a:ext cx="28956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57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B11C-76E5-3B4D-B643-778984384EF4}" type="slidenum">
              <a:rPr lang="en-US"/>
              <a:pPr/>
              <a:t>11</a:t>
            </a:fld>
            <a:endParaRPr lang="en-US"/>
          </a:p>
        </p:txBody>
      </p:sp>
      <p:pic>
        <p:nvPicPr>
          <p:cNvPr id="223241" name="Picture 9" descr="FG24_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0288" y="152400"/>
            <a:ext cx="2728912" cy="2819400"/>
          </a:xfrm>
          <a:prstGeom prst="rect">
            <a:avLst/>
          </a:prstGeom>
          <a:noFill/>
        </p:spPr>
      </p:pic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24 –</a:t>
            </a:r>
            <a:r>
              <a:rPr lang="en-US" dirty="0" smtClean="0"/>
              <a:t> 5</a:t>
            </a:r>
            <a:endParaRPr lang="en-US" dirty="0"/>
          </a:p>
        </p:txBody>
      </p:sp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228600" y="762000"/>
            <a:ext cx="57912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Equivalent Capacitor: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Determine the capacitance of a single capacitor that will have the same effect as the combination shown in the figure. Take C</a:t>
            </a:r>
            <a:r>
              <a:rPr lang="en-US" sz="28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=C</a:t>
            </a:r>
            <a:r>
              <a:rPr lang="en-US" sz="2800" baseline="-25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=C</a:t>
            </a:r>
            <a:r>
              <a:rPr lang="en-US" sz="2800" baseline="-25000">
                <a:solidFill>
                  <a:schemeClr val="accent2"/>
                </a:solidFill>
                <a:latin typeface="Arial Narrow" charset="0"/>
              </a:rPr>
              <a:t>3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=C.</a:t>
            </a: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609600" y="2681288"/>
            <a:ext cx="3581400" cy="5476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 Narrow" charset="0"/>
              </a:rPr>
              <a:t>We should do these first!!   </a:t>
            </a:r>
          </a:p>
        </p:txBody>
      </p:sp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457200" y="44958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Now the equivalent capacitor is in series with C1.      </a:t>
            </a:r>
          </a:p>
        </p:txBody>
      </p:sp>
      <p:sp>
        <p:nvSpPr>
          <p:cNvPr id="223243" name="Oval 11"/>
          <p:cNvSpPr>
            <a:spLocks noChangeArrowheads="1"/>
          </p:cNvSpPr>
          <p:nvPr/>
        </p:nvSpPr>
        <p:spPr bwMode="auto">
          <a:xfrm>
            <a:off x="6781800" y="152400"/>
            <a:ext cx="1295400" cy="2819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3244" name="Text Box 12"/>
          <p:cNvSpPr txBox="1">
            <a:spLocks noChangeArrowheads="1"/>
          </p:cNvSpPr>
          <p:nvPr/>
        </p:nvSpPr>
        <p:spPr bwMode="auto">
          <a:xfrm>
            <a:off x="533400" y="32766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How?   </a:t>
            </a:r>
          </a:p>
        </p:txBody>
      </p:sp>
      <p:sp>
        <p:nvSpPr>
          <p:cNvPr id="223245" name="Text Box 13"/>
          <p:cNvSpPr txBox="1">
            <a:spLocks noChangeArrowheads="1"/>
          </p:cNvSpPr>
          <p:nvPr/>
        </p:nvSpPr>
        <p:spPr bwMode="auto">
          <a:xfrm>
            <a:off x="1676400" y="327660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These are in parallel so the equivalent capacitance is:   </a:t>
            </a:r>
          </a:p>
        </p:txBody>
      </p:sp>
      <p:graphicFrame>
        <p:nvGraphicFramePr>
          <p:cNvPr id="223246" name="Object 14"/>
          <p:cNvGraphicFramePr>
            <a:graphicFrameLocks noChangeAspect="1"/>
          </p:cNvGraphicFramePr>
          <p:nvPr/>
        </p:nvGraphicFramePr>
        <p:xfrm>
          <a:off x="855663" y="3865563"/>
          <a:ext cx="1049337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0" name="Equation" r:id="rId4" imgW="380880" imgH="228600" progId="Equation.DSMT4">
                  <p:embed/>
                </p:oleObj>
              </mc:Choice>
              <mc:Fallback>
                <p:oleObj name="Equation" r:id="rId4" imgW="380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3865563"/>
                        <a:ext cx="1049337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3248" name="AutoShape 16"/>
          <p:cNvCxnSpPr>
            <a:cxnSpLocks noChangeShapeType="1"/>
            <a:stCxn id="223236" idx="3"/>
            <a:endCxn id="223243" idx="3"/>
          </p:cNvCxnSpPr>
          <p:nvPr/>
        </p:nvCxnSpPr>
        <p:spPr bwMode="auto">
          <a:xfrm flipV="1">
            <a:off x="4205288" y="2573338"/>
            <a:ext cx="2765425" cy="382587"/>
          </a:xfrm>
          <a:prstGeom prst="curvedConnector4">
            <a:avLst>
              <a:gd name="adj1" fmla="val 50630"/>
              <a:gd name="adj2" fmla="val -31954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223249" name="Object 17"/>
          <p:cNvGraphicFramePr>
            <a:graphicFrameLocks noChangeAspect="1"/>
          </p:cNvGraphicFramePr>
          <p:nvPr/>
        </p:nvGraphicFramePr>
        <p:xfrm>
          <a:off x="457200" y="5027613"/>
          <a:ext cx="938213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1" name="Equation" r:id="rId6" imgW="380880" imgH="419040" progId="Equation.DSMT4">
                  <p:embed/>
                </p:oleObj>
              </mc:Choice>
              <mc:Fallback>
                <p:oleObj name="Equation" r:id="rId6" imgW="380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027613"/>
                        <a:ext cx="938213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50" name="Object 18"/>
          <p:cNvGraphicFramePr>
            <a:graphicFrameLocks noChangeAspect="1"/>
          </p:cNvGraphicFramePr>
          <p:nvPr/>
        </p:nvGraphicFramePr>
        <p:xfrm>
          <a:off x="7154863" y="5029200"/>
          <a:ext cx="15319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2" name="Equation" r:id="rId8" imgW="571320" imgH="368280" progId="Equation.DSMT4">
                  <p:embed/>
                </p:oleObj>
              </mc:Choice>
              <mc:Fallback>
                <p:oleObj name="Equation" r:id="rId8" imgW="571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4863" y="5029200"/>
                        <a:ext cx="153193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51" name="AutoShape 19"/>
          <p:cNvSpPr>
            <a:spLocks noChangeArrowheads="1"/>
          </p:cNvSpPr>
          <p:nvPr/>
        </p:nvSpPr>
        <p:spPr bwMode="auto">
          <a:xfrm>
            <a:off x="5387975" y="5137150"/>
            <a:ext cx="1647825" cy="730250"/>
          </a:xfrm>
          <a:prstGeom prst="rightArrow">
            <a:avLst>
              <a:gd name="adj1" fmla="val 50000"/>
              <a:gd name="adj2" fmla="val 56413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Solve for C</a:t>
            </a:r>
            <a:r>
              <a:rPr lang="en-US" sz="2000" b="1" baseline="-25000">
                <a:solidFill>
                  <a:srgbClr val="FF0000"/>
                </a:solidFill>
                <a:latin typeface="Arial Narrow" charset="0"/>
              </a:rPr>
              <a:t>eq</a:t>
            </a:r>
          </a:p>
        </p:txBody>
      </p:sp>
      <p:graphicFrame>
        <p:nvGraphicFramePr>
          <p:cNvPr id="223252" name="Object 20"/>
          <p:cNvGraphicFramePr>
            <a:graphicFrameLocks noChangeAspect="1"/>
          </p:cNvGraphicFramePr>
          <p:nvPr/>
        </p:nvGraphicFramePr>
        <p:xfrm>
          <a:off x="1981200" y="3859213"/>
          <a:ext cx="160655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3" name="Equation" r:id="rId10" imgW="583920" imgH="203040" progId="Equation.DSMT4">
                  <p:embed/>
                </p:oleObj>
              </mc:Choice>
              <mc:Fallback>
                <p:oleObj name="Equation" r:id="rId10" imgW="583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859213"/>
                        <a:ext cx="1606550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53" name="Object 21"/>
          <p:cNvGraphicFramePr>
            <a:graphicFrameLocks noChangeAspect="1"/>
          </p:cNvGraphicFramePr>
          <p:nvPr/>
        </p:nvGraphicFramePr>
        <p:xfrm>
          <a:off x="3581400" y="3886200"/>
          <a:ext cx="5937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4" name="Equation" r:id="rId12" imgW="215640" imgH="164880" progId="Equation.DSMT4">
                  <p:embed/>
                </p:oleObj>
              </mc:Choice>
              <mc:Fallback>
                <p:oleObj name="Equation" r:id="rId12" imgW="215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886200"/>
                        <a:ext cx="5937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54" name="Object 22"/>
          <p:cNvGraphicFramePr>
            <a:graphicFrameLocks noChangeAspect="1"/>
          </p:cNvGraphicFramePr>
          <p:nvPr/>
        </p:nvGraphicFramePr>
        <p:xfrm>
          <a:off x="1371600" y="5029200"/>
          <a:ext cx="181610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5" name="Equation" r:id="rId14" imgW="736560" imgH="419040" progId="Equation.DSMT4">
                  <p:embed/>
                </p:oleObj>
              </mc:Choice>
              <mc:Fallback>
                <p:oleObj name="Equation" r:id="rId14" imgW="736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029200"/>
                        <a:ext cx="1816100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55" name="Object 23"/>
          <p:cNvGraphicFramePr>
            <a:graphicFrameLocks noChangeAspect="1"/>
          </p:cNvGraphicFramePr>
          <p:nvPr/>
        </p:nvGraphicFramePr>
        <p:xfrm>
          <a:off x="3124200" y="5029200"/>
          <a:ext cx="15017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6" name="Equation" r:id="rId16" imgW="609480" imgH="368280" progId="Equation.DSMT4">
                  <p:embed/>
                </p:oleObj>
              </mc:Choice>
              <mc:Fallback>
                <p:oleObj name="Equation" r:id="rId16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029200"/>
                        <a:ext cx="150177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56" name="Object 24"/>
          <p:cNvGraphicFramePr>
            <a:graphicFrameLocks noChangeAspect="1"/>
          </p:cNvGraphicFramePr>
          <p:nvPr/>
        </p:nvGraphicFramePr>
        <p:xfrm>
          <a:off x="4586288" y="5029200"/>
          <a:ext cx="59531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7" name="Equation" r:id="rId18" imgW="241200" imgH="368280" progId="Equation.DSMT4">
                  <p:embed/>
                </p:oleObj>
              </mc:Choice>
              <mc:Fallback>
                <p:oleObj name="Equation" r:id="rId18" imgW="241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8" y="5029200"/>
                        <a:ext cx="595312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687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3AE2-A0B7-6F4A-809B-ED4B27CBA3C7}" type="slidenum">
              <a:rPr lang="en-US"/>
              <a:pPr/>
              <a:t>12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15400" cy="685800"/>
          </a:xfrm>
        </p:spPr>
        <p:txBody>
          <a:bodyPr/>
          <a:lstStyle/>
          <a:p>
            <a:r>
              <a:rPr lang="en-US"/>
              <a:t>Electric Energy Storage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304800" y="9144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 charged capacitor stores energy.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stored energy is the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amount of the work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done to charge it.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net effect of charging a capacitor is removing one type of charge from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one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plate and put them on to the other.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Battery does this when it is connected to a capacitor.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Capacitors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do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not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get charged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immediately.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Initially when the capacitor is uncharged, no work is necessary to move the first bit of charge.  Why?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Since there is no charge, there is no field that the external work needs to overcome.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some charge is on each plate, it requires work to add more charge due to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the electric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repulsion.</a:t>
            </a:r>
          </a:p>
        </p:txBody>
      </p:sp>
    </p:spTree>
    <p:extLst>
      <p:ext uri="{BB962C8B-B14F-4D97-AF65-F5344CB8AC3E}">
        <p14:creationId xmlns:p14="http://schemas.microsoft.com/office/powerpoint/2010/main" val="91705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CD55-D9D1-DF4E-B0CD-90B219435554}" type="slidenum">
              <a:rPr lang="en-US"/>
              <a:pPr/>
              <a:t>13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Electric Energy Storage</a:t>
            </a: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304800" y="685800"/>
            <a:ext cx="8534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work needed to add a small amount of charge,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dq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when a potential difference across the plate is V: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dW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Vdq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V=q/C, the work needed to store total charge Q is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Thus, the energy stored in a capacitor when the capacitor carries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 charges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+Q and –Q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Q=CV, we can rewrite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graphicFrame>
        <p:nvGraphicFramePr>
          <p:cNvPr id="224260" name="Object 4"/>
          <p:cNvGraphicFramePr>
            <a:graphicFrameLocks noChangeAspect="1"/>
          </p:cNvGraphicFramePr>
          <p:nvPr>
            <p:extLst/>
          </p:nvPr>
        </p:nvGraphicFramePr>
        <p:xfrm>
          <a:off x="1544638" y="2447925"/>
          <a:ext cx="817562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98" name="Equation" r:id="rId3" imgW="279360" imgH="164880" progId="Equation.DSMT4">
                  <p:embed/>
                </p:oleObj>
              </mc:Choice>
              <mc:Fallback>
                <p:oleObj name="Equation" r:id="rId3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2447925"/>
                        <a:ext cx="817562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243857"/>
              </p:ext>
            </p:extLst>
          </p:nvPr>
        </p:nvGraphicFramePr>
        <p:xfrm>
          <a:off x="5334000" y="3690938"/>
          <a:ext cx="1447800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99" name="Equation" r:id="rId5" imgW="482400" imgH="393480" progId="Equation.DSMT4">
                  <p:embed/>
                </p:oleObj>
              </mc:Choice>
              <mc:Fallback>
                <p:oleObj name="Equation" r:id="rId5" imgW="482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690938"/>
                        <a:ext cx="1447800" cy="11858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3" name="Object 7"/>
          <p:cNvGraphicFramePr>
            <a:graphicFrameLocks noChangeAspect="1"/>
          </p:cNvGraphicFramePr>
          <p:nvPr/>
        </p:nvGraphicFramePr>
        <p:xfrm>
          <a:off x="1676400" y="5373688"/>
          <a:ext cx="8001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700"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373688"/>
                        <a:ext cx="800100" cy="49688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4" name="Object 8"/>
          <p:cNvGraphicFramePr>
            <a:graphicFrameLocks noChangeAspect="1"/>
          </p:cNvGraphicFramePr>
          <p:nvPr/>
        </p:nvGraphicFramePr>
        <p:xfrm>
          <a:off x="2438400" y="5029200"/>
          <a:ext cx="1066800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701" name="Equation" r:id="rId9" imgW="355320" imgH="393480" progId="Equation.DSMT4">
                  <p:embed/>
                </p:oleObj>
              </mc:Choice>
              <mc:Fallback>
                <p:oleObj name="Equation" r:id="rId9" imgW="355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29200"/>
                        <a:ext cx="1066800" cy="11858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5" name="Object 9"/>
          <p:cNvGraphicFramePr>
            <a:graphicFrameLocks noChangeAspect="1"/>
          </p:cNvGraphicFramePr>
          <p:nvPr/>
        </p:nvGraphicFramePr>
        <p:xfrm>
          <a:off x="3429000" y="5067300"/>
          <a:ext cx="160020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702" name="Equation" r:id="rId11" imgW="533160" imgH="368280" progId="Equation.DSMT4">
                  <p:embed/>
                </p:oleObj>
              </mc:Choice>
              <mc:Fallback>
                <p:oleObj name="Equation" r:id="rId11" imgW="533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067300"/>
                        <a:ext cx="1600200" cy="11096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6" name="Object 10"/>
          <p:cNvGraphicFramePr>
            <a:graphicFrameLocks noChangeAspect="1"/>
          </p:cNvGraphicFramePr>
          <p:nvPr/>
        </p:nvGraphicFramePr>
        <p:xfrm>
          <a:off x="5029200" y="5067300"/>
          <a:ext cx="110490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703" name="Equation" r:id="rId13" imgW="368280" imgH="368280" progId="Equation.DSMT4">
                  <p:embed/>
                </p:oleObj>
              </mc:Choice>
              <mc:Fallback>
                <p:oleObj name="Equation" r:id="rId13" imgW="368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067300"/>
                        <a:ext cx="1104900" cy="11096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7" name="Object 11"/>
          <p:cNvGraphicFramePr>
            <a:graphicFrameLocks noChangeAspect="1"/>
          </p:cNvGraphicFramePr>
          <p:nvPr>
            <p:extLst/>
          </p:nvPr>
        </p:nvGraphicFramePr>
        <p:xfrm>
          <a:off x="2254250" y="2185988"/>
          <a:ext cx="170656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704" name="Equation" r:id="rId15" imgW="584200" imgH="342900" progId="Equation.DSMT4">
                  <p:embed/>
                </p:oleObj>
              </mc:Choice>
              <mc:Fallback>
                <p:oleObj name="Equation" r:id="rId15" imgW="5842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2185988"/>
                        <a:ext cx="1706563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8" name="Object 12"/>
          <p:cNvGraphicFramePr>
            <a:graphicFrameLocks noChangeAspect="1"/>
          </p:cNvGraphicFramePr>
          <p:nvPr>
            <p:extLst/>
          </p:nvPr>
        </p:nvGraphicFramePr>
        <p:xfrm>
          <a:off x="3962400" y="2132013"/>
          <a:ext cx="2043112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705" name="Equation" r:id="rId17" imgW="698500" imgH="381000" progId="Equation.DSMT4">
                  <p:embed/>
                </p:oleObj>
              </mc:Choice>
              <mc:Fallback>
                <p:oleObj name="Equation" r:id="rId17" imgW="6985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32013"/>
                        <a:ext cx="2043112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9" name="Object 13"/>
          <p:cNvGraphicFramePr>
            <a:graphicFrameLocks noChangeAspect="1"/>
          </p:cNvGraphicFramePr>
          <p:nvPr>
            <p:extLst/>
          </p:nvPr>
        </p:nvGraphicFramePr>
        <p:xfrm>
          <a:off x="6075363" y="2111375"/>
          <a:ext cx="706437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706" name="Equation" r:id="rId19" imgW="241200" imgH="393480" progId="Equation.DSMT4">
                  <p:embed/>
                </p:oleObj>
              </mc:Choice>
              <mc:Fallback>
                <p:oleObj name="Equation" r:id="rId19" imgW="241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5363" y="2111375"/>
                        <a:ext cx="706437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40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3970-AE4E-654D-9A31-FFD8592EC514}" type="slidenum">
              <a:rPr lang="en-US"/>
              <a:pPr/>
              <a:t>14</a:t>
            </a:fld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24 –</a:t>
            </a:r>
            <a:r>
              <a:rPr lang="en-US" dirty="0" smtClean="0"/>
              <a:t> 8</a:t>
            </a:r>
            <a:endParaRPr lang="en-US" dirty="0"/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685800" y="762000"/>
            <a:ext cx="8001000" cy="1373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Energy store in a capacitor: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A camera flash unit stores energy in a 150</a:t>
            </a:r>
            <a:r>
              <a:rPr lang="en-US" sz="2800">
                <a:solidFill>
                  <a:schemeClr val="accent2"/>
                </a:solidFill>
                <a:latin typeface="Symbol" charset="2"/>
              </a:rPr>
              <a:t>m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F capacitor at 200V.  How much electric energy can be stored?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609600" y="3367088"/>
            <a:ext cx="449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So we use the one with C and V:      </a:t>
            </a:r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5791200" y="2224088"/>
            <a:ext cx="297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Umm.. Which one?   </a:t>
            </a:r>
          </a:p>
        </p:txBody>
      </p:sp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609600" y="2224088"/>
            <a:ext cx="495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Using the formula for stored energy.   </a:t>
            </a:r>
          </a:p>
        </p:txBody>
      </p:sp>
      <p:sp>
        <p:nvSpPr>
          <p:cNvPr id="225295" name="Text Box 15"/>
          <p:cNvSpPr txBox="1">
            <a:spLocks noChangeArrowheads="1"/>
          </p:cNvSpPr>
          <p:nvPr/>
        </p:nvSpPr>
        <p:spPr bwMode="auto">
          <a:xfrm>
            <a:off x="609600" y="2833688"/>
            <a:ext cx="502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What do we know from the problem? </a:t>
            </a:r>
          </a:p>
        </p:txBody>
      </p:sp>
      <p:sp>
        <p:nvSpPr>
          <p:cNvPr id="225296" name="Text Box 16"/>
          <p:cNvSpPr txBox="1">
            <a:spLocks noChangeArrowheads="1"/>
          </p:cNvSpPr>
          <p:nvPr/>
        </p:nvSpPr>
        <p:spPr bwMode="auto">
          <a:xfrm>
            <a:off x="5867400" y="2819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C and V </a:t>
            </a:r>
          </a:p>
        </p:txBody>
      </p:sp>
      <p:graphicFrame>
        <p:nvGraphicFramePr>
          <p:cNvPr id="225297" name="Object 17"/>
          <p:cNvGraphicFramePr>
            <a:graphicFrameLocks noChangeAspect="1"/>
          </p:cNvGraphicFramePr>
          <p:nvPr/>
        </p:nvGraphicFramePr>
        <p:xfrm>
          <a:off x="5105400" y="3260725"/>
          <a:ext cx="15240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58" name="Equation" r:id="rId3" imgW="660240" imgH="368280" progId="Equation.DSMT4">
                  <p:embed/>
                </p:oleObj>
              </mc:Choice>
              <mc:Fallback>
                <p:oleObj name="Equation" r:id="rId3" imgW="660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60725"/>
                        <a:ext cx="15240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0" name="Object 20"/>
          <p:cNvGraphicFramePr>
            <a:graphicFrameLocks noChangeAspect="1"/>
          </p:cNvGraphicFramePr>
          <p:nvPr/>
        </p:nvGraphicFramePr>
        <p:xfrm>
          <a:off x="990600" y="4038600"/>
          <a:ext cx="7177088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59" name="Equation" r:id="rId5" imgW="2603160" imgH="368280" progId="Equation.DSMT4">
                  <p:embed/>
                </p:oleObj>
              </mc:Choice>
              <mc:Fallback>
                <p:oleObj name="Equation" r:id="rId5" imgW="2603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038600"/>
                        <a:ext cx="7177088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01" name="Text Box 21"/>
          <p:cNvSpPr txBox="1">
            <a:spLocks noChangeArrowheads="1"/>
          </p:cNvSpPr>
          <p:nvPr/>
        </p:nvSpPr>
        <p:spPr bwMode="auto">
          <a:xfrm>
            <a:off x="609600" y="5195888"/>
            <a:ext cx="3810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How do we get J from FV</a:t>
            </a:r>
            <a:r>
              <a:rPr lang="en-US" sz="2800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?      </a:t>
            </a:r>
          </a:p>
        </p:txBody>
      </p:sp>
      <p:graphicFrame>
        <p:nvGraphicFramePr>
          <p:cNvPr id="225302" name="Object 22"/>
          <p:cNvGraphicFramePr>
            <a:graphicFrameLocks noChangeAspect="1"/>
          </p:cNvGraphicFramePr>
          <p:nvPr/>
        </p:nvGraphicFramePr>
        <p:xfrm>
          <a:off x="4343400" y="5181600"/>
          <a:ext cx="9398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60" name="Equation" r:id="rId7" imgW="419040" imgH="203040" progId="Equation.DSMT4">
                  <p:embed/>
                </p:oleObj>
              </mc:Choice>
              <mc:Fallback>
                <p:oleObj name="Equation" r:id="rId7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181600"/>
                        <a:ext cx="9398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3" name="Object 23"/>
          <p:cNvGraphicFramePr>
            <a:graphicFrameLocks noChangeAspect="1"/>
          </p:cNvGraphicFramePr>
          <p:nvPr/>
        </p:nvGraphicFramePr>
        <p:xfrm>
          <a:off x="5334000" y="5026025"/>
          <a:ext cx="133985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61" name="Equation" r:id="rId9" imgW="596880" imgH="406080" progId="Equation.DSMT4">
                  <p:embed/>
                </p:oleObj>
              </mc:Choice>
              <mc:Fallback>
                <p:oleObj name="Equation" r:id="rId9" imgW="5968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026025"/>
                        <a:ext cx="133985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4" name="Object 24"/>
          <p:cNvGraphicFramePr>
            <a:graphicFrameLocks noChangeAspect="1"/>
          </p:cNvGraphicFramePr>
          <p:nvPr/>
        </p:nvGraphicFramePr>
        <p:xfrm>
          <a:off x="6629400" y="5257800"/>
          <a:ext cx="798513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62" name="Equation" r:id="rId11" imgW="355320" imgH="164880" progId="Equation.DSMT4">
                  <p:embed/>
                </p:oleObj>
              </mc:Choice>
              <mc:Fallback>
                <p:oleObj name="Equation" r:id="rId11" imgW="355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257800"/>
                        <a:ext cx="798513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5" name="Object 25"/>
          <p:cNvGraphicFramePr>
            <a:graphicFrameLocks noChangeAspect="1"/>
          </p:cNvGraphicFramePr>
          <p:nvPr/>
        </p:nvGraphicFramePr>
        <p:xfrm>
          <a:off x="7391400" y="5026025"/>
          <a:ext cx="119856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63" name="Equation" r:id="rId13" imgW="533160" imgH="406080" progId="Equation.DSMT4">
                  <p:embed/>
                </p:oleObj>
              </mc:Choice>
              <mc:Fallback>
                <p:oleObj name="Equation" r:id="rId13" imgW="533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026025"/>
                        <a:ext cx="1198563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6" name="Object 26"/>
          <p:cNvGraphicFramePr>
            <a:graphicFrameLocks noChangeAspect="1"/>
          </p:cNvGraphicFramePr>
          <p:nvPr/>
        </p:nvGraphicFramePr>
        <p:xfrm>
          <a:off x="8526463" y="5257800"/>
          <a:ext cx="31273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64" name="Equation" r:id="rId15" imgW="139680" imgH="164880" progId="Equation.DSMT4">
                  <p:embed/>
                </p:oleObj>
              </mc:Choice>
              <mc:Fallback>
                <p:oleObj name="Equation" r:id="rId15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6463" y="5257800"/>
                        <a:ext cx="31273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76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Oct. 9,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457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8534400" cy="5791200"/>
          </a:xfrm>
        </p:spPr>
        <p:txBody>
          <a:bodyPr/>
          <a:lstStyle/>
          <a:p>
            <a:r>
              <a:rPr lang="en-US" sz="2400" dirty="0" smtClean="0"/>
              <a:t>Quiz 2 results</a:t>
            </a:r>
          </a:p>
          <a:p>
            <a:pPr lvl="1"/>
            <a:r>
              <a:rPr lang="en-US" sz="2000" dirty="0" smtClean="0"/>
              <a:t>Class average: 27.7/60</a:t>
            </a:r>
          </a:p>
          <a:p>
            <a:pPr lvl="2"/>
            <a:r>
              <a:rPr lang="en-US" sz="1800" dirty="0" smtClean="0"/>
              <a:t>Equivalent to 46.2/100</a:t>
            </a:r>
          </a:p>
          <a:p>
            <a:pPr lvl="2"/>
            <a:r>
              <a:rPr lang="en-US" sz="1800" dirty="0" smtClean="0"/>
              <a:t>Previous quizzes: 48/100</a:t>
            </a:r>
          </a:p>
          <a:p>
            <a:pPr lvl="1"/>
            <a:r>
              <a:rPr lang="en-US" sz="2000" dirty="0" smtClean="0"/>
              <a:t>Top score: 48/60</a:t>
            </a:r>
          </a:p>
          <a:p>
            <a:r>
              <a:rPr lang="en-US" sz="2400" dirty="0" smtClean="0"/>
              <a:t>Mid </a:t>
            </a:r>
            <a:r>
              <a:rPr lang="en-US" sz="2400" dirty="0"/>
              <a:t>Term Exam</a:t>
            </a:r>
          </a:p>
          <a:p>
            <a:pPr lvl="1"/>
            <a:r>
              <a:rPr lang="en-US" sz="2000" dirty="0"/>
              <a:t>In class </a:t>
            </a:r>
            <a:r>
              <a:rPr lang="en-US" sz="2000" dirty="0" smtClean="0"/>
              <a:t>next Wednesday</a:t>
            </a:r>
            <a:r>
              <a:rPr lang="en-US" sz="2000" dirty="0"/>
              <a:t>, </a:t>
            </a:r>
            <a:r>
              <a:rPr lang="en-US" sz="2000" dirty="0" smtClean="0"/>
              <a:t>Oct. 18</a:t>
            </a:r>
            <a:endParaRPr lang="en-US" sz="2000" dirty="0"/>
          </a:p>
          <a:p>
            <a:pPr lvl="1"/>
            <a:r>
              <a:rPr lang="en-US" sz="2000" dirty="0"/>
              <a:t>Covers CH21.1 through what we cover in class </a:t>
            </a:r>
            <a:r>
              <a:rPr lang="en-US" sz="2000" dirty="0" smtClean="0"/>
              <a:t>Monday, Oct. 16 + </a:t>
            </a:r>
            <a:r>
              <a:rPr lang="en-US" sz="2000" dirty="0"/>
              <a:t>appendix</a:t>
            </a:r>
            <a:endParaRPr lang="en-US" sz="1800" dirty="0"/>
          </a:p>
          <a:p>
            <a:pPr lvl="1" eaLnBrk="1" hangingPunct="1"/>
            <a:r>
              <a:rPr lang="en-US" sz="2000" dirty="0"/>
              <a:t>Bring your calculator but DO NOT input formula into it!</a:t>
            </a:r>
          </a:p>
          <a:p>
            <a:pPr lvl="2" eaLnBrk="1" hangingPunct="1"/>
            <a:r>
              <a:rPr lang="en-US" sz="1800" dirty="0"/>
              <a:t>Cell phones or any types of computers cannot replace a calculator!</a:t>
            </a:r>
          </a:p>
          <a:p>
            <a:pPr lvl="1" eaLnBrk="1" hangingPunct="1"/>
            <a:r>
              <a:rPr lang="en-US" sz="2000" dirty="0"/>
              <a:t>BYOF: You may bring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</a:t>
            </a:r>
            <a:r>
              <a:rPr lang="en-US" sz="2000" dirty="0" smtClean="0"/>
              <a:t>constants</a:t>
            </a:r>
            <a:endParaRPr lang="en-US" sz="2000" dirty="0"/>
          </a:p>
          <a:p>
            <a:pPr lvl="1" eaLnBrk="1" hangingPunct="1"/>
            <a:r>
              <a:rPr lang="en-US" sz="2000" dirty="0"/>
              <a:t>No derivations, word definitions or solutions of any </a:t>
            </a:r>
            <a:r>
              <a:rPr lang="en-US" sz="2000" dirty="0" smtClean="0"/>
              <a:t>kind!</a:t>
            </a:r>
            <a:endParaRPr lang="en-US" sz="2000" dirty="0"/>
          </a:p>
          <a:p>
            <a:pPr lvl="1" eaLnBrk="1" hangingPunct="1"/>
            <a:r>
              <a:rPr lang="en-US" sz="2000" dirty="0"/>
              <a:t>No additional formulae or values of constants will be provided! </a:t>
            </a:r>
            <a:endParaRPr lang="en-US" sz="2000" dirty="0" smtClean="0"/>
          </a:p>
          <a:p>
            <a:pPr eaLnBrk="1" hangingPunct="1"/>
            <a:r>
              <a:rPr lang="en-US" sz="2400" dirty="0" smtClean="0"/>
              <a:t>Triple credit colloquium 3:30pm this Wednesday in NH100</a:t>
            </a:r>
          </a:p>
          <a:p>
            <a:pPr lvl="1" eaLnBrk="1" hangingPunct="1"/>
            <a:r>
              <a:rPr lang="en-US" sz="2000" dirty="0" smtClean="0"/>
              <a:t>Dr. Michael Turner of U. of Chicago, National Academy of Science member</a:t>
            </a:r>
          </a:p>
        </p:txBody>
      </p:sp>
    </p:spTree>
    <p:extLst>
      <p:ext uri="{BB962C8B-B14F-4D97-AF65-F5344CB8AC3E}">
        <p14:creationId xmlns:p14="http://schemas.microsoft.com/office/powerpoint/2010/main" val="119304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1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63459-F1D1-4649-B2AF-E0831BF03652}" type="slidenum">
              <a:rPr lang="en-US"/>
              <a:pPr/>
              <a:t>4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24 – 1</a:t>
            </a:r>
          </a:p>
        </p:txBody>
      </p:sp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152400" y="673100"/>
            <a:ext cx="8839200" cy="1917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Capacitor calculations: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(a) Calculate the capacitance of a capacitor whose plates are 20cmx3.0cm and are separated by a 1.0mm air gap.  (b) What is the charge on each plate if the capacitor is connected to a 12-V battery? (c) What is the electric field between the plates? (d) Estimate the area of the plates needed to achieve a capacitance of 1F, given the same air gap. </a:t>
            </a:r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457200" y="255905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(a) Using the formula for a parallel plate capacitor, we obtain   </a:t>
            </a:r>
          </a:p>
        </p:txBody>
      </p:sp>
      <p:graphicFrame>
        <p:nvGraphicFramePr>
          <p:cNvPr id="206870" name="Object 22"/>
          <p:cNvGraphicFramePr>
            <a:graphicFrameLocks noChangeAspect="1"/>
          </p:cNvGraphicFramePr>
          <p:nvPr>
            <p:extLst/>
          </p:nvPr>
        </p:nvGraphicFramePr>
        <p:xfrm>
          <a:off x="914400" y="2933700"/>
          <a:ext cx="1379538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6" name="Equation" r:id="rId3" imgW="635000" imgH="393700" progId="Equation.DSMT4">
                  <p:embed/>
                </p:oleObj>
              </mc:Choice>
              <mc:Fallback>
                <p:oleObj name="Equation" r:id="rId3" imgW="635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33700"/>
                        <a:ext cx="1379538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71" name="Text Box 23"/>
          <p:cNvSpPr txBox="1">
            <a:spLocks noChangeArrowheads="1"/>
          </p:cNvSpPr>
          <p:nvPr/>
        </p:nvSpPr>
        <p:spPr bwMode="auto">
          <a:xfrm>
            <a:off x="457200" y="4662488"/>
            <a:ext cx="838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(b) From Q=CV, the charge on each plate is    </a:t>
            </a:r>
          </a:p>
        </p:txBody>
      </p:sp>
      <p:graphicFrame>
        <p:nvGraphicFramePr>
          <p:cNvPr id="206872" name="Object 24"/>
          <p:cNvGraphicFramePr>
            <a:graphicFrameLocks noChangeAspect="1"/>
          </p:cNvGraphicFramePr>
          <p:nvPr/>
        </p:nvGraphicFramePr>
        <p:xfrm>
          <a:off x="473075" y="5410200"/>
          <a:ext cx="5937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7" name="Equation" r:id="rId5" imgW="253800" imgH="190440" progId="Equation.DSMT4">
                  <p:embed/>
                </p:oleObj>
              </mc:Choice>
              <mc:Fallback>
                <p:oleObj name="Equation" r:id="rId5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5410200"/>
                        <a:ext cx="5937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73" name="Object 25"/>
          <p:cNvGraphicFramePr>
            <a:graphicFrameLocks noChangeAspect="1"/>
          </p:cNvGraphicFramePr>
          <p:nvPr/>
        </p:nvGraphicFramePr>
        <p:xfrm>
          <a:off x="1168400" y="3733800"/>
          <a:ext cx="78994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8" name="Equation" r:id="rId7" imgW="3962160" imgH="406080" progId="Equation.DSMT4">
                  <p:embed/>
                </p:oleObj>
              </mc:Choice>
              <mc:Fallback>
                <p:oleObj name="Equation" r:id="rId7" imgW="3962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3733800"/>
                        <a:ext cx="78994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74" name="Object 26"/>
          <p:cNvGraphicFramePr>
            <a:graphicFrameLocks noChangeAspect="1"/>
          </p:cNvGraphicFramePr>
          <p:nvPr/>
        </p:nvGraphicFramePr>
        <p:xfrm>
          <a:off x="1143000" y="5459413"/>
          <a:ext cx="83185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9" name="Equation" r:id="rId9" imgW="355320" imgH="164880" progId="Equation.DSMT4">
                  <p:embed/>
                </p:oleObj>
              </mc:Choice>
              <mc:Fallback>
                <p:oleObj name="Equation" r:id="rId9" imgW="355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59413"/>
                        <a:ext cx="83185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75" name="Object 27"/>
          <p:cNvGraphicFramePr>
            <a:graphicFrameLocks noChangeAspect="1"/>
          </p:cNvGraphicFramePr>
          <p:nvPr/>
        </p:nvGraphicFramePr>
        <p:xfrm>
          <a:off x="1946275" y="5334000"/>
          <a:ext cx="689292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0" name="Equation" r:id="rId11" imgW="2946240" imgH="279360" progId="Equation.DSMT4">
                  <p:embed/>
                </p:oleObj>
              </mc:Choice>
              <mc:Fallback>
                <p:oleObj name="Equation" r:id="rId11" imgW="29462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275" y="5334000"/>
                        <a:ext cx="6892925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973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6CD5-E184-7B4B-923C-3A29021D6CA4}" type="slidenum">
              <a:rPr lang="en-US"/>
              <a:pPr/>
              <a:t>5</a:t>
            </a:fld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24 – 1</a:t>
            </a: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(C) Using the formula for the electric field in two parallel plates</a:t>
            </a:r>
          </a:p>
        </p:txBody>
      </p:sp>
      <p:graphicFrame>
        <p:nvGraphicFramePr>
          <p:cNvPr id="2191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508436"/>
              </p:ext>
            </p:extLst>
          </p:nvPr>
        </p:nvGraphicFramePr>
        <p:xfrm>
          <a:off x="304800" y="1724025"/>
          <a:ext cx="4508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78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24025"/>
                        <a:ext cx="4508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304800" y="32004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(d) Solving the capacitance formula for A, we obtain </a:t>
            </a:r>
          </a:p>
        </p:txBody>
      </p:sp>
      <p:graphicFrame>
        <p:nvGraphicFramePr>
          <p:cNvPr id="219145" name="Object 9"/>
          <p:cNvGraphicFramePr>
            <a:graphicFrameLocks noChangeAspect="1"/>
          </p:cNvGraphicFramePr>
          <p:nvPr/>
        </p:nvGraphicFramePr>
        <p:xfrm>
          <a:off x="2160588" y="2514600"/>
          <a:ext cx="10398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79" name="Equation" r:id="rId5" imgW="457200" imgH="164880" progId="Equation.DSMT4">
                  <p:embed/>
                </p:oleObj>
              </mc:Choice>
              <mc:Fallback>
                <p:oleObj name="Equation" r:id="rId5" imgW="457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8" y="2514600"/>
                        <a:ext cx="1039812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46" name="Object 10"/>
          <p:cNvGraphicFramePr>
            <a:graphicFrameLocks noChangeAspect="1"/>
          </p:cNvGraphicFramePr>
          <p:nvPr/>
        </p:nvGraphicFramePr>
        <p:xfrm>
          <a:off x="5257800" y="2590800"/>
          <a:ext cx="45085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80" name="Equation" r:id="rId7" imgW="253800" imgH="152280" progId="Equation.DSMT4">
                  <p:embed/>
                </p:oleObj>
              </mc:Choice>
              <mc:Fallback>
                <p:oleObj name="Equation" r:id="rId7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590800"/>
                        <a:ext cx="450850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685800" y="2438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Or, since    </a:t>
            </a:r>
          </a:p>
        </p:txBody>
      </p:sp>
      <p:sp>
        <p:nvSpPr>
          <p:cNvPr id="219148" name="Text Box 12"/>
          <p:cNvSpPr txBox="1">
            <a:spLocks noChangeArrowheads="1"/>
          </p:cNvSpPr>
          <p:nvPr/>
        </p:nvSpPr>
        <p:spPr bwMode="auto">
          <a:xfrm>
            <a:off x="3200400" y="24384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we can obtain    </a:t>
            </a:r>
          </a:p>
        </p:txBody>
      </p:sp>
      <p:graphicFrame>
        <p:nvGraphicFramePr>
          <p:cNvPr id="219149" name="Object 13"/>
          <p:cNvGraphicFramePr>
            <a:graphicFrameLocks noChangeAspect="1"/>
          </p:cNvGraphicFramePr>
          <p:nvPr/>
        </p:nvGraphicFramePr>
        <p:xfrm>
          <a:off x="1077913" y="3724275"/>
          <a:ext cx="11318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81" name="Equation" r:id="rId9" imgW="520560" imgH="368280" progId="Equation.DSMT4">
                  <p:embed/>
                </p:oleObj>
              </mc:Choice>
              <mc:Fallback>
                <p:oleObj name="Equation" r:id="rId9" imgW="520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3724275"/>
                        <a:ext cx="11318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0" name="Object 14"/>
          <p:cNvGraphicFramePr>
            <a:graphicFrameLocks noChangeAspect="1"/>
          </p:cNvGraphicFramePr>
          <p:nvPr/>
        </p:nvGraphicFramePr>
        <p:xfrm>
          <a:off x="457200" y="5059363"/>
          <a:ext cx="55086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82" name="Equation" r:id="rId11" imgW="253800" imgH="152280" progId="Equation.DSMT4">
                  <p:embed/>
                </p:oleObj>
              </mc:Choice>
              <mc:Fallback>
                <p:oleObj name="Equation" r:id="rId11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059363"/>
                        <a:ext cx="55086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51" name="AutoShape 15"/>
          <p:cNvSpPr>
            <a:spLocks noChangeArrowheads="1"/>
          </p:cNvSpPr>
          <p:nvPr/>
        </p:nvSpPr>
        <p:spPr bwMode="auto">
          <a:xfrm>
            <a:off x="2763838" y="3810000"/>
            <a:ext cx="1468437" cy="730250"/>
          </a:xfrm>
          <a:prstGeom prst="rightArrow">
            <a:avLst>
              <a:gd name="adj1" fmla="val 50000"/>
              <a:gd name="adj2" fmla="val 50272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Solve for A</a:t>
            </a:r>
          </a:p>
        </p:txBody>
      </p:sp>
      <p:sp>
        <p:nvSpPr>
          <p:cNvPr id="219152" name="Text Box 16"/>
          <p:cNvSpPr txBox="1">
            <a:spLocks noChangeArrowheads="1"/>
          </p:cNvSpPr>
          <p:nvPr/>
        </p:nvSpPr>
        <p:spPr bwMode="auto">
          <a:xfrm>
            <a:off x="4598988" y="5775325"/>
            <a:ext cx="4087812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About 40% the area of Arlington (256km</a:t>
            </a:r>
            <a:r>
              <a:rPr lang="en-US" sz="2000" baseline="30000">
                <a:solidFill>
                  <a:srgbClr val="FF0000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).</a:t>
            </a:r>
          </a:p>
        </p:txBody>
      </p:sp>
      <p:graphicFrame>
        <p:nvGraphicFramePr>
          <p:cNvPr id="219153" name="Object 17"/>
          <p:cNvGraphicFramePr>
            <a:graphicFrameLocks noChangeAspect="1"/>
          </p:cNvGraphicFramePr>
          <p:nvPr/>
        </p:nvGraphicFramePr>
        <p:xfrm>
          <a:off x="5715000" y="2362200"/>
          <a:ext cx="4953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83" name="Equation" r:id="rId13" imgW="279360" imgH="368280" progId="Equation.DSMT4">
                  <p:embed/>
                </p:oleObj>
              </mc:Choice>
              <mc:Fallback>
                <p:oleObj name="Equation" r:id="rId13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362200"/>
                        <a:ext cx="4953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4" name="Object 18"/>
          <p:cNvGraphicFramePr>
            <a:graphicFrameLocks noChangeAspect="1"/>
          </p:cNvGraphicFramePr>
          <p:nvPr/>
        </p:nvGraphicFramePr>
        <p:xfrm>
          <a:off x="6178550" y="2362200"/>
          <a:ext cx="281305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84" name="Equation" r:id="rId15" imgW="1587240" imgH="380880" progId="Equation.DSMT4">
                  <p:embed/>
                </p:oleObj>
              </mc:Choice>
              <mc:Fallback>
                <p:oleObj name="Equation" r:id="rId15" imgW="15872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8550" y="2362200"/>
                        <a:ext cx="2813050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5" name="Object 19"/>
          <p:cNvGraphicFramePr>
            <a:graphicFrameLocks noChangeAspect="1"/>
          </p:cNvGraphicFramePr>
          <p:nvPr/>
        </p:nvGraphicFramePr>
        <p:xfrm>
          <a:off x="733425" y="1485900"/>
          <a:ext cx="5619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85" name="Equation" r:id="rId17" imgW="317160" imgH="406080" progId="Equation.DSMT4">
                  <p:embed/>
                </p:oleObj>
              </mc:Choice>
              <mc:Fallback>
                <p:oleObj name="Equation" r:id="rId17" imgW="317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1485900"/>
                        <a:ext cx="56197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6" name="Object 20"/>
          <p:cNvGraphicFramePr>
            <a:graphicFrameLocks noChangeAspect="1"/>
          </p:cNvGraphicFramePr>
          <p:nvPr/>
        </p:nvGraphicFramePr>
        <p:xfrm>
          <a:off x="1219200" y="1485900"/>
          <a:ext cx="72072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86" name="Equation" r:id="rId19" imgW="406080" imgH="406080" progId="Equation.DSMT4">
                  <p:embed/>
                </p:oleObj>
              </mc:Choice>
              <mc:Fallback>
                <p:oleObj name="Equation" r:id="rId19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485900"/>
                        <a:ext cx="72072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7" name="Object 21"/>
          <p:cNvGraphicFramePr>
            <a:graphicFrameLocks noChangeAspect="1"/>
          </p:cNvGraphicFramePr>
          <p:nvPr>
            <p:extLst/>
          </p:nvPr>
        </p:nvGraphicFramePr>
        <p:xfrm>
          <a:off x="1949450" y="1449388"/>
          <a:ext cx="69342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87" name="Equation" r:id="rId21" imgW="3911600" imgH="444500" progId="Equation.DSMT4">
                  <p:embed/>
                </p:oleObj>
              </mc:Choice>
              <mc:Fallback>
                <p:oleObj name="Equation" r:id="rId21" imgW="39116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1449388"/>
                        <a:ext cx="69342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8" name="Object 22"/>
          <p:cNvGraphicFramePr>
            <a:graphicFrameLocks noChangeAspect="1"/>
          </p:cNvGraphicFramePr>
          <p:nvPr/>
        </p:nvGraphicFramePr>
        <p:xfrm>
          <a:off x="990600" y="4827588"/>
          <a:ext cx="7731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88" name="Equation" r:id="rId23" imgW="355320" imgH="406080" progId="Equation.DSMT4">
                  <p:embed/>
                </p:oleObj>
              </mc:Choice>
              <mc:Fallback>
                <p:oleObj name="Equation" r:id="rId23" imgW="355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27588"/>
                        <a:ext cx="77311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9" name="Object 23"/>
          <p:cNvGraphicFramePr>
            <a:graphicFrameLocks noChangeAspect="1"/>
          </p:cNvGraphicFramePr>
          <p:nvPr/>
        </p:nvGraphicFramePr>
        <p:xfrm>
          <a:off x="1730375" y="4725988"/>
          <a:ext cx="5051425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89" name="Equation" r:id="rId25" imgW="2323800" imgH="495000" progId="Equation.DSMT4">
                  <p:embed/>
                </p:oleObj>
              </mc:Choice>
              <mc:Fallback>
                <p:oleObj name="Equation" r:id="rId25" imgW="232380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4725988"/>
                        <a:ext cx="5051425" cy="114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540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D743-191A-754A-81FD-0BCB534E924C}" type="slidenum">
              <a:rPr lang="en-US"/>
              <a:pPr/>
              <a:t>6</a:t>
            </a:fld>
            <a:endParaRPr lang="en-US"/>
          </a:p>
        </p:txBody>
      </p:sp>
      <p:pic>
        <p:nvPicPr>
          <p:cNvPr id="228363" name="Picture 11" descr="FG24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04800"/>
            <a:ext cx="3200400" cy="2400300"/>
          </a:xfrm>
          <a:prstGeom prst="rect">
            <a:avLst/>
          </a:prstGeom>
          <a:noFill/>
        </p:spPr>
      </p:pic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24 – 3</a:t>
            </a:r>
          </a:p>
        </p:txBody>
      </p:sp>
      <p:sp>
        <p:nvSpPr>
          <p:cNvPr id="228355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6477000" cy="23083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Spherical capacitor: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spherical capacitor consists of two thin concentric spherical conducting shells, of radius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as in the figure.  The inner shell carries a uniformly distributed charge Q on its surface and the outer shell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an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equal but opposite charge –Q.  Determine the capacitance of the two shells. </a:t>
            </a:r>
          </a:p>
        </p:txBody>
      </p:sp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228600" y="2833688"/>
            <a:ext cx="609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Using Gauss’ law, the electric field outside a uniformly charged conducting sphere is    </a:t>
            </a:r>
          </a:p>
        </p:txBody>
      </p:sp>
      <p:graphicFrame>
        <p:nvGraphicFramePr>
          <p:cNvPr id="228357" name="Object 5"/>
          <p:cNvGraphicFramePr>
            <a:graphicFrameLocks noChangeAspect="1"/>
          </p:cNvGraphicFramePr>
          <p:nvPr/>
        </p:nvGraphicFramePr>
        <p:xfrm>
          <a:off x="6400800" y="2846388"/>
          <a:ext cx="1546225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82" name="Equation" r:id="rId4" imgW="711000" imgH="419040" progId="Equation.DSMT4">
                  <p:embed/>
                </p:oleObj>
              </mc:Choice>
              <mc:Fallback>
                <p:oleObj name="Equation" r:id="rId4" imgW="711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846388"/>
                        <a:ext cx="1546225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58" name="Text Box 6"/>
          <p:cNvSpPr txBox="1">
            <a:spLocks noChangeArrowheads="1"/>
          </p:cNvSpPr>
          <p:nvPr/>
        </p:nvSpPr>
        <p:spPr bwMode="auto">
          <a:xfrm>
            <a:off x="304800" y="37338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So the potential difference between a and b is</a:t>
            </a:r>
          </a:p>
        </p:txBody>
      </p:sp>
      <p:graphicFrame>
        <p:nvGraphicFramePr>
          <p:cNvPr id="228360" name="Object 8"/>
          <p:cNvGraphicFramePr>
            <a:graphicFrameLocks noChangeAspect="1"/>
          </p:cNvGraphicFramePr>
          <p:nvPr>
            <p:extLst/>
          </p:nvPr>
        </p:nvGraphicFramePr>
        <p:xfrm>
          <a:off x="628650" y="4170363"/>
          <a:ext cx="15811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83" name="Equation" r:id="rId6" imgW="1016000" imgH="342900" progId="Equation.DSMT4">
                  <p:embed/>
                </p:oleObj>
              </mc:Choice>
              <mc:Fallback>
                <p:oleObj name="Equation" r:id="rId6" imgW="10160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4170363"/>
                        <a:ext cx="15811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61" name="Object 9"/>
          <p:cNvGraphicFramePr>
            <a:graphicFrameLocks noChangeAspect="1"/>
          </p:cNvGraphicFramePr>
          <p:nvPr>
            <p:extLst/>
          </p:nvPr>
        </p:nvGraphicFramePr>
        <p:xfrm>
          <a:off x="3505200" y="5410200"/>
          <a:ext cx="360363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84" name="Equation" r:id="rId8" imgW="253800" imgH="164880" progId="Equation.DSMT4">
                  <p:embed/>
                </p:oleObj>
              </mc:Choice>
              <mc:Fallback>
                <p:oleObj name="Equation" r:id="rId8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10200"/>
                        <a:ext cx="360363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64" name="Text Box 12"/>
          <p:cNvSpPr txBox="1">
            <a:spLocks noChangeArrowheads="1"/>
          </p:cNvSpPr>
          <p:nvPr/>
        </p:nvSpPr>
        <p:spPr bwMode="auto">
          <a:xfrm>
            <a:off x="457200" y="542448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Thus capacitance is</a:t>
            </a:r>
          </a:p>
        </p:txBody>
      </p:sp>
      <p:graphicFrame>
        <p:nvGraphicFramePr>
          <p:cNvPr id="228367" name="Object 15"/>
          <p:cNvGraphicFramePr>
            <a:graphicFrameLocks noChangeAspect="1"/>
          </p:cNvGraphicFramePr>
          <p:nvPr>
            <p:extLst/>
          </p:nvPr>
        </p:nvGraphicFramePr>
        <p:xfrm>
          <a:off x="914400" y="4695825"/>
          <a:ext cx="1166813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85" name="Equation" r:id="rId10" imgW="800100" imgH="342900" progId="Equation.DSMT4">
                  <p:embed/>
                </p:oleObj>
              </mc:Choice>
              <mc:Fallback>
                <p:oleObj name="Equation" r:id="rId10" imgW="8001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95825"/>
                        <a:ext cx="1166813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68" name="Object 16"/>
          <p:cNvGraphicFramePr>
            <a:graphicFrameLocks noChangeAspect="1"/>
          </p:cNvGraphicFramePr>
          <p:nvPr/>
        </p:nvGraphicFramePr>
        <p:xfrm>
          <a:off x="2082800" y="4637088"/>
          <a:ext cx="1408113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86" name="Equation" r:id="rId12" imgW="965160" imgH="419040" progId="Equation.DSMT4">
                  <p:embed/>
                </p:oleObj>
              </mc:Choice>
              <mc:Fallback>
                <p:oleObj name="Equation" r:id="rId12" imgW="965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4637088"/>
                        <a:ext cx="1408113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69" name="Object 17"/>
          <p:cNvGraphicFramePr>
            <a:graphicFrameLocks noChangeAspect="1"/>
          </p:cNvGraphicFramePr>
          <p:nvPr/>
        </p:nvGraphicFramePr>
        <p:xfrm>
          <a:off x="3494088" y="4595813"/>
          <a:ext cx="2409825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87" name="Equation" r:id="rId14" imgW="1650960" imgH="469800" progId="Equation.DSMT4">
                  <p:embed/>
                </p:oleObj>
              </mc:Choice>
              <mc:Fallback>
                <p:oleObj name="Equation" r:id="rId14" imgW="16509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088" y="4595813"/>
                        <a:ext cx="2409825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70" name="Object 18"/>
          <p:cNvGraphicFramePr>
            <a:graphicFrameLocks noChangeAspect="1"/>
          </p:cNvGraphicFramePr>
          <p:nvPr/>
        </p:nvGraphicFramePr>
        <p:xfrm>
          <a:off x="5905500" y="4605338"/>
          <a:ext cx="1482725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88" name="Equation" r:id="rId16" imgW="1015920" imgH="457200" progId="Equation.DSMT4">
                  <p:embed/>
                </p:oleObj>
              </mc:Choice>
              <mc:Fallback>
                <p:oleObj name="Equation" r:id="rId16" imgW="10159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4605338"/>
                        <a:ext cx="1482725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71" name="Object 19"/>
          <p:cNvGraphicFramePr>
            <a:graphicFrameLocks noChangeAspect="1"/>
          </p:cNvGraphicFramePr>
          <p:nvPr/>
        </p:nvGraphicFramePr>
        <p:xfrm>
          <a:off x="7391400" y="4605338"/>
          <a:ext cx="129540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89" name="Equation" r:id="rId18" imgW="888840" imgH="457200" progId="Equation.DSMT4">
                  <p:embed/>
                </p:oleObj>
              </mc:Choice>
              <mc:Fallback>
                <p:oleObj name="Equation" r:id="rId18" imgW="8888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605338"/>
                        <a:ext cx="1295400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72" name="Object 20"/>
          <p:cNvGraphicFramePr>
            <a:graphicFrameLocks noChangeAspect="1"/>
          </p:cNvGraphicFramePr>
          <p:nvPr>
            <p:extLst/>
          </p:nvPr>
        </p:nvGraphicFramePr>
        <p:xfrm>
          <a:off x="3962400" y="5257800"/>
          <a:ext cx="39528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90" name="Equation" r:id="rId20" imgW="279360" imgH="368280" progId="Equation.DSMT4">
                  <p:embed/>
                </p:oleObj>
              </mc:Choice>
              <mc:Fallback>
                <p:oleObj name="Equation" r:id="rId20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257800"/>
                        <a:ext cx="395288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73" name="Object 21"/>
          <p:cNvGraphicFramePr>
            <a:graphicFrameLocks noChangeAspect="1"/>
          </p:cNvGraphicFramePr>
          <p:nvPr>
            <p:extLst/>
          </p:nvPr>
        </p:nvGraphicFramePr>
        <p:xfrm>
          <a:off x="4368800" y="5248275"/>
          <a:ext cx="140493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91" name="Equation" r:id="rId22" imgW="990600" imgH="647700" progId="Equation.DSMT4">
                  <p:embed/>
                </p:oleObj>
              </mc:Choice>
              <mc:Fallback>
                <p:oleObj name="Equation" r:id="rId22" imgW="9906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5248275"/>
                        <a:ext cx="1404938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74" name="Object 22"/>
          <p:cNvGraphicFramePr>
            <a:graphicFrameLocks noChangeAspect="1"/>
          </p:cNvGraphicFramePr>
          <p:nvPr/>
        </p:nvGraphicFramePr>
        <p:xfrm>
          <a:off x="6019800" y="5410200"/>
          <a:ext cx="77311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92" name="Equation" r:id="rId24" imgW="545760" imgH="406080" progId="Equation.DSMT4">
                  <p:embed/>
                </p:oleObj>
              </mc:Choice>
              <mc:Fallback>
                <p:oleObj name="Equation" r:id="rId24" imgW="5457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410200"/>
                        <a:ext cx="773113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70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F0CC-63D9-0049-BB13-AC6C5DA6C79D}" type="slidenum">
              <a:rPr lang="en-US"/>
              <a:pPr/>
              <a:t>7</a:t>
            </a:fld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Capacitor Cont’d</a:t>
            </a: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381000" y="6858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 single isolated conductor can be said to have a capacitance, C.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 can still be defined as the ratio of the charge to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the absolute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potential V on the conductor.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Q=CV.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potential of a single conducting sphere of radius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can be obtained as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07888" name="Rectangle 16"/>
          <p:cNvSpPr>
            <a:spLocks noChangeArrowheads="1"/>
          </p:cNvSpPr>
          <p:nvPr/>
        </p:nvSpPr>
        <p:spPr bwMode="auto">
          <a:xfrm>
            <a:off x="533400" y="541020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So its capacitance is</a:t>
            </a:r>
          </a:p>
        </p:txBody>
      </p:sp>
      <p:graphicFrame>
        <p:nvGraphicFramePr>
          <p:cNvPr id="207892" name="Object 20"/>
          <p:cNvGraphicFramePr>
            <a:graphicFrameLocks noChangeAspect="1"/>
          </p:cNvGraphicFramePr>
          <p:nvPr/>
        </p:nvGraphicFramePr>
        <p:xfrm>
          <a:off x="1066800" y="4572000"/>
          <a:ext cx="5524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78" name="Equation" r:id="rId3" imgW="253800" imgH="164880" progId="Equation.DSMT4">
                  <p:embed/>
                </p:oleObj>
              </mc:Choice>
              <mc:Fallback>
                <p:oleObj name="Equation" r:id="rId3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572000"/>
                        <a:ext cx="55245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93" name="Object 21"/>
          <p:cNvGraphicFramePr>
            <a:graphicFrameLocks noChangeAspect="1"/>
          </p:cNvGraphicFramePr>
          <p:nvPr>
            <p:extLst/>
          </p:nvPr>
        </p:nvGraphicFramePr>
        <p:xfrm>
          <a:off x="6105525" y="4606925"/>
          <a:ext cx="966788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79" name="Equation" r:id="rId5" imgW="444500" imgH="228600" progId="Equation.DSMT4">
                  <p:embed/>
                </p:oleObj>
              </mc:Choice>
              <mc:Fallback>
                <p:oleObj name="Equation" r:id="rId5" imgW="444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525" y="4606925"/>
                        <a:ext cx="966788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94" name="Object 22"/>
          <p:cNvGraphicFramePr>
            <a:graphicFrameLocks noChangeAspect="1"/>
          </p:cNvGraphicFramePr>
          <p:nvPr>
            <p:extLst/>
          </p:nvPr>
        </p:nvGraphicFramePr>
        <p:xfrm>
          <a:off x="4214813" y="5386388"/>
          <a:ext cx="1957387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80" name="Equation" r:id="rId7" imgW="901700" imgH="381000" progId="Equation.DSMT4">
                  <p:embed/>
                </p:oleObj>
              </mc:Choice>
              <mc:Fallback>
                <p:oleObj name="Equation" r:id="rId7" imgW="9017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5386388"/>
                        <a:ext cx="1957387" cy="87788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95" name="Object 23"/>
          <p:cNvGraphicFramePr>
            <a:graphicFrameLocks noChangeAspect="1"/>
          </p:cNvGraphicFramePr>
          <p:nvPr>
            <p:extLst/>
          </p:nvPr>
        </p:nvGraphicFramePr>
        <p:xfrm>
          <a:off x="1550988" y="4267200"/>
          <a:ext cx="215265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81" name="Equation" r:id="rId9" imgW="990600" imgH="457200" progId="Equation.DSMT4">
                  <p:embed/>
                </p:oleObj>
              </mc:Choice>
              <mc:Fallback>
                <p:oleObj name="Equation" r:id="rId9" imgW="990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4267200"/>
                        <a:ext cx="2152650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97" name="Object 25"/>
          <p:cNvGraphicFramePr>
            <a:graphicFrameLocks noChangeAspect="1"/>
          </p:cNvGraphicFramePr>
          <p:nvPr>
            <p:extLst/>
          </p:nvPr>
        </p:nvGraphicFramePr>
        <p:xfrm>
          <a:off x="3670300" y="4384675"/>
          <a:ext cx="938213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82" name="Equation" r:id="rId11" imgW="431800" imgH="419100" progId="Equation.DSMT4">
                  <p:embed/>
                </p:oleObj>
              </mc:Choice>
              <mc:Fallback>
                <p:oleObj name="Equation" r:id="rId11" imgW="431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4384675"/>
                        <a:ext cx="938213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99" name="Text Box 27"/>
          <p:cNvSpPr txBox="1">
            <a:spLocks noChangeArrowheads="1"/>
          </p:cNvSpPr>
          <p:nvPr/>
        </p:nvSpPr>
        <p:spPr bwMode="auto">
          <a:xfrm>
            <a:off x="5191125" y="4648200"/>
            <a:ext cx="752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 Narrow" charset="0"/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25057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87E0-3810-604A-A94B-8447A627C0E1}" type="slidenum">
              <a:rPr lang="en-US"/>
              <a:pPr/>
              <a:t>8</a:t>
            </a:fld>
            <a:endParaRPr 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Capacitors in Series or Parallel</a:t>
            </a:r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304800" y="685800"/>
            <a:ext cx="8610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Capacitors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may be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used in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electric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circuits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an electric circuit?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closed path of conductors, usually wires connecting capacitors and other electrical devices, in which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charges can flow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And includes a voltage source such as a battery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Capacitors can be connected in various ways.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parallel, in series or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combination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  <p:pic>
        <p:nvPicPr>
          <p:cNvPr id="208908" name="Picture 12" descr="FG24_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29100"/>
            <a:ext cx="4419600" cy="2400300"/>
          </a:xfrm>
          <a:prstGeom prst="rect">
            <a:avLst/>
          </a:prstGeom>
          <a:noFill/>
        </p:spPr>
      </p:pic>
      <p:pic>
        <p:nvPicPr>
          <p:cNvPr id="208909" name="Picture 13" descr="FG24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191000"/>
            <a:ext cx="3200400" cy="240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31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9, 2017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570B-BC58-7748-9318-9A86E31F6131}" type="slidenum">
              <a:rPr lang="en-US"/>
              <a:pPr/>
              <a:t>9</a:t>
            </a:fld>
            <a:endParaRPr lang="en-US"/>
          </a:p>
        </p:txBody>
      </p:sp>
      <p:pic>
        <p:nvPicPr>
          <p:cNvPr id="221188" name="Picture 4" descr="FG24_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1000"/>
            <a:ext cx="4419600" cy="3581400"/>
          </a:xfrm>
          <a:prstGeom prst="rect">
            <a:avLst/>
          </a:prstGeom>
          <a:noFill/>
        </p:spPr>
      </p:pic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Capacitors in Parallel</a:t>
            </a:r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228600" y="762000"/>
            <a:ext cx="5943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Parallel arrangement provides the </a:t>
            </a:r>
            <a:r>
              <a:rPr lang="en-US" sz="2800" b="1" u="sng">
                <a:solidFill>
                  <a:srgbClr val="FF0000"/>
                </a:solidFill>
                <a:latin typeface="Arial Narrow" charset="0"/>
              </a:rPr>
              <a:t>same voltage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across all the capacitors.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Left hand plates are at 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right hand plates are at 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each capacitor plate acquires charges given by the formula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Q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=C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V, Q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=C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V, and Q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=C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V</a:t>
            </a:r>
          </a:p>
        </p:txBody>
      </p:sp>
      <p:sp>
        <p:nvSpPr>
          <p:cNvPr id="221190" name="Rectangle 6"/>
          <p:cNvSpPr>
            <a:spLocks noChangeArrowheads="1"/>
          </p:cNvSpPr>
          <p:nvPr/>
        </p:nvSpPr>
        <p:spPr bwMode="auto">
          <a:xfrm>
            <a:off x="152400" y="3810000"/>
            <a:ext cx="8991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total charge Q that must leave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the battery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is then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Q=Q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=V(C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+C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+C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Consider that the three capacitors behave like an equivalent one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Q=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</a:t>
            </a:r>
            <a:r>
              <a:rPr lang="en-US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 V(C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+C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+C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Thus the equivalent capacitance in parallel is </a:t>
            </a:r>
          </a:p>
        </p:txBody>
      </p:sp>
      <p:graphicFrame>
        <p:nvGraphicFramePr>
          <p:cNvPr id="221191" name="Object 7"/>
          <p:cNvGraphicFramePr>
            <a:graphicFrameLocks noChangeAspect="1"/>
          </p:cNvGraphicFramePr>
          <p:nvPr/>
        </p:nvGraphicFramePr>
        <p:xfrm>
          <a:off x="6540500" y="5791200"/>
          <a:ext cx="19939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8" name="Equation" r:id="rId4" imgW="1091880" imgH="228600" progId="Equation.DSMT4">
                  <p:embed/>
                </p:oleObj>
              </mc:Choice>
              <mc:Fallback>
                <p:oleObj name="Equation" r:id="rId4" imgW="1091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0" y="5791200"/>
                        <a:ext cx="1993900" cy="4175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898525" y="6324600"/>
            <a:ext cx="2682875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What is the net effect?</a:t>
            </a:r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3794125" y="6324600"/>
            <a:ext cx="3416300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The capacitance increases!!!</a:t>
            </a:r>
          </a:p>
        </p:txBody>
      </p:sp>
    </p:spTree>
    <p:extLst>
      <p:ext uri="{BB962C8B-B14F-4D97-AF65-F5344CB8AC3E}">
        <p14:creationId xmlns:p14="http://schemas.microsoft.com/office/powerpoint/2010/main" val="140684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27010</TotalTime>
  <Words>1349</Words>
  <Application>Microsoft Macintosh PowerPoint</Application>
  <PresentationFormat>On-screen Show (4:3)</PresentationFormat>
  <Paragraphs>160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 Narrow</vt:lpstr>
      <vt:lpstr>Monotype Corsiva</vt:lpstr>
      <vt:lpstr>ＭＳ Ｐゴシック</vt:lpstr>
      <vt:lpstr>Symbol</vt:lpstr>
      <vt:lpstr>Times New Roman</vt:lpstr>
      <vt:lpstr>Arial</vt:lpstr>
      <vt:lpstr>phys1443-spring02</vt:lpstr>
      <vt:lpstr>Equation</vt:lpstr>
      <vt:lpstr>PHYS 1444 – Section 002 Lecture #11</vt:lpstr>
      <vt:lpstr>Announcements</vt:lpstr>
      <vt:lpstr>PowerPoint Presentation</vt:lpstr>
      <vt:lpstr>Example 24 – 1</vt:lpstr>
      <vt:lpstr>Example 24 – 1</vt:lpstr>
      <vt:lpstr>Example 24 – 3</vt:lpstr>
      <vt:lpstr>Capacitor Cont’d</vt:lpstr>
      <vt:lpstr>Capacitors in Series or Parallel</vt:lpstr>
      <vt:lpstr>Capacitors in Parallel</vt:lpstr>
      <vt:lpstr>Capacitors in Series</vt:lpstr>
      <vt:lpstr>Example 24 – 5</vt:lpstr>
      <vt:lpstr>Electric Energy Storage</vt:lpstr>
      <vt:lpstr>Electric Energy Storage</vt:lpstr>
      <vt:lpstr>Example 24 – 8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668</cp:revision>
  <dcterms:created xsi:type="dcterms:W3CDTF">2012-01-19T04:21:20Z</dcterms:created>
  <dcterms:modified xsi:type="dcterms:W3CDTF">2017-10-09T20:51:13Z</dcterms:modified>
</cp:coreProperties>
</file>