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3" r:id="rId2"/>
    <p:sldId id="482" r:id="rId3"/>
    <p:sldId id="663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1"/>
    <p:restoredTop sz="94660"/>
  </p:normalViewPr>
  <p:slideViewPr>
    <p:cSldViewPr>
      <p:cViewPr varScale="1">
        <p:scale>
          <a:sx n="133" d="100"/>
          <a:sy n="133" d="100"/>
        </p:scale>
        <p:origin x="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image" Target="../media/image3.e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19.wmf"/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0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e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emf"/><Relationship Id="rId11" Type="http://schemas.openxmlformats.org/officeDocument/2006/relationships/image" Target="../media/image30.wmf"/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w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0.wmf"/><Relationship Id="rId5" Type="http://schemas.openxmlformats.org/officeDocument/2006/relationships/image" Target="../media/image38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45.wmf"/><Relationship Id="rId14" Type="http://schemas.openxmlformats.org/officeDocument/2006/relationships/oleObject" Target="../embeddings/oleObject41.bin"/><Relationship Id="rId15" Type="http://schemas.openxmlformats.org/officeDocument/2006/relationships/image" Target="../media/image46.wmf"/><Relationship Id="rId16" Type="http://schemas.openxmlformats.org/officeDocument/2006/relationships/oleObject" Target="../embeddings/oleObject42.bin"/><Relationship Id="rId17" Type="http://schemas.openxmlformats.org/officeDocument/2006/relationships/image" Target="../media/image47.wmf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3.wmf"/><Relationship Id="rId10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20" Type="http://schemas.openxmlformats.org/officeDocument/2006/relationships/image" Target="../media/image58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57.emf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64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9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6.w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7.emf"/><Relationship Id="rId23" Type="http://schemas.openxmlformats.org/officeDocument/2006/relationships/oleObject" Target="../embeddings/oleObject16.bin"/><Relationship Id="rId24" Type="http://schemas.openxmlformats.org/officeDocument/2006/relationships/image" Target="../media/image18.wmf"/><Relationship Id="rId25" Type="http://schemas.openxmlformats.org/officeDocument/2006/relationships/oleObject" Target="../embeddings/oleObject17.bin"/><Relationship Id="rId26" Type="http://schemas.openxmlformats.org/officeDocument/2006/relationships/image" Target="../media/image19.wmf"/><Relationship Id="rId10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3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4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20" Type="http://schemas.openxmlformats.org/officeDocument/2006/relationships/oleObject" Target="../embeddings/oleObject26.bin"/><Relationship Id="rId21" Type="http://schemas.openxmlformats.org/officeDocument/2006/relationships/image" Target="../media/image28.wmf"/><Relationship Id="rId22" Type="http://schemas.openxmlformats.org/officeDocument/2006/relationships/oleObject" Target="../embeddings/oleObject27.bin"/><Relationship Id="rId23" Type="http://schemas.openxmlformats.org/officeDocument/2006/relationships/image" Target="../media/image29.emf"/><Relationship Id="rId24" Type="http://schemas.openxmlformats.org/officeDocument/2006/relationships/oleObject" Target="../embeddings/oleObject28.bin"/><Relationship Id="rId25" Type="http://schemas.openxmlformats.org/officeDocument/2006/relationships/image" Target="../media/image30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24.wmf"/><Relationship Id="rId14" Type="http://schemas.openxmlformats.org/officeDocument/2006/relationships/oleObject" Target="../embeddings/oleObject23.bin"/><Relationship Id="rId15" Type="http://schemas.openxmlformats.org/officeDocument/2006/relationships/image" Target="../media/image25.wmf"/><Relationship Id="rId16" Type="http://schemas.openxmlformats.org/officeDocument/2006/relationships/oleObject" Target="../embeddings/oleObject24.bin"/><Relationship Id="rId17" Type="http://schemas.openxmlformats.org/officeDocument/2006/relationships/image" Target="../media/image26.wmf"/><Relationship Id="rId18" Type="http://schemas.openxmlformats.org/officeDocument/2006/relationships/oleObject" Target="../embeddings/oleObject25.bin"/><Relationship Id="rId19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38654" y="1447800"/>
            <a:ext cx="2558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9,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00200" y="2133600"/>
            <a:ext cx="7124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</a:t>
            </a:r>
            <a:r>
              <a:rPr lang="en-US" sz="2400" dirty="0">
                <a:latin typeface="Arial Narrow" charset="0"/>
              </a:rPr>
              <a:t>24 Capacitance etc..</a:t>
            </a:r>
            <a:endParaRPr lang="en-US" sz="24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latin typeface="Arial Narrow" charset="0"/>
              </a:rPr>
              <a:t>Capacitors </a:t>
            </a:r>
            <a:r>
              <a:rPr lang="en-US" sz="2400" dirty="0">
                <a:latin typeface="Arial Narrow" charset="0"/>
              </a:rPr>
              <a:t>in Series or Parallel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Molecular description of Dielectric </a:t>
            </a:r>
            <a:r>
              <a:rPr lang="en-US" sz="2400" dirty="0" smtClean="0">
                <a:latin typeface="Arial Narrow" charset="0"/>
              </a:rPr>
              <a:t>Material</a:t>
            </a:r>
            <a:endParaRPr lang="en-US" dirty="0" smtClean="0">
              <a:latin typeface="Arial Narrow" charset="0"/>
            </a:endParaRP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Electric Current and Resistance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The </a:t>
            </a:r>
            <a:r>
              <a:rPr lang="en-US" sz="2400" dirty="0" smtClean="0">
                <a:latin typeface="Arial Narrow" charset="0"/>
              </a:rPr>
              <a:t>Battery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447330" y="5791200"/>
            <a:ext cx="625523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Monday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Oct. 16!!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2134-C076-974D-A167-5908672E8531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6200" y="6858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Series arrangement is more interesting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battery is connected, +Q flows to the left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–Q flows to the right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</a:t>
            </a:r>
            <a:r>
              <a:rPr lang="en-US" sz="20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capatotors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between were originally neutral, charges get induced to neutralize the ones in the middle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76200" y="24384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charge on each capacitor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plate is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same value, Q. (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Same charge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total voltage V across the three capacitors in series must be equal to the sum of the voltages across each capacitor.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sz="20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Putting all these together, we obtain: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V=Q/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eq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=Q(1/C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Thus the equivalent capacitance is 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4579938" y="5475288"/>
          <a:ext cx="22018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98"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5475288"/>
                        <a:ext cx="2201862" cy="7667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09600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657600" y="6324600"/>
            <a:ext cx="5367338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smaller than the smallest C!!!</a:t>
            </a:r>
          </a:p>
        </p:txBody>
      </p:sp>
      <p:pic>
        <p:nvPicPr>
          <p:cNvPr id="222217" name="Picture 9" descr="FG24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2895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7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build="p"/>
      <p:bldP spid="222213" grpId="0" build="p"/>
      <p:bldP spid="222215" grpId="0" animBg="1"/>
      <p:bldP spid="2222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11C-76E5-3B4D-B643-778984384EF4}" type="slidenum">
              <a:rPr lang="en-US"/>
              <a:pPr/>
              <a:t>11</a:t>
            </a:fld>
            <a:endParaRPr lang="en-US"/>
          </a:p>
        </p:txBody>
      </p:sp>
      <p:pic>
        <p:nvPicPr>
          <p:cNvPr id="223241" name="Picture 9" descr="FG24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152400"/>
            <a:ext cx="2728912" cy="2819400"/>
          </a:xfrm>
          <a:prstGeom prst="rect">
            <a:avLst/>
          </a:prstGeom>
          <a:noFill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5791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Equivalent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capacitance of a single capacitor that will have the same effect as the combination shown in the figure. Take 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547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Narrow" charset="0"/>
              </a:rPr>
              <a:t>We should do these first!!   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Now the equivalent capacitor is in series with C1.      </a:t>
            </a:r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6781800" y="152400"/>
            <a:ext cx="12954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How?   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1676400" y="3276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These are in parallel so the equivalent capacitance is:   </a:t>
            </a:r>
          </a:p>
        </p:txBody>
      </p:sp>
      <p:graphicFrame>
        <p:nvGraphicFramePr>
          <p:cNvPr id="223246" name="Object 14"/>
          <p:cNvGraphicFramePr>
            <a:graphicFrameLocks noChangeAspect="1"/>
          </p:cNvGraphicFramePr>
          <p:nvPr/>
        </p:nvGraphicFramePr>
        <p:xfrm>
          <a:off x="855663" y="3865563"/>
          <a:ext cx="1049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8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865563"/>
                        <a:ext cx="104933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3248" name="AutoShape 16"/>
          <p:cNvCxnSpPr>
            <a:cxnSpLocks noChangeShapeType="1"/>
            <a:stCxn id="223236" idx="3"/>
            <a:endCxn id="223243" idx="3"/>
          </p:cNvCxnSpPr>
          <p:nvPr/>
        </p:nvCxnSpPr>
        <p:spPr bwMode="auto">
          <a:xfrm flipV="1">
            <a:off x="4205288" y="2573338"/>
            <a:ext cx="2765425" cy="382587"/>
          </a:xfrm>
          <a:prstGeom prst="curvedConnector4">
            <a:avLst>
              <a:gd name="adj1" fmla="val 50630"/>
              <a:gd name="adj2" fmla="val -31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223249" name="Object 17"/>
          <p:cNvGraphicFramePr>
            <a:graphicFrameLocks noChangeAspect="1"/>
          </p:cNvGraphicFramePr>
          <p:nvPr/>
        </p:nvGraphicFramePr>
        <p:xfrm>
          <a:off x="457200" y="5027613"/>
          <a:ext cx="938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9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7613"/>
                        <a:ext cx="938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0" name="Object 18"/>
          <p:cNvGraphicFramePr>
            <a:graphicFrameLocks noChangeAspect="1"/>
          </p:cNvGraphicFramePr>
          <p:nvPr/>
        </p:nvGraphicFramePr>
        <p:xfrm>
          <a:off x="7154863" y="5029200"/>
          <a:ext cx="1531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0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029200"/>
                        <a:ext cx="1531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1" name="AutoShape 19"/>
          <p:cNvSpPr>
            <a:spLocks noChangeArrowheads="1"/>
          </p:cNvSpPr>
          <p:nvPr/>
        </p:nvSpPr>
        <p:spPr bwMode="auto">
          <a:xfrm>
            <a:off x="5387975" y="5137150"/>
            <a:ext cx="1647825" cy="730250"/>
          </a:xfrm>
          <a:prstGeom prst="rightArrow">
            <a:avLst>
              <a:gd name="adj1" fmla="val 50000"/>
              <a:gd name="adj2" fmla="val 5641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C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eq</a:t>
            </a:r>
          </a:p>
        </p:txBody>
      </p:sp>
      <p:graphicFrame>
        <p:nvGraphicFramePr>
          <p:cNvPr id="223252" name="Object 20"/>
          <p:cNvGraphicFramePr>
            <a:graphicFrameLocks noChangeAspect="1"/>
          </p:cNvGraphicFramePr>
          <p:nvPr/>
        </p:nvGraphicFramePr>
        <p:xfrm>
          <a:off x="1981200" y="3859213"/>
          <a:ext cx="16065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1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59213"/>
                        <a:ext cx="16065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3" name="Object 21"/>
          <p:cNvGraphicFramePr>
            <a:graphicFrameLocks noChangeAspect="1"/>
          </p:cNvGraphicFramePr>
          <p:nvPr/>
        </p:nvGraphicFramePr>
        <p:xfrm>
          <a:off x="3581400" y="3886200"/>
          <a:ext cx="593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2"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93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4" name="Object 22"/>
          <p:cNvGraphicFramePr>
            <a:graphicFrameLocks noChangeAspect="1"/>
          </p:cNvGraphicFramePr>
          <p:nvPr/>
        </p:nvGraphicFramePr>
        <p:xfrm>
          <a:off x="1371600" y="5029200"/>
          <a:ext cx="1816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3" name="Equation" r:id="rId14" imgW="736560" imgH="419040" progId="Equation.DSMT4">
                  <p:embed/>
                </p:oleObj>
              </mc:Choice>
              <mc:Fallback>
                <p:oleObj name="Equation" r:id="rId14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1816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5" name="Object 23"/>
          <p:cNvGraphicFramePr>
            <a:graphicFrameLocks noChangeAspect="1"/>
          </p:cNvGraphicFramePr>
          <p:nvPr/>
        </p:nvGraphicFramePr>
        <p:xfrm>
          <a:off x="3124200" y="5029200"/>
          <a:ext cx="1501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4" name="Equation" r:id="rId16" imgW="609480" imgH="368280" progId="Equation.DSMT4">
                  <p:embed/>
                </p:oleObj>
              </mc:Choice>
              <mc:Fallback>
                <p:oleObj name="Equation" r:id="rId16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501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6" name="Object 24"/>
          <p:cNvGraphicFramePr>
            <a:graphicFrameLocks noChangeAspect="1"/>
          </p:cNvGraphicFramePr>
          <p:nvPr/>
        </p:nvGraphicFramePr>
        <p:xfrm>
          <a:off x="4586288" y="5029200"/>
          <a:ext cx="595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5" name="Equation" r:id="rId18" imgW="241200" imgH="368280" progId="Equation.DSMT4">
                  <p:embed/>
                </p:oleObj>
              </mc:Choice>
              <mc:Fallback>
                <p:oleObj name="Equation" r:id="rId18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29200"/>
                        <a:ext cx="5953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8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6" grpId="0" animBg="1"/>
      <p:bldP spid="223238" grpId="0"/>
      <p:bldP spid="223243" grpId="0" animBg="1"/>
      <p:bldP spid="223244" grpId="0"/>
      <p:bldP spid="223245" grpId="0"/>
      <p:bldP spid="2232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3AE2-A0B7-6F4A-809B-ED4B27CBA3C7}" type="slidenum">
              <a:rPr lang="en-US"/>
              <a:pPr/>
              <a:t>12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914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charged capacitor stores energy.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is the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amount of the work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done to charge 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net effect of charging a capacitor is removing one type of charge from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plate and put them on to the other.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does this when it is connected to a capacitor.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get charged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immediately.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Initially when the capacitor is uncharged, no work is necessary to move the first bit of charge.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there is no charge, there is no field that the external work needs to overcome.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some charge is on each plate, it requires work to add more charge due to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electric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repulsion.</a:t>
            </a:r>
          </a:p>
        </p:txBody>
      </p:sp>
    </p:spTree>
    <p:extLst>
      <p:ext uri="{BB962C8B-B14F-4D97-AF65-F5344CB8AC3E}">
        <p14:creationId xmlns:p14="http://schemas.microsoft.com/office/powerpoint/2010/main" val="9170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CD55-D9D1-DF4E-B0CD-90B219435554}" type="slidenum">
              <a:rPr lang="en-US"/>
              <a:pPr/>
              <a:t>13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work needed to add a small amount of charge,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when a potential difference across the plate is V: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V=q/C, the work needed to store total charge Q 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Thus, the energy stored in a capacitor when the capacitor carries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charges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+Q and –Q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Q=CV, we can rewrite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>
            <p:extLst/>
          </p:nvPr>
        </p:nvGraphicFramePr>
        <p:xfrm>
          <a:off x="1544638" y="2447925"/>
          <a:ext cx="8175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2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447925"/>
                        <a:ext cx="8175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243857"/>
              </p:ext>
            </p:extLst>
          </p:nvPr>
        </p:nvGraphicFramePr>
        <p:xfrm>
          <a:off x="5334000" y="3690938"/>
          <a:ext cx="1447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3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90938"/>
                        <a:ext cx="1447800" cy="11858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676400" y="5373688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4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73688"/>
                        <a:ext cx="800100" cy="496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2438400" y="5029200"/>
          <a:ext cx="10668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5"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066800" cy="11858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3429000" y="5067300"/>
          <a:ext cx="1600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6" name="Equation" r:id="rId11" imgW="533160" imgH="368280" progId="Equation.DSMT4">
                  <p:embed/>
                </p:oleObj>
              </mc:Choice>
              <mc:Fallback>
                <p:oleObj name="Equation" r:id="rId11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67300"/>
                        <a:ext cx="16002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5029200" y="5067300"/>
          <a:ext cx="11049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7" name="Equation" r:id="rId13" imgW="368280" imgH="368280" progId="Equation.DSMT4">
                  <p:embed/>
                </p:oleObj>
              </mc:Choice>
              <mc:Fallback>
                <p:oleObj name="Equation" r:id="rId13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67300"/>
                        <a:ext cx="11049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>
            <p:extLst/>
          </p:nvPr>
        </p:nvGraphicFramePr>
        <p:xfrm>
          <a:off x="2254250" y="2185988"/>
          <a:ext cx="17065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8" name="Equation" r:id="rId15" imgW="584200" imgH="342900" progId="Equation.DSMT4">
                  <p:embed/>
                </p:oleObj>
              </mc:Choice>
              <mc:Fallback>
                <p:oleObj name="Equation" r:id="rId1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85988"/>
                        <a:ext cx="17065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>
            <p:extLst/>
          </p:nvPr>
        </p:nvGraphicFramePr>
        <p:xfrm>
          <a:off x="3962400" y="2132013"/>
          <a:ext cx="20431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9" name="Equation" r:id="rId17" imgW="698500" imgH="381000" progId="Equation.DSMT4">
                  <p:embed/>
                </p:oleObj>
              </mc:Choice>
              <mc:Fallback>
                <p:oleObj name="Equation" r:id="rId17" imgW="698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2013"/>
                        <a:ext cx="204311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>
            <p:extLst/>
          </p:nvPr>
        </p:nvGraphicFramePr>
        <p:xfrm>
          <a:off x="6075363" y="2111375"/>
          <a:ext cx="70643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70" name="Equation" r:id="rId19" imgW="241200" imgH="393480" progId="Equation.DSMT4">
                  <p:embed/>
                </p:oleObj>
              </mc:Choice>
              <mc:Fallback>
                <p:oleObj name="Equation" r:id="rId19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2111375"/>
                        <a:ext cx="70643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0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3970-AE4E-654D-9A31-FFD8592EC514}" type="slidenum">
              <a:rPr lang="en-US"/>
              <a:pPr/>
              <a:t>14</a:t>
            </a:fld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Energy store in a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camera flash unit stores energy in a 150</a:t>
            </a:r>
            <a:r>
              <a:rPr lang="en-US" sz="2800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 capacitor at 200V.  How much electric energy can be stored?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09600" y="33670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we use the one with C and V:      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791200" y="22240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Umm.. Which one?   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609600" y="22240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the formula for stored energy.   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609600" y="2833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do we know from the problem? 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8674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C and V </a:t>
            </a:r>
          </a:p>
        </p:txBody>
      </p:sp>
      <p:graphicFrame>
        <p:nvGraphicFramePr>
          <p:cNvPr id="225297" name="Object 17"/>
          <p:cNvGraphicFramePr>
            <a:graphicFrameLocks noChangeAspect="1"/>
          </p:cNvGraphicFramePr>
          <p:nvPr/>
        </p:nvGraphicFramePr>
        <p:xfrm>
          <a:off x="5105400" y="3260725"/>
          <a:ext cx="1524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0" name="Equation" r:id="rId3" imgW="660240" imgH="368280" progId="Equation.DSMT4">
                  <p:embed/>
                </p:oleObj>
              </mc:Choice>
              <mc:Fallback>
                <p:oleObj name="Equation" r:id="rId3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60725"/>
                        <a:ext cx="1524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0" name="Object 20"/>
          <p:cNvGraphicFramePr>
            <a:graphicFrameLocks noChangeAspect="1"/>
          </p:cNvGraphicFramePr>
          <p:nvPr/>
        </p:nvGraphicFramePr>
        <p:xfrm>
          <a:off x="990600" y="4038600"/>
          <a:ext cx="71770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1" name="Equation" r:id="rId5" imgW="2603160" imgH="368280" progId="Equation.DSMT4">
                  <p:embed/>
                </p:oleObj>
              </mc:Choice>
              <mc:Fallback>
                <p:oleObj name="Equation" r:id="rId5" imgW="260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717708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609600" y="51958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 do we get J from FV</a:t>
            </a:r>
            <a:r>
              <a:rPr lang="en-US" sz="2800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?      </a:t>
            </a:r>
          </a:p>
        </p:txBody>
      </p:sp>
      <p:graphicFrame>
        <p:nvGraphicFramePr>
          <p:cNvPr id="225302" name="Object 22"/>
          <p:cNvGraphicFramePr>
            <a:graphicFrameLocks noChangeAspect="1"/>
          </p:cNvGraphicFramePr>
          <p:nvPr/>
        </p:nvGraphicFramePr>
        <p:xfrm>
          <a:off x="4343400" y="5181600"/>
          <a:ext cx="939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2" name="Equation" r:id="rId7" imgW="419040" imgH="203040" progId="Equation.DSMT4">
                  <p:embed/>
                </p:oleObj>
              </mc:Choice>
              <mc:Fallback>
                <p:oleObj name="Equation" r:id="rId7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939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3" name="Object 23"/>
          <p:cNvGraphicFramePr>
            <a:graphicFrameLocks noChangeAspect="1"/>
          </p:cNvGraphicFramePr>
          <p:nvPr/>
        </p:nvGraphicFramePr>
        <p:xfrm>
          <a:off x="5334000" y="5026025"/>
          <a:ext cx="13398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3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6025"/>
                        <a:ext cx="13398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4" name="Object 24"/>
          <p:cNvGraphicFramePr>
            <a:graphicFrameLocks noChangeAspect="1"/>
          </p:cNvGraphicFramePr>
          <p:nvPr/>
        </p:nvGraphicFramePr>
        <p:xfrm>
          <a:off x="6629400" y="5257800"/>
          <a:ext cx="7985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4" name="Equation" r:id="rId11" imgW="355320" imgH="164880" progId="Equation.DSMT4">
                  <p:embed/>
                </p:oleObj>
              </mc:Choice>
              <mc:Fallback>
                <p:oleObj name="Equation" r:id="rId11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7985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5" name="Object 25"/>
          <p:cNvGraphicFramePr>
            <a:graphicFrameLocks noChangeAspect="1"/>
          </p:cNvGraphicFramePr>
          <p:nvPr/>
        </p:nvGraphicFramePr>
        <p:xfrm>
          <a:off x="7391400" y="5026025"/>
          <a:ext cx="11985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5" name="Equation" r:id="rId13" imgW="533160" imgH="406080" progId="Equation.DSMT4">
                  <p:embed/>
                </p:oleObj>
              </mc:Choice>
              <mc:Fallback>
                <p:oleObj name="Equation" r:id="rId13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6025"/>
                        <a:ext cx="11985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6" name="Object 26"/>
          <p:cNvGraphicFramePr>
            <a:graphicFrameLocks noChangeAspect="1"/>
          </p:cNvGraphicFramePr>
          <p:nvPr/>
        </p:nvGraphicFramePr>
        <p:xfrm>
          <a:off x="8526463" y="5257800"/>
          <a:ext cx="3127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6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6463" y="5257800"/>
                        <a:ext cx="3127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6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6" grpId="0"/>
      <p:bldP spid="225288" grpId="0"/>
      <p:bldP spid="225289" grpId="0"/>
      <p:bldP spid="225295" grpId="0"/>
      <p:bldP spid="225296" grpId="0"/>
      <p:bldP spid="2253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9,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5791200"/>
          </a:xfrm>
        </p:spPr>
        <p:txBody>
          <a:bodyPr/>
          <a:lstStyle/>
          <a:p>
            <a:r>
              <a:rPr lang="en-US" sz="2400" dirty="0" smtClean="0"/>
              <a:t>Quiz 2 results</a:t>
            </a:r>
          </a:p>
          <a:p>
            <a:pPr lvl="1"/>
            <a:r>
              <a:rPr lang="en-US" sz="2000" dirty="0" smtClean="0"/>
              <a:t>Class average: 27.7/60</a:t>
            </a:r>
          </a:p>
          <a:p>
            <a:pPr lvl="2"/>
            <a:r>
              <a:rPr lang="en-US" sz="1800" dirty="0" smtClean="0"/>
              <a:t>Equivalent to 46.2/100</a:t>
            </a:r>
          </a:p>
          <a:p>
            <a:pPr lvl="2"/>
            <a:r>
              <a:rPr lang="en-US" sz="1800" dirty="0" smtClean="0"/>
              <a:t>Previous quizzes: 48/100</a:t>
            </a:r>
          </a:p>
          <a:p>
            <a:pPr lvl="1"/>
            <a:r>
              <a:rPr lang="en-US" sz="2000" dirty="0" smtClean="0"/>
              <a:t>Top score: 48/60</a:t>
            </a:r>
          </a:p>
          <a:p>
            <a:r>
              <a:rPr lang="en-US" sz="2400" dirty="0" smtClean="0"/>
              <a:t>Mid </a:t>
            </a:r>
            <a:r>
              <a:rPr lang="en-US" sz="2400" dirty="0"/>
              <a:t>Term Exam</a:t>
            </a:r>
          </a:p>
          <a:p>
            <a:pPr lvl="1"/>
            <a:r>
              <a:rPr lang="en-US" sz="2000" dirty="0"/>
              <a:t>In class </a:t>
            </a:r>
            <a:r>
              <a:rPr lang="en-US" sz="2000" dirty="0" smtClean="0"/>
              <a:t>next Wednesday</a:t>
            </a:r>
            <a:r>
              <a:rPr lang="en-US" sz="2000" dirty="0"/>
              <a:t>, </a:t>
            </a:r>
            <a:r>
              <a:rPr lang="en-US" sz="2000" dirty="0" smtClean="0"/>
              <a:t>Oct. 18</a:t>
            </a:r>
            <a:endParaRPr lang="en-US" sz="2000" dirty="0"/>
          </a:p>
          <a:p>
            <a:pPr lvl="1"/>
            <a:r>
              <a:rPr lang="en-US" sz="2000" dirty="0"/>
              <a:t>Covers CH21.1 through what we cover in class </a:t>
            </a:r>
            <a:r>
              <a:rPr lang="en-US" sz="2000" dirty="0" smtClean="0"/>
              <a:t>Monday, Oct. 16 + </a:t>
            </a:r>
            <a:r>
              <a:rPr lang="en-US" sz="2000" dirty="0"/>
              <a:t>appendix</a:t>
            </a:r>
            <a:endParaRPr lang="en-US" sz="1800" dirty="0"/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</a:t>
            </a:r>
            <a:r>
              <a:rPr lang="en-US" sz="2000" dirty="0" smtClean="0"/>
              <a:t>constants</a:t>
            </a:r>
            <a:endParaRPr lang="en-US" sz="2000" dirty="0"/>
          </a:p>
          <a:p>
            <a:pPr lvl="1" eaLnBrk="1" hangingPunct="1"/>
            <a:r>
              <a:rPr lang="en-US" sz="2000" dirty="0"/>
              <a:t>No derivations, word definitions or solutions of any </a:t>
            </a:r>
            <a:r>
              <a:rPr lang="en-US" sz="2000" dirty="0" smtClean="0"/>
              <a:t>kind!</a:t>
            </a:r>
            <a:endParaRPr lang="en-US" sz="2000" dirty="0"/>
          </a:p>
          <a:p>
            <a:pPr lvl="1" eaLnBrk="1" hangingPunct="1"/>
            <a:r>
              <a:rPr lang="en-US" sz="2000" dirty="0"/>
              <a:t>No additional formulae or values of constants will be provided! 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Triple credit colloquium 3:30pm this Wednesday in NH100</a:t>
            </a:r>
          </a:p>
          <a:p>
            <a:pPr lvl="1" eaLnBrk="1" hangingPunct="1"/>
            <a:r>
              <a:rPr lang="en-US" sz="2000" dirty="0" smtClean="0"/>
              <a:t>Dr. Michael Turner of U. of Chicago, National Academy of Science member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3459-F1D1-4649-B2AF-E0831BF03652}" type="slidenum">
              <a:rPr lang="en-US"/>
              <a:pPr/>
              <a:t>4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06870" name="Object 22"/>
          <p:cNvGraphicFramePr>
            <a:graphicFrameLocks noChangeAspect="1"/>
          </p:cNvGraphicFramePr>
          <p:nvPr>
            <p:extLst/>
          </p:nvPr>
        </p:nvGraphicFramePr>
        <p:xfrm>
          <a:off x="914400" y="2933700"/>
          <a:ext cx="13795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6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33700"/>
                        <a:ext cx="137953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7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3" name="Object 25"/>
          <p:cNvGraphicFramePr>
            <a:graphicFrameLocks noChangeAspect="1"/>
          </p:cNvGraphicFramePr>
          <p:nvPr/>
        </p:nvGraphicFramePr>
        <p:xfrm>
          <a:off x="1168400" y="3733800"/>
          <a:ext cx="7899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8" name="Equation" r:id="rId7" imgW="3962160" imgH="406080" progId="Equation.DSMT4">
                  <p:embed/>
                </p:oleObj>
              </mc:Choice>
              <mc:Fallback>
                <p:oleObj name="Equation" r:id="rId7" imgW="3962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733800"/>
                        <a:ext cx="7899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4" name="Object 26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9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5" name="Object 27"/>
          <p:cNvGraphicFramePr>
            <a:graphicFrameLocks noChangeAspect="1"/>
          </p:cNvGraphicFramePr>
          <p:nvPr/>
        </p:nvGraphicFramePr>
        <p:xfrm>
          <a:off x="1946275" y="5334000"/>
          <a:ext cx="6892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0" name="Equation" r:id="rId11" imgW="2946240" imgH="279360" progId="Equation.DSMT4">
                  <p:embed/>
                </p:oleObj>
              </mc:Choice>
              <mc:Fallback>
                <p:oleObj name="Equation" r:id="rId11" imgW="294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334000"/>
                        <a:ext cx="68929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7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5" grpId="0"/>
      <p:bldP spid="2068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6CD5-E184-7B4B-923C-3A29021D6CA4}" type="slidenum">
              <a:rPr lang="en-US"/>
              <a:pPr/>
              <a:t>5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08436"/>
              </p:ext>
            </p:extLst>
          </p:nvPr>
        </p:nvGraphicFramePr>
        <p:xfrm>
          <a:off x="3048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0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1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6" name="Object 10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2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3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0" name="Object 14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4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19153" name="Object 1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5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4" name="Object 1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6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5" name="Object 1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7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6" name="Object 2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8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7" name="Object 21"/>
          <p:cNvGraphicFramePr>
            <a:graphicFrameLocks noChangeAspect="1"/>
          </p:cNvGraphicFramePr>
          <p:nvPr>
            <p:extLst/>
          </p:nvPr>
        </p:nvGraphicFramePr>
        <p:xfrm>
          <a:off x="1949450" y="1449388"/>
          <a:ext cx="6934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9" name="Equation" r:id="rId21" imgW="3911600" imgH="444500" progId="Equation.DSMT4">
                  <p:embed/>
                </p:oleObj>
              </mc:Choice>
              <mc:Fallback>
                <p:oleObj name="Equation" r:id="rId21" imgW="3911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449388"/>
                        <a:ext cx="6934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8" name="Object 2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0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9" name="Object 2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1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4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2" grpId="0"/>
      <p:bldP spid="219147" grpId="0"/>
      <p:bldP spid="219148" grpId="0"/>
      <p:bldP spid="219151" grpId="0" animBg="1"/>
      <p:bldP spid="219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D743-191A-754A-81FD-0BCB534E924C}" type="slidenum">
              <a:rPr lang="en-US"/>
              <a:pPr/>
              <a:t>6</a:t>
            </a:fld>
            <a:endParaRPr lang="en-US"/>
          </a:p>
        </p:txBody>
      </p:sp>
      <p:pic>
        <p:nvPicPr>
          <p:cNvPr id="228363" name="Picture 11" descr="FG24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3200400" cy="2400300"/>
          </a:xfrm>
          <a:prstGeom prst="rect">
            <a:avLst/>
          </a:prstGeom>
          <a:noFill/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3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Spherical capacitor: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spherical capacitor consists of two thin concentric spherical conducting shells, of radius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as in the figure.  The inner shell carries a uniformly distributed charge Q on its surface and the outer shell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equal but opposite charge –Q.  Determine the capacitance of the two shells. 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228600" y="2833688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Gauss’ law, the electric field outside a uniformly charged conducting sphere is    </a:t>
            </a: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6400800" y="2846388"/>
          <a:ext cx="15462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8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46388"/>
                        <a:ext cx="154622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the potential difference between a and b is</a:t>
            </a:r>
          </a:p>
        </p:txBody>
      </p:sp>
      <p:graphicFrame>
        <p:nvGraphicFramePr>
          <p:cNvPr id="228360" name="Object 8"/>
          <p:cNvGraphicFramePr>
            <a:graphicFrameLocks noChangeAspect="1"/>
          </p:cNvGraphicFramePr>
          <p:nvPr>
            <p:extLst/>
          </p:nvPr>
        </p:nvGraphicFramePr>
        <p:xfrm>
          <a:off x="628650" y="4170363"/>
          <a:ext cx="1581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9" name="Equation" r:id="rId6" imgW="1016000" imgH="342900" progId="Equation.DSMT4">
                  <p:embed/>
                </p:oleObj>
              </mc:Choice>
              <mc:Fallback>
                <p:oleObj name="Equation" r:id="rId6" imgW="1016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170363"/>
                        <a:ext cx="1581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1" name="Object 9"/>
          <p:cNvGraphicFramePr>
            <a:graphicFrameLocks noChangeAspect="1"/>
          </p:cNvGraphicFramePr>
          <p:nvPr>
            <p:extLst/>
          </p:nvPr>
        </p:nvGraphicFramePr>
        <p:xfrm>
          <a:off x="3505200" y="5410200"/>
          <a:ext cx="3603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0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36036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457200" y="5424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capacitance is</a:t>
            </a:r>
          </a:p>
        </p:txBody>
      </p:sp>
      <p:graphicFrame>
        <p:nvGraphicFramePr>
          <p:cNvPr id="228367" name="Object 15"/>
          <p:cNvGraphicFramePr>
            <a:graphicFrameLocks noChangeAspect="1"/>
          </p:cNvGraphicFramePr>
          <p:nvPr>
            <p:extLst/>
          </p:nvPr>
        </p:nvGraphicFramePr>
        <p:xfrm>
          <a:off x="914400" y="4695825"/>
          <a:ext cx="11668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1" name="Equation" r:id="rId10" imgW="800100" imgH="342900" progId="Equation.DSMT4">
                  <p:embed/>
                </p:oleObj>
              </mc:Choice>
              <mc:Fallback>
                <p:oleObj name="Equation" r:id="rId10" imgW="800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95825"/>
                        <a:ext cx="11668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8" name="Object 16"/>
          <p:cNvGraphicFramePr>
            <a:graphicFrameLocks noChangeAspect="1"/>
          </p:cNvGraphicFramePr>
          <p:nvPr/>
        </p:nvGraphicFramePr>
        <p:xfrm>
          <a:off x="2082800" y="4637088"/>
          <a:ext cx="14081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2" name="Equation" r:id="rId12" imgW="965160" imgH="419040" progId="Equation.DSMT4">
                  <p:embed/>
                </p:oleObj>
              </mc:Choice>
              <mc:Fallback>
                <p:oleObj name="Equation" r:id="rId12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637088"/>
                        <a:ext cx="14081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9" name="Object 17"/>
          <p:cNvGraphicFramePr>
            <a:graphicFrameLocks noChangeAspect="1"/>
          </p:cNvGraphicFramePr>
          <p:nvPr/>
        </p:nvGraphicFramePr>
        <p:xfrm>
          <a:off x="3494088" y="4595813"/>
          <a:ext cx="24098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3" name="Equation" r:id="rId14" imgW="1650960" imgH="469800" progId="Equation.DSMT4">
                  <p:embed/>
                </p:oleObj>
              </mc:Choice>
              <mc:Fallback>
                <p:oleObj name="Equation" r:id="rId14" imgW="1650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595813"/>
                        <a:ext cx="24098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0" name="Object 18"/>
          <p:cNvGraphicFramePr>
            <a:graphicFrameLocks noChangeAspect="1"/>
          </p:cNvGraphicFramePr>
          <p:nvPr/>
        </p:nvGraphicFramePr>
        <p:xfrm>
          <a:off x="5905500" y="4605338"/>
          <a:ext cx="14827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4" name="Equation" r:id="rId16" imgW="1015920" imgH="457200" progId="Equation.DSMT4">
                  <p:embed/>
                </p:oleObj>
              </mc:Choice>
              <mc:Fallback>
                <p:oleObj name="Equation" r:id="rId16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605338"/>
                        <a:ext cx="14827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1" name="Object 19"/>
          <p:cNvGraphicFramePr>
            <a:graphicFrameLocks noChangeAspect="1"/>
          </p:cNvGraphicFramePr>
          <p:nvPr/>
        </p:nvGraphicFramePr>
        <p:xfrm>
          <a:off x="7391400" y="4605338"/>
          <a:ext cx="12954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5" name="Equation" r:id="rId18" imgW="888840" imgH="457200" progId="Equation.DSMT4">
                  <p:embed/>
                </p:oleObj>
              </mc:Choice>
              <mc:Fallback>
                <p:oleObj name="Equation" r:id="rId18" imgW="88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05338"/>
                        <a:ext cx="12954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2" name="Object 20"/>
          <p:cNvGraphicFramePr>
            <a:graphicFrameLocks noChangeAspect="1"/>
          </p:cNvGraphicFramePr>
          <p:nvPr>
            <p:extLst/>
          </p:nvPr>
        </p:nvGraphicFramePr>
        <p:xfrm>
          <a:off x="3962400" y="5257800"/>
          <a:ext cx="3952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6" name="Equation" r:id="rId20" imgW="279360" imgH="368280" progId="Equation.DSMT4">
                  <p:embed/>
                </p:oleObj>
              </mc:Choice>
              <mc:Fallback>
                <p:oleObj name="Equation" r:id="rId2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3952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3" name="Object 21"/>
          <p:cNvGraphicFramePr>
            <a:graphicFrameLocks noChangeAspect="1"/>
          </p:cNvGraphicFramePr>
          <p:nvPr>
            <p:extLst/>
          </p:nvPr>
        </p:nvGraphicFramePr>
        <p:xfrm>
          <a:off x="4368800" y="5248275"/>
          <a:ext cx="14049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7" name="Equation" r:id="rId22" imgW="990600" imgH="647700" progId="Equation.DSMT4">
                  <p:embed/>
                </p:oleObj>
              </mc:Choice>
              <mc:Fallback>
                <p:oleObj name="Equation" r:id="rId22" imgW="990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5248275"/>
                        <a:ext cx="14049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4" name="Object 22"/>
          <p:cNvGraphicFramePr>
            <a:graphicFrameLocks noChangeAspect="1"/>
          </p:cNvGraphicFramePr>
          <p:nvPr/>
        </p:nvGraphicFramePr>
        <p:xfrm>
          <a:off x="6019800" y="5410200"/>
          <a:ext cx="7731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8" name="Equation" r:id="rId24" imgW="545760" imgH="406080" progId="Equation.DSMT4">
                  <p:embed/>
                </p:oleObj>
              </mc:Choice>
              <mc:Fallback>
                <p:oleObj name="Equation" r:id="rId24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10200"/>
                        <a:ext cx="77311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/>
      <p:bldP spid="228356" grpId="0"/>
      <p:bldP spid="228358" grpId="0"/>
      <p:bldP spid="228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0CC-63D9-0049-BB13-AC6C5DA6C79D}" type="slidenum">
              <a:rPr lang="en-US"/>
              <a:pPr/>
              <a:t>7</a:t>
            </a:fld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 Cont’d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single isolated conductor can be said to have a capacitance, 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 can still be defined as the ratio of the charge to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absolute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V on the conductor.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Q=CV.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potential of a single conducting sphere of radius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can be obtained 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533400" y="54102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its capacitance is</a:t>
            </a:r>
          </a:p>
        </p:txBody>
      </p:sp>
      <p:graphicFrame>
        <p:nvGraphicFramePr>
          <p:cNvPr id="207892" name="Object 20"/>
          <p:cNvGraphicFramePr>
            <a:graphicFrameLocks noChangeAspect="1"/>
          </p:cNvGraphicFramePr>
          <p:nvPr/>
        </p:nvGraphicFramePr>
        <p:xfrm>
          <a:off x="1066800" y="4572000"/>
          <a:ext cx="5524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58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5524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3" name="Object 21"/>
          <p:cNvGraphicFramePr>
            <a:graphicFrameLocks noChangeAspect="1"/>
          </p:cNvGraphicFramePr>
          <p:nvPr>
            <p:extLst/>
          </p:nvPr>
        </p:nvGraphicFramePr>
        <p:xfrm>
          <a:off x="6105525" y="4606925"/>
          <a:ext cx="96678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59" name="Equation" r:id="rId5" imgW="444500" imgH="228600" progId="Equation.DSMT4">
                  <p:embed/>
                </p:oleObj>
              </mc:Choice>
              <mc:Fallback>
                <p:oleObj name="Equation" r:id="rId5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4606925"/>
                        <a:ext cx="96678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4" name="Object 22"/>
          <p:cNvGraphicFramePr>
            <a:graphicFrameLocks noChangeAspect="1"/>
          </p:cNvGraphicFramePr>
          <p:nvPr>
            <p:extLst/>
          </p:nvPr>
        </p:nvGraphicFramePr>
        <p:xfrm>
          <a:off x="4214813" y="5386388"/>
          <a:ext cx="19573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60" name="Equation" r:id="rId7" imgW="901700" imgH="381000" progId="Equation.DSMT4">
                  <p:embed/>
                </p:oleObj>
              </mc:Choice>
              <mc:Fallback>
                <p:oleObj name="Equation" r:id="rId7" imgW="9017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386388"/>
                        <a:ext cx="1957387" cy="877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5" name="Object 23"/>
          <p:cNvGraphicFramePr>
            <a:graphicFrameLocks noChangeAspect="1"/>
          </p:cNvGraphicFramePr>
          <p:nvPr>
            <p:extLst/>
          </p:nvPr>
        </p:nvGraphicFramePr>
        <p:xfrm>
          <a:off x="1550988" y="4267200"/>
          <a:ext cx="21526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61" name="Equation" r:id="rId9" imgW="990600" imgH="457200" progId="Equation.DSMT4">
                  <p:embed/>
                </p:oleObj>
              </mc:Choice>
              <mc:Fallback>
                <p:oleObj name="Equation" r:id="rId9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267200"/>
                        <a:ext cx="21526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7" name="Object 25"/>
          <p:cNvGraphicFramePr>
            <a:graphicFrameLocks noChangeAspect="1"/>
          </p:cNvGraphicFramePr>
          <p:nvPr>
            <p:extLst/>
          </p:nvPr>
        </p:nvGraphicFramePr>
        <p:xfrm>
          <a:off x="3670300" y="4384675"/>
          <a:ext cx="9382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62" name="Equation" r:id="rId11" imgW="431800" imgH="419100" progId="Equation.DSMT4">
                  <p:embed/>
                </p:oleObj>
              </mc:Choice>
              <mc:Fallback>
                <p:oleObj name="Equation" r:id="rId11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384675"/>
                        <a:ext cx="93821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5191125" y="4648200"/>
            <a:ext cx="75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 Narrow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505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7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/>
      <p:bldP spid="207888" grpId="0" build="p"/>
      <p:bldP spid="2078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87E0-3810-604A-A94B-8447A627C0E1}" type="slidenum">
              <a:rPr lang="en-US"/>
              <a:pPr/>
              <a:t>8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 or Parallel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may be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used in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electric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circuits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an electric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closed path of conductors, usually wires connecting capacitors and other electrical devices, in which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can flow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And includes a voltage source such as a battery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can be connected in various ways.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parallel, in series or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combination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208908" name="Picture 12" descr="FG24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9100"/>
            <a:ext cx="4419600" cy="2400300"/>
          </a:xfrm>
          <a:prstGeom prst="rect">
            <a:avLst/>
          </a:prstGeom>
          <a:noFill/>
        </p:spPr>
      </p:pic>
      <p:pic>
        <p:nvPicPr>
          <p:cNvPr id="208909" name="Picture 13" descr="FG24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70B-BC58-7748-9318-9A86E31F6131}" type="slidenum">
              <a:rPr lang="en-US"/>
              <a:pPr/>
              <a:t>9</a:t>
            </a:fld>
            <a:endParaRPr lang="en-US"/>
          </a:p>
        </p:txBody>
      </p:sp>
      <p:pic>
        <p:nvPicPr>
          <p:cNvPr id="221188" name="Picture 4" descr="FG2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4419600" cy="3581400"/>
          </a:xfrm>
          <a:prstGeom prst="rect">
            <a:avLst/>
          </a:prstGeom>
          <a:noFill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Parallel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228600" y="7620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Parallel arrangement provides the </a:t>
            </a:r>
            <a:r>
              <a:rPr lang="en-US" sz="2800" b="1" u="sng">
                <a:solidFill>
                  <a:srgbClr val="FF0000"/>
                </a:solidFill>
                <a:latin typeface="Arial Narrow" charset="0"/>
              </a:rPr>
              <a:t>same voltage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across all the capacitors.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Left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right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each capacitor plate acquires charges given by the formula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and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52400" y="38100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total charge Q that must leave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battery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then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 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equivalent capacitance in parallel is </a:t>
            </a: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6540500" y="5791200"/>
          <a:ext cx="19939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4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791200"/>
                        <a:ext cx="1993900" cy="417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898525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34163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increases!!!</a:t>
            </a:r>
          </a:p>
        </p:txBody>
      </p:sp>
    </p:spTree>
    <p:extLst>
      <p:ext uri="{BB962C8B-B14F-4D97-AF65-F5344CB8AC3E}">
        <p14:creationId xmlns:p14="http://schemas.microsoft.com/office/powerpoint/2010/main" val="14068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  <p:bldP spid="221190" grpId="0" build="p"/>
      <p:bldP spid="221192" grpId="0" animBg="1"/>
      <p:bldP spid="221193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27009</TotalTime>
  <Words>1349</Words>
  <Application>Microsoft Macintosh PowerPoint</Application>
  <PresentationFormat>On-screen Show (4:3)</PresentationFormat>
  <Paragraphs>160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Narrow</vt:lpstr>
      <vt:lpstr>Monotype Corsiva</vt:lpstr>
      <vt:lpstr>ＭＳ Ｐゴシック</vt:lpstr>
      <vt:lpstr>Symbol</vt:lpstr>
      <vt:lpstr>Times New Roman</vt:lpstr>
      <vt:lpstr>Arial</vt:lpstr>
      <vt:lpstr>phys1443-spring02</vt:lpstr>
      <vt:lpstr>Equation</vt:lpstr>
      <vt:lpstr>PHYS 1444 – Section 002 Lecture #11</vt:lpstr>
      <vt:lpstr>Announcements</vt:lpstr>
      <vt:lpstr>PowerPoint Presentation</vt:lpstr>
      <vt:lpstr>Example 24 – 1</vt:lpstr>
      <vt:lpstr>Example 24 – 1</vt:lpstr>
      <vt:lpstr>Example 24 – 3</vt:lpstr>
      <vt:lpstr>Capacitor Cont’d</vt:lpstr>
      <vt:lpstr>Capacitors in Series or Parallel</vt:lpstr>
      <vt:lpstr>Capacitors in Parallel</vt:lpstr>
      <vt:lpstr>Capacitors in Series</vt:lpstr>
      <vt:lpstr>Example 24 – 5</vt:lpstr>
      <vt:lpstr>Electric Energy Storage</vt:lpstr>
      <vt:lpstr>Electric Energy Storage</vt:lpstr>
      <vt:lpstr>Example 24 – 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665</cp:revision>
  <dcterms:created xsi:type="dcterms:W3CDTF">2012-01-19T04:21:20Z</dcterms:created>
  <dcterms:modified xsi:type="dcterms:W3CDTF">2017-10-09T20:49:44Z</dcterms:modified>
</cp:coreProperties>
</file>