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03" r:id="rId2"/>
    <p:sldId id="482" r:id="rId3"/>
    <p:sldId id="663" r:id="rId4"/>
    <p:sldId id="619" r:id="rId5"/>
    <p:sldId id="620" r:id="rId6"/>
    <p:sldId id="621" r:id="rId7"/>
    <p:sldId id="622" r:id="rId8"/>
    <p:sldId id="665" r:id="rId9"/>
    <p:sldId id="623" r:id="rId10"/>
    <p:sldId id="624" r:id="rId11"/>
    <p:sldId id="625" r:id="rId12"/>
    <p:sldId id="626" r:id="rId13"/>
    <p:sldId id="627" r:id="rId14"/>
    <p:sldId id="628" r:id="rId15"/>
    <p:sldId id="629" r:id="rId16"/>
    <p:sldId id="630" r:id="rId17"/>
    <p:sldId id="631" r:id="rId18"/>
    <p:sldId id="632" r:id="rId19"/>
    <p:sldId id="633" r:id="rId20"/>
    <p:sldId id="634"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8"/>
    <p:restoredTop sz="94660"/>
  </p:normalViewPr>
  <p:slideViewPr>
    <p:cSldViewPr>
      <p:cViewPr varScale="1">
        <p:scale>
          <a:sx n="123" d="100"/>
          <a:sy n="123" d="100"/>
        </p:scale>
        <p:origin x="10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image" Target="../media/image29.wmf"/><Relationship Id="rId13" Type="http://schemas.openxmlformats.org/officeDocument/2006/relationships/image" Target="../media/image30.wmf"/><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image" Target="../media/image43.wmf"/><Relationship Id="rId13" Type="http://schemas.openxmlformats.org/officeDocument/2006/relationships/image" Target="../media/image44.wmf"/><Relationship Id="rId14" Type="http://schemas.openxmlformats.org/officeDocument/2006/relationships/image" Target="../media/image45.wmf"/><Relationship Id="rId15" Type="http://schemas.openxmlformats.org/officeDocument/2006/relationships/image" Target="../media/image46.wmf"/><Relationship Id="rId16" Type="http://schemas.openxmlformats.org/officeDocument/2006/relationships/image" Target="../media/image47.wmf"/><Relationship Id="rId17" Type="http://schemas.openxmlformats.org/officeDocument/2006/relationships/image" Target="../media/image48.wmf"/><Relationship Id="rId18" Type="http://schemas.openxmlformats.org/officeDocument/2006/relationships/image" Target="../media/image49.wmf"/><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image" Target="../media/image40.wmf"/><Relationship Id="rId10"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1" Type="http://schemas.openxmlformats.org/officeDocument/2006/relationships/image" Target="../media/image57.wmf"/><Relationship Id="rId2"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7799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164180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8</a:t>
            </a:fld>
            <a:endParaRPr lang="en-US"/>
          </a:p>
        </p:txBody>
      </p:sp>
    </p:spTree>
    <p:extLst>
      <p:ext uri="{BB962C8B-B14F-4D97-AF65-F5344CB8AC3E}">
        <p14:creationId xmlns:p14="http://schemas.microsoft.com/office/powerpoint/2010/main" val="64322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68127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4452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Oct. 11,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Oct. 11,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5.wmf"/><Relationship Id="rId5" Type="http://schemas.openxmlformats.org/officeDocument/2006/relationships/oleObject" Target="../embeddings/oleObject11.bin"/><Relationship Id="rId6" Type="http://schemas.openxmlformats.org/officeDocument/2006/relationships/image" Target="../media/image16.wmf"/><Relationship Id="rId7" Type="http://schemas.openxmlformats.org/officeDocument/2006/relationships/oleObject" Target="../embeddings/oleObject12.bin"/><Relationship Id="rId8" Type="http://schemas.openxmlformats.org/officeDocument/2006/relationships/image" Target="../media/image1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20.wmf"/><Relationship Id="rId20" Type="http://schemas.openxmlformats.org/officeDocument/2006/relationships/oleObject" Target="../embeddings/oleObject21.bin"/><Relationship Id="rId21" Type="http://schemas.openxmlformats.org/officeDocument/2006/relationships/image" Target="../media/image26.wmf"/><Relationship Id="rId22" Type="http://schemas.openxmlformats.org/officeDocument/2006/relationships/oleObject" Target="../embeddings/oleObject22.bin"/><Relationship Id="rId23" Type="http://schemas.openxmlformats.org/officeDocument/2006/relationships/image" Target="../media/image27.wmf"/><Relationship Id="rId24" Type="http://schemas.openxmlformats.org/officeDocument/2006/relationships/oleObject" Target="../embeddings/oleObject23.bin"/><Relationship Id="rId25" Type="http://schemas.openxmlformats.org/officeDocument/2006/relationships/image" Target="../media/image28.wmf"/><Relationship Id="rId26" Type="http://schemas.openxmlformats.org/officeDocument/2006/relationships/oleObject" Target="../embeddings/oleObject24.bin"/><Relationship Id="rId27" Type="http://schemas.openxmlformats.org/officeDocument/2006/relationships/image" Target="../media/image29.wmf"/><Relationship Id="rId28" Type="http://schemas.openxmlformats.org/officeDocument/2006/relationships/oleObject" Target="../embeddings/oleObject25.bin"/><Relationship Id="rId29" Type="http://schemas.openxmlformats.org/officeDocument/2006/relationships/image" Target="../media/image30.wmf"/><Relationship Id="rId10" Type="http://schemas.openxmlformats.org/officeDocument/2006/relationships/oleObject" Target="../embeddings/oleObject16.bin"/><Relationship Id="rId11" Type="http://schemas.openxmlformats.org/officeDocument/2006/relationships/image" Target="../media/image21.wmf"/><Relationship Id="rId12" Type="http://schemas.openxmlformats.org/officeDocument/2006/relationships/oleObject" Target="../embeddings/oleObject17.bin"/><Relationship Id="rId13" Type="http://schemas.openxmlformats.org/officeDocument/2006/relationships/image" Target="../media/image22.wmf"/><Relationship Id="rId14" Type="http://schemas.openxmlformats.org/officeDocument/2006/relationships/oleObject" Target="../embeddings/oleObject18.bin"/><Relationship Id="rId15" Type="http://schemas.openxmlformats.org/officeDocument/2006/relationships/image" Target="../media/image23.wmf"/><Relationship Id="rId16" Type="http://schemas.openxmlformats.org/officeDocument/2006/relationships/oleObject" Target="../embeddings/oleObject19.bin"/><Relationship Id="rId17" Type="http://schemas.openxmlformats.org/officeDocument/2006/relationships/image" Target="../media/image24.wmf"/><Relationship Id="rId18" Type="http://schemas.openxmlformats.org/officeDocument/2006/relationships/oleObject" Target="../embeddings/oleObject20.bin"/><Relationship Id="rId19" Type="http://schemas.openxmlformats.org/officeDocument/2006/relationships/image" Target="../media/image25.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31.jpeg"/><Relationship Id="rId4" Type="http://schemas.openxmlformats.org/officeDocument/2006/relationships/oleObject" Target="../embeddings/oleObject13.bin"/><Relationship Id="rId5" Type="http://schemas.openxmlformats.org/officeDocument/2006/relationships/image" Target="../media/image18.wmf"/><Relationship Id="rId6" Type="http://schemas.openxmlformats.org/officeDocument/2006/relationships/oleObject" Target="../embeddings/oleObject14.bin"/><Relationship Id="rId7" Type="http://schemas.openxmlformats.org/officeDocument/2006/relationships/image" Target="../media/image19.wmf"/><Relationship Id="rId8"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0" Type="http://schemas.openxmlformats.org/officeDocument/2006/relationships/image" Target="../media/image40.wmf"/><Relationship Id="rId21" Type="http://schemas.openxmlformats.org/officeDocument/2006/relationships/oleObject" Target="../embeddings/oleObject35.bin"/><Relationship Id="rId22" Type="http://schemas.openxmlformats.org/officeDocument/2006/relationships/image" Target="../media/image41.wmf"/><Relationship Id="rId23" Type="http://schemas.openxmlformats.org/officeDocument/2006/relationships/oleObject" Target="../embeddings/oleObject36.bin"/><Relationship Id="rId24" Type="http://schemas.openxmlformats.org/officeDocument/2006/relationships/image" Target="../media/image42.wmf"/><Relationship Id="rId25" Type="http://schemas.openxmlformats.org/officeDocument/2006/relationships/oleObject" Target="../embeddings/oleObject37.bin"/><Relationship Id="rId26" Type="http://schemas.openxmlformats.org/officeDocument/2006/relationships/image" Target="../media/image43.wmf"/><Relationship Id="rId27" Type="http://schemas.openxmlformats.org/officeDocument/2006/relationships/oleObject" Target="../embeddings/oleObject38.bin"/><Relationship Id="rId28" Type="http://schemas.openxmlformats.org/officeDocument/2006/relationships/image" Target="../media/image44.wmf"/><Relationship Id="rId29" Type="http://schemas.openxmlformats.org/officeDocument/2006/relationships/oleObject" Target="../embeddings/oleObject3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6.bin"/><Relationship Id="rId4" Type="http://schemas.openxmlformats.org/officeDocument/2006/relationships/image" Target="../media/image32.wmf"/><Relationship Id="rId5" Type="http://schemas.openxmlformats.org/officeDocument/2006/relationships/oleObject" Target="../embeddings/oleObject27.bin"/><Relationship Id="rId30" Type="http://schemas.openxmlformats.org/officeDocument/2006/relationships/image" Target="../media/image45.wmf"/><Relationship Id="rId31" Type="http://schemas.openxmlformats.org/officeDocument/2006/relationships/oleObject" Target="../embeddings/oleObject40.bin"/><Relationship Id="rId32" Type="http://schemas.openxmlformats.org/officeDocument/2006/relationships/image" Target="../media/image46.wmf"/><Relationship Id="rId9" Type="http://schemas.openxmlformats.org/officeDocument/2006/relationships/oleObject" Target="../embeddings/oleObject29.bin"/><Relationship Id="rId6" Type="http://schemas.openxmlformats.org/officeDocument/2006/relationships/image" Target="../media/image33.wmf"/><Relationship Id="rId7" Type="http://schemas.openxmlformats.org/officeDocument/2006/relationships/oleObject" Target="../embeddings/oleObject28.bin"/><Relationship Id="rId8" Type="http://schemas.openxmlformats.org/officeDocument/2006/relationships/image" Target="../media/image34.wmf"/><Relationship Id="rId33" Type="http://schemas.openxmlformats.org/officeDocument/2006/relationships/oleObject" Target="../embeddings/oleObject41.bin"/><Relationship Id="rId34" Type="http://schemas.openxmlformats.org/officeDocument/2006/relationships/image" Target="../media/image47.wmf"/><Relationship Id="rId35" Type="http://schemas.openxmlformats.org/officeDocument/2006/relationships/oleObject" Target="../embeddings/oleObject42.bin"/><Relationship Id="rId36" Type="http://schemas.openxmlformats.org/officeDocument/2006/relationships/image" Target="../media/image48.wmf"/><Relationship Id="rId10" Type="http://schemas.openxmlformats.org/officeDocument/2006/relationships/image" Target="../media/image35.wmf"/><Relationship Id="rId11" Type="http://schemas.openxmlformats.org/officeDocument/2006/relationships/oleObject" Target="../embeddings/oleObject30.bin"/><Relationship Id="rId12" Type="http://schemas.openxmlformats.org/officeDocument/2006/relationships/image" Target="../media/image36.wmf"/><Relationship Id="rId13" Type="http://schemas.openxmlformats.org/officeDocument/2006/relationships/oleObject" Target="../embeddings/oleObject31.bin"/><Relationship Id="rId14" Type="http://schemas.openxmlformats.org/officeDocument/2006/relationships/image" Target="../media/image37.wmf"/><Relationship Id="rId15" Type="http://schemas.openxmlformats.org/officeDocument/2006/relationships/oleObject" Target="../embeddings/oleObject32.bin"/><Relationship Id="rId16" Type="http://schemas.openxmlformats.org/officeDocument/2006/relationships/image" Target="../media/image38.wmf"/><Relationship Id="rId17" Type="http://schemas.openxmlformats.org/officeDocument/2006/relationships/oleObject" Target="../embeddings/oleObject33.bin"/><Relationship Id="rId18" Type="http://schemas.openxmlformats.org/officeDocument/2006/relationships/image" Target="../media/image39.wmf"/><Relationship Id="rId19" Type="http://schemas.openxmlformats.org/officeDocument/2006/relationships/oleObject" Target="../embeddings/oleObject34.bin"/><Relationship Id="rId37" Type="http://schemas.openxmlformats.org/officeDocument/2006/relationships/oleObject" Target="../embeddings/oleObject43.bin"/><Relationship Id="rId38" Type="http://schemas.openxmlformats.org/officeDocument/2006/relationships/image" Target="../media/image4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44.bin"/><Relationship Id="rId5" Type="http://schemas.openxmlformats.org/officeDocument/2006/relationships/image" Target="../media/image54.emf"/><Relationship Id="rId6" Type="http://schemas.openxmlformats.org/officeDocument/2006/relationships/oleObject" Target="../embeddings/oleObject45.bin"/><Relationship Id="rId7" Type="http://schemas.openxmlformats.org/officeDocument/2006/relationships/image" Target="../media/image5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61.wmf"/><Relationship Id="rId13" Type="http://schemas.openxmlformats.org/officeDocument/2006/relationships/oleObject" Target="../embeddings/oleObject51.bin"/><Relationship Id="rId14" Type="http://schemas.openxmlformats.org/officeDocument/2006/relationships/image" Target="../media/image6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57.wmf"/><Relationship Id="rId5" Type="http://schemas.openxmlformats.org/officeDocument/2006/relationships/oleObject" Target="../embeddings/oleObject47.bin"/><Relationship Id="rId6" Type="http://schemas.openxmlformats.org/officeDocument/2006/relationships/image" Target="../media/image58.wmf"/><Relationship Id="rId7" Type="http://schemas.openxmlformats.org/officeDocument/2006/relationships/oleObject" Target="../embeddings/oleObject48.bin"/><Relationship Id="rId8" Type="http://schemas.openxmlformats.org/officeDocument/2006/relationships/image" Target="../media/image59.wmf"/><Relationship Id="rId9" Type="http://schemas.openxmlformats.org/officeDocument/2006/relationships/oleObject" Target="../embeddings/oleObject49.bin"/><Relationship Id="rId10" Type="http://schemas.openxmlformats.org/officeDocument/2006/relationships/image" Target="../media/image6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1" Type="http://schemas.openxmlformats.org/officeDocument/2006/relationships/image" Target="../media/image6.wmf"/><Relationship Id="rId12" Type="http://schemas.openxmlformats.org/officeDocument/2006/relationships/oleObject" Target="../embeddings/oleObject5.bin"/><Relationship Id="rId13"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 Id="rId9" Type="http://schemas.openxmlformats.org/officeDocument/2006/relationships/image" Target="../media/image5.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8.bin"/><Relationship Id="rId5" Type="http://schemas.openxmlformats.org/officeDocument/2006/relationships/image" Target="../media/image10.wmf"/><Relationship Id="rId6" Type="http://schemas.openxmlformats.org/officeDocument/2006/relationships/oleObject" Target="../embeddings/oleObject9.bin"/><Relationship Id="rId7"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11,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19" y="1447800"/>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11,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00200" y="2133600"/>
            <a:ext cx="71247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24 Capacitance etc..</a:t>
            </a:r>
            <a:endParaRPr lang="en-US" sz="2400" dirty="0">
              <a:solidFill>
                <a:srgbClr val="003300"/>
              </a:solidFill>
              <a:latin typeface="Arial Narrow" charset="0"/>
            </a:endParaRPr>
          </a:p>
          <a:p>
            <a:pPr marL="990600" lvl="1" indent="-533400"/>
            <a:r>
              <a:rPr lang="en-US" sz="2400" dirty="0" smtClean="0">
                <a:latin typeface="Arial Narrow" charset="0"/>
              </a:rPr>
              <a:t>Electric </a:t>
            </a:r>
            <a:r>
              <a:rPr lang="en-US" sz="2400" dirty="0">
                <a:latin typeface="Arial Narrow" charset="0"/>
              </a:rPr>
              <a:t>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a:t>
            </a:r>
            <a:r>
              <a:rPr lang="en-US" sz="2400" dirty="0" smtClean="0">
                <a:latin typeface="Arial Narrow" charset="0"/>
              </a:rPr>
              <a:t>Material</a:t>
            </a:r>
            <a:endParaRPr lang="en-US" dirty="0" smtClean="0">
              <a:latin typeface="Arial Narrow" charset="0"/>
            </a:endParaRPr>
          </a:p>
          <a:p>
            <a:pPr marL="609600" indent="-609600" algn="l"/>
            <a:r>
              <a:rPr lang="en-US" sz="2400" dirty="0">
                <a:latin typeface="Arial Narrow" charset="0"/>
              </a:rPr>
              <a:t>Chapter 25 </a:t>
            </a:r>
          </a:p>
          <a:p>
            <a:pPr marL="969963" lvl="1" indent="-533400">
              <a:buFont typeface="Arial"/>
              <a:buChar char="•"/>
            </a:pPr>
            <a:r>
              <a:rPr lang="en-US" sz="2400" dirty="0">
                <a:latin typeface="Arial Narrow" charset="0"/>
              </a:rPr>
              <a:t>Electric Current and Resistance</a:t>
            </a:r>
          </a:p>
          <a:p>
            <a:pPr marL="969963" lvl="1" indent="-533400">
              <a:buFont typeface="Arial"/>
              <a:buChar char="•"/>
            </a:pPr>
            <a:r>
              <a:rPr lang="en-US" sz="2400" dirty="0">
                <a:latin typeface="Arial Narrow" charset="0"/>
              </a:rPr>
              <a:t>The </a:t>
            </a:r>
            <a:r>
              <a:rPr lang="en-US" sz="2400" dirty="0" smtClean="0">
                <a:latin typeface="Arial Narrow" charset="0"/>
              </a:rPr>
              <a:t>Battery</a:t>
            </a:r>
          </a:p>
          <a:p>
            <a:pPr marL="969963" lvl="1" indent="-533400">
              <a:buFont typeface="Arial"/>
              <a:buChar char="•"/>
            </a:pPr>
            <a:r>
              <a:rPr lang="en-US" sz="2400" dirty="0">
                <a:latin typeface="Arial Narrow" charset="0"/>
              </a:rPr>
              <a:t>Ohm’s Law: Resisters, Resistivity</a:t>
            </a:r>
          </a:p>
          <a:p>
            <a:pPr marL="969963" lvl="1" indent="-533400">
              <a:buFont typeface="Arial"/>
              <a:buChar char="•"/>
            </a:pPr>
            <a:r>
              <a:rPr lang="en-US" sz="2400" dirty="0">
                <a:latin typeface="Arial Narrow" charset="0"/>
              </a:rPr>
              <a:t>Electric </a:t>
            </a:r>
            <a:r>
              <a:rPr lang="en-US" sz="2400" dirty="0" smtClean="0">
                <a:latin typeface="Arial Narrow" charset="0"/>
              </a:rPr>
              <a:t>Power</a:t>
            </a:r>
            <a:endParaRPr lang="en-US" sz="2400" dirty="0">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10</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95795"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95796"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95797"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9525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11, 2017</a:t>
            </a:r>
            <a:endParaRPr lang="en-US"/>
          </a:p>
        </p:txBody>
      </p:sp>
      <p:sp>
        <p:nvSpPr>
          <p:cNvPr id="20" name="Footer Placeholder 4"/>
          <p:cNvSpPr>
            <a:spLocks noGrp="1"/>
          </p:cNvSpPr>
          <p:nvPr>
            <p:ph type="ftr" sz="quarter" idx="11"/>
          </p:nvPr>
        </p:nvSpPr>
        <p:spPr/>
        <p:txBody>
          <a:bodyPr/>
          <a:lstStyle/>
          <a:p>
            <a:r>
              <a:rPr lang="mr-IN" smtClean="0"/>
              <a:t>PHYS 1444-002, Fall 2017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11</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65229"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65230"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65231"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65232"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65233"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65234"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65235"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65236"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65237"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65238"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65239"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65240"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65241"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86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Oct. 11, 2017</a:t>
            </a:r>
            <a:endParaRPr lang="en-US"/>
          </a:p>
        </p:txBody>
      </p:sp>
      <p:sp>
        <p:nvSpPr>
          <p:cNvPr id="32" name="Footer Placeholder 4"/>
          <p:cNvSpPr>
            <a:spLocks noGrp="1"/>
          </p:cNvSpPr>
          <p:nvPr>
            <p:ph type="ftr" sz="quarter" idx="11"/>
          </p:nvPr>
        </p:nvSpPr>
        <p:spPr/>
        <p:txBody>
          <a:bodyPr/>
          <a:lstStyle/>
          <a:p>
            <a:r>
              <a:rPr lang="mr-IN" smtClean="0"/>
              <a:t>PHYS 1444-002, Fall 2017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12</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67178"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67179"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67180"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67181"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67182"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67183"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67184"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67185"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67186"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67187"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67188"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67189"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67190"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67191"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67192"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67193"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67194"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67195"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27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13</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820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11,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14</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9463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142563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125320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4676">
                                            <p:txEl>
                                              <p:pRg st="5" end="5"/>
                                            </p:txEl>
                                          </p:spTgt>
                                        </p:tgtEl>
                                        <p:attrNameLst>
                                          <p:attrName>style.visibility</p:attrName>
                                        </p:attrNameLst>
                                      </p:cBhvr>
                                      <p:to>
                                        <p:strVal val="visible"/>
                                      </p:to>
                                    </p:set>
                                    <p:animEffect transition="in" filter="wipe(left)">
                                      <p:cBhvr>
                                        <p:cTn id="32" dur="500"/>
                                        <p:tgtEl>
                                          <p:spTgt spid="28467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4676">
                                            <p:txEl>
                                              <p:pRg st="6" end="6"/>
                                            </p:txEl>
                                          </p:spTgt>
                                        </p:tgtEl>
                                        <p:attrNameLst>
                                          <p:attrName>style.visibility</p:attrName>
                                        </p:attrNameLst>
                                      </p:cBhvr>
                                      <p:to>
                                        <p:strVal val="visible"/>
                                      </p:to>
                                    </p:set>
                                    <p:animEffect transition="in" filter="wipe(left)">
                                      <p:cBhvr>
                                        <p:cTn id="37" dur="500"/>
                                        <p:tgtEl>
                                          <p:spTgt spid="28467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4674"/>
                                        </p:tgtEl>
                                        <p:attrNameLst>
                                          <p:attrName>style.visibility</p:attrName>
                                        </p:attrNameLst>
                                      </p:cBhvr>
                                      <p:to>
                                        <p:strVal val="visible"/>
                                      </p:to>
                                    </p:set>
                                    <p:anim calcmode="lin" valueType="num">
                                      <p:cBhvr>
                                        <p:cTn id="42" dur="500" fill="hold"/>
                                        <p:tgtEl>
                                          <p:spTgt spid="284674"/>
                                        </p:tgtEl>
                                        <p:attrNameLst>
                                          <p:attrName>ppt_w</p:attrName>
                                        </p:attrNameLst>
                                      </p:cBhvr>
                                      <p:tavLst>
                                        <p:tav tm="0">
                                          <p:val>
                                            <p:fltVal val="0"/>
                                          </p:val>
                                        </p:tav>
                                        <p:tav tm="100000">
                                          <p:val>
                                            <p:strVal val="#ppt_w"/>
                                          </p:val>
                                        </p:tav>
                                      </p:tavLst>
                                    </p:anim>
                                    <p:anim calcmode="lin" valueType="num">
                                      <p:cBhvr>
                                        <p:cTn id="43" dur="500" fill="hold"/>
                                        <p:tgtEl>
                                          <p:spTgt spid="284674"/>
                                        </p:tgtEl>
                                        <p:attrNameLst>
                                          <p:attrName>ppt_h</p:attrName>
                                        </p:attrNameLst>
                                      </p:cBhvr>
                                      <p:tavLst>
                                        <p:tav tm="0">
                                          <p:val>
                                            <p:fltVal val="0"/>
                                          </p:val>
                                        </p:tav>
                                        <p:tav tm="100000">
                                          <p:val>
                                            <p:strVal val="#ppt_h"/>
                                          </p:val>
                                        </p:tav>
                                      </p:tavLst>
                                    </p:anim>
                                    <p:animEffect transition="in" filter="fade">
                                      <p:cBhvr>
                                        <p:cTn id="44" dur="500"/>
                                        <p:tgtEl>
                                          <p:spTgt spid="284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4676">
                                            <p:txEl>
                                              <p:pRg st="7" end="7"/>
                                            </p:txEl>
                                          </p:spTgt>
                                        </p:tgtEl>
                                        <p:attrNameLst>
                                          <p:attrName>style.visibility</p:attrName>
                                        </p:attrNameLst>
                                      </p:cBhvr>
                                      <p:to>
                                        <p:strVal val="visible"/>
                                      </p:to>
                                    </p:set>
                                    <p:animEffect transition="in" filter="wipe(left)">
                                      <p:cBhvr>
                                        <p:cTn id="49" dur="5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a:t>
            </a:r>
            <a:r>
              <a:rPr lang="en-US" sz="2800" dirty="0" smtClean="0">
                <a:solidFill>
                  <a:schemeClr val="accent2"/>
                </a:solidFill>
                <a:latin typeface="Arial Narrow" charset="0"/>
                <a:sym typeface="Wingdings" charset="0"/>
              </a:rPr>
              <a:t>(the solution) becomes </a:t>
            </a:r>
            <a:r>
              <a:rPr lang="en-US" sz="2800" dirty="0">
                <a:solidFill>
                  <a:schemeClr val="accent2"/>
                </a:solidFill>
                <a:latin typeface="Arial Narrow" charset="0"/>
                <a:sym typeface="Wingdings" charset="0"/>
              </a:rPr>
              <a:t>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71228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smtClean="0">
                <a:solidFill>
                  <a:srgbClr val="660066"/>
                </a:solidFill>
                <a:latin typeface="Arial Narrow" charset="0"/>
              </a:rPr>
              <a:t>If </a:t>
            </a:r>
            <a:r>
              <a:rPr lang="en-US" dirty="0">
                <a:solidFill>
                  <a:srgbClr val="660066"/>
                </a:solidFill>
                <a:latin typeface="Arial Narrow" charset="0"/>
              </a:rPr>
              <a:t>the terminals are not connected, </a:t>
            </a:r>
            <a:r>
              <a:rPr lang="en-US" dirty="0" smtClean="0">
                <a:solidFill>
                  <a:srgbClr val="660066"/>
                </a:solidFill>
                <a:latin typeface="Arial Narrow" charset="0"/>
              </a:rPr>
              <a:t>as </a:t>
            </a:r>
            <a:r>
              <a:rPr lang="en-US" dirty="0">
                <a:solidFill>
                  <a:srgbClr val="660066"/>
                </a:solidFill>
                <a:latin typeface="Arial Narrow" charset="0"/>
              </a:rPr>
              <a:t>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a:t>
            </a:r>
            <a:r>
              <a:rPr lang="en-US" dirty="0" smtClean="0">
                <a:solidFill>
                  <a:srgbClr val="660066"/>
                </a:solidFill>
                <a:latin typeface="Arial Narrow" charset="0"/>
              </a:rPr>
              <a:t>charge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983344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195631525"/>
              </p:ext>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02"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974555696"/>
              </p:ext>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03"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3118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457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534400" cy="5715000"/>
          </a:xfrm>
        </p:spPr>
        <p:txBody>
          <a:bodyPr/>
          <a:lstStyle/>
          <a:p>
            <a:r>
              <a:rPr lang="en-US" sz="2800" dirty="0" smtClean="0"/>
              <a:t>Mid </a:t>
            </a:r>
            <a:r>
              <a:rPr lang="en-US" sz="2800" dirty="0"/>
              <a:t>Term Exam</a:t>
            </a:r>
          </a:p>
          <a:p>
            <a:pPr lvl="1"/>
            <a:r>
              <a:rPr lang="en-US" sz="2400" dirty="0"/>
              <a:t>In class </a:t>
            </a:r>
            <a:r>
              <a:rPr lang="en-US" sz="2400" dirty="0" smtClean="0"/>
              <a:t>next Wednesday</a:t>
            </a:r>
            <a:r>
              <a:rPr lang="en-US" sz="2400" dirty="0"/>
              <a:t>, </a:t>
            </a:r>
            <a:r>
              <a:rPr lang="en-US" sz="2400" dirty="0" smtClean="0"/>
              <a:t>Oct. 18</a:t>
            </a:r>
            <a:endParaRPr lang="en-US" sz="2400" dirty="0"/>
          </a:p>
          <a:p>
            <a:pPr lvl="1"/>
            <a:r>
              <a:rPr lang="en-US" sz="2400" dirty="0"/>
              <a:t>Covers CH21.1 through what we cover in class </a:t>
            </a:r>
            <a:r>
              <a:rPr lang="en-US" sz="2400" dirty="0" smtClean="0"/>
              <a:t>Monday, Oct. 16 + </a:t>
            </a:r>
            <a:r>
              <a:rPr lang="en-US" sz="2400" dirty="0"/>
              <a:t>appendix</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a:t>
            </a:r>
            <a:r>
              <a:rPr lang="en-US" sz="2400" dirty="0" smtClean="0"/>
              <a:t>constants</a:t>
            </a:r>
            <a:endParaRPr lang="en-US" sz="2400" dirty="0"/>
          </a:p>
          <a:p>
            <a:pPr lvl="1" eaLnBrk="1" hangingPunct="1"/>
            <a:r>
              <a:rPr lang="en-US" sz="2400" dirty="0"/>
              <a:t>No derivations, word definitions or solutions of any </a:t>
            </a:r>
            <a:r>
              <a:rPr lang="en-US" sz="2400" dirty="0" smtClean="0"/>
              <a:t>kind!</a:t>
            </a:r>
            <a:endParaRPr lang="en-US" sz="2400" dirty="0"/>
          </a:p>
          <a:p>
            <a:pPr lvl="1" eaLnBrk="1" hangingPunct="1"/>
            <a:r>
              <a:rPr lang="en-US" sz="2400" dirty="0"/>
              <a:t>No additional formulae or values of constants will be provided! </a:t>
            </a:r>
            <a:endParaRPr lang="en-US" sz="2400" dirty="0" smtClean="0"/>
          </a:p>
          <a:p>
            <a:pPr eaLnBrk="1" hangingPunct="1"/>
            <a:r>
              <a:rPr lang="en-US" sz="2800" dirty="0" smtClean="0"/>
              <a:t>Triple credit colloquium 3:30pm today in NH100</a:t>
            </a:r>
          </a:p>
          <a:p>
            <a:pPr lvl="1" eaLnBrk="1" hangingPunct="1"/>
            <a:r>
              <a:rPr lang="en-US" sz="2400" dirty="0" smtClean="0"/>
              <a:t>Dr. Michael Turner of U. of Chicago, National Academy of Science member</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11,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20</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0334" name="Equation" r:id="rId3" imgW="571320" imgH="190440" progId="Equation.DSMT4">
                  <p:embed/>
                </p:oleObj>
              </mc:Choice>
              <mc:Fallback>
                <p:oleObj name="Equation" r:id="rId3" imgW="5713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0335"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0336"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0337"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0338"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0339"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7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Wednesday, Oct. 11, 2017</a:t>
            </a:r>
            <a:endParaRPr lang="en-US"/>
          </a:p>
        </p:txBody>
      </p:sp>
      <p:sp>
        <p:nvSpPr>
          <p:cNvPr id="9" name="Footer Placeholder 8"/>
          <p:cNvSpPr>
            <a:spLocks noGrp="1"/>
          </p:cNvSpPr>
          <p:nvPr>
            <p:ph type="ftr" sz="quarter" idx="11"/>
          </p:nvPr>
        </p:nvSpPr>
        <p:spPr/>
        <p:txBody>
          <a:bodyPr/>
          <a:lstStyle/>
          <a:p>
            <a:pPr>
              <a:defRPr/>
            </a:pPr>
            <a:r>
              <a:rPr lang="mr-IN" smtClean="0"/>
              <a:t>PHYS 1444-002, Fall 2017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9907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11,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4</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92069" name="Equation" r:id="rId4" imgW="266400" imgH="164880" progId="Equation.DSMT4">
                  <p:embed/>
                </p:oleObj>
              </mc:Choice>
              <mc:Fallback>
                <p:oleObj name="Equation" r:id="rId4" imgW="2664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92070" name="Equation" r:id="rId6" imgW="533160" imgH="368280" progId="Equation.DSMT4">
                  <p:embed/>
                </p:oleObj>
              </mc:Choice>
              <mc:Fallback>
                <p:oleObj name="Equation" r:id="rId6" imgW="5331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92071" name="Equation" r:id="rId8" imgW="1015920" imgH="419040" progId="Equation.DSMT4">
                  <p:embed/>
                </p:oleObj>
              </mc:Choice>
              <mc:Fallback>
                <p:oleObj name="Equation" r:id="rId8" imgW="10159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92072" name="Equation" r:id="rId10" imgW="622080" imgH="368280" progId="Equation.DSMT4">
                  <p:embed/>
                </p:oleObj>
              </mc:Choice>
              <mc:Fallback>
                <p:oleObj name="Equation" r:id="rId10" imgW="622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92073" name="Equation" r:id="rId12" imgW="647640" imgH="368280" progId="Equation.DSMT4">
                  <p:embed/>
                </p:oleObj>
              </mc:Choice>
              <mc:Fallback>
                <p:oleObj name="Equation" r:id="rId12" imgW="6476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4945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11,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5</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breakdown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greater than </a:t>
            </a:r>
            <a:r>
              <a:rPr lang="en-US" sz="2800" dirty="0">
                <a:solidFill>
                  <a:srgbClr val="660066"/>
                </a:solidFill>
                <a:latin typeface="Arial Narrow" charset="0"/>
                <a:ea typeface="ＭＳ Ｐゴシック" charset="-128"/>
              </a:rPr>
              <a:t>that in </a:t>
            </a:r>
            <a:r>
              <a:rPr lang="en-US" sz="2800" dirty="0" smtClean="0">
                <a:solidFill>
                  <a:srgbClr val="660066"/>
                </a:solidFill>
                <a:latin typeface="Arial Narrow" charset="0"/>
                <a:ea typeface="ＭＳ Ｐゴシック" charset="-128"/>
              </a:rPr>
              <a:t>air (3MV/m)</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smtClean="0">
                <a:solidFill>
                  <a:srgbClr val="660066"/>
                </a:solidFill>
                <a:latin typeface="Arial Narrow" charset="0"/>
                <a:ea typeface="ＭＳ Ｐゴシック" charset="-128"/>
              </a:rPr>
              <a:t>Apply higher </a:t>
            </a:r>
            <a:r>
              <a:rPr lang="en-US" sz="2800" dirty="0">
                <a:solidFill>
                  <a:srgbClr val="660066"/>
                </a:solidFill>
                <a:latin typeface="Arial Narrow" charset="0"/>
                <a:ea typeface="ＭＳ Ｐゴシック" charset="-128"/>
              </a:rPr>
              <a:t>voltage </a:t>
            </a:r>
            <a:r>
              <a:rPr lang="en-US" sz="2800" dirty="0" smtClean="0">
                <a:solidFill>
                  <a:srgbClr val="660066"/>
                </a:solidFill>
                <a:latin typeface="Arial Narrow" charset="0"/>
                <a:ea typeface="ＭＳ Ｐゴシック" charset="-128"/>
              </a:rPr>
              <a:t>to the gap without </a:t>
            </a:r>
            <a:r>
              <a:rPr lang="en-US" sz="2800" dirty="0">
                <a:solidFill>
                  <a:srgbClr val="660066"/>
                </a:solidFill>
                <a:latin typeface="Arial Narrow" charset="0"/>
                <a:ea typeface="ＭＳ Ｐゴシック" charset="-128"/>
              </a:rPr>
              <a:t>the charge passing </a:t>
            </a:r>
            <a:r>
              <a:rPr lang="en-US" sz="2800" dirty="0" smtClean="0">
                <a:solidFill>
                  <a:srgbClr val="660066"/>
                </a:solidFill>
                <a:latin typeface="Arial Narrow" charset="0"/>
                <a:ea typeface="ＭＳ Ｐゴシック" charset="-128"/>
              </a:rPr>
              <a:t>across</a:t>
            </a: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smtClean="0">
                <a:solidFill>
                  <a:srgbClr val="660066"/>
                </a:solidFill>
                <a:latin typeface="Arial Narrow" charset="0"/>
                <a:ea typeface="ＭＳ Ｐゴシック" charset="-128"/>
              </a:rPr>
              <a:t>Increase </a:t>
            </a:r>
            <a:r>
              <a:rPr lang="en-US" sz="2800" dirty="0">
                <a:solidFill>
                  <a:srgbClr val="660066"/>
                </a:solidFill>
                <a:latin typeface="Arial Narrow" charset="0"/>
                <a:ea typeface="ＭＳ Ｐゴシック" charset="-128"/>
              </a:rPr>
              <a:t>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92353"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9776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11,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6</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a:t>
            </a:r>
            <a:r>
              <a:rPr lang="en-US" sz="3200" dirty="0" smtClean="0">
                <a:solidFill>
                  <a:schemeClr val="accent2"/>
                </a:solidFill>
                <a:latin typeface="Arial Narrow" charset="0"/>
              </a:rPr>
              <a:t>K 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r>
              <a:rPr lang="en-US" sz="2800" dirty="0" smtClean="0">
                <a:solidFill>
                  <a:srgbClr val="660066"/>
                </a:solidFill>
                <a:latin typeface="Arial Narrow" charset="0"/>
                <a:ea typeface="ＭＳ Ｐゴシック" charset="-128"/>
              </a:rPr>
              <a:t>.)</a:t>
            </a:r>
          </a:p>
          <a:p>
            <a:pPr marL="742950" lvl="1" indent="-285750">
              <a:spcBef>
                <a:spcPct val="20000"/>
              </a:spcBef>
              <a:buFontTx/>
              <a:buChar char="–"/>
            </a:pPr>
            <a:r>
              <a:rPr lang="en-US" sz="2800" dirty="0" smtClean="0">
                <a:solidFill>
                  <a:srgbClr val="660066"/>
                </a:solidFill>
                <a:latin typeface="Arial Narrow" charset="0"/>
                <a:ea typeface="ＭＳ Ｐゴシック" charset="-128"/>
              </a:rPr>
              <a:t>K for paper is 3.7</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b="1" u="sng" dirty="0">
                <a:solidFill>
                  <a:srgbClr val="FF0000"/>
                </a:solidFill>
                <a:latin typeface="Arial Narrow" charset="0"/>
              </a:rPr>
              <a:t>Maximum electric field before </a:t>
            </a:r>
            <a:r>
              <a:rPr lang="en-US" sz="3200" b="1" u="sng" dirty="0" smtClean="0">
                <a:solidFill>
                  <a:srgbClr val="FF0000"/>
                </a:solidFill>
                <a:latin typeface="Arial Narrow" charset="0"/>
              </a:rPr>
              <a:t>breakdown</a:t>
            </a:r>
            <a:r>
              <a:rPr lang="en-US" sz="3200" b="1" dirty="0" smtClean="0">
                <a:solidFill>
                  <a:schemeClr val="accent2"/>
                </a:solidFill>
                <a:latin typeface="Arial Narrow" charset="0"/>
              </a:rPr>
              <a:t> </a:t>
            </a:r>
            <a:r>
              <a:rPr lang="en-US" sz="3200" dirty="0">
                <a:solidFill>
                  <a:schemeClr val="accent2"/>
                </a:solidFill>
                <a:latin typeface="Arial Narrow" charset="0"/>
              </a:rPr>
              <a:t>occurs is </a:t>
            </a:r>
            <a:r>
              <a:rPr lang="en-US" sz="3200" dirty="0" smtClean="0">
                <a:solidFill>
                  <a:schemeClr val="accent2"/>
                </a:solidFill>
                <a:latin typeface="Arial Narrow" charset="0"/>
              </a:rPr>
              <a:t>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extLst>
              <p:ext uri="{D42A27DB-BD31-4B8C-83A1-F6EECF244321}">
                <p14:modId xmlns:p14="http://schemas.microsoft.com/office/powerpoint/2010/main" val="1258308385"/>
              </p:ext>
            </p:extLst>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93377"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9661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11,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7</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a:t>
            </a:r>
            <a:r>
              <a:rPr lang="en-US" sz="3200" dirty="0" smtClean="0">
                <a:solidFill>
                  <a:schemeClr val="accent2"/>
                </a:solidFill>
                <a:latin typeface="Arial Narrow" charset="0"/>
              </a:rPr>
              <a:t>capacitor with </a:t>
            </a:r>
            <a:r>
              <a:rPr lang="en-US" sz="3200" dirty="0">
                <a:solidFill>
                  <a:schemeClr val="accent2"/>
                </a:solidFill>
                <a:latin typeface="Arial Narrow" charset="0"/>
              </a:rPr>
              <a:t>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94586" name="Equation" r:id="rId4" imgW="495000" imgH="368280" progId="Equation.DSMT4">
                  <p:embed/>
                </p:oleObj>
              </mc:Choice>
              <mc:Fallback>
                <p:oleObj name="Equation" r:id="rId4" imgW="4950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94587" name="Equation" r:id="rId6" imgW="1257120" imgH="368280" progId="Equation.DSMT4">
                  <p:embed/>
                </p:oleObj>
              </mc:Choice>
              <mc:Fallback>
                <p:oleObj name="Equation" r:id="rId6" imgW="125712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(-600kV) plate (6mx6m) and the cryostat wall (0V), </a:t>
            </a:r>
            <a:r>
              <a:rPr lang="en-US" sz="1800" dirty="0">
                <a:solidFill>
                  <a:srgbClr val="FF0000"/>
                </a:solidFill>
                <a:latin typeface="Arial Narrow" charset="0"/>
              </a:rPr>
              <a:t>d=1.5m,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80288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Field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8</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817853" cy="461665"/>
          </a:xfrm>
          <a:prstGeom prst="rect">
            <a:avLst/>
          </a:prstGeom>
          <a:noFill/>
          <a:ln>
            <a:noFill/>
          </a:ln>
        </p:spPr>
        <p:txBody>
          <a:bodyPr wrap="none" rtlCol="0">
            <a:spAutoFit/>
          </a:bodyPr>
          <a:lstStyle/>
          <a:p>
            <a:r>
              <a:rPr lang="en-US" smtClean="0">
                <a:solidFill>
                  <a:srgbClr val="FFFF00"/>
                </a:solidFill>
                <a:latin typeface="Arial Narrow" charset="0"/>
                <a:ea typeface="Arial Narrow" charset="0"/>
                <a:cs typeface="Arial Narrow" charset="0"/>
              </a:rPr>
              <a:t>1.5 </a:t>
            </a:r>
            <a:r>
              <a:rPr lang="en-US" dirty="0">
                <a:solidFill>
                  <a:srgbClr val="FFFF00"/>
                </a:solidFill>
                <a:latin typeface="Arial Narrow" charset="0"/>
                <a:ea typeface="Arial Narrow" charset="0"/>
                <a:cs typeface="Arial Narrow" charset="0"/>
              </a:rPr>
              <a:t>m</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41" y="4638330"/>
            <a:ext cx="2825964" cy="2067270"/>
          </a:xfrm>
          <a:prstGeom prst="rect">
            <a:avLst/>
          </a:prstGeom>
        </p:spPr>
      </p:pic>
      <p:sp>
        <p:nvSpPr>
          <p:cNvPr id="19" name="Date Placeholder 18"/>
          <p:cNvSpPr>
            <a:spLocks noGrp="1"/>
          </p:cNvSpPr>
          <p:nvPr>
            <p:ph type="dt" sz="half" idx="10"/>
          </p:nvPr>
        </p:nvSpPr>
        <p:spPr/>
        <p:txBody>
          <a:bodyPr/>
          <a:lstStyle/>
          <a:p>
            <a:pPr>
              <a:defRPr/>
            </a:pPr>
            <a:r>
              <a:rPr lang="en-US" smtClean="0"/>
              <a:t>Wednesday, Oct. 11, 2017</a:t>
            </a:r>
            <a:endParaRPr lang="en-US"/>
          </a:p>
        </p:txBody>
      </p:sp>
      <p:sp>
        <p:nvSpPr>
          <p:cNvPr id="24" name="Footer Placeholder 23"/>
          <p:cNvSpPr>
            <a:spLocks noGrp="1"/>
          </p:cNvSpPr>
          <p:nvPr>
            <p:ph type="ftr" sz="quarter" idx="11"/>
          </p:nvPr>
        </p:nvSpPr>
        <p:spPr/>
        <p:txBody>
          <a:bodyPr/>
          <a:lstStyle/>
          <a:p>
            <a:pPr>
              <a:defRPr/>
            </a:pPr>
            <a:r>
              <a:rPr lang="mr-IN" smtClean="0"/>
              <a:t>PHYS 1444-002, Fall 2017                     Dr. Jaehoon Yu</a:t>
            </a:r>
            <a:endParaRPr lang="en-US"/>
          </a:p>
        </p:txBody>
      </p:sp>
    </p:spTree>
    <p:extLst>
      <p:ext uri="{BB962C8B-B14F-4D97-AF65-F5344CB8AC3E}">
        <p14:creationId xmlns:p14="http://schemas.microsoft.com/office/powerpoint/2010/main" val="174299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11, 2017</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531349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28635</TotalTime>
  <Words>2086</Words>
  <Application>Microsoft Macintosh PowerPoint</Application>
  <PresentationFormat>On-screen Show (4:3)</PresentationFormat>
  <Paragraphs>232</Paragraphs>
  <Slides>20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 Narrow</vt:lpstr>
      <vt:lpstr>Monotype Corsiva</vt:lpstr>
      <vt:lpstr>ＭＳ Ｐゴシック</vt:lpstr>
      <vt:lpstr>Symbol</vt:lpstr>
      <vt:lpstr>Times New Roman</vt:lpstr>
      <vt:lpstr>Wingdings</vt:lpstr>
      <vt:lpstr>Arial</vt:lpstr>
      <vt:lpstr>phys1443-spring02</vt:lpstr>
      <vt:lpstr>Equation</vt:lpstr>
      <vt:lpstr>PHYS 1444 – Section 002 Lecture #12</vt:lpstr>
      <vt:lpstr>Announcements</vt:lpstr>
      <vt:lpstr>PowerPoint Presentation</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689</cp:revision>
  <dcterms:created xsi:type="dcterms:W3CDTF">2012-01-19T04:21:20Z</dcterms:created>
  <dcterms:modified xsi:type="dcterms:W3CDTF">2017-10-11T20:16:26Z</dcterms:modified>
</cp:coreProperties>
</file>