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03" r:id="rId2"/>
    <p:sldId id="688" r:id="rId3"/>
    <p:sldId id="633" r:id="rId4"/>
    <p:sldId id="634" r:id="rId5"/>
    <p:sldId id="635" r:id="rId6"/>
    <p:sldId id="636" r:id="rId7"/>
    <p:sldId id="637" r:id="rId8"/>
    <p:sldId id="638" r:id="rId9"/>
    <p:sldId id="639" r:id="rId10"/>
    <p:sldId id="640" r:id="rId11"/>
    <p:sldId id="641" r:id="rId12"/>
    <p:sldId id="642" r:id="rId13"/>
    <p:sldId id="643" r:id="rId14"/>
    <p:sldId id="644" r:id="rId15"/>
    <p:sldId id="645" r:id="rId16"/>
    <p:sldId id="646" r:id="rId17"/>
    <p:sldId id="647" r:id="rId18"/>
    <p:sldId id="648" r:id="rId19"/>
    <p:sldId id="649" r:id="rId20"/>
    <p:sldId id="650" r:id="rId21"/>
    <p:sldId id="651" r:id="rId22"/>
    <p:sldId id="652" r:id="rId23"/>
    <p:sldId id="653" r:id="rId24"/>
    <p:sldId id="654" r:id="rId25"/>
    <p:sldId id="655" r:id="rId26"/>
    <p:sldId id="656" r:id="rId27"/>
    <p:sldId id="663" r:id="rId28"/>
    <p:sldId id="664" r:id="rId29"/>
    <p:sldId id="665"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3C5A77"/>
    <a:srgbClr val="660066"/>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94"/>
    <p:restoredTop sz="86402"/>
  </p:normalViewPr>
  <p:slideViewPr>
    <p:cSldViewPr>
      <p:cViewPr varScale="1">
        <p:scale>
          <a:sx n="86" d="100"/>
          <a:sy n="86" d="100"/>
        </p:scale>
        <p:origin x="904" y="200"/>
      </p:cViewPr>
      <p:guideLst>
        <p:guide orient="horz" pos="2160"/>
        <p:guide pos="2880"/>
      </p:guideLst>
    </p:cSldViewPr>
  </p:slideViewPr>
  <p:outlineViewPr>
    <p:cViewPr>
      <p:scale>
        <a:sx n="33" d="100"/>
        <a:sy n="33" d="100"/>
      </p:scale>
      <p:origin x="0" y="-3584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1" Type="http://schemas.openxmlformats.org/officeDocument/2006/relationships/image" Target="../media/image55.wmf"/><Relationship Id="rId2"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1" Type="http://schemas.openxmlformats.org/officeDocument/2006/relationships/image" Target="../media/image61.wmf"/><Relationship Id="rId2"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79.wmf"/><Relationship Id="rId12" Type="http://schemas.openxmlformats.org/officeDocument/2006/relationships/image" Target="../media/image80.wmf"/><Relationship Id="rId13" Type="http://schemas.openxmlformats.org/officeDocument/2006/relationships/image" Target="../media/image81.wmf"/><Relationship Id="rId14" Type="http://schemas.openxmlformats.org/officeDocument/2006/relationships/image" Target="../media/image82.wmf"/><Relationship Id="rId15" Type="http://schemas.openxmlformats.org/officeDocument/2006/relationships/image" Target="../media/image83.wmf"/><Relationship Id="rId16" Type="http://schemas.openxmlformats.org/officeDocument/2006/relationships/image" Target="../media/image84.wmf"/><Relationship Id="rId1" Type="http://schemas.openxmlformats.org/officeDocument/2006/relationships/image" Target="../media/image69.wmf"/><Relationship Id="rId2" Type="http://schemas.openxmlformats.org/officeDocument/2006/relationships/image" Target="../media/image70.wmf"/><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7" Type="http://schemas.openxmlformats.org/officeDocument/2006/relationships/image" Target="../media/image75.wmf"/><Relationship Id="rId8" Type="http://schemas.openxmlformats.org/officeDocument/2006/relationships/image" Target="../media/image76.wmf"/><Relationship Id="rId9" Type="http://schemas.openxmlformats.org/officeDocument/2006/relationships/image" Target="../media/image77.wmf"/><Relationship Id="rId10"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6.wmf"/><Relationship Id="rId2" Type="http://schemas.openxmlformats.org/officeDocument/2006/relationships/image" Target="../media/image87.emf"/><Relationship Id="rId3"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4.wmf"/><Relationship Id="rId4" Type="http://schemas.openxmlformats.org/officeDocument/2006/relationships/image" Target="../media/image95.wmf"/><Relationship Id="rId5" Type="http://schemas.openxmlformats.org/officeDocument/2006/relationships/image" Target="../media/image96.emf"/><Relationship Id="rId6" Type="http://schemas.openxmlformats.org/officeDocument/2006/relationships/image" Target="../media/image97.wmf"/><Relationship Id="rId1" Type="http://schemas.openxmlformats.org/officeDocument/2006/relationships/image" Target="../media/image92.wmf"/><Relationship Id="rId2" Type="http://schemas.openxmlformats.org/officeDocument/2006/relationships/image" Target="../media/image9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wmf"/><Relationship Id="rId4" Type="http://schemas.openxmlformats.org/officeDocument/2006/relationships/image" Target="../media/image102.wmf"/><Relationship Id="rId5" Type="http://schemas.openxmlformats.org/officeDocument/2006/relationships/image" Target="../media/image103.wmf"/><Relationship Id="rId6" Type="http://schemas.openxmlformats.org/officeDocument/2006/relationships/image" Target="../media/image104.wmf"/><Relationship Id="rId7" Type="http://schemas.openxmlformats.org/officeDocument/2006/relationships/image" Target="../media/image105.wmf"/><Relationship Id="rId8" Type="http://schemas.openxmlformats.org/officeDocument/2006/relationships/image" Target="../media/image106.wmf"/><Relationship Id="rId9" Type="http://schemas.openxmlformats.org/officeDocument/2006/relationships/image" Target="../media/image107.wmf"/><Relationship Id="rId1" Type="http://schemas.openxmlformats.org/officeDocument/2006/relationships/image" Target="../media/image99.wmf"/><Relationship Id="rId2" Type="http://schemas.openxmlformats.org/officeDocument/2006/relationships/image" Target="../media/image100.wmf"/></Relationships>
</file>

<file path=ppt/drawings/_rels/vmlDrawing18.vml.rels><?xml version="1.0" encoding="UTF-8" standalone="yes"?>
<Relationships xmlns="http://schemas.openxmlformats.org/package/2006/relationships"><Relationship Id="rId11" Type="http://schemas.openxmlformats.org/officeDocument/2006/relationships/image" Target="../media/image118.wmf"/><Relationship Id="rId12" Type="http://schemas.openxmlformats.org/officeDocument/2006/relationships/image" Target="../media/image119.wmf"/><Relationship Id="rId1" Type="http://schemas.openxmlformats.org/officeDocument/2006/relationships/image" Target="../media/image108.wmf"/><Relationship Id="rId2" Type="http://schemas.openxmlformats.org/officeDocument/2006/relationships/image" Target="../media/image109.wmf"/><Relationship Id="rId3" Type="http://schemas.openxmlformats.org/officeDocument/2006/relationships/image" Target="../media/image110.wmf"/><Relationship Id="rId4" Type="http://schemas.openxmlformats.org/officeDocument/2006/relationships/image" Target="../media/image111.wmf"/><Relationship Id="rId5" Type="http://schemas.openxmlformats.org/officeDocument/2006/relationships/image" Target="../media/image112.wmf"/><Relationship Id="rId6" Type="http://schemas.openxmlformats.org/officeDocument/2006/relationships/image" Target="../media/image113.wmf"/><Relationship Id="rId7" Type="http://schemas.openxmlformats.org/officeDocument/2006/relationships/image" Target="../media/image114.wmf"/><Relationship Id="rId8" Type="http://schemas.openxmlformats.org/officeDocument/2006/relationships/image" Target="../media/image115.wmf"/><Relationship Id="rId9" Type="http://schemas.openxmlformats.org/officeDocument/2006/relationships/image" Target="../media/image116.wmf"/><Relationship Id="rId10" Type="http://schemas.openxmlformats.org/officeDocument/2006/relationships/image" Target="../media/image11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6" Type="http://schemas.openxmlformats.org/officeDocument/2006/relationships/image" Target="../media/image10.wmf"/><Relationship Id="rId1" Type="http://schemas.openxmlformats.org/officeDocument/2006/relationships/image" Target="../media/image5.wmf"/><Relationship Id="rId2"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1" Type="http://schemas.openxmlformats.org/officeDocument/2006/relationships/image" Target="../media/image12.wmf"/><Relationship Id="rId2"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1" Type="http://schemas.openxmlformats.org/officeDocument/2006/relationships/image" Target="../media/image16.wmf"/><Relationship Id="rId2"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1" Type="http://schemas.openxmlformats.org/officeDocument/2006/relationships/image" Target="../media/image25.wmf"/><Relationship Id="rId2"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42.wmf"/><Relationship Id="rId12" Type="http://schemas.openxmlformats.org/officeDocument/2006/relationships/image" Target="../media/image43.wmf"/><Relationship Id="rId13" Type="http://schemas.openxmlformats.org/officeDocument/2006/relationships/image" Target="../media/image44.wmf"/><Relationship Id="rId1" Type="http://schemas.openxmlformats.org/officeDocument/2006/relationships/image" Target="../media/image32.wmf"/><Relationship Id="rId2" Type="http://schemas.openxmlformats.org/officeDocument/2006/relationships/image" Target="../media/image33.wmf"/><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image" Target="../media/image40.wmf"/><Relationship Id="rId10"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wmf"/><Relationship Id="rId6" Type="http://schemas.openxmlformats.org/officeDocument/2006/relationships/image" Target="../media/image49.wmf"/><Relationship Id="rId7" Type="http://schemas.openxmlformats.org/officeDocument/2006/relationships/image" Target="../media/image50.wmf"/><Relationship Id="rId8" Type="http://schemas.openxmlformats.org/officeDocument/2006/relationships/image" Target="../media/image51.wmf"/><Relationship Id="rId9" Type="http://schemas.openxmlformats.org/officeDocument/2006/relationships/image" Target="../media/image52.wmf"/><Relationship Id="rId10" Type="http://schemas.openxmlformats.org/officeDocument/2006/relationships/image" Target="../media/image53.wmf"/><Relationship Id="rId1" Type="http://schemas.openxmlformats.org/officeDocument/2006/relationships/image" Target="../media/image34.wmf"/><Relationship Id="rId2"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110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56163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Oct. 16,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Oct. 16,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21.bin"/><Relationship Id="rId5" Type="http://schemas.openxmlformats.org/officeDocument/2006/relationships/image" Target="../media/image25.wmf"/><Relationship Id="rId6" Type="http://schemas.openxmlformats.org/officeDocument/2006/relationships/oleObject" Target="../embeddings/oleObject22.bin"/><Relationship Id="rId7" Type="http://schemas.openxmlformats.org/officeDocument/2006/relationships/image" Target="../media/image26.wmf"/><Relationship Id="rId8" Type="http://schemas.openxmlformats.org/officeDocument/2006/relationships/oleObject" Target="../embeddings/oleObject23.bin"/><Relationship Id="rId9" Type="http://schemas.openxmlformats.org/officeDocument/2006/relationships/image" Target="../media/image27.wmf"/><Relationship Id="rId10" Type="http://schemas.openxmlformats.org/officeDocument/2006/relationships/oleObject" Target="../embeddings/oleObject24.bin"/><Relationship Id="rId11" Type="http://schemas.openxmlformats.org/officeDocument/2006/relationships/image" Target="../media/image2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0.wmf"/><Relationship Id="rId5" Type="http://schemas.openxmlformats.org/officeDocument/2006/relationships/oleObject" Target="../embeddings/oleObject26.bin"/><Relationship Id="rId6" Type="http://schemas.openxmlformats.org/officeDocument/2006/relationships/image" Target="../media/image31.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34.wmf"/><Relationship Id="rId20" Type="http://schemas.openxmlformats.org/officeDocument/2006/relationships/oleObject" Target="../embeddings/oleObject35.bin"/><Relationship Id="rId21" Type="http://schemas.openxmlformats.org/officeDocument/2006/relationships/image" Target="../media/image40.wmf"/><Relationship Id="rId22" Type="http://schemas.openxmlformats.org/officeDocument/2006/relationships/oleObject" Target="../embeddings/oleObject36.bin"/><Relationship Id="rId23" Type="http://schemas.openxmlformats.org/officeDocument/2006/relationships/image" Target="../media/image41.wmf"/><Relationship Id="rId24" Type="http://schemas.openxmlformats.org/officeDocument/2006/relationships/oleObject" Target="../embeddings/oleObject37.bin"/><Relationship Id="rId25" Type="http://schemas.openxmlformats.org/officeDocument/2006/relationships/image" Target="../media/image42.wmf"/><Relationship Id="rId26" Type="http://schemas.openxmlformats.org/officeDocument/2006/relationships/oleObject" Target="../embeddings/oleObject38.bin"/><Relationship Id="rId27" Type="http://schemas.openxmlformats.org/officeDocument/2006/relationships/image" Target="../media/image43.wmf"/><Relationship Id="rId28" Type="http://schemas.openxmlformats.org/officeDocument/2006/relationships/oleObject" Target="../embeddings/oleObject39.bin"/><Relationship Id="rId29" Type="http://schemas.openxmlformats.org/officeDocument/2006/relationships/image" Target="../media/image44.wmf"/><Relationship Id="rId10" Type="http://schemas.openxmlformats.org/officeDocument/2006/relationships/oleObject" Target="../embeddings/oleObject30.bin"/><Relationship Id="rId11" Type="http://schemas.openxmlformats.org/officeDocument/2006/relationships/image" Target="../media/image35.wmf"/><Relationship Id="rId12" Type="http://schemas.openxmlformats.org/officeDocument/2006/relationships/oleObject" Target="../embeddings/oleObject31.bin"/><Relationship Id="rId13" Type="http://schemas.openxmlformats.org/officeDocument/2006/relationships/image" Target="../media/image36.wmf"/><Relationship Id="rId14" Type="http://schemas.openxmlformats.org/officeDocument/2006/relationships/oleObject" Target="../embeddings/oleObject32.bin"/><Relationship Id="rId15" Type="http://schemas.openxmlformats.org/officeDocument/2006/relationships/image" Target="../media/image37.wmf"/><Relationship Id="rId16" Type="http://schemas.openxmlformats.org/officeDocument/2006/relationships/oleObject" Target="../embeddings/oleObject33.bin"/><Relationship Id="rId17" Type="http://schemas.openxmlformats.org/officeDocument/2006/relationships/image" Target="../media/image38.wmf"/><Relationship Id="rId18" Type="http://schemas.openxmlformats.org/officeDocument/2006/relationships/oleObject" Target="../embeddings/oleObject34.bin"/><Relationship Id="rId19" Type="http://schemas.openxmlformats.org/officeDocument/2006/relationships/image" Target="../media/image39.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45.jpeg"/><Relationship Id="rId4" Type="http://schemas.openxmlformats.org/officeDocument/2006/relationships/oleObject" Target="../embeddings/oleObject27.bin"/><Relationship Id="rId5" Type="http://schemas.openxmlformats.org/officeDocument/2006/relationships/image" Target="../media/image32.wmf"/><Relationship Id="rId6" Type="http://schemas.openxmlformats.org/officeDocument/2006/relationships/oleObject" Target="../embeddings/oleObject28.bin"/><Relationship Id="rId7" Type="http://schemas.openxmlformats.org/officeDocument/2006/relationships/image" Target="../media/image33.wmf"/><Relationship Id="rId8"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43.bin"/><Relationship Id="rId20" Type="http://schemas.openxmlformats.org/officeDocument/2006/relationships/image" Target="../media/image52.wmf"/><Relationship Id="rId21" Type="http://schemas.openxmlformats.org/officeDocument/2006/relationships/oleObject" Target="../embeddings/oleObject49.bin"/><Relationship Id="rId22" Type="http://schemas.openxmlformats.org/officeDocument/2006/relationships/image" Target="../media/image53.wmf"/><Relationship Id="rId10" Type="http://schemas.openxmlformats.org/officeDocument/2006/relationships/image" Target="../media/image47.wmf"/><Relationship Id="rId11" Type="http://schemas.openxmlformats.org/officeDocument/2006/relationships/oleObject" Target="../embeddings/oleObject44.bin"/><Relationship Id="rId12" Type="http://schemas.openxmlformats.org/officeDocument/2006/relationships/image" Target="../media/image48.wmf"/><Relationship Id="rId13" Type="http://schemas.openxmlformats.org/officeDocument/2006/relationships/oleObject" Target="../embeddings/oleObject45.bin"/><Relationship Id="rId14" Type="http://schemas.openxmlformats.org/officeDocument/2006/relationships/image" Target="../media/image49.wmf"/><Relationship Id="rId15" Type="http://schemas.openxmlformats.org/officeDocument/2006/relationships/oleObject" Target="../embeddings/oleObject46.bin"/><Relationship Id="rId16" Type="http://schemas.openxmlformats.org/officeDocument/2006/relationships/image" Target="../media/image50.wmf"/><Relationship Id="rId17" Type="http://schemas.openxmlformats.org/officeDocument/2006/relationships/oleObject" Target="../embeddings/oleObject47.bin"/><Relationship Id="rId18" Type="http://schemas.openxmlformats.org/officeDocument/2006/relationships/image" Target="../media/image51.wmf"/><Relationship Id="rId19" Type="http://schemas.openxmlformats.org/officeDocument/2006/relationships/oleObject" Target="../embeddings/oleObject4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image" Target="../media/image34.wmf"/><Relationship Id="rId5" Type="http://schemas.openxmlformats.org/officeDocument/2006/relationships/oleObject" Target="../embeddings/oleObject41.bin"/><Relationship Id="rId6" Type="http://schemas.openxmlformats.org/officeDocument/2006/relationships/image" Target="../media/image37.wmf"/><Relationship Id="rId7" Type="http://schemas.openxmlformats.org/officeDocument/2006/relationships/oleObject" Target="../embeddings/oleObject42.bin"/><Relationship Id="rId8" Type="http://schemas.openxmlformats.org/officeDocument/2006/relationships/image" Target="../media/image4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54.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59.wmf"/><Relationship Id="rId13" Type="http://schemas.openxmlformats.org/officeDocument/2006/relationships/oleObject" Target="../embeddings/oleObject56.bin"/><Relationship Id="rId14" Type="http://schemas.openxmlformats.org/officeDocument/2006/relationships/image" Target="../media/image60.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51.bin"/><Relationship Id="rId4" Type="http://schemas.openxmlformats.org/officeDocument/2006/relationships/image" Target="../media/image55.wmf"/><Relationship Id="rId5" Type="http://schemas.openxmlformats.org/officeDocument/2006/relationships/oleObject" Target="../embeddings/oleObject52.bin"/><Relationship Id="rId6" Type="http://schemas.openxmlformats.org/officeDocument/2006/relationships/image" Target="../media/image56.wmf"/><Relationship Id="rId7" Type="http://schemas.openxmlformats.org/officeDocument/2006/relationships/oleObject" Target="../embeddings/oleObject53.bin"/><Relationship Id="rId8" Type="http://schemas.openxmlformats.org/officeDocument/2006/relationships/image" Target="../media/image57.wmf"/><Relationship Id="rId9" Type="http://schemas.openxmlformats.org/officeDocument/2006/relationships/oleObject" Target="../embeddings/oleObject54.bin"/><Relationship Id="rId10" Type="http://schemas.openxmlformats.org/officeDocument/2006/relationships/image" Target="../media/image58.wmf"/></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oleObject" Target="../embeddings/oleObject57.bin"/><Relationship Id="rId5" Type="http://schemas.openxmlformats.org/officeDocument/2006/relationships/image" Target="../media/image61.wmf"/><Relationship Id="rId6" Type="http://schemas.openxmlformats.org/officeDocument/2006/relationships/oleObject" Target="../embeddings/oleObject58.bin"/><Relationship Id="rId7" Type="http://schemas.openxmlformats.org/officeDocument/2006/relationships/image" Target="../media/image62.wmf"/><Relationship Id="rId8" Type="http://schemas.openxmlformats.org/officeDocument/2006/relationships/oleObject" Target="../embeddings/oleObject59.bin"/><Relationship Id="rId9" Type="http://schemas.openxmlformats.org/officeDocument/2006/relationships/image" Target="../media/image63.wmf"/><Relationship Id="rId10" Type="http://schemas.openxmlformats.org/officeDocument/2006/relationships/oleObject" Target="../embeddings/oleObject60.bin"/><Relationship Id="rId11" Type="http://schemas.openxmlformats.org/officeDocument/2006/relationships/image" Target="../media/image64.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19.xml.rels><?xml version="1.0" encoding="UTF-8" standalone="yes"?>
<Relationships xmlns="http://schemas.openxmlformats.org/package/2006/relationships"><Relationship Id="rId20" Type="http://schemas.openxmlformats.org/officeDocument/2006/relationships/oleObject" Target="../embeddings/oleObject69.bin"/><Relationship Id="rId21" Type="http://schemas.openxmlformats.org/officeDocument/2006/relationships/image" Target="../media/image77.wmf"/><Relationship Id="rId22" Type="http://schemas.openxmlformats.org/officeDocument/2006/relationships/oleObject" Target="../embeddings/oleObject70.bin"/><Relationship Id="rId23" Type="http://schemas.openxmlformats.org/officeDocument/2006/relationships/image" Target="../media/image78.wmf"/><Relationship Id="rId24" Type="http://schemas.openxmlformats.org/officeDocument/2006/relationships/oleObject" Target="../embeddings/oleObject71.bin"/><Relationship Id="rId25" Type="http://schemas.openxmlformats.org/officeDocument/2006/relationships/image" Target="../media/image79.wmf"/><Relationship Id="rId26" Type="http://schemas.openxmlformats.org/officeDocument/2006/relationships/oleObject" Target="../embeddings/oleObject72.bin"/><Relationship Id="rId27" Type="http://schemas.openxmlformats.org/officeDocument/2006/relationships/image" Target="../media/image80.wmf"/><Relationship Id="rId28" Type="http://schemas.openxmlformats.org/officeDocument/2006/relationships/oleObject" Target="../embeddings/oleObject73.bin"/><Relationship Id="rId29" Type="http://schemas.openxmlformats.org/officeDocument/2006/relationships/image" Target="../media/image81.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66.jpeg"/><Relationship Id="rId4" Type="http://schemas.openxmlformats.org/officeDocument/2006/relationships/oleObject" Target="../embeddings/oleObject61.bin"/><Relationship Id="rId5" Type="http://schemas.openxmlformats.org/officeDocument/2006/relationships/image" Target="../media/image69.wmf"/><Relationship Id="rId30" Type="http://schemas.openxmlformats.org/officeDocument/2006/relationships/oleObject" Target="../embeddings/oleObject74.bin"/><Relationship Id="rId31" Type="http://schemas.openxmlformats.org/officeDocument/2006/relationships/image" Target="../media/image82.wmf"/><Relationship Id="rId32" Type="http://schemas.openxmlformats.org/officeDocument/2006/relationships/oleObject" Target="../embeddings/oleObject75.bin"/><Relationship Id="rId9" Type="http://schemas.openxmlformats.org/officeDocument/2006/relationships/image" Target="../media/image71.wmf"/><Relationship Id="rId6" Type="http://schemas.openxmlformats.org/officeDocument/2006/relationships/oleObject" Target="../embeddings/oleObject62.bin"/><Relationship Id="rId7" Type="http://schemas.openxmlformats.org/officeDocument/2006/relationships/image" Target="../media/image70.wmf"/><Relationship Id="rId8" Type="http://schemas.openxmlformats.org/officeDocument/2006/relationships/oleObject" Target="../embeddings/oleObject63.bin"/><Relationship Id="rId33" Type="http://schemas.openxmlformats.org/officeDocument/2006/relationships/image" Target="../media/image83.wmf"/><Relationship Id="rId34" Type="http://schemas.openxmlformats.org/officeDocument/2006/relationships/oleObject" Target="../embeddings/oleObject76.bin"/><Relationship Id="rId35" Type="http://schemas.openxmlformats.org/officeDocument/2006/relationships/image" Target="../media/image84.wmf"/><Relationship Id="rId10" Type="http://schemas.openxmlformats.org/officeDocument/2006/relationships/oleObject" Target="../embeddings/oleObject64.bin"/><Relationship Id="rId11" Type="http://schemas.openxmlformats.org/officeDocument/2006/relationships/image" Target="../media/image72.wmf"/><Relationship Id="rId12" Type="http://schemas.openxmlformats.org/officeDocument/2006/relationships/oleObject" Target="../embeddings/oleObject65.bin"/><Relationship Id="rId13" Type="http://schemas.openxmlformats.org/officeDocument/2006/relationships/image" Target="../media/image73.wmf"/><Relationship Id="rId14" Type="http://schemas.openxmlformats.org/officeDocument/2006/relationships/oleObject" Target="../embeddings/oleObject66.bin"/><Relationship Id="rId15" Type="http://schemas.openxmlformats.org/officeDocument/2006/relationships/image" Target="../media/image74.wmf"/><Relationship Id="rId16" Type="http://schemas.openxmlformats.org/officeDocument/2006/relationships/oleObject" Target="../embeddings/oleObject67.bin"/><Relationship Id="rId17" Type="http://schemas.openxmlformats.org/officeDocument/2006/relationships/image" Target="../media/image75.wmf"/><Relationship Id="rId18" Type="http://schemas.openxmlformats.org/officeDocument/2006/relationships/oleObject" Target="../embeddings/oleObject68.bin"/><Relationship Id="rId19" Type="http://schemas.openxmlformats.org/officeDocument/2006/relationships/image" Target="../media/image7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jpeg"/></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oleObject" Target="../embeddings/oleObject77.bin"/><Relationship Id="rId5" Type="http://schemas.openxmlformats.org/officeDocument/2006/relationships/image" Target="../media/image86.wmf"/><Relationship Id="rId6" Type="http://schemas.openxmlformats.org/officeDocument/2006/relationships/oleObject" Target="../embeddings/oleObject78.bin"/><Relationship Id="rId7" Type="http://schemas.openxmlformats.org/officeDocument/2006/relationships/image" Target="../media/image87.emf"/><Relationship Id="rId8" Type="http://schemas.openxmlformats.org/officeDocument/2006/relationships/oleObject" Target="../embeddings/oleObject79.bin"/><Relationship Id="rId9" Type="http://schemas.openxmlformats.org/officeDocument/2006/relationships/image" Target="../media/image88.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89.wmf"/><Relationship Id="rId5" Type="http://schemas.openxmlformats.org/officeDocument/2006/relationships/oleObject" Target="../embeddings/oleObject81.bin"/><Relationship Id="rId6" Type="http://schemas.openxmlformats.org/officeDocument/2006/relationships/image" Target="../media/image90.wmf"/><Relationship Id="rId7" Type="http://schemas.openxmlformats.org/officeDocument/2006/relationships/oleObject" Target="../embeddings/oleObject82.bin"/><Relationship Id="rId8" Type="http://schemas.openxmlformats.org/officeDocument/2006/relationships/image" Target="../media/image91.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image" Target="../media/image95.wmf"/><Relationship Id="rId12" Type="http://schemas.openxmlformats.org/officeDocument/2006/relationships/oleObject" Target="../embeddings/oleObject87.bin"/><Relationship Id="rId13" Type="http://schemas.openxmlformats.org/officeDocument/2006/relationships/image" Target="../media/image96.emf"/><Relationship Id="rId14" Type="http://schemas.openxmlformats.org/officeDocument/2006/relationships/oleObject" Target="../embeddings/oleObject88.bin"/><Relationship Id="rId15" Type="http://schemas.openxmlformats.org/officeDocument/2006/relationships/image" Target="../media/image97.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98.jpeg"/><Relationship Id="rId4" Type="http://schemas.openxmlformats.org/officeDocument/2006/relationships/oleObject" Target="../embeddings/oleObject83.bin"/><Relationship Id="rId5" Type="http://schemas.openxmlformats.org/officeDocument/2006/relationships/image" Target="../media/image92.wmf"/><Relationship Id="rId6" Type="http://schemas.openxmlformats.org/officeDocument/2006/relationships/oleObject" Target="../embeddings/oleObject84.bin"/><Relationship Id="rId7" Type="http://schemas.openxmlformats.org/officeDocument/2006/relationships/image" Target="../media/image93.wmf"/><Relationship Id="rId8" Type="http://schemas.openxmlformats.org/officeDocument/2006/relationships/oleObject" Target="../embeddings/oleObject85.bin"/><Relationship Id="rId9" Type="http://schemas.openxmlformats.org/officeDocument/2006/relationships/image" Target="../media/image94.wmf"/><Relationship Id="rId10" Type="http://schemas.openxmlformats.org/officeDocument/2006/relationships/oleObject" Target="../embeddings/oleObject86.bin"/></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92.bin"/><Relationship Id="rId20" Type="http://schemas.openxmlformats.org/officeDocument/2006/relationships/image" Target="../media/image106.wmf"/><Relationship Id="rId21" Type="http://schemas.openxmlformats.org/officeDocument/2006/relationships/oleObject" Target="../embeddings/oleObject99.bin"/><Relationship Id="rId22" Type="http://schemas.openxmlformats.org/officeDocument/2006/relationships/image" Target="../media/image107.wmf"/><Relationship Id="rId10" Type="http://schemas.openxmlformats.org/officeDocument/2006/relationships/image" Target="../media/image102.wmf"/><Relationship Id="rId11" Type="http://schemas.openxmlformats.org/officeDocument/2006/relationships/oleObject" Target="../embeddings/oleObject93.bin"/><Relationship Id="rId12" Type="http://schemas.openxmlformats.org/officeDocument/2006/relationships/image" Target="../media/image103.wmf"/><Relationship Id="rId13" Type="http://schemas.openxmlformats.org/officeDocument/2006/relationships/oleObject" Target="../embeddings/oleObject94.bin"/><Relationship Id="rId14" Type="http://schemas.openxmlformats.org/officeDocument/2006/relationships/image" Target="../media/image104.wmf"/><Relationship Id="rId15" Type="http://schemas.openxmlformats.org/officeDocument/2006/relationships/oleObject" Target="../embeddings/oleObject95.bin"/><Relationship Id="rId16" Type="http://schemas.openxmlformats.org/officeDocument/2006/relationships/image" Target="../media/image105.wmf"/><Relationship Id="rId17" Type="http://schemas.openxmlformats.org/officeDocument/2006/relationships/oleObject" Target="../embeddings/oleObject96.bin"/><Relationship Id="rId18" Type="http://schemas.openxmlformats.org/officeDocument/2006/relationships/oleObject" Target="../embeddings/oleObject97.bin"/><Relationship Id="rId19" Type="http://schemas.openxmlformats.org/officeDocument/2006/relationships/oleObject" Target="../embeddings/oleObject98.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89.bin"/><Relationship Id="rId4" Type="http://schemas.openxmlformats.org/officeDocument/2006/relationships/image" Target="../media/image99.wmf"/><Relationship Id="rId5" Type="http://schemas.openxmlformats.org/officeDocument/2006/relationships/oleObject" Target="../embeddings/oleObject90.bin"/><Relationship Id="rId6" Type="http://schemas.openxmlformats.org/officeDocument/2006/relationships/image" Target="../media/image100.wmf"/><Relationship Id="rId7" Type="http://schemas.openxmlformats.org/officeDocument/2006/relationships/oleObject" Target="../embeddings/oleObject91.bin"/><Relationship Id="rId8" Type="http://schemas.openxmlformats.org/officeDocument/2006/relationships/image" Target="../media/image101.wmf"/></Relationships>
</file>

<file path=ppt/slides/_rels/slide25.xml.rels><?xml version="1.0" encoding="UTF-8" standalone="yes"?>
<Relationships xmlns="http://schemas.openxmlformats.org/package/2006/relationships"><Relationship Id="rId9" Type="http://schemas.openxmlformats.org/officeDocument/2006/relationships/image" Target="../media/image110.wmf"/><Relationship Id="rId20" Type="http://schemas.openxmlformats.org/officeDocument/2006/relationships/oleObject" Target="../embeddings/oleObject108.bin"/><Relationship Id="rId21" Type="http://schemas.openxmlformats.org/officeDocument/2006/relationships/image" Target="../media/image116.wmf"/><Relationship Id="rId22" Type="http://schemas.openxmlformats.org/officeDocument/2006/relationships/oleObject" Target="../embeddings/oleObject109.bin"/><Relationship Id="rId23" Type="http://schemas.openxmlformats.org/officeDocument/2006/relationships/image" Target="../media/image117.wmf"/><Relationship Id="rId24" Type="http://schemas.openxmlformats.org/officeDocument/2006/relationships/oleObject" Target="../embeddings/oleObject110.bin"/><Relationship Id="rId25" Type="http://schemas.openxmlformats.org/officeDocument/2006/relationships/image" Target="../media/image118.wmf"/><Relationship Id="rId26" Type="http://schemas.openxmlformats.org/officeDocument/2006/relationships/oleObject" Target="../embeddings/oleObject111.bin"/><Relationship Id="rId27" Type="http://schemas.openxmlformats.org/officeDocument/2006/relationships/image" Target="../media/image119.wmf"/><Relationship Id="rId10" Type="http://schemas.openxmlformats.org/officeDocument/2006/relationships/oleObject" Target="../embeddings/oleObject103.bin"/><Relationship Id="rId11" Type="http://schemas.openxmlformats.org/officeDocument/2006/relationships/image" Target="../media/image111.wmf"/><Relationship Id="rId12" Type="http://schemas.openxmlformats.org/officeDocument/2006/relationships/oleObject" Target="../embeddings/oleObject104.bin"/><Relationship Id="rId13" Type="http://schemas.openxmlformats.org/officeDocument/2006/relationships/image" Target="../media/image112.wmf"/><Relationship Id="rId14" Type="http://schemas.openxmlformats.org/officeDocument/2006/relationships/oleObject" Target="../embeddings/oleObject105.bin"/><Relationship Id="rId15" Type="http://schemas.openxmlformats.org/officeDocument/2006/relationships/image" Target="../media/image113.wmf"/><Relationship Id="rId16" Type="http://schemas.openxmlformats.org/officeDocument/2006/relationships/oleObject" Target="../embeddings/oleObject106.bin"/><Relationship Id="rId17" Type="http://schemas.openxmlformats.org/officeDocument/2006/relationships/image" Target="../media/image114.wmf"/><Relationship Id="rId18" Type="http://schemas.openxmlformats.org/officeDocument/2006/relationships/oleObject" Target="../embeddings/oleObject107.bin"/><Relationship Id="rId19" Type="http://schemas.openxmlformats.org/officeDocument/2006/relationships/image" Target="../media/image115.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120.jpeg"/><Relationship Id="rId4" Type="http://schemas.openxmlformats.org/officeDocument/2006/relationships/oleObject" Target="../embeddings/oleObject100.bin"/><Relationship Id="rId5" Type="http://schemas.openxmlformats.org/officeDocument/2006/relationships/image" Target="../media/image108.wmf"/><Relationship Id="rId6" Type="http://schemas.openxmlformats.org/officeDocument/2006/relationships/oleObject" Target="../embeddings/oleObject101.bin"/><Relationship Id="rId7" Type="http://schemas.openxmlformats.org/officeDocument/2006/relationships/image" Target="../media/image109.wmf"/><Relationship Id="rId8" Type="http://schemas.openxmlformats.org/officeDocument/2006/relationships/oleObject" Target="../embeddings/oleObject102.bin"/></Relationships>
</file>

<file path=ppt/slides/_rels/slide26.xml.rels><?xml version="1.0" encoding="UTF-8" standalone="yes"?>
<Relationships xmlns="http://schemas.openxmlformats.org/package/2006/relationships"><Relationship Id="rId3" Type="http://schemas.openxmlformats.org/officeDocument/2006/relationships/image" Target="../media/image122.jpeg"/><Relationship Id="rId4" Type="http://schemas.openxmlformats.org/officeDocument/2006/relationships/oleObject" Target="../embeddings/oleObject112.bin"/><Relationship Id="rId5" Type="http://schemas.openxmlformats.org/officeDocument/2006/relationships/image" Target="../media/image121.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2.jpeg"/><Relationship Id="rId4" Type="http://schemas.openxmlformats.org/officeDocument/2006/relationships/oleObject" Target="../embeddings/oleObject113.bin"/><Relationship Id="rId5" Type="http://schemas.openxmlformats.org/officeDocument/2006/relationships/image" Target="../media/image121.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8.wmf"/><Relationship Id="rId12" Type="http://schemas.openxmlformats.org/officeDocument/2006/relationships/oleObject" Target="../embeddings/oleObject7.bin"/><Relationship Id="rId13" Type="http://schemas.openxmlformats.org/officeDocument/2006/relationships/image" Target="../media/image9.wmf"/><Relationship Id="rId14" Type="http://schemas.openxmlformats.org/officeDocument/2006/relationships/oleObject" Target="../embeddings/oleObject8.bin"/><Relationship Id="rId15"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oleObject" Target="../embeddings/oleObject3.bin"/><Relationship Id="rId5" Type="http://schemas.openxmlformats.org/officeDocument/2006/relationships/image" Target="../media/image5.wmf"/><Relationship Id="rId6" Type="http://schemas.openxmlformats.org/officeDocument/2006/relationships/oleObject" Target="../embeddings/oleObject4.bin"/><Relationship Id="rId7" Type="http://schemas.openxmlformats.org/officeDocument/2006/relationships/image" Target="../media/image6.wmf"/><Relationship Id="rId8" Type="http://schemas.openxmlformats.org/officeDocument/2006/relationships/oleObject" Target="../embeddings/oleObject5.bin"/><Relationship Id="rId9" Type="http://schemas.openxmlformats.org/officeDocument/2006/relationships/image" Target="../media/image7.wmf"/><Relationship Id="rId10"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2.wmf"/><Relationship Id="rId5" Type="http://schemas.openxmlformats.org/officeDocument/2006/relationships/oleObject" Target="../embeddings/oleObject11.bin"/><Relationship Id="rId6" Type="http://schemas.openxmlformats.org/officeDocument/2006/relationships/image" Target="../media/image13.wmf"/><Relationship Id="rId7" Type="http://schemas.openxmlformats.org/officeDocument/2006/relationships/oleObject" Target="../embeddings/oleObject12.bin"/><Relationship Id="rId8" Type="http://schemas.openxmlformats.org/officeDocument/2006/relationships/image" Target="../media/image14.wmf"/><Relationship Id="rId9" Type="http://schemas.openxmlformats.org/officeDocument/2006/relationships/oleObject" Target="../embeddings/oleObject13.bin"/><Relationship Id="rId10" Type="http://schemas.openxmlformats.org/officeDocument/2006/relationships/image" Target="../media/image15.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19.wmf"/><Relationship Id="rId12" Type="http://schemas.openxmlformats.org/officeDocument/2006/relationships/oleObject" Target="../embeddings/oleObject18.bin"/><Relationship Id="rId13" Type="http://schemas.openxmlformats.org/officeDocument/2006/relationships/image" Target="../media/image20.wmf"/><Relationship Id="rId14" Type="http://schemas.openxmlformats.org/officeDocument/2006/relationships/oleObject" Target="../embeddings/oleObject19.bin"/><Relationship Id="rId15" Type="http://schemas.openxmlformats.org/officeDocument/2006/relationships/image" Target="../media/image21.wmf"/><Relationship Id="rId16" Type="http://schemas.openxmlformats.org/officeDocument/2006/relationships/oleObject" Target="../embeddings/oleObject20.bin"/><Relationship Id="rId17" Type="http://schemas.openxmlformats.org/officeDocument/2006/relationships/image" Target="../media/image22.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23.jpeg"/><Relationship Id="rId4" Type="http://schemas.openxmlformats.org/officeDocument/2006/relationships/oleObject" Target="../embeddings/oleObject14.bin"/><Relationship Id="rId5" Type="http://schemas.openxmlformats.org/officeDocument/2006/relationships/image" Target="../media/image16.wmf"/><Relationship Id="rId6" Type="http://schemas.openxmlformats.org/officeDocument/2006/relationships/oleObject" Target="../embeddings/oleObject15.bin"/><Relationship Id="rId7" Type="http://schemas.openxmlformats.org/officeDocument/2006/relationships/image" Target="../media/image17.wmf"/><Relationship Id="rId8" Type="http://schemas.openxmlformats.org/officeDocument/2006/relationships/oleObject" Target="../embeddings/oleObject16.bin"/><Relationship Id="rId9" Type="http://schemas.openxmlformats.org/officeDocument/2006/relationships/image" Target="../media/image18.wmf"/><Relationship Id="rId10"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16,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1444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1850646" y="1447800"/>
            <a:ext cx="513473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16,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dirty="0" err="1" smtClean="0">
                <a:solidFill>
                  <a:schemeClr val="accent2"/>
                </a:solidFill>
                <a:latin typeface="Monotype Corsiva" pitchFamily="-84" charset="0"/>
              </a:rPr>
              <a:t>Animesh</a:t>
            </a:r>
            <a:r>
              <a:rPr lang="en-US" dirty="0" smtClean="0">
                <a:solidFill>
                  <a:schemeClr val="accent2"/>
                </a:solidFill>
                <a:latin typeface="Monotype Corsiva" pitchFamily="-84" charset="0"/>
              </a:rPr>
              <a:t> Chatterjee (disguising as </a:t>
            </a:r>
            <a:r>
              <a:rPr lang="en-US" b="1" dirty="0" smtClean="0">
                <a:solidFill>
                  <a:srgbClr val="FF0066"/>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Yu)</a:t>
            </a:r>
            <a:endParaRPr lang="en-US" b="1" dirty="0">
              <a:solidFill>
                <a:srgbClr val="FF0066"/>
              </a:solidFill>
              <a:latin typeface="Monotype Corsiva" pitchFamily="-84" charset="0"/>
            </a:endParaRPr>
          </a:p>
        </p:txBody>
      </p:sp>
      <p:sp>
        <p:nvSpPr>
          <p:cNvPr id="8" name="Content Placeholder 2"/>
          <p:cNvSpPr txBox="1">
            <a:spLocks/>
          </p:cNvSpPr>
          <p:nvPr/>
        </p:nvSpPr>
        <p:spPr bwMode="auto">
          <a:xfrm>
            <a:off x="1600200" y="2133600"/>
            <a:ext cx="71247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a:t>
            </a:r>
            <a:r>
              <a:rPr lang="en-US" sz="2400" dirty="0">
                <a:latin typeface="Arial Narrow" charset="0"/>
              </a:rPr>
              <a:t>25 </a:t>
            </a:r>
          </a:p>
          <a:p>
            <a:pPr marL="969963" lvl="1" indent="-533400">
              <a:buFont typeface="Arial"/>
              <a:buChar char="•"/>
            </a:pPr>
            <a:r>
              <a:rPr lang="en-US" sz="2400" dirty="0">
                <a:latin typeface="Arial Narrow" charset="0"/>
              </a:rPr>
              <a:t>Electric Current </a:t>
            </a:r>
            <a:endParaRPr lang="en-US" sz="2400" dirty="0" smtClean="0">
              <a:latin typeface="Arial Narrow" charset="0"/>
            </a:endParaRPr>
          </a:p>
          <a:p>
            <a:pPr marL="969963" lvl="1" indent="-533400">
              <a:buFont typeface="Arial"/>
              <a:buChar char="•"/>
            </a:pPr>
            <a:r>
              <a:rPr lang="en-US" sz="2400" dirty="0" smtClean="0">
                <a:latin typeface="Arial Narrow" charset="0"/>
              </a:rPr>
              <a:t>Ohm’s </a:t>
            </a:r>
            <a:r>
              <a:rPr lang="en-US" sz="2400" dirty="0">
                <a:latin typeface="Arial Narrow" charset="0"/>
              </a:rPr>
              <a:t>Law: Resisters, Resistivity</a:t>
            </a:r>
          </a:p>
          <a:p>
            <a:pPr marL="969963" lvl="1" indent="-533400">
              <a:buFont typeface="Arial"/>
              <a:buChar char="•"/>
            </a:pPr>
            <a:r>
              <a:rPr lang="en-US" sz="2400" dirty="0">
                <a:latin typeface="Arial Narrow" charset="0"/>
              </a:rPr>
              <a:t>Electric </a:t>
            </a:r>
            <a:r>
              <a:rPr lang="en-US" sz="2400" dirty="0" smtClean="0">
                <a:latin typeface="Arial Narrow" charset="0"/>
              </a:rPr>
              <a:t>Power</a:t>
            </a:r>
          </a:p>
          <a:p>
            <a:pPr marL="969963" lvl="1" indent="-533400">
              <a:buFont typeface="Arial"/>
              <a:buChar char="•"/>
            </a:pPr>
            <a:r>
              <a:rPr lang="en-US" sz="2400" dirty="0">
                <a:latin typeface="Arial Narrow" charset="0"/>
              </a:rPr>
              <a:t>Alternating Current</a:t>
            </a:r>
          </a:p>
          <a:p>
            <a:pPr marL="969963" lvl="1" indent="-533400">
              <a:buFont typeface="Arial"/>
              <a:buChar char="•"/>
            </a:pPr>
            <a:r>
              <a:rPr lang="en-US" sz="2400" dirty="0">
                <a:latin typeface="Arial Narrow" charset="0"/>
              </a:rPr>
              <a:t>Microscopic View of Electric Current</a:t>
            </a:r>
          </a:p>
          <a:p>
            <a:pPr marL="969963" lvl="1" indent="-533400">
              <a:buFont typeface="Arial"/>
              <a:buChar char="•"/>
            </a:pPr>
            <a:r>
              <a:rPr lang="en-US" sz="2400" dirty="0">
                <a:latin typeface="Arial Narrow" charset="0"/>
              </a:rPr>
              <a:t>Ohm’s Law in Microscopic View</a:t>
            </a:r>
          </a:p>
          <a:p>
            <a:pPr marL="969963" lvl="1" indent="-533400">
              <a:buFont typeface="Arial"/>
              <a:buChar char="•"/>
            </a:pPr>
            <a:r>
              <a:rPr lang="en-US" sz="2400" dirty="0">
                <a:latin typeface="Arial Narrow" charset="0"/>
              </a:rPr>
              <a:t>EMF and Terminal </a:t>
            </a:r>
            <a:r>
              <a:rPr lang="en-US" sz="2400" dirty="0" smtClean="0">
                <a:latin typeface="Arial Narrow" charset="0"/>
              </a:rPr>
              <a:t>Voltage</a:t>
            </a:r>
            <a:endParaRPr lang="en-US" sz="2400" dirty="0">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par>
                                <p:cTn id="23" presetID="22" presetClass="entr" presetSubtype="8" fill="hold" grpId="0" nodeType="withEffect">
                                  <p:stCondLst>
                                    <p:cond delay="0"/>
                                  </p:stCondLst>
                                  <p:iterate type="wd">
                                    <p:tmPct val="10000"/>
                                  </p:iterate>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par>
                                <p:cTn id="26" presetID="22" presetClass="entr" presetSubtype="8" fill="hold" grpId="0" nodeType="withEffect">
                                  <p:stCondLst>
                                    <p:cond delay="0"/>
                                  </p:stCondLst>
                                  <p:iterate type="wd">
                                    <p:tmPct val="10000"/>
                                  </p:iterate>
                                  <p:childTnLst>
                                    <p:set>
                                      <p:cBhvr>
                                        <p:cTn id="27" dur="1" fill="hold">
                                          <p:stCondLst>
                                            <p:cond delay="0"/>
                                          </p:stCondLst>
                                        </p:cTn>
                                        <p:tgtEl>
                                          <p:spTgt spid="8">
                                            <p:txEl>
                                              <p:pRg st="5" end="5"/>
                                            </p:txEl>
                                          </p:spTgt>
                                        </p:tgtEl>
                                        <p:attrNameLst>
                                          <p:attrName>style.visibility</p:attrName>
                                        </p:attrNameLst>
                                      </p:cBhvr>
                                      <p:to>
                                        <p:strVal val="visible"/>
                                      </p:to>
                                    </p:set>
                                    <p:animEffect transition="in" filter="wipe(left)">
                                      <p:cBhvr>
                                        <p:cTn id="28" dur="500"/>
                                        <p:tgtEl>
                                          <p:spTgt spid="8">
                                            <p:txEl>
                                              <p:pRg st="5" end="5"/>
                                            </p:txEl>
                                          </p:spTgt>
                                        </p:tgtEl>
                                      </p:cBhvr>
                                    </p:animEffect>
                                  </p:childTnLst>
                                </p:cTn>
                              </p:par>
                              <p:par>
                                <p:cTn id="29" presetID="22" presetClass="entr" presetSubtype="8" fill="hold" grpId="0" nodeType="withEffect">
                                  <p:stCondLst>
                                    <p:cond delay="0"/>
                                  </p:stCondLst>
                                  <p:iterate type="wd">
                                    <p:tmPct val="10000"/>
                                  </p:iterate>
                                  <p:childTnLst>
                                    <p:set>
                                      <p:cBhvr>
                                        <p:cTn id="30" dur="1" fill="hold">
                                          <p:stCondLst>
                                            <p:cond delay="0"/>
                                          </p:stCondLst>
                                        </p:cTn>
                                        <p:tgtEl>
                                          <p:spTgt spid="8">
                                            <p:txEl>
                                              <p:pRg st="6" end="6"/>
                                            </p:txEl>
                                          </p:spTgt>
                                        </p:tgtEl>
                                        <p:attrNameLst>
                                          <p:attrName>style.visibility</p:attrName>
                                        </p:attrNameLst>
                                      </p:cBhvr>
                                      <p:to>
                                        <p:strVal val="visible"/>
                                      </p:to>
                                    </p:set>
                                    <p:animEffect transition="in" filter="wipe(left)">
                                      <p:cBhvr>
                                        <p:cTn id="31" dur="500"/>
                                        <p:tgtEl>
                                          <p:spTgt spid="8">
                                            <p:txEl>
                                              <p:pRg st="6" end="6"/>
                                            </p:txEl>
                                          </p:spTgt>
                                        </p:tgtEl>
                                      </p:cBhvr>
                                    </p:animEffect>
                                  </p:childTnLst>
                                </p:cTn>
                              </p:par>
                              <p:par>
                                <p:cTn id="32" presetID="22" presetClass="entr" presetSubtype="8" fill="hold" grpId="0" nodeType="withEffect">
                                  <p:stCondLst>
                                    <p:cond delay="0"/>
                                  </p:stCondLst>
                                  <p:iterate type="wd">
                                    <p:tmPct val="10000"/>
                                  </p:iterate>
                                  <p:childTnLst>
                                    <p:set>
                                      <p:cBhvr>
                                        <p:cTn id="33" dur="1" fill="hold">
                                          <p:stCondLst>
                                            <p:cond delay="0"/>
                                          </p:stCondLst>
                                        </p:cTn>
                                        <p:tgtEl>
                                          <p:spTgt spid="8">
                                            <p:txEl>
                                              <p:pRg st="7" end="7"/>
                                            </p:txEl>
                                          </p:spTgt>
                                        </p:tgtEl>
                                        <p:attrNameLst>
                                          <p:attrName>style.visibility</p:attrName>
                                        </p:attrNameLst>
                                      </p:cBhvr>
                                      <p:to>
                                        <p:strVal val="visible"/>
                                      </p:to>
                                    </p:set>
                                    <p:animEffect transition="in" filter="wipe(left)">
                                      <p:cBhvr>
                                        <p:cTn id="3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smtClean="0"/>
              <a:t>Monday, Oct. 16, 2017</a:t>
            </a:r>
            <a:endParaRPr lang="en-US"/>
          </a:p>
        </p:txBody>
      </p:sp>
      <p:sp>
        <p:nvSpPr>
          <p:cNvPr id="88" name="Footer Placeholder 4"/>
          <p:cNvSpPr>
            <a:spLocks noGrp="1"/>
          </p:cNvSpPr>
          <p:nvPr>
            <p:ph type="ftr" sz="quarter" idx="11"/>
          </p:nvPr>
        </p:nvSpPr>
        <p:spPr/>
        <p:txBody>
          <a:bodyPr/>
          <a:lstStyle/>
          <a:p>
            <a:r>
              <a:rPr lang="mr-IN" smtClean="0"/>
              <a:t>PHYS 1444-002, Fall 2017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10</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gridCol w="838200"/>
                <a:gridCol w="914400"/>
                <a:gridCol w="990600"/>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24285" name="Equation" r:id="rId4" imgW="114120" imgH="152280" progId="Equation.DSMT4">
                  <p:embed/>
                </p:oleObj>
              </mc:Choice>
              <mc:Fallback>
                <p:oleObj name="Equation" r:id="rId4" imgW="11412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24286"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24287"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24288" name="Equation" r:id="rId10" imgW="380880" imgH="164880" progId="Equation.DSMT4">
                  <p:embed/>
                </p:oleObj>
              </mc:Choice>
              <mc:Fallback>
                <p:oleObj name="Equation" r:id="rId10" imgW="3808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2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left)">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wipe(left)">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 calcmode="lin" valueType="num">
                                      <p:cBhvr>
                                        <p:cTn id="17" dur="500" fill="hold"/>
                                        <p:tgtEl>
                                          <p:spTgt spid="294916"/>
                                        </p:tgtEl>
                                        <p:attrNameLst>
                                          <p:attrName>ppt_w</p:attrName>
                                        </p:attrNameLst>
                                      </p:cBhvr>
                                      <p:tavLst>
                                        <p:tav tm="0">
                                          <p:val>
                                            <p:fltVal val="0"/>
                                          </p:val>
                                        </p:tav>
                                        <p:tav tm="100000">
                                          <p:val>
                                            <p:strVal val="#ppt_w"/>
                                          </p:val>
                                        </p:tav>
                                      </p:tavLst>
                                    </p:anim>
                                    <p:anim calcmode="lin" valueType="num">
                                      <p:cBhvr>
                                        <p:cTn id="18" dur="500" fill="hold"/>
                                        <p:tgtEl>
                                          <p:spTgt spid="294916"/>
                                        </p:tgtEl>
                                        <p:attrNameLst>
                                          <p:attrName>ppt_h</p:attrName>
                                        </p:attrNameLst>
                                      </p:cBhvr>
                                      <p:tavLst>
                                        <p:tav tm="0">
                                          <p:val>
                                            <p:fltVal val="0"/>
                                          </p:val>
                                        </p:tav>
                                        <p:tav tm="100000">
                                          <p:val>
                                            <p:strVal val="#ppt_h"/>
                                          </p:val>
                                        </p:tav>
                                      </p:tavLst>
                                    </p:anim>
                                    <p:animEffect transition="in" filter="fade">
                                      <p:cBhvr>
                                        <p:cTn id="19" dur="500"/>
                                        <p:tgtEl>
                                          <p:spTgt spid="2949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94917"/>
                                        </p:tgtEl>
                                        <p:attrNameLst>
                                          <p:attrName>style.visibility</p:attrName>
                                        </p:attrNameLst>
                                      </p:cBhvr>
                                      <p:to>
                                        <p:strVal val="visible"/>
                                      </p:to>
                                    </p:set>
                                    <p:anim calcmode="lin" valueType="num">
                                      <p:cBhvr>
                                        <p:cTn id="24" dur="500" fill="hold"/>
                                        <p:tgtEl>
                                          <p:spTgt spid="294917"/>
                                        </p:tgtEl>
                                        <p:attrNameLst>
                                          <p:attrName>ppt_w</p:attrName>
                                        </p:attrNameLst>
                                      </p:cBhvr>
                                      <p:tavLst>
                                        <p:tav tm="0">
                                          <p:val>
                                            <p:fltVal val="0"/>
                                          </p:val>
                                        </p:tav>
                                        <p:tav tm="100000">
                                          <p:val>
                                            <p:strVal val="#ppt_w"/>
                                          </p:val>
                                        </p:tav>
                                      </p:tavLst>
                                    </p:anim>
                                    <p:anim calcmode="lin" valueType="num">
                                      <p:cBhvr>
                                        <p:cTn id="25" dur="500" fill="hold"/>
                                        <p:tgtEl>
                                          <p:spTgt spid="294917"/>
                                        </p:tgtEl>
                                        <p:attrNameLst>
                                          <p:attrName>ppt_h</p:attrName>
                                        </p:attrNameLst>
                                      </p:cBhvr>
                                      <p:tavLst>
                                        <p:tav tm="0">
                                          <p:val>
                                            <p:fltVal val="0"/>
                                          </p:val>
                                        </p:tav>
                                        <p:tav tm="100000">
                                          <p:val>
                                            <p:strVal val="#ppt_h"/>
                                          </p:val>
                                        </p:tav>
                                      </p:tavLst>
                                    </p:anim>
                                    <p:animEffect transition="in" filter="fade">
                                      <p:cBhvr>
                                        <p:cTn id="26" dur="500"/>
                                        <p:tgtEl>
                                          <p:spTgt spid="2949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4994"/>
                                        </p:tgtEl>
                                        <p:attrNameLst>
                                          <p:attrName>style.visibility</p:attrName>
                                        </p:attrNameLst>
                                      </p:cBhvr>
                                      <p:to>
                                        <p:strVal val="visible"/>
                                      </p:to>
                                    </p:set>
                                    <p:animEffect transition="in" filter="wipe(left)">
                                      <p:cBhvr>
                                        <p:cTn id="31" dur="500"/>
                                        <p:tgtEl>
                                          <p:spTgt spid="29499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4995"/>
                                        </p:tgtEl>
                                        <p:attrNameLst>
                                          <p:attrName>style.visibility</p:attrName>
                                        </p:attrNameLst>
                                      </p:cBhvr>
                                      <p:to>
                                        <p:strVal val="visible"/>
                                      </p:to>
                                    </p:set>
                                    <p:animEffect transition="in" filter="wipe(left)">
                                      <p:cBhvr>
                                        <p:cTn id="36" dur="500"/>
                                        <p:tgtEl>
                                          <p:spTgt spid="29499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4996"/>
                                        </p:tgtEl>
                                        <p:attrNameLst>
                                          <p:attrName>style.visibility</p:attrName>
                                        </p:attrNameLst>
                                      </p:cBhvr>
                                      <p:to>
                                        <p:strVal val="visible"/>
                                      </p:to>
                                    </p:set>
                                    <p:animEffect transition="in" filter="wipe(left)">
                                      <p:cBhvr>
                                        <p:cTn id="41" dur="500"/>
                                        <p:tgtEl>
                                          <p:spTgt spid="29499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4997"/>
                                        </p:tgtEl>
                                        <p:attrNameLst>
                                          <p:attrName>style.visibility</p:attrName>
                                        </p:attrNameLst>
                                      </p:cBhvr>
                                      <p:to>
                                        <p:strVal val="visible"/>
                                      </p:to>
                                    </p:set>
                                    <p:animEffect transition="in" filter="wipe(left)">
                                      <p:cBhvr>
                                        <p:cTn id="46" dur="500"/>
                                        <p:tgtEl>
                                          <p:spTgt spid="29499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4998"/>
                                        </p:tgtEl>
                                        <p:attrNameLst>
                                          <p:attrName>style.visibility</p:attrName>
                                        </p:attrNameLst>
                                      </p:cBhvr>
                                      <p:to>
                                        <p:strVal val="visible"/>
                                      </p:to>
                                    </p:set>
                                    <p:animEffect transition="in" filter="wipe(left)">
                                      <p:cBhvr>
                                        <p:cTn id="51" dur="500"/>
                                        <p:tgtEl>
                                          <p:spTgt spid="29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P spid="2949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11</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ρ</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a:t>
            </a:r>
            <a:r>
              <a:rPr lang="en-US" sz="2000" dirty="0" smtClean="0">
                <a:solidFill>
                  <a:srgbClr val="003300"/>
                </a:solidFill>
                <a:latin typeface="Arial Narrow" charset="0"/>
                <a:ea typeface="ＭＳ Ｐゴシック" charset="-128"/>
              </a:rPr>
              <a:t> </a:t>
            </a:r>
            <a:r>
              <a:rPr lang="en-US" sz="2000" dirty="0" err="1" smtClean="0">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the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the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a:t>
            </a:r>
            <a:endParaRPr lang="en-US" dirty="0">
              <a:solidFill>
                <a:srgbClr val="660066"/>
              </a:solidFill>
              <a:latin typeface="Arial Narrow" charset="0"/>
              <a:ea typeface="ＭＳ Ｐゴシック" charset="-128"/>
            </a:endParaRP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25121" name="Equation" r:id="rId3" imgW="507960" imgH="368280" progId="Equation.DSMT4">
                  <p:embed/>
                </p:oleObj>
              </mc:Choice>
              <mc:Fallback>
                <p:oleObj name="Equation" r:id="rId3" imgW="50796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25122" name="Equation" r:id="rId5" imgW="406080" imgH="393480" progId="Equation.DSMT4">
                  <p:embed/>
                </p:oleObj>
              </mc:Choice>
              <mc:Fallback>
                <p:oleObj name="Equation" r:id="rId5" imgW="4060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20336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5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95942"/>
                                        </p:tgtEl>
                                        <p:attrNameLst>
                                          <p:attrName>style.visibility</p:attrName>
                                        </p:attrNameLst>
                                      </p:cBhvr>
                                      <p:to>
                                        <p:strVal val="visible"/>
                                      </p:to>
                                    </p:set>
                                    <p:animEffect transition="in" filter="fade">
                                      <p:cBhvr>
                                        <p:cTn id="12" dur="800" decel="100000"/>
                                        <p:tgtEl>
                                          <p:spTgt spid="295942"/>
                                        </p:tgtEl>
                                      </p:cBhvr>
                                    </p:animEffect>
                                    <p:anim calcmode="lin" valueType="num">
                                      <p:cBhvr>
                                        <p:cTn id="13" dur="800" decel="100000" fill="hold"/>
                                        <p:tgtEl>
                                          <p:spTgt spid="295942"/>
                                        </p:tgtEl>
                                        <p:attrNameLst>
                                          <p:attrName>style.rotation</p:attrName>
                                        </p:attrNameLst>
                                      </p:cBhvr>
                                      <p:tavLst>
                                        <p:tav tm="0">
                                          <p:val>
                                            <p:fltVal val="-90"/>
                                          </p:val>
                                        </p:tav>
                                        <p:tav tm="100000">
                                          <p:val>
                                            <p:fltVal val="0"/>
                                          </p:val>
                                        </p:tav>
                                      </p:tavLst>
                                    </p:anim>
                                    <p:anim calcmode="lin" valueType="num">
                                      <p:cBhvr>
                                        <p:cTn id="14" dur="800" decel="100000" fill="hold"/>
                                        <p:tgtEl>
                                          <p:spTgt spid="295942"/>
                                        </p:tgtEl>
                                        <p:attrNameLst>
                                          <p:attrName>ppt_x</p:attrName>
                                        </p:attrNameLst>
                                      </p:cBhvr>
                                      <p:tavLst>
                                        <p:tav tm="0">
                                          <p:val>
                                            <p:strVal val="#ppt_x+0.4"/>
                                          </p:val>
                                        </p:tav>
                                        <p:tav tm="100000">
                                          <p:val>
                                            <p:strVal val="#ppt_x-0.05"/>
                                          </p:val>
                                        </p:tav>
                                      </p:tavLst>
                                    </p:anim>
                                    <p:anim calcmode="lin" valueType="num">
                                      <p:cBhvr>
                                        <p:cTn id="15" dur="800" decel="100000" fill="hold"/>
                                        <p:tgtEl>
                                          <p:spTgt spid="29594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9594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9594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95943"/>
                                        </p:tgtEl>
                                        <p:attrNameLst>
                                          <p:attrName>style.visibility</p:attrName>
                                        </p:attrNameLst>
                                      </p:cBhvr>
                                      <p:to>
                                        <p:strVal val="visible"/>
                                      </p:to>
                                    </p:set>
                                    <p:animEffect transition="in" filter="fade">
                                      <p:cBhvr>
                                        <p:cTn id="27" dur="800" decel="100000"/>
                                        <p:tgtEl>
                                          <p:spTgt spid="295943"/>
                                        </p:tgtEl>
                                      </p:cBhvr>
                                    </p:animEffect>
                                    <p:anim calcmode="lin" valueType="num">
                                      <p:cBhvr>
                                        <p:cTn id="28" dur="800" decel="100000" fill="hold"/>
                                        <p:tgtEl>
                                          <p:spTgt spid="295943"/>
                                        </p:tgtEl>
                                        <p:attrNameLst>
                                          <p:attrName>style.rotation</p:attrName>
                                        </p:attrNameLst>
                                      </p:cBhvr>
                                      <p:tavLst>
                                        <p:tav tm="0">
                                          <p:val>
                                            <p:fltVal val="-90"/>
                                          </p:val>
                                        </p:tav>
                                        <p:tav tm="100000">
                                          <p:val>
                                            <p:fltVal val="0"/>
                                          </p:val>
                                        </p:tav>
                                      </p:tavLst>
                                    </p:anim>
                                    <p:anim calcmode="lin" valueType="num">
                                      <p:cBhvr>
                                        <p:cTn id="29" dur="800" decel="100000" fill="hold"/>
                                        <p:tgtEl>
                                          <p:spTgt spid="295943"/>
                                        </p:tgtEl>
                                        <p:attrNameLst>
                                          <p:attrName>ppt_x</p:attrName>
                                        </p:attrNameLst>
                                      </p:cBhvr>
                                      <p:tavLst>
                                        <p:tav tm="0">
                                          <p:val>
                                            <p:strVal val="#ppt_x+0.4"/>
                                          </p:val>
                                        </p:tav>
                                        <p:tav tm="100000">
                                          <p:val>
                                            <p:strVal val="#ppt_x-0.05"/>
                                          </p:val>
                                        </p:tav>
                                      </p:tavLst>
                                    </p:anim>
                                    <p:anim calcmode="lin" valueType="num">
                                      <p:cBhvr>
                                        <p:cTn id="30" dur="800" decel="100000" fill="hold"/>
                                        <p:tgtEl>
                                          <p:spTgt spid="2959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959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9594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5939">
                                            <p:txEl>
                                              <p:pRg st="1" end="1"/>
                                            </p:txEl>
                                          </p:spTgt>
                                        </p:tgtEl>
                                        <p:attrNameLst>
                                          <p:attrName>style.visibility</p:attrName>
                                        </p:attrNameLst>
                                      </p:cBhvr>
                                      <p:to>
                                        <p:strVal val="visible"/>
                                      </p:to>
                                    </p:set>
                                    <p:animEffect transition="in" filter="wipe(left)">
                                      <p:cBhvr>
                                        <p:cTn id="37" dur="500"/>
                                        <p:tgtEl>
                                          <p:spTgt spid="29593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5940"/>
                                        </p:tgtEl>
                                        <p:attrNameLst>
                                          <p:attrName>style.visibility</p:attrName>
                                        </p:attrNameLst>
                                      </p:cBhvr>
                                      <p:to>
                                        <p:strVal val="visible"/>
                                      </p:to>
                                    </p:set>
                                    <p:animEffect transition="in" filter="wipe(left)">
                                      <p:cBhvr>
                                        <p:cTn id="42" dur="500"/>
                                        <p:tgtEl>
                                          <p:spTgt spid="2959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5939">
                                            <p:txEl>
                                              <p:pRg st="2" end="2"/>
                                            </p:txEl>
                                          </p:spTgt>
                                        </p:tgtEl>
                                        <p:attrNameLst>
                                          <p:attrName>style.visibility</p:attrName>
                                        </p:attrNameLst>
                                      </p:cBhvr>
                                      <p:to>
                                        <p:strVal val="visible"/>
                                      </p:to>
                                    </p:set>
                                    <p:animEffect transition="in" filter="wipe(left)">
                                      <p:cBhvr>
                                        <p:cTn id="47" dur="500"/>
                                        <p:tgtEl>
                                          <p:spTgt spid="29593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5939">
                                            <p:txEl>
                                              <p:pRg st="3" end="3"/>
                                            </p:txEl>
                                          </p:spTgt>
                                        </p:tgtEl>
                                        <p:attrNameLst>
                                          <p:attrName>style.visibility</p:attrName>
                                        </p:attrNameLst>
                                      </p:cBhvr>
                                      <p:to>
                                        <p:strVal val="visible"/>
                                      </p:to>
                                    </p:set>
                                    <p:animEffect transition="in" filter="wipe(left)">
                                      <p:cBhvr>
                                        <p:cTn id="52" dur="500"/>
                                        <p:tgtEl>
                                          <p:spTgt spid="29593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5939">
                                            <p:txEl>
                                              <p:pRg st="4" end="4"/>
                                            </p:txEl>
                                          </p:spTgt>
                                        </p:tgtEl>
                                        <p:attrNameLst>
                                          <p:attrName>style.visibility</p:attrName>
                                        </p:attrNameLst>
                                      </p:cBhvr>
                                      <p:to>
                                        <p:strVal val="visible"/>
                                      </p:to>
                                    </p:set>
                                    <p:animEffect transition="in" filter="wipe(left)">
                                      <p:cBhvr>
                                        <p:cTn id="57" dur="500"/>
                                        <p:tgtEl>
                                          <p:spTgt spid="29593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95939">
                                            <p:txEl>
                                              <p:pRg st="5" end="5"/>
                                            </p:txEl>
                                          </p:spTgt>
                                        </p:tgtEl>
                                        <p:attrNameLst>
                                          <p:attrName>style.visibility</p:attrName>
                                        </p:attrNameLst>
                                      </p:cBhvr>
                                      <p:to>
                                        <p:strVal val="visible"/>
                                      </p:to>
                                    </p:set>
                                    <p:animEffect transition="in" filter="wipe(left)">
                                      <p:cBhvr>
                                        <p:cTn id="62" dur="500"/>
                                        <p:tgtEl>
                                          <p:spTgt spid="29593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5939">
                                            <p:txEl>
                                              <p:pRg st="6" end="6"/>
                                            </p:txEl>
                                          </p:spTgt>
                                        </p:tgtEl>
                                        <p:attrNameLst>
                                          <p:attrName>style.visibility</p:attrName>
                                        </p:attrNameLst>
                                      </p:cBhvr>
                                      <p:to>
                                        <p:strVal val="visible"/>
                                      </p:to>
                                    </p:set>
                                    <p:animEffect transition="in" filter="wipe(left)">
                                      <p:cBhvr>
                                        <p:cTn id="67" dur="500"/>
                                        <p:tgtEl>
                                          <p:spTgt spid="29593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5939">
                                            <p:txEl>
                                              <p:pRg st="7" end="7"/>
                                            </p:txEl>
                                          </p:spTgt>
                                        </p:tgtEl>
                                        <p:attrNameLst>
                                          <p:attrName>style.visibility</p:attrName>
                                        </p:attrNameLst>
                                      </p:cBhvr>
                                      <p:to>
                                        <p:strVal val="visible"/>
                                      </p:to>
                                    </p:set>
                                    <p:animEffect transition="in" filter="wipe(left)">
                                      <p:cBhvr>
                                        <p:cTn id="72" dur="500"/>
                                        <p:tgtEl>
                                          <p:spTgt spid="295939">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95939">
                                            <p:txEl>
                                              <p:pRg st="8" end="8"/>
                                            </p:txEl>
                                          </p:spTgt>
                                        </p:tgtEl>
                                        <p:attrNameLst>
                                          <p:attrName>style.visibility</p:attrName>
                                        </p:attrNameLst>
                                      </p:cBhvr>
                                      <p:to>
                                        <p:strVal val="visible"/>
                                      </p:to>
                                    </p:set>
                                    <p:animEffect transition="in" filter="wipe(left)">
                                      <p:cBhvr>
                                        <p:cTn id="77" dur="500"/>
                                        <p:tgtEl>
                                          <p:spTgt spid="295939">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95939">
                                            <p:txEl>
                                              <p:pRg st="9" end="9"/>
                                            </p:txEl>
                                          </p:spTgt>
                                        </p:tgtEl>
                                        <p:attrNameLst>
                                          <p:attrName>style.visibility</p:attrName>
                                        </p:attrNameLst>
                                      </p:cBhvr>
                                      <p:to>
                                        <p:strVal val="visible"/>
                                      </p:to>
                                    </p:set>
                                    <p:animEffect transition="in" filter="wipe(left)">
                                      <p:cBhvr>
                                        <p:cTn id="82" dur="500"/>
                                        <p:tgtEl>
                                          <p:spTgt spid="295939">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5941"/>
                                        </p:tgtEl>
                                        <p:attrNameLst>
                                          <p:attrName>style.visibility</p:attrName>
                                        </p:attrNameLst>
                                      </p:cBhvr>
                                      <p:to>
                                        <p:strVal val="visible"/>
                                      </p:to>
                                    </p:set>
                                    <p:animEffect transition="in" filter="wipe(left)">
                                      <p:cBhvr>
                                        <p:cTn id="8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295942" grpId="0" animBg="1"/>
      <p:bldP spid="2959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Oct. 16, 2017</a:t>
            </a:r>
            <a:endParaRPr lang="en-US"/>
          </a:p>
        </p:txBody>
      </p:sp>
      <p:sp>
        <p:nvSpPr>
          <p:cNvPr id="25" name="Footer Placeholder 4"/>
          <p:cNvSpPr>
            <a:spLocks noGrp="1"/>
          </p:cNvSpPr>
          <p:nvPr>
            <p:ph type="ftr" sz="quarter" idx="11"/>
          </p:nvPr>
        </p:nvSpPr>
        <p:spPr/>
        <p:txBody>
          <a:bodyPr/>
          <a:lstStyle/>
          <a:p>
            <a:r>
              <a:rPr lang="mr-IN" smtClean="0"/>
              <a:t>PHYS 1444-002, Fall 2017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12</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a:t>
            </a:r>
            <a:r>
              <a:rPr lang="en-US" dirty="0" smtClean="0"/>
              <a:t> 5 </a:t>
            </a:r>
            <a:endParaRPr lang="en-US" dirty="0"/>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smtClean="0">
                <a:solidFill>
                  <a:schemeClr val="accent2"/>
                </a:solidFill>
                <a:latin typeface="Arial Narrow" charset="0"/>
              </a:rPr>
              <a:t>-</a:t>
            </a:r>
            <a:r>
              <a:rPr lang="en-US" dirty="0" smtClean="0">
                <a:solidFill>
                  <a:schemeClr val="accent2"/>
                </a:solidFill>
                <a:latin typeface="Symbol" charset="2"/>
              </a:rPr>
              <a:t>Ω</a:t>
            </a:r>
            <a:r>
              <a:rPr lang="en-US" dirty="0" smtClean="0">
                <a:solidFill>
                  <a:schemeClr val="accent2"/>
                </a:solidFill>
                <a:latin typeface="Arial Narrow" charset="0"/>
              </a:rPr>
              <a:t> </a:t>
            </a:r>
            <a:r>
              <a:rPr lang="en-US" dirty="0">
                <a:solidFill>
                  <a:schemeClr val="accent2"/>
                </a:solidFill>
                <a:latin typeface="Arial Narrow" charset="0"/>
              </a:rPr>
              <a:t>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68139"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68140" name="Equation" r:id="rId6" imgW="1282680" imgH="228600" progId="Equation.DSMT4">
                  <p:embed/>
                </p:oleObj>
              </mc:Choice>
              <mc:Fallback>
                <p:oleObj name="Equation" r:id="rId6" imgW="1282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68141"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68142"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68143" name="Equation" r:id="rId12" imgW="241200" imgH="164880" progId="Equation.DSMT4">
                  <p:embed/>
                </p:oleObj>
              </mc:Choice>
              <mc:Fallback>
                <p:oleObj name="Equation" r:id="rId12" imgW="24120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68144"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68145"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68146" name="Equation" r:id="rId18" imgW="253800" imgH="203040" progId="Equation.DSMT4">
                  <p:embed/>
                </p:oleObj>
              </mc:Choice>
              <mc:Fallback>
                <p:oleObj name="Equation" r:id="rId18" imgW="2538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68147" name="Equation" r:id="rId20" imgW="291960" imgH="152280" progId="Equation.DSMT4">
                  <p:embed/>
                </p:oleObj>
              </mc:Choice>
              <mc:Fallback>
                <p:oleObj name="Equation" r:id="rId20" imgW="291960" imgH="152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68148" name="Equation" r:id="rId22" imgW="2743200" imgH="431640" progId="Equation.DSMT4">
                  <p:embed/>
                </p:oleObj>
              </mc:Choice>
              <mc:Fallback>
                <p:oleObj name="Equation" r:id="rId22" imgW="274320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68149"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68150" name="Equation" r:id="rId26" imgW="291960" imgH="152280" progId="Equation.DSMT4">
                  <p:embed/>
                </p:oleObj>
              </mc:Choice>
              <mc:Fallback>
                <p:oleObj name="Equation" r:id="rId26" imgW="29196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68151" name="Equation" r:id="rId28" imgW="1079280" imgH="164880" progId="Equation.DSMT4">
                  <p:embed/>
                </p:oleObj>
              </mc:Choice>
              <mc:Fallback>
                <p:oleObj name="Equation" r:id="rId28" imgW="107928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42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64"/>
                                        </p:tgtEl>
                                        <p:attrNameLst>
                                          <p:attrName>style.visibility</p:attrName>
                                        </p:attrNameLst>
                                      </p:cBhvr>
                                      <p:to>
                                        <p:strVal val="visible"/>
                                      </p:to>
                                    </p:set>
                                    <p:animEffect transition="in" filter="wipe(left)">
                                      <p:cBhvr>
                                        <p:cTn id="7" dur="500"/>
                                        <p:tgtEl>
                                          <p:spTgt spid="2969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6962"/>
                                        </p:tgtEl>
                                        <p:attrNameLst>
                                          <p:attrName>style.visibility</p:attrName>
                                        </p:attrNameLst>
                                      </p:cBhvr>
                                      <p:to>
                                        <p:strVal val="visible"/>
                                      </p:to>
                                    </p:set>
                                    <p:anim calcmode="lin" valueType="num">
                                      <p:cBhvr>
                                        <p:cTn id="12" dur="500" fill="hold"/>
                                        <p:tgtEl>
                                          <p:spTgt spid="296962"/>
                                        </p:tgtEl>
                                        <p:attrNameLst>
                                          <p:attrName>ppt_w</p:attrName>
                                        </p:attrNameLst>
                                      </p:cBhvr>
                                      <p:tavLst>
                                        <p:tav tm="0">
                                          <p:val>
                                            <p:fltVal val="0"/>
                                          </p:val>
                                        </p:tav>
                                        <p:tav tm="100000">
                                          <p:val>
                                            <p:strVal val="#ppt_w"/>
                                          </p:val>
                                        </p:tav>
                                      </p:tavLst>
                                    </p:anim>
                                    <p:anim calcmode="lin" valueType="num">
                                      <p:cBhvr>
                                        <p:cTn id="13" dur="500" fill="hold"/>
                                        <p:tgtEl>
                                          <p:spTgt spid="296962"/>
                                        </p:tgtEl>
                                        <p:attrNameLst>
                                          <p:attrName>ppt_h</p:attrName>
                                        </p:attrNameLst>
                                      </p:cBhvr>
                                      <p:tavLst>
                                        <p:tav tm="0">
                                          <p:val>
                                            <p:fltVal val="0"/>
                                          </p:val>
                                        </p:tav>
                                        <p:tav tm="100000">
                                          <p:val>
                                            <p:strVal val="#ppt_h"/>
                                          </p:val>
                                        </p:tav>
                                      </p:tavLst>
                                    </p:anim>
                                    <p:animEffect transition="in" filter="fade">
                                      <p:cBhvr>
                                        <p:cTn id="14" dur="500"/>
                                        <p:tgtEl>
                                          <p:spTgt spid="2969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6965"/>
                                        </p:tgtEl>
                                        <p:attrNameLst>
                                          <p:attrName>style.visibility</p:attrName>
                                        </p:attrNameLst>
                                      </p:cBhvr>
                                      <p:to>
                                        <p:strVal val="visible"/>
                                      </p:to>
                                    </p:set>
                                    <p:animEffect transition="in" filter="wipe(left)">
                                      <p:cBhvr>
                                        <p:cTn id="19" dur="500"/>
                                        <p:tgtEl>
                                          <p:spTgt spid="2969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6969"/>
                                        </p:tgtEl>
                                        <p:attrNameLst>
                                          <p:attrName>style.visibility</p:attrName>
                                        </p:attrNameLst>
                                      </p:cBhvr>
                                      <p:to>
                                        <p:strVal val="visible"/>
                                      </p:to>
                                    </p:set>
                                    <p:animEffect transition="in" filter="wipe(left)">
                                      <p:cBhvr>
                                        <p:cTn id="24" dur="500"/>
                                        <p:tgtEl>
                                          <p:spTgt spid="296969"/>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96980"/>
                                        </p:tgtEl>
                                        <p:attrNameLst>
                                          <p:attrName>style.visibility</p:attrName>
                                        </p:attrNameLst>
                                      </p:cBhvr>
                                      <p:to>
                                        <p:strVal val="visible"/>
                                      </p:to>
                                    </p:set>
                                    <p:animEffect transition="in" filter="wipe(left)">
                                      <p:cBhvr>
                                        <p:cTn id="28" dur="500"/>
                                        <p:tgtEl>
                                          <p:spTgt spid="29698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96967"/>
                                        </p:tgtEl>
                                        <p:attrNameLst>
                                          <p:attrName>style.visibility</p:attrName>
                                        </p:attrNameLst>
                                      </p:cBhvr>
                                      <p:to>
                                        <p:strVal val="visible"/>
                                      </p:to>
                                    </p:set>
                                    <p:animEffect transition="in" filter="wipe(left)">
                                      <p:cBhvr>
                                        <p:cTn id="33" dur="500"/>
                                        <p:tgtEl>
                                          <p:spTgt spid="2969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6970"/>
                                        </p:tgtEl>
                                        <p:attrNameLst>
                                          <p:attrName>style.visibility</p:attrName>
                                        </p:attrNameLst>
                                      </p:cBhvr>
                                      <p:to>
                                        <p:strVal val="visible"/>
                                      </p:to>
                                    </p:set>
                                    <p:animEffect transition="in" filter="wipe(left)">
                                      <p:cBhvr>
                                        <p:cTn id="38" dur="500"/>
                                        <p:tgtEl>
                                          <p:spTgt spid="29697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6974"/>
                                        </p:tgtEl>
                                        <p:attrNameLst>
                                          <p:attrName>style.visibility</p:attrName>
                                        </p:attrNameLst>
                                      </p:cBhvr>
                                      <p:to>
                                        <p:strVal val="visible"/>
                                      </p:to>
                                    </p:set>
                                    <p:animEffect transition="in" filter="wipe(left)">
                                      <p:cBhvr>
                                        <p:cTn id="43" dur="500"/>
                                        <p:tgtEl>
                                          <p:spTgt spid="2969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96971"/>
                                        </p:tgtEl>
                                        <p:attrNameLst>
                                          <p:attrName>style.visibility</p:attrName>
                                        </p:attrNameLst>
                                      </p:cBhvr>
                                      <p:to>
                                        <p:strVal val="visible"/>
                                      </p:to>
                                    </p:set>
                                    <p:animEffect transition="in" filter="wipe(left)">
                                      <p:cBhvr>
                                        <p:cTn id="48" dur="500"/>
                                        <p:tgtEl>
                                          <p:spTgt spid="29697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96972"/>
                                        </p:tgtEl>
                                        <p:attrNameLst>
                                          <p:attrName>style.visibility</p:attrName>
                                        </p:attrNameLst>
                                      </p:cBhvr>
                                      <p:to>
                                        <p:strVal val="visible"/>
                                      </p:to>
                                    </p:set>
                                    <p:animEffect transition="in" filter="wipe(left)">
                                      <p:cBhvr>
                                        <p:cTn id="53" dur="500"/>
                                        <p:tgtEl>
                                          <p:spTgt spid="2969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96975"/>
                                        </p:tgtEl>
                                        <p:attrNameLst>
                                          <p:attrName>style.visibility</p:attrName>
                                        </p:attrNameLst>
                                      </p:cBhvr>
                                      <p:to>
                                        <p:strVal val="visible"/>
                                      </p:to>
                                    </p:set>
                                    <p:animEffect transition="in" filter="wipe(left)">
                                      <p:cBhvr>
                                        <p:cTn id="58" dur="500"/>
                                        <p:tgtEl>
                                          <p:spTgt spid="29697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6976"/>
                                        </p:tgtEl>
                                        <p:attrNameLst>
                                          <p:attrName>style.visibility</p:attrName>
                                        </p:attrNameLst>
                                      </p:cBhvr>
                                      <p:to>
                                        <p:strVal val="visible"/>
                                      </p:to>
                                    </p:set>
                                    <p:animEffect transition="in" filter="wipe(left)">
                                      <p:cBhvr>
                                        <p:cTn id="63" dur="500"/>
                                        <p:tgtEl>
                                          <p:spTgt spid="29697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96979"/>
                                        </p:tgtEl>
                                        <p:attrNameLst>
                                          <p:attrName>style.visibility</p:attrName>
                                        </p:attrNameLst>
                                      </p:cBhvr>
                                      <p:to>
                                        <p:strVal val="visible"/>
                                      </p:to>
                                    </p:set>
                                    <p:animEffect transition="in" filter="wipe(left)">
                                      <p:cBhvr>
                                        <p:cTn id="68" dur="500"/>
                                        <p:tgtEl>
                                          <p:spTgt spid="29697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96973"/>
                                        </p:tgtEl>
                                        <p:attrNameLst>
                                          <p:attrName>style.visibility</p:attrName>
                                        </p:attrNameLst>
                                      </p:cBhvr>
                                      <p:to>
                                        <p:strVal val="visible"/>
                                      </p:to>
                                    </p:set>
                                    <p:animEffect transition="in" filter="wipe(left)">
                                      <p:cBhvr>
                                        <p:cTn id="73" dur="500"/>
                                        <p:tgtEl>
                                          <p:spTgt spid="29697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96977"/>
                                        </p:tgtEl>
                                        <p:attrNameLst>
                                          <p:attrName>style.visibility</p:attrName>
                                        </p:attrNameLst>
                                      </p:cBhvr>
                                      <p:to>
                                        <p:strVal val="visible"/>
                                      </p:to>
                                    </p:set>
                                    <p:animEffect transition="in" filter="wipe(left)">
                                      <p:cBhvr>
                                        <p:cTn id="78" dur="500"/>
                                        <p:tgtEl>
                                          <p:spTgt spid="29697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96981"/>
                                        </p:tgtEl>
                                        <p:attrNameLst>
                                          <p:attrName>style.visibility</p:attrName>
                                        </p:attrNameLst>
                                      </p:cBhvr>
                                      <p:to>
                                        <p:strVal val="visible"/>
                                      </p:to>
                                    </p:set>
                                    <p:animEffect transition="in" filter="wipe(left)">
                                      <p:cBhvr>
                                        <p:cTn id="83" dur="500"/>
                                        <p:tgtEl>
                                          <p:spTgt spid="29698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96978"/>
                                        </p:tgtEl>
                                        <p:attrNameLst>
                                          <p:attrName>style.visibility</p:attrName>
                                        </p:attrNameLst>
                                      </p:cBhvr>
                                      <p:to>
                                        <p:strVal val="visible"/>
                                      </p:to>
                                    </p:set>
                                    <p:animEffect transition="in" filter="wipe(left)">
                                      <p:cBhvr>
                                        <p:cTn id="88" dur="500"/>
                                        <p:tgtEl>
                                          <p:spTgt spid="29697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296966"/>
                                        </p:tgtEl>
                                        <p:attrNameLst>
                                          <p:attrName>style.visibility</p:attrName>
                                        </p:attrNameLst>
                                      </p:cBhvr>
                                      <p:to>
                                        <p:strVal val="visible"/>
                                      </p:to>
                                    </p:set>
                                    <p:animEffect transition="in" filter="wipe(left)">
                                      <p:cBhvr>
                                        <p:cTn id="93" dur="500"/>
                                        <p:tgtEl>
                                          <p:spTgt spid="29696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96968"/>
                                        </p:tgtEl>
                                        <p:attrNameLst>
                                          <p:attrName>style.visibility</p:attrName>
                                        </p:attrNameLst>
                                      </p:cBhvr>
                                      <p:to>
                                        <p:strVal val="visible"/>
                                      </p:to>
                                    </p:set>
                                    <p:animEffect transition="in" filter="wipe(left)">
                                      <p:cBhvr>
                                        <p:cTn id="98" dur="500"/>
                                        <p:tgtEl>
                                          <p:spTgt spid="29696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96982"/>
                                        </p:tgtEl>
                                        <p:attrNameLst>
                                          <p:attrName>style.visibility</p:attrName>
                                        </p:attrNameLst>
                                      </p:cBhvr>
                                      <p:to>
                                        <p:strVal val="visible"/>
                                      </p:to>
                                    </p:set>
                                    <p:animEffect transition="in" filter="wipe(left)">
                                      <p:cBhvr>
                                        <p:cTn id="103" dur="500"/>
                                        <p:tgtEl>
                                          <p:spTgt spid="29698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96983"/>
                                        </p:tgtEl>
                                        <p:attrNameLst>
                                          <p:attrName>style.visibility</p:attrName>
                                        </p:attrNameLst>
                                      </p:cBhvr>
                                      <p:to>
                                        <p:strVal val="visible"/>
                                      </p:to>
                                    </p:set>
                                    <p:animEffect transition="in" filter="wipe(left)">
                                      <p:cBhvr>
                                        <p:cTn id="108" dur="500"/>
                                        <p:tgtEl>
                                          <p:spTgt spid="29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P spid="296965" grpId="0"/>
      <p:bldP spid="296966" grpId="0"/>
      <p:bldP spid="296967" grpId="0"/>
      <p:bldP spid="296971" grpId="0" animBg="1"/>
      <p:bldP spid="296979" grpId="0" animBg="1"/>
      <p:bldP spid="2969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Oct. 16, 2017</a:t>
            </a:r>
            <a:endParaRPr lang="en-US"/>
          </a:p>
        </p:txBody>
      </p:sp>
      <p:sp>
        <p:nvSpPr>
          <p:cNvPr id="23" name="Footer Placeholder 4"/>
          <p:cNvSpPr>
            <a:spLocks noGrp="1"/>
          </p:cNvSpPr>
          <p:nvPr>
            <p:ph type="ftr" sz="quarter" idx="11"/>
          </p:nvPr>
        </p:nvSpPr>
        <p:spPr/>
        <p:txBody>
          <a:bodyPr/>
          <a:lstStyle/>
          <a:p>
            <a:r>
              <a:rPr lang="mr-IN" smtClean="0"/>
              <a:t>PHYS 1444-002, Fall 2017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13</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a:t>
            </a:r>
            <a:r>
              <a:rPr lang="en-US" dirty="0" smtClean="0"/>
              <a:t> 6 </a:t>
            </a:r>
            <a:endParaRPr lang="en-US" dirty="0"/>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127921"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127922"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127923"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127924" name="Equation" r:id="rId9" imgW="291960" imgH="152280" progId="Equation.DSMT4">
                  <p:embed/>
                </p:oleObj>
              </mc:Choice>
              <mc:Fallback>
                <p:oleObj name="Equation" r:id="rId9" imgW="29196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127925" name="Equation" r:id="rId11" imgW="431640" imgH="368280" progId="Equation.DSMT4">
                  <p:embed/>
                </p:oleObj>
              </mc:Choice>
              <mc:Fallback>
                <p:oleObj name="Equation" r:id="rId11" imgW="431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127926" name="Equation" r:id="rId13" imgW="507960" imgH="406080" progId="Equation.DSMT4">
                  <p:embed/>
                </p:oleObj>
              </mc:Choice>
              <mc:Fallback>
                <p:oleObj name="Equation" r:id="rId13" imgW="5079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127927" name="Equation" r:id="rId15" imgW="457200" imgH="368280" progId="Equation.DSMT4">
                  <p:embed/>
                </p:oleObj>
              </mc:Choice>
              <mc:Fallback>
                <p:oleObj name="Equation" r:id="rId15" imgW="4572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127928" name="Equation" r:id="rId17" imgW="215640" imgH="152280" progId="Equation.DSMT4">
                  <p:embed/>
                </p:oleObj>
              </mc:Choice>
              <mc:Fallback>
                <p:oleObj name="Equation" r:id="rId17" imgW="21564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127929"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127930" name="Equation" r:id="rId21" imgW="342720" imgH="203040" progId="Equation.DSMT4">
                  <p:embed/>
                </p:oleObj>
              </mc:Choice>
              <mc:Fallback>
                <p:oleObj name="Equation" r:id="rId21" imgW="34272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9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7987"/>
                                        </p:tgtEl>
                                        <p:attrNameLst>
                                          <p:attrName>style.visibility</p:attrName>
                                        </p:attrNameLst>
                                      </p:cBhvr>
                                      <p:to>
                                        <p:strVal val="visible"/>
                                      </p:to>
                                    </p:set>
                                    <p:animEffect transition="in" filter="wipe(left)">
                                      <p:cBhvr>
                                        <p:cTn id="7" dur="500"/>
                                        <p:tgtEl>
                                          <p:spTgt spid="2979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7988"/>
                                        </p:tgtEl>
                                        <p:attrNameLst>
                                          <p:attrName>style.visibility</p:attrName>
                                        </p:attrNameLst>
                                      </p:cBhvr>
                                      <p:to>
                                        <p:strVal val="visible"/>
                                      </p:to>
                                    </p:set>
                                    <p:animEffect transition="in" filter="wipe(left)">
                                      <p:cBhvr>
                                        <p:cTn id="12" dur="500"/>
                                        <p:tgtEl>
                                          <p:spTgt spid="2979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7993"/>
                                        </p:tgtEl>
                                        <p:attrNameLst>
                                          <p:attrName>style.visibility</p:attrName>
                                        </p:attrNameLst>
                                      </p:cBhvr>
                                      <p:to>
                                        <p:strVal val="visible"/>
                                      </p:to>
                                    </p:set>
                                    <p:animEffect transition="in" filter="wipe(left)">
                                      <p:cBhvr>
                                        <p:cTn id="17" dur="500"/>
                                        <p:tgtEl>
                                          <p:spTgt spid="2979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7989"/>
                                        </p:tgtEl>
                                        <p:attrNameLst>
                                          <p:attrName>style.visibility</p:attrName>
                                        </p:attrNameLst>
                                      </p:cBhvr>
                                      <p:to>
                                        <p:strVal val="visible"/>
                                      </p:to>
                                    </p:set>
                                    <p:animEffect transition="in" filter="wipe(left)">
                                      <p:cBhvr>
                                        <p:cTn id="22" dur="500"/>
                                        <p:tgtEl>
                                          <p:spTgt spid="2979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992"/>
                                        </p:tgtEl>
                                        <p:attrNameLst>
                                          <p:attrName>style.visibility</p:attrName>
                                        </p:attrNameLst>
                                      </p:cBhvr>
                                      <p:to>
                                        <p:strVal val="visible"/>
                                      </p:to>
                                    </p:set>
                                    <p:animEffect transition="in" filter="wipe(left)">
                                      <p:cBhvr>
                                        <p:cTn id="27" dur="500"/>
                                        <p:tgtEl>
                                          <p:spTgt spid="2979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8004"/>
                                        </p:tgtEl>
                                        <p:attrNameLst>
                                          <p:attrName>style.visibility</p:attrName>
                                        </p:attrNameLst>
                                      </p:cBhvr>
                                      <p:to>
                                        <p:strVal val="visible"/>
                                      </p:to>
                                    </p:set>
                                    <p:animEffect transition="in" filter="wipe(left)">
                                      <p:cBhvr>
                                        <p:cTn id="32" dur="500"/>
                                        <p:tgtEl>
                                          <p:spTgt spid="298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8005"/>
                                        </p:tgtEl>
                                        <p:attrNameLst>
                                          <p:attrName>style.visibility</p:attrName>
                                        </p:attrNameLst>
                                      </p:cBhvr>
                                      <p:to>
                                        <p:strVal val="visible"/>
                                      </p:to>
                                    </p:set>
                                    <p:animEffect transition="in" filter="wipe(left)">
                                      <p:cBhvr>
                                        <p:cTn id="37" dur="500"/>
                                        <p:tgtEl>
                                          <p:spTgt spid="298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7994"/>
                                        </p:tgtEl>
                                        <p:attrNameLst>
                                          <p:attrName>style.visibility</p:attrName>
                                        </p:attrNameLst>
                                      </p:cBhvr>
                                      <p:to>
                                        <p:strVal val="visible"/>
                                      </p:to>
                                    </p:set>
                                    <p:animEffect transition="in" filter="wipe(left)">
                                      <p:cBhvr>
                                        <p:cTn id="42" dur="500"/>
                                        <p:tgtEl>
                                          <p:spTgt spid="2979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7995"/>
                                        </p:tgtEl>
                                        <p:attrNameLst>
                                          <p:attrName>style.visibility</p:attrName>
                                        </p:attrNameLst>
                                      </p:cBhvr>
                                      <p:to>
                                        <p:strVal val="visible"/>
                                      </p:to>
                                    </p:set>
                                    <p:animEffect transition="in" filter="wipe(left)">
                                      <p:cBhvr>
                                        <p:cTn id="47" dur="500"/>
                                        <p:tgtEl>
                                          <p:spTgt spid="29799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7996"/>
                                        </p:tgtEl>
                                        <p:attrNameLst>
                                          <p:attrName>style.visibility</p:attrName>
                                        </p:attrNameLst>
                                      </p:cBhvr>
                                      <p:to>
                                        <p:strVal val="visible"/>
                                      </p:to>
                                    </p:set>
                                    <p:animEffect transition="in" filter="wipe(left)">
                                      <p:cBhvr>
                                        <p:cTn id="52" dur="500"/>
                                        <p:tgtEl>
                                          <p:spTgt spid="29799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7990"/>
                                        </p:tgtEl>
                                        <p:attrNameLst>
                                          <p:attrName>style.visibility</p:attrName>
                                        </p:attrNameLst>
                                      </p:cBhvr>
                                      <p:to>
                                        <p:strVal val="visible"/>
                                      </p:to>
                                    </p:set>
                                    <p:animEffect transition="in" filter="wipe(left)">
                                      <p:cBhvr>
                                        <p:cTn id="57" dur="500"/>
                                        <p:tgtEl>
                                          <p:spTgt spid="29799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7991"/>
                                        </p:tgtEl>
                                        <p:attrNameLst>
                                          <p:attrName>style.visibility</p:attrName>
                                        </p:attrNameLst>
                                      </p:cBhvr>
                                      <p:to>
                                        <p:strVal val="visible"/>
                                      </p:to>
                                    </p:set>
                                    <p:animEffect transition="in" filter="wipe(left)">
                                      <p:cBhvr>
                                        <p:cTn id="62" dur="500"/>
                                        <p:tgtEl>
                                          <p:spTgt spid="2979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7997"/>
                                        </p:tgtEl>
                                        <p:attrNameLst>
                                          <p:attrName>style.visibility</p:attrName>
                                        </p:attrNameLst>
                                      </p:cBhvr>
                                      <p:to>
                                        <p:strVal val="visible"/>
                                      </p:to>
                                    </p:set>
                                    <p:animEffect transition="in" filter="wipe(left)">
                                      <p:cBhvr>
                                        <p:cTn id="67" dur="500"/>
                                        <p:tgtEl>
                                          <p:spTgt spid="2979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97998"/>
                                        </p:tgtEl>
                                        <p:attrNameLst>
                                          <p:attrName>style.visibility</p:attrName>
                                        </p:attrNameLst>
                                      </p:cBhvr>
                                      <p:to>
                                        <p:strVal val="visible"/>
                                      </p:to>
                                    </p:set>
                                    <p:animEffect transition="in" filter="wipe(left)">
                                      <p:cBhvr>
                                        <p:cTn id="72" dur="500"/>
                                        <p:tgtEl>
                                          <p:spTgt spid="2979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7999"/>
                                        </p:tgtEl>
                                        <p:attrNameLst>
                                          <p:attrName>style.visibility</p:attrName>
                                        </p:attrNameLst>
                                      </p:cBhvr>
                                      <p:to>
                                        <p:strVal val="visible"/>
                                      </p:to>
                                    </p:set>
                                    <p:animEffect transition="in" filter="wipe(left)">
                                      <p:cBhvr>
                                        <p:cTn id="77" dur="500"/>
                                        <p:tgtEl>
                                          <p:spTgt spid="29799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98000"/>
                                        </p:tgtEl>
                                        <p:attrNameLst>
                                          <p:attrName>style.visibility</p:attrName>
                                        </p:attrNameLst>
                                      </p:cBhvr>
                                      <p:to>
                                        <p:strVal val="visible"/>
                                      </p:to>
                                    </p:set>
                                    <p:animEffect transition="in" filter="wipe(left)">
                                      <p:cBhvr>
                                        <p:cTn id="82" dur="500"/>
                                        <p:tgtEl>
                                          <p:spTgt spid="2980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8001"/>
                                        </p:tgtEl>
                                        <p:attrNameLst>
                                          <p:attrName>style.visibility</p:attrName>
                                        </p:attrNameLst>
                                      </p:cBhvr>
                                      <p:to>
                                        <p:strVal val="visible"/>
                                      </p:to>
                                    </p:set>
                                    <p:animEffect transition="in" filter="wipe(left)">
                                      <p:cBhvr>
                                        <p:cTn id="87" dur="500"/>
                                        <p:tgtEl>
                                          <p:spTgt spid="2980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8002"/>
                                        </p:tgtEl>
                                        <p:attrNameLst>
                                          <p:attrName>style.visibility</p:attrName>
                                        </p:attrNameLst>
                                      </p:cBhvr>
                                      <p:to>
                                        <p:strVal val="visible"/>
                                      </p:to>
                                    </p:set>
                                    <p:animEffect transition="in" filter="wipe(left)">
                                      <p:cBhvr>
                                        <p:cTn id="92" dur="500"/>
                                        <p:tgtEl>
                                          <p:spTgt spid="29800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8003"/>
                                        </p:tgtEl>
                                        <p:attrNameLst>
                                          <p:attrName>style.visibility</p:attrName>
                                        </p:attrNameLst>
                                      </p:cBhvr>
                                      <p:to>
                                        <p:strVal val="visible"/>
                                      </p:to>
                                    </p:set>
                                    <p:animEffect transition="in" filter="wipe(left)">
                                      <p:cBhvr>
                                        <p:cTn id="97" dur="500"/>
                                        <p:tgtEl>
                                          <p:spTgt spid="29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P spid="297988" grpId="0"/>
      <p:bldP spid="297989" grpId="0"/>
      <p:bldP spid="297993" grpId="0"/>
      <p:bldP spid="297994" grpId="0"/>
      <p:bldP spid="297995" grpId="0"/>
      <p:bldP spid="297996" grpId="0"/>
      <p:bldP spid="297997" grpId="0"/>
      <p:bldP spid="2980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16,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14</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endParaRPr lang="en-US" dirty="0" smtClean="0">
              <a:solidFill>
                <a:srgbClr val="660066"/>
              </a:solidFill>
              <a:latin typeface="Arial Narrow" charset="0"/>
              <a:ea typeface="ＭＳ Ｐゴシック" charset="-128"/>
            </a:endParaRPr>
          </a:p>
          <a:p>
            <a:pPr marL="742950" lvl="1" indent="-285750">
              <a:spcBef>
                <a:spcPct val="20000"/>
              </a:spcBef>
              <a:buFontTx/>
              <a:buChar char="–"/>
            </a:pPr>
            <a:r>
              <a:rPr lang="en-US" dirty="0" smtClean="0">
                <a:solidFill>
                  <a:srgbClr val="660066"/>
                </a:solidFill>
                <a:latin typeface="Arial Narrow" charset="0"/>
                <a:ea typeface="ＭＳ Ｐゴシック" charset="-128"/>
              </a:rPr>
              <a:t>Because </a:t>
            </a:r>
            <a:r>
              <a:rPr lang="en-US" dirty="0">
                <a:solidFill>
                  <a:srgbClr val="660066"/>
                </a:solidFill>
                <a:latin typeface="Arial Narrow" charset="0"/>
                <a:ea typeface="ＭＳ Ｐゴシック" charset="-128"/>
              </a:rPr>
              <a:t>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temperature coefficient of resistivity</a:t>
            </a: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28099" name="Equation" r:id="rId3" imgW="1396800" imgH="253800" progId="Equation.DSMT4">
                  <p:embed/>
                </p:oleObj>
              </mc:Choice>
              <mc:Fallback>
                <p:oleObj name="Equation" r:id="rId3" imgW="13968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25821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9010">
                                            <p:txEl>
                                              <p:pRg st="0" end="0"/>
                                            </p:txEl>
                                          </p:spTgt>
                                        </p:tgtEl>
                                        <p:attrNameLst>
                                          <p:attrName>style.visibility</p:attrName>
                                        </p:attrNameLst>
                                      </p:cBhvr>
                                      <p:to>
                                        <p:strVal val="visible"/>
                                      </p:to>
                                    </p:set>
                                    <p:animEffect transition="in" filter="wipe(left)">
                                      <p:cBhvr>
                                        <p:cTn id="7" dur="500"/>
                                        <p:tgtEl>
                                          <p:spTgt spid="299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9010">
                                            <p:txEl>
                                              <p:pRg st="1" end="1"/>
                                            </p:txEl>
                                          </p:spTgt>
                                        </p:tgtEl>
                                        <p:attrNameLst>
                                          <p:attrName>style.visibility</p:attrName>
                                        </p:attrNameLst>
                                      </p:cBhvr>
                                      <p:to>
                                        <p:strVal val="visible"/>
                                      </p:to>
                                    </p:set>
                                    <p:animEffect transition="in" filter="wipe(left)">
                                      <p:cBhvr>
                                        <p:cTn id="12" dur="500"/>
                                        <p:tgtEl>
                                          <p:spTgt spid="299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9010">
                                            <p:txEl>
                                              <p:pRg st="2" end="2"/>
                                            </p:txEl>
                                          </p:spTgt>
                                        </p:tgtEl>
                                        <p:attrNameLst>
                                          <p:attrName>style.visibility</p:attrName>
                                        </p:attrNameLst>
                                      </p:cBhvr>
                                      <p:to>
                                        <p:strVal val="visible"/>
                                      </p:to>
                                    </p:set>
                                    <p:animEffect transition="in" filter="wipe(left)">
                                      <p:cBhvr>
                                        <p:cTn id="17" dur="500"/>
                                        <p:tgtEl>
                                          <p:spTgt spid="299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9010">
                                            <p:txEl>
                                              <p:pRg st="3" end="3"/>
                                            </p:txEl>
                                          </p:spTgt>
                                        </p:tgtEl>
                                        <p:attrNameLst>
                                          <p:attrName>style.visibility</p:attrName>
                                        </p:attrNameLst>
                                      </p:cBhvr>
                                      <p:to>
                                        <p:strVal val="visible"/>
                                      </p:to>
                                    </p:set>
                                    <p:animEffect transition="in" filter="wipe(left)">
                                      <p:cBhvr>
                                        <p:cTn id="22" dur="500"/>
                                        <p:tgtEl>
                                          <p:spTgt spid="299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9010">
                                            <p:txEl>
                                              <p:pRg st="4" end="4"/>
                                            </p:txEl>
                                          </p:spTgt>
                                        </p:tgtEl>
                                        <p:attrNameLst>
                                          <p:attrName>style.visibility</p:attrName>
                                        </p:attrNameLst>
                                      </p:cBhvr>
                                      <p:to>
                                        <p:strVal val="visible"/>
                                      </p:to>
                                    </p:set>
                                    <p:animEffect transition="in" filter="wipe(left)">
                                      <p:cBhvr>
                                        <p:cTn id="27" dur="500"/>
                                        <p:tgtEl>
                                          <p:spTgt spid="2990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9010">
                                            <p:txEl>
                                              <p:pRg st="5" end="5"/>
                                            </p:txEl>
                                          </p:spTgt>
                                        </p:tgtEl>
                                        <p:attrNameLst>
                                          <p:attrName>style.visibility</p:attrName>
                                        </p:attrNameLst>
                                      </p:cBhvr>
                                      <p:to>
                                        <p:strVal val="visible"/>
                                      </p:to>
                                    </p:set>
                                    <p:animEffect transition="in" filter="wipe(left)">
                                      <p:cBhvr>
                                        <p:cTn id="32" dur="500"/>
                                        <p:tgtEl>
                                          <p:spTgt spid="2990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9010">
                                            <p:txEl>
                                              <p:pRg st="6" end="6"/>
                                            </p:txEl>
                                          </p:spTgt>
                                        </p:tgtEl>
                                        <p:attrNameLst>
                                          <p:attrName>style.visibility</p:attrName>
                                        </p:attrNameLst>
                                      </p:cBhvr>
                                      <p:to>
                                        <p:strVal val="visible"/>
                                      </p:to>
                                    </p:set>
                                    <p:animEffect transition="in" filter="wipe(left)">
                                      <p:cBhvr>
                                        <p:cTn id="37" dur="500"/>
                                        <p:tgtEl>
                                          <p:spTgt spid="2990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9010">
                                            <p:txEl>
                                              <p:pRg st="7" end="7"/>
                                            </p:txEl>
                                          </p:spTgt>
                                        </p:tgtEl>
                                        <p:attrNameLst>
                                          <p:attrName>style.visibility</p:attrName>
                                        </p:attrNameLst>
                                      </p:cBhvr>
                                      <p:to>
                                        <p:strVal val="visible"/>
                                      </p:to>
                                    </p:set>
                                    <p:animEffect transition="in" filter="wipe(left)">
                                      <p:cBhvr>
                                        <p:cTn id="42" dur="500"/>
                                        <p:tgtEl>
                                          <p:spTgt spid="2990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9011"/>
                                        </p:tgtEl>
                                        <p:attrNameLst>
                                          <p:attrName>style.visibility</p:attrName>
                                        </p:attrNameLst>
                                      </p:cBhvr>
                                      <p:to>
                                        <p:strVal val="visible"/>
                                      </p:to>
                                    </p:set>
                                    <p:animEffect transition="in" filter="wipe(left)">
                                      <p:cBhvr>
                                        <p:cTn id="47" dur="500"/>
                                        <p:tgtEl>
                                          <p:spTgt spid="2990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9010">
                                            <p:txEl>
                                              <p:pRg st="9" end="9"/>
                                            </p:txEl>
                                          </p:spTgt>
                                        </p:tgtEl>
                                        <p:attrNameLst>
                                          <p:attrName>style.visibility</p:attrName>
                                        </p:attrNameLst>
                                      </p:cBhvr>
                                      <p:to>
                                        <p:strVal val="visible"/>
                                      </p:to>
                                    </p:set>
                                    <p:animEffect transition="in" filter="wipe(left)">
                                      <p:cBhvr>
                                        <p:cTn id="52" dur="500"/>
                                        <p:tgtEl>
                                          <p:spTgt spid="2990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9010">
                                            <p:txEl>
                                              <p:pRg st="10" end="10"/>
                                            </p:txEl>
                                          </p:spTgt>
                                        </p:tgtEl>
                                        <p:attrNameLst>
                                          <p:attrName>style.visibility</p:attrName>
                                        </p:attrNameLst>
                                      </p:cBhvr>
                                      <p:to>
                                        <p:strVal val="visible"/>
                                      </p:to>
                                    </p:set>
                                    <p:animEffect transition="in" filter="wipe(left)">
                                      <p:cBhvr>
                                        <p:cTn id="57" dur="500"/>
                                        <p:tgtEl>
                                          <p:spTgt spid="299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16, 2017</a:t>
            </a:r>
            <a:endParaRPr lang="en-US"/>
          </a:p>
        </p:txBody>
      </p:sp>
      <p:sp>
        <p:nvSpPr>
          <p:cNvPr id="5" name="Footer Placeholder 4"/>
          <p:cNvSpPr>
            <a:spLocks noGrp="1"/>
          </p:cNvSpPr>
          <p:nvPr>
            <p:ph type="ftr" sz="quarter" idx="11"/>
          </p:nvPr>
        </p:nvSpPr>
        <p:spPr/>
        <p:txBody>
          <a:bodyPr/>
          <a:lstStyle/>
          <a:p>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15</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ohms to</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hundred</a:t>
            </a:r>
            <a:r>
              <a:rPr lang="en-US" sz="1800" dirty="0" smtClean="0">
                <a:solidFill>
                  <a:srgbClr val="CC00CC"/>
                </a:solidFill>
                <a:latin typeface="Arial Narrow" charset="0"/>
                <a:ea typeface="ＭＳ Ｐゴシック" charset="-128"/>
              </a:rPr>
              <a:t> ohms</a:t>
            </a:r>
            <a:endParaRPr lang="en-US" sz="1800" dirty="0">
              <a:solidFill>
                <a:srgbClr val="CC00CC"/>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 wire’s 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extLst>
      <p:ext uri="{BB962C8B-B14F-4D97-AF65-F5344CB8AC3E}">
        <p14:creationId xmlns:p14="http://schemas.microsoft.com/office/powerpoint/2010/main" val="198406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wipe(left)">
                                      <p:cBhvr>
                                        <p:cTn id="12" dur="500"/>
                                        <p:tgtEl>
                                          <p:spTgt spid="300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wipe(left)">
                                      <p:cBhvr>
                                        <p:cTn id="17" dur="500"/>
                                        <p:tgtEl>
                                          <p:spTgt spid="300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0035">
                                            <p:txEl>
                                              <p:pRg st="3" end="3"/>
                                            </p:txEl>
                                          </p:spTgt>
                                        </p:tgtEl>
                                        <p:attrNameLst>
                                          <p:attrName>style.visibility</p:attrName>
                                        </p:attrNameLst>
                                      </p:cBhvr>
                                      <p:to>
                                        <p:strVal val="visible"/>
                                      </p:to>
                                    </p:set>
                                    <p:animEffect transition="in" filter="wipe(left)">
                                      <p:cBhvr>
                                        <p:cTn id="22" dur="500"/>
                                        <p:tgtEl>
                                          <p:spTgt spid="300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0035">
                                            <p:txEl>
                                              <p:pRg st="4" end="4"/>
                                            </p:txEl>
                                          </p:spTgt>
                                        </p:tgtEl>
                                        <p:attrNameLst>
                                          <p:attrName>style.visibility</p:attrName>
                                        </p:attrNameLst>
                                      </p:cBhvr>
                                      <p:to>
                                        <p:strVal val="visible"/>
                                      </p:to>
                                    </p:set>
                                    <p:animEffect transition="in" filter="wipe(left)">
                                      <p:cBhvr>
                                        <p:cTn id="27" dur="500"/>
                                        <p:tgtEl>
                                          <p:spTgt spid="300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0035">
                                            <p:txEl>
                                              <p:pRg st="5" end="5"/>
                                            </p:txEl>
                                          </p:spTgt>
                                        </p:tgtEl>
                                        <p:attrNameLst>
                                          <p:attrName>style.visibility</p:attrName>
                                        </p:attrNameLst>
                                      </p:cBhvr>
                                      <p:to>
                                        <p:strVal val="visible"/>
                                      </p:to>
                                    </p:set>
                                    <p:animEffect transition="in" filter="wipe(left)">
                                      <p:cBhvr>
                                        <p:cTn id="32" dur="500"/>
                                        <p:tgtEl>
                                          <p:spTgt spid="300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0035">
                                            <p:txEl>
                                              <p:pRg st="6" end="6"/>
                                            </p:txEl>
                                          </p:spTgt>
                                        </p:tgtEl>
                                        <p:attrNameLst>
                                          <p:attrName>style.visibility</p:attrName>
                                        </p:attrNameLst>
                                      </p:cBhvr>
                                      <p:to>
                                        <p:strVal val="visible"/>
                                      </p:to>
                                    </p:set>
                                    <p:animEffect transition="in" filter="wipe(left)">
                                      <p:cBhvr>
                                        <p:cTn id="37" dur="500"/>
                                        <p:tgtEl>
                                          <p:spTgt spid="300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00035">
                                            <p:txEl>
                                              <p:pRg st="7" end="7"/>
                                            </p:txEl>
                                          </p:spTgt>
                                        </p:tgtEl>
                                        <p:attrNameLst>
                                          <p:attrName>style.visibility</p:attrName>
                                        </p:attrNameLst>
                                      </p:cBhvr>
                                      <p:to>
                                        <p:strVal val="visible"/>
                                      </p:to>
                                    </p:set>
                                    <p:animEffect transition="in" filter="wipe(left)">
                                      <p:cBhvr>
                                        <p:cTn id="42" dur="500"/>
                                        <p:tgtEl>
                                          <p:spTgt spid="3000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00035">
                                            <p:txEl>
                                              <p:pRg st="8" end="8"/>
                                            </p:txEl>
                                          </p:spTgt>
                                        </p:tgtEl>
                                        <p:attrNameLst>
                                          <p:attrName>style.visibility</p:attrName>
                                        </p:attrNameLst>
                                      </p:cBhvr>
                                      <p:to>
                                        <p:strVal val="visible"/>
                                      </p:to>
                                    </p:set>
                                    <p:animEffect transition="in" filter="wipe(left)">
                                      <p:cBhvr>
                                        <p:cTn id="47" dur="500"/>
                                        <p:tgtEl>
                                          <p:spTgt spid="3000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00035">
                                            <p:txEl>
                                              <p:pRg st="9" end="9"/>
                                            </p:txEl>
                                          </p:spTgt>
                                        </p:tgtEl>
                                        <p:attrNameLst>
                                          <p:attrName>style.visibility</p:attrName>
                                        </p:attrNameLst>
                                      </p:cBhvr>
                                      <p:to>
                                        <p:strVal val="visible"/>
                                      </p:to>
                                    </p:set>
                                    <p:animEffect transition="in" filter="wipe(left)">
                                      <p:cBhvr>
                                        <p:cTn id="52" dur="500"/>
                                        <p:tgtEl>
                                          <p:spTgt spid="3000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00035">
                                            <p:txEl>
                                              <p:pRg st="10" end="10"/>
                                            </p:txEl>
                                          </p:spTgt>
                                        </p:tgtEl>
                                        <p:attrNameLst>
                                          <p:attrName>style.visibility</p:attrName>
                                        </p:attrNameLst>
                                      </p:cBhvr>
                                      <p:to>
                                        <p:strVal val="visible"/>
                                      </p:to>
                                    </p:set>
                                    <p:animEffect transition="in" filter="wipe(left)">
                                      <p:cBhvr>
                                        <p:cTn id="57" dur="500"/>
                                        <p:tgtEl>
                                          <p:spTgt spid="3000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00035">
                                            <p:txEl>
                                              <p:pRg st="11" end="11"/>
                                            </p:txEl>
                                          </p:spTgt>
                                        </p:tgtEl>
                                        <p:attrNameLst>
                                          <p:attrName>style.visibility</p:attrName>
                                        </p:attrNameLst>
                                      </p:cBhvr>
                                      <p:to>
                                        <p:strVal val="visible"/>
                                      </p:to>
                                    </p:set>
                                    <p:animEffect transition="in" filter="wipe(left)">
                                      <p:cBhvr>
                                        <p:cTn id="62" dur="500"/>
                                        <p:tgtEl>
                                          <p:spTgt spid="300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Oct. 16, 2017</a:t>
            </a:r>
            <a:endParaRPr lang="en-US"/>
          </a:p>
        </p:txBody>
      </p:sp>
      <p:sp>
        <p:nvSpPr>
          <p:cNvPr id="17" name="Footer Placeholder 4"/>
          <p:cNvSpPr>
            <a:spLocks noGrp="1"/>
          </p:cNvSpPr>
          <p:nvPr>
            <p:ph type="ftr" sz="quarter" idx="11"/>
          </p:nvPr>
        </p:nvSpPr>
        <p:spPr/>
        <p:txBody>
          <a:bodyPr/>
          <a:lstStyle/>
          <a:p>
            <a:r>
              <a:rPr lang="mr-IN" smtClean="0"/>
              <a:t>PHYS 1444-002, Fall 2017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16</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potential 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a:t>
            </a:r>
            <a:r>
              <a:rPr lang="en-US" sz="2400" u="sng" dirty="0" smtClean="0">
                <a:solidFill>
                  <a:srgbClr val="CC0000"/>
                </a:solidFill>
              </a:rPr>
              <a:t>devices that has resistance.</a:t>
            </a:r>
            <a:endParaRPr lang="en-US" sz="2400" u="sng" dirty="0">
              <a:solidFill>
                <a:srgbClr val="CC0000"/>
              </a:solidFill>
            </a:endParaRP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129593"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129594" name="Equation" r:id="rId5" imgW="520560" imgH="203040" progId="Equation.DSMT4">
                  <p:embed/>
                </p:oleObj>
              </mc:Choice>
              <mc:Fallback>
                <p:oleObj name="Equation" r:id="rId5" imgW="5205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129595" name="Equation" r:id="rId7" imgW="139680" imgH="164880" progId="Equation.DSMT4">
                  <p:embed/>
                </p:oleObj>
              </mc:Choice>
              <mc:Fallback>
                <p:oleObj name="Equation" r:id="rId7"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129596" name="Equation" r:id="rId9" imgW="368280" imgH="203040" progId="Equation.DSMT4">
                  <p:embed/>
                </p:oleObj>
              </mc:Choice>
              <mc:Fallback>
                <p:oleObj name="Equation" r:id="rId9" imgW="3682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129597" name="Equation" r:id="rId11" imgW="419040" imgH="164880" progId="Equation.DSMT4">
                  <p:embed/>
                </p:oleObj>
              </mc:Choice>
              <mc:Fallback>
                <p:oleObj name="Equation" r:id="rId11" imgW="41904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3048000" y="449580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129598" name="Equation" r:id="rId13" imgW="825480" imgH="393480" progId="Equation.DSMT4">
                  <p:embed/>
                </p:oleObj>
              </mc:Choice>
              <mc:Fallback>
                <p:oleObj name="Equation" r:id="rId13" imgW="8254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1185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wipe(left)">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wipe(left)">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wipe(left)">
                                      <p:cBhvr>
                                        <p:cTn id="17" dur="500"/>
                                        <p:tgtEl>
                                          <p:spTgt spid="301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wipe(left)">
                                      <p:cBhvr>
                                        <p:cTn id="22" dur="500"/>
                                        <p:tgtEl>
                                          <p:spTgt spid="301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wipe(left)">
                                      <p:cBhvr>
                                        <p:cTn id="27" dur="500"/>
                                        <p:tgtEl>
                                          <p:spTgt spid="301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1059">
                                            <p:txEl>
                                              <p:pRg st="5" end="5"/>
                                            </p:txEl>
                                          </p:spTgt>
                                        </p:tgtEl>
                                        <p:attrNameLst>
                                          <p:attrName>style.visibility</p:attrName>
                                        </p:attrNameLst>
                                      </p:cBhvr>
                                      <p:to>
                                        <p:strVal val="visible"/>
                                      </p:to>
                                    </p:set>
                                    <p:animEffect transition="in" filter="wipe(left)">
                                      <p:cBhvr>
                                        <p:cTn id="32" dur="500"/>
                                        <p:tgtEl>
                                          <p:spTgt spid="301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1059">
                                            <p:txEl>
                                              <p:pRg st="6" end="6"/>
                                            </p:txEl>
                                          </p:spTgt>
                                        </p:tgtEl>
                                        <p:attrNameLst>
                                          <p:attrName>style.visibility</p:attrName>
                                        </p:attrNameLst>
                                      </p:cBhvr>
                                      <p:to>
                                        <p:strVal val="visible"/>
                                      </p:to>
                                    </p:set>
                                    <p:animEffect transition="in" filter="wipe(left)">
                                      <p:cBhvr>
                                        <p:cTn id="37" dur="500"/>
                                        <p:tgtEl>
                                          <p:spTgt spid="301059">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01060"/>
                                        </p:tgtEl>
                                        <p:attrNameLst>
                                          <p:attrName>style.visibility</p:attrName>
                                        </p:attrNameLst>
                                      </p:cBhvr>
                                      <p:to>
                                        <p:strVal val="visible"/>
                                      </p:to>
                                    </p:set>
                                    <p:animEffect transition="in" filter="wipe(left)">
                                      <p:cBhvr>
                                        <p:cTn id="40" dur="500"/>
                                        <p:tgtEl>
                                          <p:spTgt spid="3010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1065"/>
                                        </p:tgtEl>
                                        <p:attrNameLst>
                                          <p:attrName>style.visibility</p:attrName>
                                        </p:attrNameLst>
                                      </p:cBhvr>
                                      <p:to>
                                        <p:strVal val="visible"/>
                                      </p:to>
                                    </p:set>
                                    <p:animEffect transition="in" filter="wipe(left)">
                                      <p:cBhvr>
                                        <p:cTn id="45" dur="500"/>
                                        <p:tgtEl>
                                          <p:spTgt spid="3010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1066"/>
                                        </p:tgtEl>
                                        <p:attrNameLst>
                                          <p:attrName>style.visibility</p:attrName>
                                        </p:attrNameLst>
                                      </p:cBhvr>
                                      <p:to>
                                        <p:strVal val="visible"/>
                                      </p:to>
                                    </p:set>
                                    <p:animEffect transition="in" filter="wipe(left)">
                                      <p:cBhvr>
                                        <p:cTn id="50" dur="500"/>
                                        <p:tgtEl>
                                          <p:spTgt spid="30106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1067"/>
                                        </p:tgtEl>
                                        <p:attrNameLst>
                                          <p:attrName>style.visibility</p:attrName>
                                        </p:attrNameLst>
                                      </p:cBhvr>
                                      <p:to>
                                        <p:strVal val="visible"/>
                                      </p:to>
                                    </p:set>
                                    <p:animEffect transition="in" filter="wipe(left)">
                                      <p:cBhvr>
                                        <p:cTn id="55" dur="500"/>
                                        <p:tgtEl>
                                          <p:spTgt spid="3010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righ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01059">
                                            <p:txEl>
                                              <p:pRg st="7" end="7"/>
                                            </p:txEl>
                                          </p:spTgt>
                                        </p:tgtEl>
                                        <p:attrNameLst>
                                          <p:attrName>style.visibility</p:attrName>
                                        </p:attrNameLst>
                                      </p:cBhvr>
                                      <p:to>
                                        <p:strVal val="visible"/>
                                      </p:to>
                                    </p:set>
                                    <p:animEffect transition="in" filter="wipe(left)">
                                      <p:cBhvr>
                                        <p:cTn id="65" dur="500"/>
                                        <p:tgtEl>
                                          <p:spTgt spid="301059">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01068"/>
                                        </p:tgtEl>
                                        <p:attrNameLst>
                                          <p:attrName>style.visibility</p:attrName>
                                        </p:attrNameLst>
                                      </p:cBhvr>
                                      <p:to>
                                        <p:strVal val="visible"/>
                                      </p:to>
                                    </p:set>
                                    <p:animEffect transition="in" filter="wipe(left)">
                                      <p:cBhvr>
                                        <p:cTn id="70" dur="500"/>
                                        <p:tgtEl>
                                          <p:spTgt spid="3010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301071"/>
                                        </p:tgtEl>
                                        <p:attrNameLst>
                                          <p:attrName>style.visibility</p:attrName>
                                        </p:attrNameLst>
                                      </p:cBhvr>
                                      <p:to>
                                        <p:strVal val="visible"/>
                                      </p:to>
                                    </p:set>
                                    <p:animEffect transition="in" filter="wipe(left)">
                                      <p:cBhvr>
                                        <p:cTn id="75" dur="500"/>
                                        <p:tgtEl>
                                          <p:spTgt spid="30107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01070"/>
                                        </p:tgtEl>
                                        <p:attrNameLst>
                                          <p:attrName>style.visibility</p:attrName>
                                        </p:attrNameLst>
                                      </p:cBhvr>
                                      <p:to>
                                        <p:strVal val="visible"/>
                                      </p:to>
                                    </p:set>
                                    <p:animEffect transition="in" filter="wipe(left)">
                                      <p:cBhvr>
                                        <p:cTn id="80" dur="500"/>
                                        <p:tgtEl>
                                          <p:spTgt spid="3010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301059">
                                            <p:txEl>
                                              <p:pRg st="8" end="8"/>
                                            </p:txEl>
                                          </p:spTgt>
                                        </p:tgtEl>
                                        <p:attrNameLst>
                                          <p:attrName>style.visibility</p:attrName>
                                        </p:attrNameLst>
                                      </p:cBhvr>
                                      <p:to>
                                        <p:strVal val="visible"/>
                                      </p:to>
                                    </p:set>
                                    <p:animEffect transition="in" filter="wipe(left)">
                                      <p:cBhvr>
                                        <p:cTn id="85" dur="500"/>
                                        <p:tgtEl>
                                          <p:spTgt spid="301059">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301069"/>
                                        </p:tgtEl>
                                        <p:attrNameLst>
                                          <p:attrName>style.visibility</p:attrName>
                                        </p:attrNameLst>
                                      </p:cBhvr>
                                      <p:to>
                                        <p:strVal val="visible"/>
                                      </p:to>
                                    </p:set>
                                    <p:animEffect transition="in" filter="wipe(left)">
                                      <p:cBhvr>
                                        <p:cTn id="90" dur="500"/>
                                        <p:tgtEl>
                                          <p:spTgt spid="3010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301059">
                                            <p:txEl>
                                              <p:pRg st="9" end="9"/>
                                            </p:txEl>
                                          </p:spTgt>
                                        </p:tgtEl>
                                        <p:attrNameLst>
                                          <p:attrName>style.visibility</p:attrName>
                                        </p:attrNameLst>
                                      </p:cBhvr>
                                      <p:to>
                                        <p:strVal val="visible"/>
                                      </p:to>
                                    </p:set>
                                    <p:animEffect transition="in" filter="wipe(left)">
                                      <p:cBhvr>
                                        <p:cTn id="95" dur="500"/>
                                        <p:tgtEl>
                                          <p:spTgt spid="301059">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301059">
                                            <p:txEl>
                                              <p:pRg st="10" end="10"/>
                                            </p:txEl>
                                          </p:spTgt>
                                        </p:tgtEl>
                                        <p:attrNameLst>
                                          <p:attrName>style.visibility</p:attrName>
                                        </p:attrNameLst>
                                      </p:cBhvr>
                                      <p:to>
                                        <p:strVal val="visible"/>
                                      </p:to>
                                    </p:set>
                                    <p:animEffect transition="in" filter="wipe(left)">
                                      <p:cBhvr>
                                        <p:cTn id="100" dur="500"/>
                                        <p:tgtEl>
                                          <p:spTgt spid="301059">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01059">
                                            <p:txEl>
                                              <p:pRg st="11" end="11"/>
                                            </p:txEl>
                                          </p:spTgt>
                                        </p:tgtEl>
                                        <p:attrNameLst>
                                          <p:attrName>style.visibility</p:attrName>
                                        </p:attrNameLst>
                                      </p:cBhvr>
                                      <p:to>
                                        <p:strVal val="visible"/>
                                      </p:to>
                                    </p:set>
                                    <p:animEffect transition="in" filter="wipe(left)">
                                      <p:cBhvr>
                                        <p:cTn id="105" dur="500"/>
                                        <p:tgtEl>
                                          <p:spTgt spid="301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P spid="301069" grpId="0" animBg="1"/>
      <p:bldP spid="3010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17</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a:t>
            </a:r>
            <a:r>
              <a:rPr lang="en-US" dirty="0" smtClean="0"/>
              <a:t> 8 </a:t>
            </a:r>
            <a:endParaRPr lang="en-US" dirty="0"/>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mc:AlternateContent xmlns:mc="http://schemas.openxmlformats.org/markup-compatibility/2006">
              <mc:Choice xmlns:v="urn:schemas-microsoft-com:vml" Requires="v">
                <p:oleObj spid="_x0000_s130429" name="Equation" r:id="rId4" imgW="469800" imgH="393480" progId="Equation.DSMT4">
                  <p:embed/>
                </p:oleObj>
              </mc:Choice>
              <mc:Fallback>
                <p:oleObj name="Equation" r:id="rId4" imgW="4698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700463"/>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mc:AlternateContent xmlns:mc="http://schemas.openxmlformats.org/markup-compatibility/2006">
              <mc:Choice xmlns:v="urn:schemas-microsoft-com:vml" Requires="v">
                <p:oleObj spid="_x0000_s130430"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181600"/>
                        <a:ext cx="690563" cy="438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mc:AlternateContent xmlns:mc="http://schemas.openxmlformats.org/markup-compatibility/2006">
              <mc:Choice xmlns:v="urn:schemas-microsoft-com:vml" Requires="v">
                <p:oleObj spid="_x0000_s130431" name="Equation" r:id="rId8" imgW="342720" imgH="393480" progId="Equation.DSMT4">
                  <p:embed/>
                </p:oleObj>
              </mc:Choice>
              <mc:Fallback>
                <p:oleObj name="Equation" r:id="rId8" imgW="3427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931863" cy="1135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mc:AlternateContent xmlns:mc="http://schemas.openxmlformats.org/markup-compatibility/2006">
              <mc:Choice xmlns:v="urn:schemas-microsoft-com:vml" Requires="v">
                <p:oleObj spid="_x0000_s130432" name="Equation" r:id="rId10" imgW="888840" imgH="431640" progId="Equation.DSMT4">
                  <p:embed/>
                </p:oleObj>
              </mc:Choice>
              <mc:Fallback>
                <p:oleObj name="Equation" r:id="rId10" imgW="88884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4699000"/>
                        <a:ext cx="2416175" cy="1244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290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2084"/>
                                        </p:tgtEl>
                                        <p:attrNameLst>
                                          <p:attrName>style.visibility</p:attrName>
                                        </p:attrNameLst>
                                      </p:cBhvr>
                                      <p:to>
                                        <p:strVal val="visible"/>
                                      </p:to>
                                    </p:set>
                                    <p:animEffect transition="in" filter="wipe(left)">
                                      <p:cBhvr>
                                        <p:cTn id="7" dur="500"/>
                                        <p:tgtEl>
                                          <p:spTgt spid="30208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2082"/>
                                        </p:tgtEl>
                                        <p:attrNameLst>
                                          <p:attrName>style.visibility</p:attrName>
                                        </p:attrNameLst>
                                      </p:cBhvr>
                                      <p:to>
                                        <p:strVal val="visible"/>
                                      </p:to>
                                    </p:set>
                                    <p:anim calcmode="lin" valueType="num">
                                      <p:cBhvr>
                                        <p:cTn id="12" dur="500" fill="hold"/>
                                        <p:tgtEl>
                                          <p:spTgt spid="302082"/>
                                        </p:tgtEl>
                                        <p:attrNameLst>
                                          <p:attrName>ppt_w</p:attrName>
                                        </p:attrNameLst>
                                      </p:cBhvr>
                                      <p:tavLst>
                                        <p:tav tm="0">
                                          <p:val>
                                            <p:fltVal val="0"/>
                                          </p:val>
                                        </p:tav>
                                        <p:tav tm="100000">
                                          <p:val>
                                            <p:strVal val="#ppt_w"/>
                                          </p:val>
                                        </p:tav>
                                      </p:tavLst>
                                    </p:anim>
                                    <p:anim calcmode="lin" valueType="num">
                                      <p:cBhvr>
                                        <p:cTn id="13" dur="500" fill="hold"/>
                                        <p:tgtEl>
                                          <p:spTgt spid="302082"/>
                                        </p:tgtEl>
                                        <p:attrNameLst>
                                          <p:attrName>ppt_h</p:attrName>
                                        </p:attrNameLst>
                                      </p:cBhvr>
                                      <p:tavLst>
                                        <p:tav tm="0">
                                          <p:val>
                                            <p:fltVal val="0"/>
                                          </p:val>
                                        </p:tav>
                                        <p:tav tm="100000">
                                          <p:val>
                                            <p:strVal val="#ppt_h"/>
                                          </p:val>
                                        </p:tav>
                                      </p:tavLst>
                                    </p:anim>
                                    <p:animEffect transition="in" filter="fade">
                                      <p:cBhvr>
                                        <p:cTn id="14" dur="500"/>
                                        <p:tgtEl>
                                          <p:spTgt spid="3020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2085"/>
                                        </p:tgtEl>
                                        <p:attrNameLst>
                                          <p:attrName>style.visibility</p:attrName>
                                        </p:attrNameLst>
                                      </p:cBhvr>
                                      <p:to>
                                        <p:strVal val="visible"/>
                                      </p:to>
                                    </p:set>
                                    <p:animEffect transition="in" filter="wipe(left)">
                                      <p:cBhvr>
                                        <p:cTn id="19" dur="500"/>
                                        <p:tgtEl>
                                          <p:spTgt spid="3020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2087"/>
                                        </p:tgtEl>
                                        <p:attrNameLst>
                                          <p:attrName>style.visibility</p:attrName>
                                        </p:attrNameLst>
                                      </p:cBhvr>
                                      <p:to>
                                        <p:strVal val="visible"/>
                                      </p:to>
                                    </p:set>
                                    <p:animEffect transition="in" filter="wipe(left)">
                                      <p:cBhvr>
                                        <p:cTn id="24" dur="500"/>
                                        <p:tgtEl>
                                          <p:spTgt spid="3020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2086"/>
                                        </p:tgtEl>
                                        <p:attrNameLst>
                                          <p:attrName>style.visibility</p:attrName>
                                        </p:attrNameLst>
                                      </p:cBhvr>
                                      <p:to>
                                        <p:strVal val="visible"/>
                                      </p:to>
                                    </p:set>
                                    <p:animEffect transition="in" filter="wipe(left)">
                                      <p:cBhvr>
                                        <p:cTn id="29" dur="500"/>
                                        <p:tgtEl>
                                          <p:spTgt spid="30208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2088"/>
                                        </p:tgtEl>
                                        <p:attrNameLst>
                                          <p:attrName>style.visibility</p:attrName>
                                        </p:attrNameLst>
                                      </p:cBhvr>
                                      <p:to>
                                        <p:strVal val="visible"/>
                                      </p:to>
                                    </p:set>
                                    <p:animEffect transition="in" filter="wipe(left)">
                                      <p:cBhvr>
                                        <p:cTn id="34" dur="500"/>
                                        <p:tgtEl>
                                          <p:spTgt spid="30208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2089"/>
                                        </p:tgtEl>
                                        <p:attrNameLst>
                                          <p:attrName>style.visibility</p:attrName>
                                        </p:attrNameLst>
                                      </p:cBhvr>
                                      <p:to>
                                        <p:strVal val="visible"/>
                                      </p:to>
                                    </p:set>
                                    <p:animEffect transition="in" filter="wipe(left)">
                                      <p:cBhvr>
                                        <p:cTn id="39" dur="500"/>
                                        <p:tgtEl>
                                          <p:spTgt spid="30208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2090"/>
                                        </p:tgtEl>
                                        <p:attrNameLst>
                                          <p:attrName>style.visibility</p:attrName>
                                        </p:attrNameLst>
                                      </p:cBhvr>
                                      <p:to>
                                        <p:strVal val="visible"/>
                                      </p:to>
                                    </p:set>
                                    <p:animEffect transition="in" filter="wipe(left)">
                                      <p:cBhvr>
                                        <p:cTn id="44" dur="500"/>
                                        <p:tgtEl>
                                          <p:spTgt spid="30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5" grpId="0"/>
      <p:bldP spid="3020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18</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a:t>Household devices usually have small resistance</a:t>
            </a:r>
          </a:p>
          <a:p>
            <a:pPr lvl="1">
              <a:lnSpc>
                <a:spcPct val="90000"/>
              </a:lnSpc>
            </a:pPr>
            <a:r>
              <a:rPr lang="en-US"/>
              <a:t>But since they draw current, if they become large enough, wires can heat up (overloaded)</a:t>
            </a:r>
          </a:p>
          <a:p>
            <a:pPr lvl="2">
              <a:lnSpc>
                <a:spcPct val="90000"/>
              </a:lnSpc>
            </a:pPr>
            <a:r>
              <a:rPr lang="en-US"/>
              <a:t>Why is using thicker wires safer?</a:t>
            </a:r>
          </a:p>
          <a:p>
            <a:pPr lvl="3">
              <a:lnSpc>
                <a:spcPct val="90000"/>
              </a:lnSpc>
            </a:pPr>
            <a:r>
              <a:rPr lang="en-US"/>
              <a:t>Thicker wires has less resistance, lower heat</a:t>
            </a:r>
          </a:p>
          <a:p>
            <a:pPr lvl="1">
              <a:lnSpc>
                <a:spcPct val="90000"/>
              </a:lnSpc>
            </a:pPr>
            <a:r>
              <a:rPr lang="en-US"/>
              <a:t>Overloaded wire can set off a fire at home</a:t>
            </a:r>
          </a:p>
          <a:p>
            <a:pPr>
              <a:lnSpc>
                <a:spcPct val="90000"/>
              </a:lnSpc>
            </a:pPr>
            <a:r>
              <a:rPr lang="en-US"/>
              <a:t>How do we prevent this?</a:t>
            </a:r>
          </a:p>
          <a:p>
            <a:pPr lvl="1">
              <a:lnSpc>
                <a:spcPct val="90000"/>
              </a:lnSpc>
            </a:pPr>
            <a:r>
              <a:rPr lang="en-US"/>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dirty="0">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dirty="0">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15599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3109">
                                            <p:txEl>
                                              <p:pRg st="0" end="0"/>
                                            </p:txEl>
                                          </p:spTgt>
                                        </p:tgtEl>
                                        <p:attrNameLst>
                                          <p:attrName>style.visibility</p:attrName>
                                        </p:attrNameLst>
                                      </p:cBhvr>
                                      <p:to>
                                        <p:strVal val="visible"/>
                                      </p:to>
                                    </p:set>
                                    <p:animEffect transition="in" filter="wipe(left)">
                                      <p:cBhvr>
                                        <p:cTn id="7" dur="500"/>
                                        <p:tgtEl>
                                          <p:spTgt spid="303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3109">
                                            <p:txEl>
                                              <p:pRg st="1" end="1"/>
                                            </p:txEl>
                                          </p:spTgt>
                                        </p:tgtEl>
                                        <p:attrNameLst>
                                          <p:attrName>style.visibility</p:attrName>
                                        </p:attrNameLst>
                                      </p:cBhvr>
                                      <p:to>
                                        <p:strVal val="visible"/>
                                      </p:to>
                                    </p:set>
                                    <p:animEffect transition="in" filter="wipe(left)">
                                      <p:cBhvr>
                                        <p:cTn id="12" dur="500"/>
                                        <p:tgtEl>
                                          <p:spTgt spid="303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03106"/>
                                        </p:tgtEl>
                                        <p:attrNameLst>
                                          <p:attrName>style.visibility</p:attrName>
                                        </p:attrNameLst>
                                      </p:cBhvr>
                                      <p:to>
                                        <p:strVal val="visible"/>
                                      </p:to>
                                    </p:set>
                                    <p:anim calcmode="lin" valueType="num">
                                      <p:cBhvr>
                                        <p:cTn id="17" dur="500" fill="hold"/>
                                        <p:tgtEl>
                                          <p:spTgt spid="303106"/>
                                        </p:tgtEl>
                                        <p:attrNameLst>
                                          <p:attrName>ppt_w</p:attrName>
                                        </p:attrNameLst>
                                      </p:cBhvr>
                                      <p:tavLst>
                                        <p:tav tm="0">
                                          <p:val>
                                            <p:fltVal val="0"/>
                                          </p:val>
                                        </p:tav>
                                        <p:tav tm="100000">
                                          <p:val>
                                            <p:strVal val="#ppt_w"/>
                                          </p:val>
                                        </p:tav>
                                      </p:tavLst>
                                    </p:anim>
                                    <p:anim calcmode="lin" valueType="num">
                                      <p:cBhvr>
                                        <p:cTn id="18" dur="500" fill="hold"/>
                                        <p:tgtEl>
                                          <p:spTgt spid="303106"/>
                                        </p:tgtEl>
                                        <p:attrNameLst>
                                          <p:attrName>ppt_h</p:attrName>
                                        </p:attrNameLst>
                                      </p:cBhvr>
                                      <p:tavLst>
                                        <p:tav tm="0">
                                          <p:val>
                                            <p:fltVal val="0"/>
                                          </p:val>
                                        </p:tav>
                                        <p:tav tm="100000">
                                          <p:val>
                                            <p:strVal val="#ppt_h"/>
                                          </p:val>
                                        </p:tav>
                                      </p:tavLst>
                                    </p:anim>
                                    <p:animEffect transition="in" filter="fade">
                                      <p:cBhvr>
                                        <p:cTn id="19" dur="500"/>
                                        <p:tgtEl>
                                          <p:spTgt spid="3031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03109">
                                            <p:txEl>
                                              <p:pRg st="2" end="2"/>
                                            </p:txEl>
                                          </p:spTgt>
                                        </p:tgtEl>
                                        <p:attrNameLst>
                                          <p:attrName>style.visibility</p:attrName>
                                        </p:attrNameLst>
                                      </p:cBhvr>
                                      <p:to>
                                        <p:strVal val="visible"/>
                                      </p:to>
                                    </p:set>
                                    <p:animEffect transition="in" filter="wipe(left)">
                                      <p:cBhvr>
                                        <p:cTn id="24" dur="500"/>
                                        <p:tgtEl>
                                          <p:spTgt spid="30310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3109">
                                            <p:txEl>
                                              <p:pRg st="3" end="3"/>
                                            </p:txEl>
                                          </p:spTgt>
                                        </p:tgtEl>
                                        <p:attrNameLst>
                                          <p:attrName>style.visibility</p:attrName>
                                        </p:attrNameLst>
                                      </p:cBhvr>
                                      <p:to>
                                        <p:strVal val="visible"/>
                                      </p:to>
                                    </p:set>
                                    <p:animEffect transition="in" filter="wipe(left)">
                                      <p:cBhvr>
                                        <p:cTn id="29" dur="500"/>
                                        <p:tgtEl>
                                          <p:spTgt spid="30310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03109">
                                            <p:txEl>
                                              <p:pRg st="4" end="4"/>
                                            </p:txEl>
                                          </p:spTgt>
                                        </p:tgtEl>
                                        <p:attrNameLst>
                                          <p:attrName>style.visibility</p:attrName>
                                        </p:attrNameLst>
                                      </p:cBhvr>
                                      <p:to>
                                        <p:strVal val="visible"/>
                                      </p:to>
                                    </p:set>
                                    <p:animEffect transition="in" filter="wipe(left)">
                                      <p:cBhvr>
                                        <p:cTn id="34" dur="500"/>
                                        <p:tgtEl>
                                          <p:spTgt spid="30310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3109">
                                            <p:txEl>
                                              <p:pRg st="5" end="5"/>
                                            </p:txEl>
                                          </p:spTgt>
                                        </p:tgtEl>
                                        <p:attrNameLst>
                                          <p:attrName>style.visibility</p:attrName>
                                        </p:attrNameLst>
                                      </p:cBhvr>
                                      <p:to>
                                        <p:strVal val="visible"/>
                                      </p:to>
                                    </p:set>
                                    <p:animEffect transition="in" filter="wipe(left)">
                                      <p:cBhvr>
                                        <p:cTn id="39" dur="500"/>
                                        <p:tgtEl>
                                          <p:spTgt spid="30310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3109">
                                            <p:txEl>
                                              <p:pRg st="6" end="6"/>
                                            </p:txEl>
                                          </p:spTgt>
                                        </p:tgtEl>
                                        <p:attrNameLst>
                                          <p:attrName>style.visibility</p:attrName>
                                        </p:attrNameLst>
                                      </p:cBhvr>
                                      <p:to>
                                        <p:strVal val="visible"/>
                                      </p:to>
                                    </p:set>
                                    <p:animEffect transition="in" filter="wipe(left)">
                                      <p:cBhvr>
                                        <p:cTn id="44" dur="500"/>
                                        <p:tgtEl>
                                          <p:spTgt spid="30310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3110">
                                            <p:txEl>
                                              <p:pRg st="0" end="0"/>
                                            </p:txEl>
                                          </p:spTgt>
                                        </p:tgtEl>
                                        <p:attrNameLst>
                                          <p:attrName>style.visibility</p:attrName>
                                        </p:attrNameLst>
                                      </p:cBhvr>
                                      <p:to>
                                        <p:strVal val="visible"/>
                                      </p:to>
                                    </p:set>
                                    <p:animEffect transition="in" filter="wipe(left)">
                                      <p:cBhvr>
                                        <p:cTn id="49" dur="500"/>
                                        <p:tgtEl>
                                          <p:spTgt spid="3031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3110">
                                            <p:txEl>
                                              <p:pRg st="1" end="1"/>
                                            </p:txEl>
                                          </p:spTgt>
                                        </p:tgtEl>
                                        <p:attrNameLst>
                                          <p:attrName>style.visibility</p:attrName>
                                        </p:attrNameLst>
                                      </p:cBhvr>
                                      <p:to>
                                        <p:strVal val="visible"/>
                                      </p:to>
                                    </p:set>
                                    <p:animEffect transition="in" filter="wipe(left)">
                                      <p:cBhvr>
                                        <p:cTn id="54" dur="500"/>
                                        <p:tgtEl>
                                          <p:spTgt spid="3031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03107"/>
                                        </p:tgtEl>
                                        <p:attrNameLst>
                                          <p:attrName>style.visibility</p:attrName>
                                        </p:attrNameLst>
                                      </p:cBhvr>
                                      <p:to>
                                        <p:strVal val="visible"/>
                                      </p:to>
                                    </p:set>
                                    <p:anim calcmode="lin" valueType="num">
                                      <p:cBhvr>
                                        <p:cTn id="59" dur="500" fill="hold"/>
                                        <p:tgtEl>
                                          <p:spTgt spid="303107"/>
                                        </p:tgtEl>
                                        <p:attrNameLst>
                                          <p:attrName>ppt_w</p:attrName>
                                        </p:attrNameLst>
                                      </p:cBhvr>
                                      <p:tavLst>
                                        <p:tav tm="0">
                                          <p:val>
                                            <p:fltVal val="0"/>
                                          </p:val>
                                        </p:tav>
                                        <p:tav tm="100000">
                                          <p:val>
                                            <p:strVal val="#ppt_w"/>
                                          </p:val>
                                        </p:tav>
                                      </p:tavLst>
                                    </p:anim>
                                    <p:anim calcmode="lin" valueType="num">
                                      <p:cBhvr>
                                        <p:cTn id="60" dur="500" fill="hold"/>
                                        <p:tgtEl>
                                          <p:spTgt spid="303107"/>
                                        </p:tgtEl>
                                        <p:attrNameLst>
                                          <p:attrName>ppt_h</p:attrName>
                                        </p:attrNameLst>
                                      </p:cBhvr>
                                      <p:tavLst>
                                        <p:tav tm="0">
                                          <p:val>
                                            <p:fltVal val="0"/>
                                          </p:val>
                                        </p:tav>
                                        <p:tav tm="100000">
                                          <p:val>
                                            <p:strVal val="#ppt_h"/>
                                          </p:val>
                                        </p:tav>
                                      </p:tavLst>
                                    </p:anim>
                                    <p:animEffect transition="in" filter="fade">
                                      <p:cBhvr>
                                        <p:cTn id="61" dur="500"/>
                                        <p:tgtEl>
                                          <p:spTgt spid="30310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303113"/>
                                        </p:tgtEl>
                                        <p:attrNameLst>
                                          <p:attrName>style.visibility</p:attrName>
                                        </p:attrNameLst>
                                      </p:cBhvr>
                                      <p:to>
                                        <p:strVal val="visible"/>
                                      </p:to>
                                    </p:set>
                                    <p:anim calcmode="lin" valueType="num">
                                      <p:cBhvr>
                                        <p:cTn id="66" dur="500" fill="hold"/>
                                        <p:tgtEl>
                                          <p:spTgt spid="303113"/>
                                        </p:tgtEl>
                                        <p:attrNameLst>
                                          <p:attrName>ppt_w</p:attrName>
                                        </p:attrNameLst>
                                      </p:cBhvr>
                                      <p:tavLst>
                                        <p:tav tm="0">
                                          <p:val>
                                            <p:fltVal val="0"/>
                                          </p:val>
                                        </p:tav>
                                        <p:tav tm="100000">
                                          <p:val>
                                            <p:strVal val="#ppt_w"/>
                                          </p:val>
                                        </p:tav>
                                      </p:tavLst>
                                    </p:anim>
                                    <p:anim calcmode="lin" valueType="num">
                                      <p:cBhvr>
                                        <p:cTn id="67" dur="500" fill="hold"/>
                                        <p:tgtEl>
                                          <p:spTgt spid="303113"/>
                                        </p:tgtEl>
                                        <p:attrNameLst>
                                          <p:attrName>ppt_h</p:attrName>
                                        </p:attrNameLst>
                                      </p:cBhvr>
                                      <p:tavLst>
                                        <p:tav tm="0">
                                          <p:val>
                                            <p:fltVal val="0"/>
                                          </p:val>
                                        </p:tav>
                                        <p:tav tm="100000">
                                          <p:val>
                                            <p:strVal val="#ppt_h"/>
                                          </p:val>
                                        </p:tav>
                                      </p:tavLst>
                                    </p:anim>
                                    <p:animEffect transition="in" filter="fade">
                                      <p:cBhvr>
                                        <p:cTn id="68" dur="500"/>
                                        <p:tgtEl>
                                          <p:spTgt spid="3031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03112"/>
                                        </p:tgtEl>
                                        <p:attrNameLst>
                                          <p:attrName>style.visibility</p:attrName>
                                        </p:attrNameLst>
                                      </p:cBhvr>
                                      <p:to>
                                        <p:strVal val="visible"/>
                                      </p:to>
                                    </p:set>
                                    <p:animEffect transition="in" filter="wipe(left)">
                                      <p:cBhvr>
                                        <p:cTn id="73" dur="500"/>
                                        <p:tgtEl>
                                          <p:spTgt spid="30311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03111"/>
                                        </p:tgtEl>
                                        <p:attrNameLst>
                                          <p:attrName>style.visibility</p:attrName>
                                        </p:attrNameLst>
                                      </p:cBhvr>
                                      <p:to>
                                        <p:strVal val="visible"/>
                                      </p:to>
                                    </p:set>
                                    <p:anim calcmode="lin" valueType="num">
                                      <p:cBhvr>
                                        <p:cTn id="78" dur="500" fill="hold"/>
                                        <p:tgtEl>
                                          <p:spTgt spid="303111"/>
                                        </p:tgtEl>
                                        <p:attrNameLst>
                                          <p:attrName>ppt_w</p:attrName>
                                        </p:attrNameLst>
                                      </p:cBhvr>
                                      <p:tavLst>
                                        <p:tav tm="0">
                                          <p:val>
                                            <p:fltVal val="0"/>
                                          </p:val>
                                        </p:tav>
                                        <p:tav tm="100000">
                                          <p:val>
                                            <p:strVal val="#ppt_w"/>
                                          </p:val>
                                        </p:tav>
                                      </p:tavLst>
                                    </p:anim>
                                    <p:anim calcmode="lin" valueType="num">
                                      <p:cBhvr>
                                        <p:cTn id="79" dur="500" fill="hold"/>
                                        <p:tgtEl>
                                          <p:spTgt spid="303111"/>
                                        </p:tgtEl>
                                        <p:attrNameLst>
                                          <p:attrName>ppt_h</p:attrName>
                                        </p:attrNameLst>
                                      </p:cBhvr>
                                      <p:tavLst>
                                        <p:tav tm="0">
                                          <p:val>
                                            <p:fltVal val="0"/>
                                          </p:val>
                                        </p:tav>
                                        <p:tav tm="100000">
                                          <p:val>
                                            <p:strVal val="#ppt_h"/>
                                          </p:val>
                                        </p:tav>
                                      </p:tavLst>
                                    </p:anim>
                                    <p:animEffect transition="in" filter="fade">
                                      <p:cBhvr>
                                        <p:cTn id="80" dur="500"/>
                                        <p:tgtEl>
                                          <p:spTgt spid="30311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303114"/>
                                        </p:tgtEl>
                                        <p:attrNameLst>
                                          <p:attrName>style.visibility</p:attrName>
                                        </p:attrNameLst>
                                      </p:cBhvr>
                                      <p:to>
                                        <p:strVal val="visible"/>
                                      </p:to>
                                    </p:set>
                                    <p:anim calcmode="lin" valueType="num">
                                      <p:cBhvr>
                                        <p:cTn id="85" dur="500" fill="hold"/>
                                        <p:tgtEl>
                                          <p:spTgt spid="303114"/>
                                        </p:tgtEl>
                                        <p:attrNameLst>
                                          <p:attrName>ppt_w</p:attrName>
                                        </p:attrNameLst>
                                      </p:cBhvr>
                                      <p:tavLst>
                                        <p:tav tm="0">
                                          <p:val>
                                            <p:fltVal val="0"/>
                                          </p:val>
                                        </p:tav>
                                        <p:tav tm="100000">
                                          <p:val>
                                            <p:strVal val="#ppt_w"/>
                                          </p:val>
                                        </p:tav>
                                      </p:tavLst>
                                    </p:anim>
                                    <p:anim calcmode="lin" valueType="num">
                                      <p:cBhvr>
                                        <p:cTn id="86" dur="500" fill="hold"/>
                                        <p:tgtEl>
                                          <p:spTgt spid="303114"/>
                                        </p:tgtEl>
                                        <p:attrNameLst>
                                          <p:attrName>ppt_h</p:attrName>
                                        </p:attrNameLst>
                                      </p:cBhvr>
                                      <p:tavLst>
                                        <p:tav tm="0">
                                          <p:val>
                                            <p:fltVal val="0"/>
                                          </p:val>
                                        </p:tav>
                                        <p:tav tm="100000">
                                          <p:val>
                                            <p:strVal val="#ppt_h"/>
                                          </p:val>
                                        </p:tav>
                                      </p:tavLst>
                                    </p:anim>
                                    <p:animEffect transition="in" filter="fade">
                                      <p:cBhvr>
                                        <p:cTn id="87" dur="500"/>
                                        <p:tgtEl>
                                          <p:spTgt spid="303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9" grpId="0" build="p"/>
      <p:bldP spid="303110" grpId="0" build="p"/>
      <p:bldP spid="303112" grpId="0" animBg="1"/>
      <p:bldP spid="303113" grpId="0" animBg="1"/>
      <p:bldP spid="3031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Monday, Oct. 16, 2017</a:t>
            </a:r>
            <a:endParaRPr lang="en-US"/>
          </a:p>
        </p:txBody>
      </p:sp>
      <p:sp>
        <p:nvSpPr>
          <p:cNvPr id="30" name="Footer Placeholder 4"/>
          <p:cNvSpPr>
            <a:spLocks noGrp="1"/>
          </p:cNvSpPr>
          <p:nvPr>
            <p:ph type="ftr" sz="quarter" idx="11"/>
          </p:nvPr>
        </p:nvSpPr>
        <p:spPr/>
        <p:txBody>
          <a:bodyPr/>
          <a:lstStyle/>
          <a:p>
            <a:r>
              <a:rPr lang="mr-IN" smtClean="0"/>
              <a:t>PHYS 1444-002, Fall 2017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19</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a:t>
            </a:r>
            <a:r>
              <a:rPr lang="en-US" dirty="0" smtClean="0"/>
              <a:t>11 </a:t>
            </a:r>
            <a:endParaRPr lang="en-US" dirty="0"/>
          </a:p>
        </p:txBody>
      </p:sp>
      <p:sp>
        <p:nvSpPr>
          <p:cNvPr id="304132" name="Text Box 4"/>
          <p:cNvSpPr txBox="1">
            <a:spLocks noChangeArrowheads="1"/>
          </p:cNvSpPr>
          <p:nvPr/>
        </p:nvSpPr>
        <p:spPr bwMode="auto">
          <a:xfrm>
            <a:off x="304800" y="654050"/>
            <a:ext cx="51816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a fuse blow?:</a:t>
            </a:r>
            <a:r>
              <a:rPr lang="en-US" sz="3200" b="1" dirty="0" smtClean="0">
                <a:solidFill>
                  <a:schemeClr val="accent2"/>
                </a:solidFill>
                <a:latin typeface="Arial Narrow" charset="0"/>
              </a:rPr>
              <a:t> </a:t>
            </a:r>
            <a:r>
              <a:rPr lang="en-US" sz="3200" dirty="0" smtClean="0">
                <a:solidFill>
                  <a:schemeClr val="accent2"/>
                </a:solidFill>
                <a:latin typeface="Arial Narrow" charset="0"/>
              </a:rPr>
              <a:t>Determine </a:t>
            </a:r>
            <a:r>
              <a:rPr lang="en-US" sz="3200" dirty="0">
                <a:solidFill>
                  <a:schemeClr val="accent2"/>
                </a:solidFill>
                <a:latin typeface="Arial Narrow" charset="0"/>
              </a:rPr>
              <a:t>the total current drawn by all the devices in the circuit in the figure.</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mc:AlternateContent xmlns:mc="http://schemas.openxmlformats.org/markup-compatibility/2006">
              <mc:Choice xmlns:v="urn:schemas-microsoft-com:vml" Requires="v">
                <p:oleObj spid="_x0000_s166373" name="Equation" r:id="rId4" imgW="431640" imgH="164880" progId="Equation.DSMT4">
                  <p:embed/>
                </p:oleObj>
              </mc:Choice>
              <mc:Fallback>
                <p:oleObj name="Equation" r:id="rId4" imgW="43164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1250950" cy="5080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mc:AlternateContent xmlns:mc="http://schemas.openxmlformats.org/markup-compatibility/2006">
              <mc:Choice xmlns:v="urn:schemas-microsoft-com:vml" Requires="v">
                <p:oleObj spid="_x0000_s166374" name="Equation" r:id="rId6" imgW="495000" imgH="203040" progId="Equation.DSMT4">
                  <p:embed/>
                </p:oleObj>
              </mc:Choice>
              <mc:Fallback>
                <p:oleObj name="Equation" r:id="rId6" imgW="4950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3657600"/>
                        <a:ext cx="1435100" cy="6254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mc:AlternateContent xmlns:mc="http://schemas.openxmlformats.org/markup-compatibility/2006">
              <mc:Choice xmlns:v="urn:schemas-microsoft-com:vml" Requires="v">
                <p:oleObj spid="_x0000_s166375" name="Equation" r:id="rId8" imgW="291960" imgH="203040" progId="Equation.DSMT4">
                  <p:embed/>
                </p:oleObj>
              </mc:Choice>
              <mc:Fallback>
                <p:oleObj name="Equation" r:id="rId8" imgW="291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384675"/>
                        <a:ext cx="561975" cy="415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mc:AlternateContent xmlns:mc="http://schemas.openxmlformats.org/markup-compatibility/2006">
              <mc:Choice xmlns:v="urn:schemas-microsoft-com:vml" Requires="v">
                <p:oleObj spid="_x0000_s166376" name="Equation" r:id="rId10" imgW="317160" imgH="203040" progId="Equation.DSMT4">
                  <p:embed/>
                </p:oleObj>
              </mc:Choice>
              <mc:Fallback>
                <p:oleObj name="Equation" r:id="rId10" imgW="317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97363"/>
                        <a:ext cx="628650"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mc:AlternateContent xmlns:mc="http://schemas.openxmlformats.org/markup-compatibility/2006">
              <mc:Choice xmlns:v="urn:schemas-microsoft-com:vml" Requires="v">
                <p:oleObj spid="_x0000_s166377" name="Equation" r:id="rId12" imgW="291960" imgH="203040" progId="Equation.DSMT4">
                  <p:embed/>
                </p:oleObj>
              </mc:Choice>
              <mc:Fallback>
                <p:oleObj name="Equation" r:id="rId12" imgW="29196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76800"/>
                        <a:ext cx="608012"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mc:AlternateContent xmlns:mc="http://schemas.openxmlformats.org/markup-compatibility/2006">
              <mc:Choice xmlns:v="urn:schemas-microsoft-com:vml" Requires="v">
                <p:oleObj spid="_x0000_s166378" name="Equation" r:id="rId14" imgW="304560" imgH="203040" progId="Equation.DSMT4">
                  <p:embed/>
                </p:oleObj>
              </mc:Choice>
              <mc:Fallback>
                <p:oleObj name="Equation" r:id="rId14" imgW="30456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4830763"/>
                        <a:ext cx="601662"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mc:AlternateContent xmlns:mc="http://schemas.openxmlformats.org/markup-compatibility/2006">
              <mc:Choice xmlns:v="urn:schemas-microsoft-com:vml" Requires="v">
                <p:oleObj spid="_x0000_s166379" name="Equation" r:id="rId16" imgW="291960" imgH="203040" progId="Equation.DSMT4">
                  <p:embed/>
                </p:oleObj>
              </mc:Choice>
              <mc:Fallback>
                <p:oleObj name="Equation" r:id="rId16" imgW="2919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724525"/>
                        <a:ext cx="608013"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mc:AlternateContent xmlns:mc="http://schemas.openxmlformats.org/markup-compatibility/2006">
              <mc:Choice xmlns:v="urn:schemas-microsoft-com:vml" Requires="v">
                <p:oleObj spid="_x0000_s166380" name="Equation" r:id="rId18" imgW="1155600" imgH="203040" progId="Equation.DSMT4">
                  <p:embed/>
                </p:oleObj>
              </mc:Choice>
              <mc:Fallback>
                <p:oleObj name="Equation" r:id="rId18" imgW="11556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0113" y="5715000"/>
                        <a:ext cx="2401887"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mc:AlternateContent xmlns:mc="http://schemas.openxmlformats.org/markup-compatibility/2006">
              <mc:Choice xmlns:v="urn:schemas-microsoft-com:vml" Requires="v">
                <p:oleObj spid="_x0000_s166381" name="Equation" r:id="rId20" imgW="2133360" imgH="164880" progId="Equation.DSMT4">
                  <p:embed/>
                </p:oleObj>
              </mc:Choice>
              <mc:Fallback>
                <p:oleObj name="Equation" r:id="rId20" imgW="213336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6125" y="5732463"/>
                        <a:ext cx="4435475" cy="3635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mc:AlternateContent xmlns:mc="http://schemas.openxmlformats.org/markup-compatibility/2006">
              <mc:Choice xmlns:v="urn:schemas-microsoft-com:vml" Requires="v">
                <p:oleObj spid="_x0000_s166382" name="Equation" r:id="rId22" imgW="1269720" imgH="203040" progId="Equation.DSMT4">
                  <p:embed/>
                </p:oleObj>
              </mc:Choice>
              <mc:Fallback>
                <p:oleObj name="Equation" r:id="rId22" imgW="12697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1575" y="4830763"/>
                        <a:ext cx="2511425"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mc:AlternateContent xmlns:mc="http://schemas.openxmlformats.org/markup-compatibility/2006">
              <mc:Choice xmlns:v="urn:schemas-microsoft-com:vml" Requires="v">
                <p:oleObj spid="_x0000_s166383" name="Equation" r:id="rId24" imgW="1269720" imgH="203040" progId="Equation.DSMT4">
                  <p:embed/>
                </p:oleObj>
              </mc:Choice>
              <mc:Fallback>
                <p:oleObj name="Equation" r:id="rId24" imgW="126972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4297363"/>
                        <a:ext cx="2511425"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mc:AlternateContent xmlns:mc="http://schemas.openxmlformats.org/markup-compatibility/2006">
              <mc:Choice xmlns:v="urn:schemas-microsoft-com:vml" Requires="v">
                <p:oleObj spid="_x0000_s166384" name="Equation" r:id="rId26" imgW="1143000" imgH="203040" progId="Equation.DSMT4">
                  <p:embed/>
                </p:oleObj>
              </mc:Choice>
              <mc:Fallback>
                <p:oleObj name="Equation" r:id="rId26" imgW="114300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3113" y="4876800"/>
                        <a:ext cx="2376487"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mc:AlternateContent xmlns:mc="http://schemas.openxmlformats.org/markup-compatibility/2006">
              <mc:Choice xmlns:v="urn:schemas-microsoft-com:vml" Requires="v">
                <p:oleObj spid="_x0000_s166385" name="Equation" r:id="rId28" imgW="1130040" imgH="203040" progId="Equation.DSMT4">
                  <p:embed/>
                </p:oleObj>
              </mc:Choice>
              <mc:Fallback>
                <p:oleObj name="Equation" r:id="rId28" imgW="1130040" imgH="2030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36750" y="4384675"/>
                        <a:ext cx="2178050" cy="415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mc:AlternateContent xmlns:mc="http://schemas.openxmlformats.org/markup-compatibility/2006">
              <mc:Choice xmlns:v="urn:schemas-microsoft-com:vml" Requires="v">
                <p:oleObj spid="_x0000_s166386" name="Equation" r:id="rId30" imgW="304560" imgH="203040" progId="Equation.DSMT4">
                  <p:embed/>
                </p:oleObj>
              </mc:Choice>
              <mc:Fallback>
                <p:oleObj name="Equation" r:id="rId30" imgW="304560" imgH="2030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6600" y="6261100"/>
                        <a:ext cx="414338" cy="292100"/>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mc:AlternateContent xmlns:mc="http://schemas.openxmlformats.org/markup-compatibility/2006">
              <mc:Choice xmlns:v="urn:schemas-microsoft-com:vml" Requires="v">
                <p:oleObj spid="_x0000_s166387" name="Equation" r:id="rId32" imgW="1193760" imgH="203040" progId="Equation.DSMT4">
                  <p:embed/>
                </p:oleObj>
              </mc:Choice>
              <mc:Fallback>
                <p:oleObj name="Equation" r:id="rId32" imgW="1193760" imgH="203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78263" y="6261100"/>
                        <a:ext cx="1619250" cy="292100"/>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mc:AlternateContent xmlns:mc="http://schemas.openxmlformats.org/markup-compatibility/2006">
              <mc:Choice xmlns:v="urn:schemas-microsoft-com:vml" Requires="v">
                <p:oleObj spid="_x0000_s166388" name="Equation" r:id="rId34" imgW="2438280" imgH="164880" progId="Equation.DSMT4">
                  <p:embed/>
                </p:oleObj>
              </mc:Choice>
              <mc:Fallback>
                <p:oleObj name="Equation" r:id="rId34" imgW="2438280" imgH="1648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84838" y="6289675"/>
                        <a:ext cx="3306762" cy="236538"/>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221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4132"/>
                                        </p:tgtEl>
                                        <p:attrNameLst>
                                          <p:attrName>style.visibility</p:attrName>
                                        </p:attrNameLst>
                                      </p:cBhvr>
                                      <p:to>
                                        <p:strVal val="visible"/>
                                      </p:to>
                                    </p:set>
                                    <p:animEffect transition="in" filter="wipe(left)">
                                      <p:cBhvr>
                                        <p:cTn id="7" dur="500"/>
                                        <p:tgtEl>
                                          <p:spTgt spid="3041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4130"/>
                                        </p:tgtEl>
                                        <p:attrNameLst>
                                          <p:attrName>style.visibility</p:attrName>
                                        </p:attrNameLst>
                                      </p:cBhvr>
                                      <p:to>
                                        <p:strVal val="visible"/>
                                      </p:to>
                                    </p:set>
                                    <p:anim calcmode="lin" valueType="num">
                                      <p:cBhvr>
                                        <p:cTn id="12" dur="500" fill="hold"/>
                                        <p:tgtEl>
                                          <p:spTgt spid="304130"/>
                                        </p:tgtEl>
                                        <p:attrNameLst>
                                          <p:attrName>ppt_w</p:attrName>
                                        </p:attrNameLst>
                                      </p:cBhvr>
                                      <p:tavLst>
                                        <p:tav tm="0">
                                          <p:val>
                                            <p:fltVal val="0"/>
                                          </p:val>
                                        </p:tav>
                                        <p:tav tm="100000">
                                          <p:val>
                                            <p:strVal val="#ppt_w"/>
                                          </p:val>
                                        </p:tav>
                                      </p:tavLst>
                                    </p:anim>
                                    <p:anim calcmode="lin" valueType="num">
                                      <p:cBhvr>
                                        <p:cTn id="13" dur="500" fill="hold"/>
                                        <p:tgtEl>
                                          <p:spTgt spid="304130"/>
                                        </p:tgtEl>
                                        <p:attrNameLst>
                                          <p:attrName>ppt_h</p:attrName>
                                        </p:attrNameLst>
                                      </p:cBhvr>
                                      <p:tavLst>
                                        <p:tav tm="0">
                                          <p:val>
                                            <p:fltVal val="0"/>
                                          </p:val>
                                        </p:tav>
                                        <p:tav tm="100000">
                                          <p:val>
                                            <p:strVal val="#ppt_h"/>
                                          </p:val>
                                        </p:tav>
                                      </p:tavLst>
                                    </p:anim>
                                    <p:animEffect transition="in" filter="fade">
                                      <p:cBhvr>
                                        <p:cTn id="14" dur="500"/>
                                        <p:tgtEl>
                                          <p:spTgt spid="3041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4133"/>
                                        </p:tgtEl>
                                        <p:attrNameLst>
                                          <p:attrName>style.visibility</p:attrName>
                                        </p:attrNameLst>
                                      </p:cBhvr>
                                      <p:to>
                                        <p:strVal val="visible"/>
                                      </p:to>
                                    </p:set>
                                    <p:animEffect transition="in" filter="wipe(left)">
                                      <p:cBhvr>
                                        <p:cTn id="19" dur="500"/>
                                        <p:tgtEl>
                                          <p:spTgt spid="3041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4135"/>
                                        </p:tgtEl>
                                        <p:attrNameLst>
                                          <p:attrName>style.visibility</p:attrName>
                                        </p:attrNameLst>
                                      </p:cBhvr>
                                      <p:to>
                                        <p:strVal val="visible"/>
                                      </p:to>
                                    </p:set>
                                    <p:animEffect transition="in" filter="wipe(left)">
                                      <p:cBhvr>
                                        <p:cTn id="24" dur="500"/>
                                        <p:tgtEl>
                                          <p:spTgt spid="3041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4134"/>
                                        </p:tgtEl>
                                        <p:attrNameLst>
                                          <p:attrName>style.visibility</p:attrName>
                                        </p:attrNameLst>
                                      </p:cBhvr>
                                      <p:to>
                                        <p:strVal val="visible"/>
                                      </p:to>
                                    </p:set>
                                    <p:animEffect transition="in" filter="wipe(left)">
                                      <p:cBhvr>
                                        <p:cTn id="29" dur="500"/>
                                        <p:tgtEl>
                                          <p:spTgt spid="3041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4137"/>
                                        </p:tgtEl>
                                        <p:attrNameLst>
                                          <p:attrName>style.visibility</p:attrName>
                                        </p:attrNameLst>
                                      </p:cBhvr>
                                      <p:to>
                                        <p:strVal val="visible"/>
                                      </p:to>
                                    </p:set>
                                    <p:animEffect transition="in" filter="wipe(left)">
                                      <p:cBhvr>
                                        <p:cTn id="34" dur="500"/>
                                        <p:tgtEl>
                                          <p:spTgt spid="3041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4136"/>
                                        </p:tgtEl>
                                        <p:attrNameLst>
                                          <p:attrName>style.visibility</p:attrName>
                                        </p:attrNameLst>
                                      </p:cBhvr>
                                      <p:to>
                                        <p:strVal val="visible"/>
                                      </p:to>
                                    </p:set>
                                    <p:animEffect transition="in" filter="wipe(left)">
                                      <p:cBhvr>
                                        <p:cTn id="39" dur="500"/>
                                        <p:tgtEl>
                                          <p:spTgt spid="3041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4138"/>
                                        </p:tgtEl>
                                        <p:attrNameLst>
                                          <p:attrName>style.visibility</p:attrName>
                                        </p:attrNameLst>
                                      </p:cBhvr>
                                      <p:to>
                                        <p:strVal val="visible"/>
                                      </p:to>
                                    </p:set>
                                    <p:animEffect transition="in" filter="wipe(left)">
                                      <p:cBhvr>
                                        <p:cTn id="44" dur="500"/>
                                        <p:tgtEl>
                                          <p:spTgt spid="3041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4152"/>
                                        </p:tgtEl>
                                        <p:attrNameLst>
                                          <p:attrName>style.visibility</p:attrName>
                                        </p:attrNameLst>
                                      </p:cBhvr>
                                      <p:to>
                                        <p:strVal val="visible"/>
                                      </p:to>
                                    </p:set>
                                    <p:animEffect transition="in" filter="wipe(left)">
                                      <p:cBhvr>
                                        <p:cTn id="49" dur="500"/>
                                        <p:tgtEl>
                                          <p:spTgt spid="3041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4139"/>
                                        </p:tgtEl>
                                        <p:attrNameLst>
                                          <p:attrName>style.visibility</p:attrName>
                                        </p:attrNameLst>
                                      </p:cBhvr>
                                      <p:to>
                                        <p:strVal val="visible"/>
                                      </p:to>
                                    </p:set>
                                    <p:animEffect transition="in" filter="wipe(left)">
                                      <p:cBhvr>
                                        <p:cTn id="54" dur="500"/>
                                        <p:tgtEl>
                                          <p:spTgt spid="3041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04140"/>
                                        </p:tgtEl>
                                        <p:attrNameLst>
                                          <p:attrName>style.visibility</p:attrName>
                                        </p:attrNameLst>
                                      </p:cBhvr>
                                      <p:to>
                                        <p:strVal val="visible"/>
                                      </p:to>
                                    </p:set>
                                    <p:animEffect transition="in" filter="wipe(left)">
                                      <p:cBhvr>
                                        <p:cTn id="59" dur="500"/>
                                        <p:tgtEl>
                                          <p:spTgt spid="3041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4150"/>
                                        </p:tgtEl>
                                        <p:attrNameLst>
                                          <p:attrName>style.visibility</p:attrName>
                                        </p:attrNameLst>
                                      </p:cBhvr>
                                      <p:to>
                                        <p:strVal val="visible"/>
                                      </p:to>
                                    </p:set>
                                    <p:animEffect transition="in" filter="wipe(left)">
                                      <p:cBhvr>
                                        <p:cTn id="64" dur="500"/>
                                        <p:tgtEl>
                                          <p:spTgt spid="30415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4141"/>
                                        </p:tgtEl>
                                        <p:attrNameLst>
                                          <p:attrName>style.visibility</p:attrName>
                                        </p:attrNameLst>
                                      </p:cBhvr>
                                      <p:to>
                                        <p:strVal val="visible"/>
                                      </p:to>
                                    </p:set>
                                    <p:animEffect transition="in" filter="wipe(left)">
                                      <p:cBhvr>
                                        <p:cTn id="69" dur="500"/>
                                        <p:tgtEl>
                                          <p:spTgt spid="3041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04142"/>
                                        </p:tgtEl>
                                        <p:attrNameLst>
                                          <p:attrName>style.visibility</p:attrName>
                                        </p:attrNameLst>
                                      </p:cBhvr>
                                      <p:to>
                                        <p:strVal val="visible"/>
                                      </p:to>
                                    </p:set>
                                    <p:animEffect transition="in" filter="wipe(left)">
                                      <p:cBhvr>
                                        <p:cTn id="74" dur="500"/>
                                        <p:tgtEl>
                                          <p:spTgt spid="30414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04151"/>
                                        </p:tgtEl>
                                        <p:attrNameLst>
                                          <p:attrName>style.visibility</p:attrName>
                                        </p:attrNameLst>
                                      </p:cBhvr>
                                      <p:to>
                                        <p:strVal val="visible"/>
                                      </p:to>
                                    </p:set>
                                    <p:animEffect transition="in" filter="wipe(left)">
                                      <p:cBhvr>
                                        <p:cTn id="79" dur="500"/>
                                        <p:tgtEl>
                                          <p:spTgt spid="3041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04143"/>
                                        </p:tgtEl>
                                        <p:attrNameLst>
                                          <p:attrName>style.visibility</p:attrName>
                                        </p:attrNameLst>
                                      </p:cBhvr>
                                      <p:to>
                                        <p:strVal val="visible"/>
                                      </p:to>
                                    </p:set>
                                    <p:animEffect transition="in" filter="wipe(left)">
                                      <p:cBhvr>
                                        <p:cTn id="84" dur="500"/>
                                        <p:tgtEl>
                                          <p:spTgt spid="3041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04144"/>
                                        </p:tgtEl>
                                        <p:attrNameLst>
                                          <p:attrName>style.visibility</p:attrName>
                                        </p:attrNameLst>
                                      </p:cBhvr>
                                      <p:to>
                                        <p:strVal val="visible"/>
                                      </p:to>
                                    </p:set>
                                    <p:animEffect transition="in" filter="wipe(left)">
                                      <p:cBhvr>
                                        <p:cTn id="89" dur="500"/>
                                        <p:tgtEl>
                                          <p:spTgt spid="30414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04149"/>
                                        </p:tgtEl>
                                        <p:attrNameLst>
                                          <p:attrName>style.visibility</p:attrName>
                                        </p:attrNameLst>
                                      </p:cBhvr>
                                      <p:to>
                                        <p:strVal val="visible"/>
                                      </p:to>
                                    </p:set>
                                    <p:animEffect transition="in" filter="wipe(left)">
                                      <p:cBhvr>
                                        <p:cTn id="94" dur="500"/>
                                        <p:tgtEl>
                                          <p:spTgt spid="3041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04145"/>
                                        </p:tgtEl>
                                        <p:attrNameLst>
                                          <p:attrName>style.visibility</p:attrName>
                                        </p:attrNameLst>
                                      </p:cBhvr>
                                      <p:to>
                                        <p:strVal val="visible"/>
                                      </p:to>
                                    </p:set>
                                    <p:animEffect transition="in" filter="wipe(left)">
                                      <p:cBhvr>
                                        <p:cTn id="99" dur="500"/>
                                        <p:tgtEl>
                                          <p:spTgt spid="30414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04146"/>
                                        </p:tgtEl>
                                        <p:attrNameLst>
                                          <p:attrName>style.visibility</p:attrName>
                                        </p:attrNameLst>
                                      </p:cBhvr>
                                      <p:to>
                                        <p:strVal val="visible"/>
                                      </p:to>
                                    </p:set>
                                    <p:animEffect transition="in" filter="wipe(left)">
                                      <p:cBhvr>
                                        <p:cTn id="104" dur="500"/>
                                        <p:tgtEl>
                                          <p:spTgt spid="30414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304147"/>
                                        </p:tgtEl>
                                        <p:attrNameLst>
                                          <p:attrName>style.visibility</p:attrName>
                                        </p:attrNameLst>
                                      </p:cBhvr>
                                      <p:to>
                                        <p:strVal val="visible"/>
                                      </p:to>
                                    </p:set>
                                    <p:animEffect transition="in" filter="wipe(left)">
                                      <p:cBhvr>
                                        <p:cTn id="109" dur="500"/>
                                        <p:tgtEl>
                                          <p:spTgt spid="30414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04148"/>
                                        </p:tgtEl>
                                        <p:attrNameLst>
                                          <p:attrName>style.visibility</p:attrName>
                                        </p:attrNameLst>
                                      </p:cBhvr>
                                      <p:to>
                                        <p:strVal val="visible"/>
                                      </p:to>
                                    </p:set>
                                    <p:animEffect transition="in" filter="wipe(left)">
                                      <p:cBhvr>
                                        <p:cTn id="114" dur="500"/>
                                        <p:tgtEl>
                                          <p:spTgt spid="30414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04153"/>
                                        </p:tgtEl>
                                        <p:attrNameLst>
                                          <p:attrName>style.visibility</p:attrName>
                                        </p:attrNameLst>
                                      </p:cBhvr>
                                      <p:to>
                                        <p:strVal val="visible"/>
                                      </p:to>
                                    </p:set>
                                    <p:animEffect transition="in" filter="wipe(left)">
                                      <p:cBhvr>
                                        <p:cTn id="119" dur="500"/>
                                        <p:tgtEl>
                                          <p:spTgt spid="30415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04154"/>
                                        </p:tgtEl>
                                        <p:attrNameLst>
                                          <p:attrName>style.visibility</p:attrName>
                                        </p:attrNameLst>
                                      </p:cBhvr>
                                      <p:to>
                                        <p:strVal val="visible"/>
                                      </p:to>
                                    </p:set>
                                    <p:animEffect transition="in" filter="wipe(left)">
                                      <p:cBhvr>
                                        <p:cTn id="124" dur="500"/>
                                        <p:tgtEl>
                                          <p:spTgt spid="30415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04155"/>
                                        </p:tgtEl>
                                        <p:attrNameLst>
                                          <p:attrName>style.visibility</p:attrName>
                                        </p:attrNameLst>
                                      </p:cBhvr>
                                      <p:to>
                                        <p:strVal val="visible"/>
                                      </p:to>
                                    </p:set>
                                    <p:animEffect transition="in" filter="wipe(left)">
                                      <p:cBhvr>
                                        <p:cTn id="129" dur="500"/>
                                        <p:tgtEl>
                                          <p:spTgt spid="30415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04156"/>
                                        </p:tgtEl>
                                        <p:attrNameLst>
                                          <p:attrName>style.visibility</p:attrName>
                                        </p:attrNameLst>
                                      </p:cBhvr>
                                      <p:to>
                                        <p:strVal val="visible"/>
                                      </p:to>
                                    </p:set>
                                    <p:animEffect transition="in" filter="wipe(left)">
                                      <p:cBhvr>
                                        <p:cTn id="134" dur="500"/>
                                        <p:tgtEl>
                                          <p:spTgt spid="304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p:bldP spid="304133" grpId="0"/>
      <p:bldP spid="304134" grpId="0" animBg="1"/>
      <p:bldP spid="304136" grpId="0"/>
      <p:bldP spid="304139" grpId="0"/>
      <p:bldP spid="304141" grpId="0"/>
      <p:bldP spid="304143" grpId="0"/>
      <p:bldP spid="304145" grpId="0"/>
      <p:bldP spid="3041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16,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457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457200"/>
            <a:ext cx="8534400" cy="5715000"/>
          </a:xfrm>
        </p:spPr>
        <p:txBody>
          <a:bodyPr/>
          <a:lstStyle/>
          <a:p>
            <a:r>
              <a:rPr lang="en-US" sz="2800" dirty="0" smtClean="0"/>
              <a:t>Mid </a:t>
            </a:r>
            <a:r>
              <a:rPr lang="en-US" sz="2800" dirty="0"/>
              <a:t>Term Exam</a:t>
            </a:r>
          </a:p>
          <a:p>
            <a:pPr lvl="1"/>
            <a:r>
              <a:rPr lang="en-US" sz="2400" dirty="0"/>
              <a:t>In class </a:t>
            </a:r>
            <a:r>
              <a:rPr lang="en-US" sz="2400" dirty="0" smtClean="0"/>
              <a:t>this Wednesday</a:t>
            </a:r>
            <a:r>
              <a:rPr lang="en-US" sz="2400" dirty="0"/>
              <a:t>, </a:t>
            </a:r>
            <a:r>
              <a:rPr lang="en-US" sz="2400" dirty="0" smtClean="0"/>
              <a:t>Oct. 18</a:t>
            </a:r>
            <a:endParaRPr lang="en-US" sz="2400" dirty="0"/>
          </a:p>
          <a:p>
            <a:pPr lvl="1"/>
            <a:r>
              <a:rPr lang="en-US" sz="2400" dirty="0"/>
              <a:t>Covers CH21.1 through what we cover in </a:t>
            </a:r>
            <a:r>
              <a:rPr lang="en-US" sz="2400" dirty="0" smtClean="0"/>
              <a:t>class today + Appendix</a:t>
            </a:r>
            <a:endParaRPr lang="en-US" sz="2000" dirty="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a:t>
            </a:r>
            <a:r>
              <a:rPr lang="en-US" sz="2400" dirty="0" smtClean="0"/>
              <a:t>constants</a:t>
            </a:r>
            <a:endParaRPr lang="en-US" sz="2400" dirty="0"/>
          </a:p>
          <a:p>
            <a:pPr lvl="1" eaLnBrk="1" hangingPunct="1"/>
            <a:r>
              <a:rPr lang="en-US" sz="2400" dirty="0"/>
              <a:t>No derivations, word definitions or solutions of any </a:t>
            </a:r>
            <a:r>
              <a:rPr lang="en-US" sz="2400" dirty="0" smtClean="0"/>
              <a:t>kind!</a:t>
            </a:r>
            <a:endParaRPr lang="en-US" sz="2400" dirty="0"/>
          </a:p>
          <a:p>
            <a:pPr lvl="1" eaLnBrk="1" hangingPunct="1"/>
            <a:r>
              <a:rPr lang="en-US" sz="2400" dirty="0"/>
              <a:t>No additional formulae or values of constants will be provided</a:t>
            </a:r>
            <a:r>
              <a:rPr lang="en-US" sz="2400" dirty="0" smtClean="0"/>
              <a:t>!</a:t>
            </a:r>
          </a:p>
          <a:p>
            <a:pPr eaLnBrk="1" hangingPunct="1"/>
            <a:r>
              <a:rPr lang="en-US" sz="2800" dirty="0"/>
              <a:t>Mid-term grade discussions</a:t>
            </a:r>
          </a:p>
          <a:p>
            <a:pPr lvl="1" eaLnBrk="1" hangingPunct="1"/>
            <a:r>
              <a:rPr lang="en-US" sz="2400" dirty="0"/>
              <a:t>From 12:00 </a:t>
            </a:r>
            <a:r>
              <a:rPr lang="mr-IN" sz="2400" dirty="0"/>
              <a:t>–</a:t>
            </a:r>
            <a:r>
              <a:rPr lang="en-US" sz="2400" dirty="0"/>
              <a:t> 2:30pm, Wednesday, Oct. 25 in my office (CPB342)</a:t>
            </a:r>
            <a:endParaRPr lang="en-US" dirty="0"/>
          </a:p>
          <a:p>
            <a:pPr lvl="1" eaLnBrk="1" hangingPunct="1"/>
            <a:r>
              <a:rPr lang="en-US" sz="2400" dirty="0"/>
              <a:t>Last name starts with A </a:t>
            </a:r>
            <a:r>
              <a:rPr lang="mr-IN" sz="2400" dirty="0"/>
              <a:t>–</a:t>
            </a:r>
            <a:r>
              <a:rPr lang="en-US" sz="2400" dirty="0"/>
              <a:t> D (12 </a:t>
            </a:r>
            <a:r>
              <a:rPr lang="mr-IN" sz="2400" dirty="0"/>
              <a:t>–</a:t>
            </a:r>
            <a:r>
              <a:rPr lang="en-US" sz="2400" dirty="0"/>
              <a:t> 12:30), E</a:t>
            </a:r>
            <a:r>
              <a:rPr lang="mr-IN" sz="2400" dirty="0"/>
              <a:t>–</a:t>
            </a:r>
            <a:r>
              <a:rPr lang="en-US" sz="2400" dirty="0"/>
              <a:t> K (12:30 </a:t>
            </a:r>
            <a:r>
              <a:rPr lang="mr-IN" sz="2400" dirty="0"/>
              <a:t>–</a:t>
            </a:r>
            <a:r>
              <a:rPr lang="en-US" sz="2400" dirty="0"/>
              <a:t> 1),  L </a:t>
            </a:r>
            <a:r>
              <a:rPr lang="mr-IN" sz="2400" dirty="0"/>
              <a:t>–</a:t>
            </a:r>
            <a:r>
              <a:rPr lang="en-US" sz="2400" dirty="0"/>
              <a:t> O (1 </a:t>
            </a:r>
            <a:r>
              <a:rPr lang="mr-IN" sz="2400" dirty="0"/>
              <a:t>–</a:t>
            </a:r>
            <a:r>
              <a:rPr lang="en-US" sz="2400" dirty="0"/>
              <a:t> 1:30), P </a:t>
            </a:r>
            <a:r>
              <a:rPr lang="mr-IN" sz="2400" dirty="0"/>
              <a:t>–</a:t>
            </a:r>
            <a:r>
              <a:rPr lang="en-US" sz="2400" dirty="0"/>
              <a:t> S (1:30 </a:t>
            </a:r>
            <a:r>
              <a:rPr lang="mr-IN" sz="2400" dirty="0"/>
              <a:t>–</a:t>
            </a:r>
            <a:r>
              <a:rPr lang="en-US" sz="2400" dirty="0"/>
              <a:t> 2:00), T </a:t>
            </a:r>
            <a:r>
              <a:rPr lang="mr-IN" sz="2400" dirty="0"/>
              <a:t>–</a:t>
            </a:r>
            <a:r>
              <a:rPr lang="en-US" sz="2400" dirty="0"/>
              <a:t> Z (2-2:30) </a:t>
            </a:r>
          </a:p>
        </p:txBody>
      </p:sp>
    </p:spTree>
    <p:extLst>
      <p:ext uri="{BB962C8B-B14F-4D97-AF65-F5344CB8AC3E}">
        <p14:creationId xmlns:p14="http://schemas.microsoft.com/office/powerpoint/2010/main" val="6259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16,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20</a:t>
            </a:fld>
            <a:endParaRPr lang="en-US"/>
          </a:p>
        </p:txBody>
      </p:sp>
      <p:pic>
        <p:nvPicPr>
          <p:cNvPr id="306178" name="Picture 2" descr="FG25_019"/>
          <p:cNvPicPr>
            <a:picLocks noChangeAspect="1" noChangeArrowheads="1"/>
          </p:cNvPicPr>
          <p:nvPr/>
        </p:nvPicPr>
        <p:blipFill>
          <a:blip r:embed="rId2"/>
          <a:srcRect/>
          <a:stretch>
            <a:fillRect/>
          </a:stretch>
        </p:blipFill>
        <p:spPr bwMode="auto">
          <a:xfrm>
            <a:off x="5029200" y="4419600"/>
            <a:ext cx="48768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a:t>
            </a:r>
            <a:r>
              <a:rPr lang="en-US" sz="2800" dirty="0" smtClean="0">
                <a:solidFill>
                  <a:schemeClr val="accent2"/>
                </a:solidFill>
                <a:latin typeface="Arial Narrow" charset="0"/>
              </a:rPr>
              <a:t>while </a:t>
            </a:r>
            <a:r>
              <a:rPr lang="en-US" sz="2800" dirty="0">
                <a:solidFill>
                  <a:schemeClr val="accent2"/>
                </a:solidFill>
                <a:latin typeface="Arial Narrow" charset="0"/>
              </a:rPr>
              <a:t>a battery is connected to a circuit?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Direct Current (DC), and it does not change its direction of </a:t>
            </a:r>
            <a:r>
              <a:rPr lang="en-US" dirty="0" smtClean="0">
                <a:solidFill>
                  <a:srgbClr val="660066"/>
                </a:solidFill>
                <a:latin typeface="Arial Narrow" charset="0"/>
                <a:ea typeface="ＭＳ Ｐゴシック" charset="-128"/>
              </a:rPr>
              <a:t>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a:t>
            </a:r>
          </a:p>
          <a:p>
            <a:pPr marL="342900" indent="-342900">
              <a:spcBef>
                <a:spcPct val="20000"/>
              </a:spcBef>
              <a:buFontTx/>
              <a:buChar char="•"/>
            </a:pPr>
            <a:r>
              <a:rPr lang="en-US" sz="2800" dirty="0">
                <a:solidFill>
                  <a:schemeClr val="accent2"/>
                </a:solidFill>
                <a:latin typeface="Arial Narrow" charset="0"/>
              </a:rPr>
              <a:t>Electric generators at electric power plant produce 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a:t>
            </a: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Most the currents supplied to homes and business are AC.</a:t>
            </a:r>
          </a:p>
        </p:txBody>
      </p:sp>
      <p:sp>
        <p:nvSpPr>
          <p:cNvPr id="9" name="Rectangle 8"/>
          <p:cNvSpPr/>
          <p:nvPr/>
        </p:nvSpPr>
        <p:spPr bwMode="auto">
          <a:xfrm>
            <a:off x="5943600" y="4419600"/>
            <a:ext cx="3200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6019800" y="5562600"/>
            <a:ext cx="3200400"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0065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6180">
                                            <p:txEl>
                                              <p:pRg st="0" end="0"/>
                                            </p:txEl>
                                          </p:spTgt>
                                        </p:tgtEl>
                                        <p:attrNameLst>
                                          <p:attrName>style.visibility</p:attrName>
                                        </p:attrNameLst>
                                      </p:cBhvr>
                                      <p:to>
                                        <p:strVal val="visible"/>
                                      </p:to>
                                    </p:set>
                                    <p:animEffect transition="in" filter="wipe(left)">
                                      <p:cBhvr>
                                        <p:cTn id="7" dur="500"/>
                                        <p:tgtEl>
                                          <p:spTgt spid="306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6180">
                                            <p:txEl>
                                              <p:pRg st="1" end="1"/>
                                            </p:txEl>
                                          </p:spTgt>
                                        </p:tgtEl>
                                        <p:attrNameLst>
                                          <p:attrName>style.visibility</p:attrName>
                                        </p:attrNameLst>
                                      </p:cBhvr>
                                      <p:to>
                                        <p:strVal val="visible"/>
                                      </p:to>
                                    </p:set>
                                    <p:animEffect transition="in" filter="wipe(left)">
                                      <p:cBhvr>
                                        <p:cTn id="12" dur="500"/>
                                        <p:tgtEl>
                                          <p:spTgt spid="306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6180">
                                            <p:txEl>
                                              <p:pRg st="2" end="2"/>
                                            </p:txEl>
                                          </p:spTgt>
                                        </p:tgtEl>
                                        <p:attrNameLst>
                                          <p:attrName>style.visibility</p:attrName>
                                        </p:attrNameLst>
                                      </p:cBhvr>
                                      <p:to>
                                        <p:strVal val="visible"/>
                                      </p:to>
                                    </p:set>
                                    <p:animEffect transition="in" filter="wipe(left)">
                                      <p:cBhvr>
                                        <p:cTn id="17" dur="500"/>
                                        <p:tgtEl>
                                          <p:spTgt spid="306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6180">
                                            <p:txEl>
                                              <p:pRg st="3" end="3"/>
                                            </p:txEl>
                                          </p:spTgt>
                                        </p:tgtEl>
                                        <p:attrNameLst>
                                          <p:attrName>style.visibility</p:attrName>
                                        </p:attrNameLst>
                                      </p:cBhvr>
                                      <p:to>
                                        <p:strVal val="visible"/>
                                      </p:to>
                                    </p:set>
                                    <p:animEffect transition="in" filter="wipe(left)">
                                      <p:cBhvr>
                                        <p:cTn id="22" dur="500"/>
                                        <p:tgtEl>
                                          <p:spTgt spid="306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6180">
                                            <p:txEl>
                                              <p:pRg st="4" end="4"/>
                                            </p:txEl>
                                          </p:spTgt>
                                        </p:tgtEl>
                                        <p:attrNameLst>
                                          <p:attrName>style.visibility</p:attrName>
                                        </p:attrNameLst>
                                      </p:cBhvr>
                                      <p:to>
                                        <p:strVal val="visible"/>
                                      </p:to>
                                    </p:set>
                                    <p:animEffect transition="in" filter="wipe(left)">
                                      <p:cBhvr>
                                        <p:cTn id="27" dur="500"/>
                                        <p:tgtEl>
                                          <p:spTgt spid="306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6180">
                                            <p:txEl>
                                              <p:pRg st="5" end="5"/>
                                            </p:txEl>
                                          </p:spTgt>
                                        </p:tgtEl>
                                        <p:attrNameLst>
                                          <p:attrName>style.visibility</p:attrName>
                                        </p:attrNameLst>
                                      </p:cBhvr>
                                      <p:to>
                                        <p:strVal val="visible"/>
                                      </p:to>
                                    </p:set>
                                    <p:animEffect transition="in" filter="wipe(left)">
                                      <p:cBhvr>
                                        <p:cTn id="32" dur="500"/>
                                        <p:tgtEl>
                                          <p:spTgt spid="306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0" fill="hold" grpId="0" nodeType="clickEffect">
                                  <p:stCondLst>
                                    <p:cond delay="0"/>
                                  </p:stCondLst>
                                  <p:childTnLst>
                                    <p:anim calcmode="lin" valueType="num">
                                      <p:cBhvr>
                                        <p:cTn id="36" dur="500"/>
                                        <p:tgtEl>
                                          <p:spTgt spid="9"/>
                                        </p:tgtEl>
                                        <p:attrNameLst>
                                          <p:attrName>ppt_w</p:attrName>
                                        </p:attrNameLst>
                                      </p:cBhvr>
                                      <p:tavLst>
                                        <p:tav tm="0">
                                          <p:val>
                                            <p:strVal val="ppt_w"/>
                                          </p:val>
                                        </p:tav>
                                        <p:tav tm="100000">
                                          <p:val>
                                            <p:fltVal val="0"/>
                                          </p:val>
                                        </p:tav>
                                      </p:tavLst>
                                    </p:anim>
                                    <p:anim calcmode="lin" valueType="num">
                                      <p:cBhvr>
                                        <p:cTn id="37" dur="500"/>
                                        <p:tgtEl>
                                          <p:spTgt spid="9"/>
                                        </p:tgtEl>
                                        <p:attrNameLst>
                                          <p:attrName>ppt_h</p:attrName>
                                        </p:attrNameLst>
                                      </p:cBhvr>
                                      <p:tavLst>
                                        <p:tav tm="0">
                                          <p:val>
                                            <p:strVal val="ppt_h"/>
                                          </p:val>
                                        </p:tav>
                                        <p:tav tm="100000">
                                          <p:val>
                                            <p:fltVal val="0"/>
                                          </p:val>
                                        </p:tav>
                                      </p:tavLst>
                                    </p:anim>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6180">
                                            <p:txEl>
                                              <p:pRg st="6" end="6"/>
                                            </p:txEl>
                                          </p:spTgt>
                                        </p:tgtEl>
                                        <p:attrNameLst>
                                          <p:attrName>style.visibility</p:attrName>
                                        </p:attrNameLst>
                                      </p:cBhvr>
                                      <p:to>
                                        <p:strVal val="visible"/>
                                      </p:to>
                                    </p:set>
                                    <p:animEffect transition="in" filter="wipe(left)">
                                      <p:cBhvr>
                                        <p:cTn id="44" dur="500"/>
                                        <p:tgtEl>
                                          <p:spTgt spid="306180">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6180">
                                            <p:txEl>
                                              <p:pRg st="7" end="7"/>
                                            </p:txEl>
                                          </p:spTgt>
                                        </p:tgtEl>
                                        <p:attrNameLst>
                                          <p:attrName>style.visibility</p:attrName>
                                        </p:attrNameLst>
                                      </p:cBhvr>
                                      <p:to>
                                        <p:strVal val="visible"/>
                                      </p:to>
                                    </p:set>
                                    <p:animEffect transition="in" filter="wipe(left)">
                                      <p:cBhvr>
                                        <p:cTn id="49" dur="500"/>
                                        <p:tgtEl>
                                          <p:spTgt spid="306180">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6180">
                                            <p:txEl>
                                              <p:pRg st="8" end="8"/>
                                            </p:txEl>
                                          </p:spTgt>
                                        </p:tgtEl>
                                        <p:attrNameLst>
                                          <p:attrName>style.visibility</p:attrName>
                                        </p:attrNameLst>
                                      </p:cBhvr>
                                      <p:to>
                                        <p:strVal val="visible"/>
                                      </p:to>
                                    </p:set>
                                    <p:animEffect transition="in" filter="wipe(left)">
                                      <p:cBhvr>
                                        <p:cTn id="54" dur="500"/>
                                        <p:tgtEl>
                                          <p:spTgt spid="306180">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0" fill="hold" grpId="0" nodeType="clickEffect">
                                  <p:stCondLst>
                                    <p:cond delay="0"/>
                                  </p:stCondLst>
                                  <p:childTnLst>
                                    <p:anim calcmode="lin" valueType="num">
                                      <p:cBhvr>
                                        <p:cTn id="58" dur="500"/>
                                        <p:tgtEl>
                                          <p:spTgt spid="10"/>
                                        </p:tgtEl>
                                        <p:attrNameLst>
                                          <p:attrName>ppt_w</p:attrName>
                                        </p:attrNameLst>
                                      </p:cBhvr>
                                      <p:tavLst>
                                        <p:tav tm="0">
                                          <p:val>
                                            <p:strVal val="ppt_w"/>
                                          </p:val>
                                        </p:tav>
                                        <p:tav tm="100000">
                                          <p:val>
                                            <p:fltVal val="0"/>
                                          </p:val>
                                        </p:tav>
                                      </p:tavLst>
                                    </p:anim>
                                    <p:anim calcmode="lin" valueType="num">
                                      <p:cBhvr>
                                        <p:cTn id="59" dur="500"/>
                                        <p:tgtEl>
                                          <p:spTgt spid="10"/>
                                        </p:tgtEl>
                                        <p:attrNameLst>
                                          <p:attrName>ppt_h</p:attrName>
                                        </p:attrNameLst>
                                      </p:cBhvr>
                                      <p:tavLst>
                                        <p:tav tm="0">
                                          <p:val>
                                            <p:strVal val="ppt_h"/>
                                          </p:val>
                                        </p:tav>
                                        <p:tav tm="100000">
                                          <p:val>
                                            <p:fltVal val="0"/>
                                          </p:val>
                                        </p:tav>
                                      </p:tavLst>
                                    </p:anim>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06181">
                                            <p:txEl>
                                              <p:pRg st="0" end="0"/>
                                            </p:txEl>
                                          </p:spTgt>
                                        </p:tgtEl>
                                        <p:attrNameLst>
                                          <p:attrName>style.visibility</p:attrName>
                                        </p:attrNameLst>
                                      </p:cBhvr>
                                      <p:to>
                                        <p:strVal val="visible"/>
                                      </p:to>
                                    </p:set>
                                    <p:animEffect transition="in" filter="wipe(left)">
                                      <p:cBhvr>
                                        <p:cTn id="66" dur="500"/>
                                        <p:tgtEl>
                                          <p:spTgt spid="306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build="p"/>
      <p:bldP spid="306181" grpId="0" build="p"/>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Oct. 16, 2017</a:t>
            </a:r>
            <a:endParaRPr lang="en-US"/>
          </a:p>
        </p:txBody>
      </p:sp>
      <p:sp>
        <p:nvSpPr>
          <p:cNvPr id="9" name="Footer Placeholder 4"/>
          <p:cNvSpPr>
            <a:spLocks noGrp="1"/>
          </p:cNvSpPr>
          <p:nvPr>
            <p:ph type="ftr" sz="quarter" idx="11"/>
          </p:nvPr>
        </p:nvSpPr>
        <p:spPr/>
        <p:txBody>
          <a:bodyPr/>
          <a:lstStyle/>
          <a:p>
            <a:r>
              <a:rPr lang="mr-IN" smtClean="0"/>
              <a:t>PHYS 1444-002, Fall 2017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21</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smtClean="0"/>
              <a:t>The Alternating </a:t>
            </a:r>
            <a:r>
              <a:rPr lang="en-US" sz="4000" dirty="0"/>
              <a:t>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a:t>
            </a:r>
          </a:p>
          <a:p>
            <a:pPr lvl="1">
              <a:lnSpc>
                <a:spcPct val="80000"/>
              </a:lnSpc>
            </a:pPr>
            <a:r>
              <a:rPr lang="en-US" sz="2400" dirty="0"/>
              <a:t>This is why the current is sinusoidal</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smtClean="0"/>
              <a:t> (–V</a:t>
            </a:r>
            <a:r>
              <a:rPr lang="en-US" sz="2400" baseline="-25000" dirty="0" smtClean="0"/>
              <a:t>0</a:t>
            </a:r>
            <a:r>
              <a:rPr lang="en-US" sz="2400" dirty="0" smtClean="0"/>
              <a:t>) and 0</a:t>
            </a:r>
            <a:endParaRPr lang="en-US" sz="2400" baseline="-25000" dirty="0" smtClean="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voltages or amplitude</a:t>
            </a:r>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smtClean="0"/>
              <a:t> </a:t>
            </a:r>
            <a:r>
              <a:rPr lang="en-US" sz="2400" dirty="0" err="1" smtClean="0">
                <a:latin typeface="Symbol" charset="2"/>
              </a:rPr>
              <a:t>ω</a:t>
            </a:r>
            <a:r>
              <a:rPr lang="en-US" sz="2400" dirty="0" smtClean="0">
                <a:latin typeface="Symbol" charset="2"/>
              </a:rPr>
              <a:t>=2π</a:t>
            </a:r>
            <a:r>
              <a:rPr lang="en-US" sz="2400" dirty="0" smtClean="0">
                <a:latin typeface="Monotype Corsiva" charset="0"/>
              </a:rPr>
              <a:t>f</a:t>
            </a:r>
            <a:endParaRPr lang="en-US" sz="2400" dirty="0">
              <a:latin typeface="Monotype Corsiva" charset="0"/>
            </a:endParaRPr>
          </a:p>
        </p:txBody>
      </p:sp>
      <p:graphicFrame>
        <p:nvGraphicFramePr>
          <p:cNvPr id="307205" name="Object 5"/>
          <p:cNvGraphicFramePr>
            <a:graphicFrameLocks noChangeAspect="1"/>
          </p:cNvGraphicFramePr>
          <p:nvPr/>
        </p:nvGraphicFramePr>
        <p:xfrm>
          <a:off x="1676400" y="2260600"/>
          <a:ext cx="644525" cy="444500"/>
        </p:xfrm>
        <a:graphic>
          <a:graphicData uri="http://schemas.openxmlformats.org/presentationml/2006/ole">
            <mc:AlternateContent xmlns:mc="http://schemas.openxmlformats.org/markup-compatibility/2006">
              <mc:Choice xmlns:v="urn:schemas-microsoft-com:vml" Requires="v">
                <p:oleObj spid="_x0000_s132383"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60600"/>
                        <a:ext cx="644525"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mc:AlternateContent xmlns:mc="http://schemas.openxmlformats.org/markup-compatibility/2006">
              <mc:Choice xmlns:v="urn:schemas-microsoft-com:vml" Requires="v">
                <p:oleObj spid="_x0000_s132384" name="Equation" r:id="rId6" imgW="800100" imgH="228600" progId="Equation.DSMT4">
                  <p:embed/>
                </p:oleObj>
              </mc:Choice>
              <mc:Fallback>
                <p:oleObj name="Equation" r:id="rId6" imgW="8001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176463"/>
                        <a:ext cx="2030413" cy="6159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mc:AlternateContent xmlns:mc="http://schemas.openxmlformats.org/markup-compatibility/2006">
              <mc:Choice xmlns:v="urn:schemas-microsoft-com:vml" Requires="v">
                <p:oleObj spid="_x0000_s132385"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2209800"/>
                        <a:ext cx="1354137"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491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04">
                                            <p:txEl>
                                              <p:pRg st="0" end="0"/>
                                            </p:txEl>
                                          </p:spTgt>
                                        </p:tgtEl>
                                        <p:attrNameLst>
                                          <p:attrName>style.visibility</p:attrName>
                                        </p:attrNameLst>
                                      </p:cBhvr>
                                      <p:to>
                                        <p:strVal val="visible"/>
                                      </p:to>
                                    </p:set>
                                    <p:animEffect transition="in" filter="wipe(left)">
                                      <p:cBhvr>
                                        <p:cTn id="7" dur="500"/>
                                        <p:tgtEl>
                                          <p:spTgt spid="307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04">
                                            <p:txEl>
                                              <p:pRg st="1" end="1"/>
                                            </p:txEl>
                                          </p:spTgt>
                                        </p:tgtEl>
                                        <p:attrNameLst>
                                          <p:attrName>style.visibility</p:attrName>
                                        </p:attrNameLst>
                                      </p:cBhvr>
                                      <p:to>
                                        <p:strVal val="visible"/>
                                      </p:to>
                                    </p:set>
                                    <p:animEffect transition="in" filter="wipe(left)">
                                      <p:cBhvr>
                                        <p:cTn id="12" dur="500"/>
                                        <p:tgtEl>
                                          <p:spTgt spid="307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04">
                                            <p:txEl>
                                              <p:pRg st="2" end="2"/>
                                            </p:txEl>
                                          </p:spTgt>
                                        </p:tgtEl>
                                        <p:attrNameLst>
                                          <p:attrName>style.visibility</p:attrName>
                                        </p:attrNameLst>
                                      </p:cBhvr>
                                      <p:to>
                                        <p:strVal val="visible"/>
                                      </p:to>
                                    </p:set>
                                    <p:animEffect transition="in" filter="wipe(left)">
                                      <p:cBhvr>
                                        <p:cTn id="17" dur="500"/>
                                        <p:tgtEl>
                                          <p:spTgt spid="307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7202"/>
                                        </p:tgtEl>
                                        <p:attrNameLst>
                                          <p:attrName>style.visibility</p:attrName>
                                        </p:attrNameLst>
                                      </p:cBhvr>
                                      <p:to>
                                        <p:strVal val="visible"/>
                                      </p:to>
                                    </p:set>
                                    <p:anim calcmode="lin" valueType="num">
                                      <p:cBhvr>
                                        <p:cTn id="22" dur="500" fill="hold"/>
                                        <p:tgtEl>
                                          <p:spTgt spid="307202"/>
                                        </p:tgtEl>
                                        <p:attrNameLst>
                                          <p:attrName>ppt_w</p:attrName>
                                        </p:attrNameLst>
                                      </p:cBhvr>
                                      <p:tavLst>
                                        <p:tav tm="0">
                                          <p:val>
                                            <p:fltVal val="0"/>
                                          </p:val>
                                        </p:tav>
                                        <p:tav tm="100000">
                                          <p:val>
                                            <p:strVal val="#ppt_w"/>
                                          </p:val>
                                        </p:tav>
                                      </p:tavLst>
                                    </p:anim>
                                    <p:anim calcmode="lin" valueType="num">
                                      <p:cBhvr>
                                        <p:cTn id="23" dur="500" fill="hold"/>
                                        <p:tgtEl>
                                          <p:spTgt spid="307202"/>
                                        </p:tgtEl>
                                        <p:attrNameLst>
                                          <p:attrName>ppt_h</p:attrName>
                                        </p:attrNameLst>
                                      </p:cBhvr>
                                      <p:tavLst>
                                        <p:tav tm="0">
                                          <p:val>
                                            <p:fltVal val="0"/>
                                          </p:val>
                                        </p:tav>
                                        <p:tav tm="100000">
                                          <p:val>
                                            <p:strVal val="#ppt_h"/>
                                          </p:val>
                                        </p:tav>
                                      </p:tavLst>
                                    </p:anim>
                                    <p:animEffect transition="in" filter="fade">
                                      <p:cBhvr>
                                        <p:cTn id="24" dur="500"/>
                                        <p:tgtEl>
                                          <p:spTgt spid="30720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7205"/>
                                        </p:tgtEl>
                                        <p:attrNameLst>
                                          <p:attrName>style.visibility</p:attrName>
                                        </p:attrNameLst>
                                      </p:cBhvr>
                                      <p:to>
                                        <p:strVal val="visible"/>
                                      </p:to>
                                    </p:set>
                                    <p:animEffect transition="in" filter="wipe(left)">
                                      <p:cBhvr>
                                        <p:cTn id="29" dur="500"/>
                                        <p:tgtEl>
                                          <p:spTgt spid="30720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7206"/>
                                        </p:tgtEl>
                                        <p:attrNameLst>
                                          <p:attrName>style.visibility</p:attrName>
                                        </p:attrNameLst>
                                      </p:cBhvr>
                                      <p:to>
                                        <p:strVal val="visible"/>
                                      </p:to>
                                    </p:set>
                                    <p:animEffect transition="in" filter="wipe(left)">
                                      <p:cBhvr>
                                        <p:cTn id="34" dur="500"/>
                                        <p:tgtEl>
                                          <p:spTgt spid="30720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7207"/>
                                        </p:tgtEl>
                                        <p:attrNameLst>
                                          <p:attrName>style.visibility</p:attrName>
                                        </p:attrNameLst>
                                      </p:cBhvr>
                                      <p:to>
                                        <p:strVal val="visible"/>
                                      </p:to>
                                    </p:set>
                                    <p:animEffect transition="in" filter="wipe(left)">
                                      <p:cBhvr>
                                        <p:cTn id="39" dur="500"/>
                                        <p:tgtEl>
                                          <p:spTgt spid="30720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7204">
                                            <p:txEl>
                                              <p:pRg st="4" end="4"/>
                                            </p:txEl>
                                          </p:spTgt>
                                        </p:tgtEl>
                                        <p:attrNameLst>
                                          <p:attrName>style.visibility</p:attrName>
                                        </p:attrNameLst>
                                      </p:cBhvr>
                                      <p:to>
                                        <p:strVal val="visible"/>
                                      </p:to>
                                    </p:set>
                                    <p:animEffect transition="in" filter="wipe(left)">
                                      <p:cBhvr>
                                        <p:cTn id="44" dur="500"/>
                                        <p:tgtEl>
                                          <p:spTgt spid="30720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7204">
                                            <p:txEl>
                                              <p:pRg st="5" end="5"/>
                                            </p:txEl>
                                          </p:spTgt>
                                        </p:tgtEl>
                                        <p:attrNameLst>
                                          <p:attrName>style.visibility</p:attrName>
                                        </p:attrNameLst>
                                      </p:cBhvr>
                                      <p:to>
                                        <p:strVal val="visible"/>
                                      </p:to>
                                    </p:set>
                                    <p:animEffect transition="in" filter="wipe(left)">
                                      <p:cBhvr>
                                        <p:cTn id="49" dur="500"/>
                                        <p:tgtEl>
                                          <p:spTgt spid="30720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7204">
                                            <p:txEl>
                                              <p:pRg st="6" end="6"/>
                                            </p:txEl>
                                          </p:spTgt>
                                        </p:tgtEl>
                                        <p:attrNameLst>
                                          <p:attrName>style.visibility</p:attrName>
                                        </p:attrNameLst>
                                      </p:cBhvr>
                                      <p:to>
                                        <p:strVal val="visible"/>
                                      </p:to>
                                    </p:set>
                                    <p:animEffect transition="in" filter="wipe(left)">
                                      <p:cBhvr>
                                        <p:cTn id="54" dur="500"/>
                                        <p:tgtEl>
                                          <p:spTgt spid="30720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7204">
                                            <p:txEl>
                                              <p:pRg st="7" end="7"/>
                                            </p:txEl>
                                          </p:spTgt>
                                        </p:tgtEl>
                                        <p:attrNameLst>
                                          <p:attrName>style.visibility</p:attrName>
                                        </p:attrNameLst>
                                      </p:cBhvr>
                                      <p:to>
                                        <p:strVal val="visible"/>
                                      </p:to>
                                    </p:set>
                                    <p:animEffect transition="in" filter="wipe(left)">
                                      <p:cBhvr>
                                        <p:cTn id="59" dur="500"/>
                                        <p:tgtEl>
                                          <p:spTgt spid="30720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7204">
                                            <p:txEl>
                                              <p:pRg st="8" end="8"/>
                                            </p:txEl>
                                          </p:spTgt>
                                        </p:tgtEl>
                                        <p:attrNameLst>
                                          <p:attrName>style.visibility</p:attrName>
                                        </p:attrNameLst>
                                      </p:cBhvr>
                                      <p:to>
                                        <p:strVal val="visible"/>
                                      </p:to>
                                    </p:set>
                                    <p:animEffect transition="in" filter="wipe(left)">
                                      <p:cBhvr>
                                        <p:cTn id="64" dur="500"/>
                                        <p:tgtEl>
                                          <p:spTgt spid="307204">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7204">
                                            <p:txEl>
                                              <p:pRg st="9" end="9"/>
                                            </p:txEl>
                                          </p:spTgt>
                                        </p:tgtEl>
                                        <p:attrNameLst>
                                          <p:attrName>style.visibility</p:attrName>
                                        </p:attrNameLst>
                                      </p:cBhvr>
                                      <p:to>
                                        <p:strVal val="visible"/>
                                      </p:to>
                                    </p:set>
                                    <p:animEffect transition="in" filter="wipe(left)">
                                      <p:cBhvr>
                                        <p:cTn id="69" dur="500"/>
                                        <p:tgtEl>
                                          <p:spTgt spid="307204">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07204">
                                            <p:txEl>
                                              <p:pRg st="10" end="10"/>
                                            </p:txEl>
                                          </p:spTgt>
                                        </p:tgtEl>
                                        <p:attrNameLst>
                                          <p:attrName>style.visibility</p:attrName>
                                        </p:attrNameLst>
                                      </p:cBhvr>
                                      <p:to>
                                        <p:strVal val="visible"/>
                                      </p:to>
                                    </p:set>
                                    <p:animEffect transition="in" filter="wipe(left)">
                                      <p:cBhvr>
                                        <p:cTn id="74" dur="500"/>
                                        <p:tgtEl>
                                          <p:spTgt spid="307204">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07204">
                                            <p:txEl>
                                              <p:pRg st="11" end="11"/>
                                            </p:txEl>
                                          </p:spTgt>
                                        </p:tgtEl>
                                        <p:attrNameLst>
                                          <p:attrName>style.visibility</p:attrName>
                                        </p:attrNameLst>
                                      </p:cBhvr>
                                      <p:to>
                                        <p:strVal val="visible"/>
                                      </p:to>
                                    </p:set>
                                    <p:animEffect transition="in" filter="wipe(left)">
                                      <p:cBhvr>
                                        <p:cTn id="79" dur="500"/>
                                        <p:tgtEl>
                                          <p:spTgt spid="30720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22</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685800"/>
            <a:ext cx="8610600" cy="5715000"/>
          </a:xfrm>
        </p:spPr>
        <p:txBody>
          <a:bodyPr/>
          <a:lstStyle/>
          <a:p>
            <a:r>
              <a:rPr lang="en-US" sz="2800" dirty="0"/>
              <a:t>Since V=IR, if a voltage V exists across a resistance R, the current I is</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smtClean="0"/>
              <a:t> (–I</a:t>
            </a:r>
            <a:r>
              <a:rPr lang="en-US" sz="2400" baseline="-25000" dirty="0" smtClean="0"/>
              <a:t>0</a:t>
            </a:r>
            <a:r>
              <a:rPr lang="en-US" sz="2400" dirty="0" smtClean="0"/>
              <a:t>) and 0</a:t>
            </a:r>
            <a:r>
              <a:rPr lang="en-US" sz="2400" baseline="-25000" dirty="0" smtClean="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amplitude.  The current is positive when electron flows to one direction and negative when they flow opposite.</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mc:AlternateContent xmlns:mc="http://schemas.openxmlformats.org/markup-compatibility/2006">
              <mc:Choice xmlns:v="urn:schemas-microsoft-com:vml" Requires="v">
                <p:oleObj spid="_x0000_s133407" name="Equation" r:id="rId3" imgW="482400" imgH="368280" progId="Equation.DSMT4">
                  <p:embed/>
                </p:oleObj>
              </mc:Choice>
              <mc:Fallback>
                <p:oleObj name="Equation" r:id="rId3" imgW="4824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384300"/>
                        <a:ext cx="1447800" cy="1173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mc:AlternateContent xmlns:mc="http://schemas.openxmlformats.org/markup-compatibility/2006">
              <mc:Choice xmlns:v="urn:schemas-microsoft-com:vml" Requires="v">
                <p:oleObj spid="_x0000_s133408" name="Equation" r:id="rId5" imgW="799920" imgH="368280" progId="Equation.DSMT4">
                  <p:embed/>
                </p:oleObj>
              </mc:Choice>
              <mc:Fallback>
                <p:oleObj name="Equation" r:id="rId5" imgW="79992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1417638"/>
                        <a:ext cx="2398712" cy="1173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mc:AlternateContent xmlns:mc="http://schemas.openxmlformats.org/markup-compatibility/2006">
              <mc:Choice xmlns:v="urn:schemas-microsoft-com:vml" Requires="v">
                <p:oleObj spid="_x0000_s133409" name="Equation" r:id="rId7" imgW="533160" imgH="203040" progId="Equation.DSMT4">
                  <p:embed/>
                </p:oleObj>
              </mc:Choice>
              <mc:Fallback>
                <p:oleObj name="Equation" r:id="rId7" imgW="533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716088"/>
                        <a:ext cx="1600200"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08231" name="Oval 7"/>
          <p:cNvSpPr>
            <a:spLocks noChangeArrowheads="1"/>
          </p:cNvSpPr>
          <p:nvPr/>
        </p:nvSpPr>
        <p:spPr bwMode="auto">
          <a:xfrm>
            <a:off x="2743200" y="144145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268663" y="1143000"/>
            <a:ext cx="2903537" cy="425450"/>
            <a:chOff x="1946" y="740"/>
            <a:chExt cx="1542"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1946" y="874"/>
              <a:ext cx="733" cy="93"/>
            </a:xfrm>
            <a:prstGeom prst="curvedConnector4">
              <a:avLst>
                <a:gd name="adj1" fmla="val 44611"/>
                <a:gd name="adj2" fmla="val -27958"/>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835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left)">
                                      <p:cBhvr>
                                        <p:cTn id="7" dur="5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8228"/>
                                        </p:tgtEl>
                                        <p:attrNameLst>
                                          <p:attrName>style.visibility</p:attrName>
                                        </p:attrNameLst>
                                      </p:cBhvr>
                                      <p:to>
                                        <p:strVal val="visible"/>
                                      </p:to>
                                    </p:set>
                                    <p:animEffect transition="in" filter="wipe(left)">
                                      <p:cBhvr>
                                        <p:cTn id="12" dur="500"/>
                                        <p:tgtEl>
                                          <p:spTgt spid="3082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8229"/>
                                        </p:tgtEl>
                                        <p:attrNameLst>
                                          <p:attrName>style.visibility</p:attrName>
                                        </p:attrNameLst>
                                      </p:cBhvr>
                                      <p:to>
                                        <p:strVal val="visible"/>
                                      </p:to>
                                    </p:set>
                                    <p:animEffect transition="in" filter="wipe(left)">
                                      <p:cBhvr>
                                        <p:cTn id="17" dur="500"/>
                                        <p:tgtEl>
                                          <p:spTgt spid="3082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08231"/>
                                        </p:tgtEl>
                                        <p:attrNameLst>
                                          <p:attrName>style.visibility</p:attrName>
                                        </p:attrNameLst>
                                      </p:cBhvr>
                                      <p:to>
                                        <p:strVal val="visible"/>
                                      </p:to>
                                    </p:set>
                                    <p:anim calcmode="lin" valueType="num">
                                      <p:cBhvr>
                                        <p:cTn id="22" dur="500" fill="hold"/>
                                        <p:tgtEl>
                                          <p:spTgt spid="308231"/>
                                        </p:tgtEl>
                                        <p:attrNameLst>
                                          <p:attrName>ppt_w</p:attrName>
                                        </p:attrNameLst>
                                      </p:cBhvr>
                                      <p:tavLst>
                                        <p:tav tm="0">
                                          <p:val>
                                            <p:fltVal val="0"/>
                                          </p:val>
                                        </p:tav>
                                        <p:tav tm="100000">
                                          <p:val>
                                            <p:strVal val="#ppt_w"/>
                                          </p:val>
                                        </p:tav>
                                      </p:tavLst>
                                    </p:anim>
                                    <p:anim calcmode="lin" valueType="num">
                                      <p:cBhvr>
                                        <p:cTn id="23" dur="500" fill="hold"/>
                                        <p:tgtEl>
                                          <p:spTgt spid="308231"/>
                                        </p:tgtEl>
                                        <p:attrNameLst>
                                          <p:attrName>ppt_h</p:attrName>
                                        </p:attrNameLst>
                                      </p:cBhvr>
                                      <p:tavLst>
                                        <p:tav tm="0">
                                          <p:val>
                                            <p:fltVal val="0"/>
                                          </p:val>
                                        </p:tav>
                                        <p:tav tm="100000">
                                          <p:val>
                                            <p:strVal val="#ppt_h"/>
                                          </p:val>
                                        </p:tav>
                                      </p:tavLst>
                                    </p:anim>
                                    <p:animEffect transition="in" filter="fade">
                                      <p:cBhvr>
                                        <p:cTn id="24" dur="500"/>
                                        <p:tgtEl>
                                          <p:spTgt spid="3082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8230"/>
                                        </p:tgtEl>
                                        <p:attrNameLst>
                                          <p:attrName>style.visibility</p:attrName>
                                        </p:attrNameLst>
                                      </p:cBhvr>
                                      <p:to>
                                        <p:strVal val="visible"/>
                                      </p:to>
                                    </p:set>
                                    <p:animEffect transition="in" filter="wipe(left)">
                                      <p:cBhvr>
                                        <p:cTn id="34" dur="500"/>
                                        <p:tgtEl>
                                          <p:spTgt spid="3082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8227">
                                            <p:txEl>
                                              <p:pRg st="3" end="3"/>
                                            </p:txEl>
                                          </p:spTgt>
                                        </p:tgtEl>
                                        <p:attrNameLst>
                                          <p:attrName>style.visibility</p:attrName>
                                        </p:attrNameLst>
                                      </p:cBhvr>
                                      <p:to>
                                        <p:strVal val="visible"/>
                                      </p:to>
                                    </p:set>
                                    <p:animEffect transition="in" filter="wipe(left)">
                                      <p:cBhvr>
                                        <p:cTn id="39" dur="500"/>
                                        <p:tgtEl>
                                          <p:spTgt spid="30822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8227">
                                            <p:txEl>
                                              <p:pRg st="4" end="4"/>
                                            </p:txEl>
                                          </p:spTgt>
                                        </p:tgtEl>
                                        <p:attrNameLst>
                                          <p:attrName>style.visibility</p:attrName>
                                        </p:attrNameLst>
                                      </p:cBhvr>
                                      <p:to>
                                        <p:strVal val="visible"/>
                                      </p:to>
                                    </p:set>
                                    <p:animEffect transition="in" filter="wipe(left)">
                                      <p:cBhvr>
                                        <p:cTn id="44" dur="500"/>
                                        <p:tgtEl>
                                          <p:spTgt spid="30822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8227">
                                            <p:txEl>
                                              <p:pRg st="5" end="5"/>
                                            </p:txEl>
                                          </p:spTgt>
                                        </p:tgtEl>
                                        <p:attrNameLst>
                                          <p:attrName>style.visibility</p:attrName>
                                        </p:attrNameLst>
                                      </p:cBhvr>
                                      <p:to>
                                        <p:strVal val="visible"/>
                                      </p:to>
                                    </p:set>
                                    <p:animEffect transition="in" filter="wipe(left)">
                                      <p:cBhvr>
                                        <p:cTn id="49" dur="500"/>
                                        <p:tgtEl>
                                          <p:spTgt spid="30822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8227">
                                            <p:txEl>
                                              <p:pRg st="6" end="6"/>
                                            </p:txEl>
                                          </p:spTgt>
                                        </p:tgtEl>
                                        <p:attrNameLst>
                                          <p:attrName>style.visibility</p:attrName>
                                        </p:attrNameLst>
                                      </p:cBhvr>
                                      <p:to>
                                        <p:strVal val="visible"/>
                                      </p:to>
                                    </p:set>
                                    <p:animEffect transition="in" filter="wipe(left)">
                                      <p:cBhvr>
                                        <p:cTn id="54" dur="500"/>
                                        <p:tgtEl>
                                          <p:spTgt spid="3082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8227">
                                            <p:txEl>
                                              <p:pRg st="7" end="7"/>
                                            </p:txEl>
                                          </p:spTgt>
                                        </p:tgtEl>
                                        <p:attrNameLst>
                                          <p:attrName>style.visibility</p:attrName>
                                        </p:attrNameLst>
                                      </p:cBhvr>
                                      <p:to>
                                        <p:strVal val="visible"/>
                                      </p:to>
                                    </p:set>
                                    <p:animEffect transition="in" filter="wipe(left)">
                                      <p:cBhvr>
                                        <p:cTn id="59" dur="500"/>
                                        <p:tgtEl>
                                          <p:spTgt spid="30822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8227">
                                            <p:txEl>
                                              <p:pRg st="8" end="8"/>
                                            </p:txEl>
                                          </p:spTgt>
                                        </p:tgtEl>
                                        <p:attrNameLst>
                                          <p:attrName>style.visibility</p:attrName>
                                        </p:attrNameLst>
                                      </p:cBhvr>
                                      <p:to>
                                        <p:strVal val="visible"/>
                                      </p:to>
                                    </p:set>
                                    <p:animEffect transition="in" filter="wipe(left)">
                                      <p:cBhvr>
                                        <p:cTn id="64" dur="500"/>
                                        <p:tgtEl>
                                          <p:spTgt spid="308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P spid="3082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Oct. 16,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23</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mc:AlternateContent xmlns:mc="http://schemas.openxmlformats.org/markup-compatibility/2006">
              <mc:Choice xmlns:v="urn:schemas-microsoft-com:vml" Requires="v">
                <p:oleObj spid="_x0000_s134713" name="Equation" r:id="rId4" imgW="1282680" imgH="228600" progId="Equation.DSMT4">
                  <p:embed/>
                </p:oleObj>
              </mc:Choice>
              <mc:Fallback>
                <p:oleObj name="Equation" r:id="rId4" imgW="12826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295400"/>
                        <a:ext cx="2743200" cy="5191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mc:AlternateContent xmlns:mc="http://schemas.openxmlformats.org/markup-compatibility/2006">
              <mc:Choice xmlns:v="urn:schemas-microsoft-com:vml" Requires="v">
                <p:oleObj spid="_x0000_s134714" name="Equation" r:id="rId6" imgW="622080" imgH="368280" progId="Equation.DSMT4">
                  <p:embed/>
                </p:oleObj>
              </mc:Choice>
              <mc:Fallback>
                <p:oleObj name="Equation" r:id="rId6" imgW="62208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336800"/>
                        <a:ext cx="1143000"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mc:AlternateContent xmlns:mc="http://schemas.openxmlformats.org/markup-compatibility/2006">
              <mc:Choice xmlns:v="urn:schemas-microsoft-com:vml" Requires="v">
                <p:oleObj spid="_x0000_s134715" name="Equation" r:id="rId8" imgW="1130040" imgH="279360" progId="Equation.DSMT4">
                  <p:embed/>
                </p:oleObj>
              </mc:Choice>
              <mc:Fallback>
                <p:oleObj name="Equation" r:id="rId8" imgW="113004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225" y="3814763"/>
                        <a:ext cx="2416175" cy="6350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mc:AlternateContent xmlns:mc="http://schemas.openxmlformats.org/markup-compatibility/2006">
              <mc:Choice xmlns:v="urn:schemas-microsoft-com:vml" Requires="v">
                <p:oleObj spid="_x0000_s134716" name="Equation" r:id="rId10" imgW="723600" imgH="469800" progId="Equation.DSMT4">
                  <p:embed/>
                </p:oleObj>
              </mc:Choice>
              <mc:Fallback>
                <p:oleObj name="Equation" r:id="rId10" imgW="723600" imgH="469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567113"/>
                        <a:ext cx="1676400" cy="115728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mc:AlternateContent xmlns:mc="http://schemas.openxmlformats.org/markup-compatibility/2006">
              <mc:Choice xmlns:v="urn:schemas-microsoft-com:vml" Requires="v">
                <p:oleObj spid="_x0000_s134717" name="Equation" r:id="rId12" imgW="546100" imgH="381000" progId="Equation.DSMT4">
                  <p:embed/>
                </p:oleObj>
              </mc:Choice>
              <mc:Fallback>
                <p:oleObj name="Equation" r:id="rId12" imgW="546100" imgH="381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0213" y="5313363"/>
                        <a:ext cx="1166812" cy="8636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mc:AlternateContent xmlns:mc="http://schemas.openxmlformats.org/markup-compatibility/2006">
              <mc:Choice xmlns:v="urn:schemas-microsoft-com:vml" Requires="v">
                <p:oleObj spid="_x0000_s134718" name="Equation" r:id="rId14" imgW="609480" imgH="368280" progId="Equation.DSMT4">
                  <p:embed/>
                </p:oleObj>
              </mc:Choice>
              <mc:Fallback>
                <p:oleObj name="Equation" r:id="rId14" imgW="6094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6775" y="5327650"/>
                        <a:ext cx="1303338" cy="8350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5031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9252">
                                            <p:txEl>
                                              <p:pRg st="0" end="0"/>
                                            </p:txEl>
                                          </p:spTgt>
                                        </p:tgtEl>
                                        <p:attrNameLst>
                                          <p:attrName>style.visibility</p:attrName>
                                        </p:attrNameLst>
                                      </p:cBhvr>
                                      <p:to>
                                        <p:strVal val="visible"/>
                                      </p:to>
                                    </p:set>
                                    <p:animEffect transition="in" filter="wipe(left)">
                                      <p:cBhvr>
                                        <p:cTn id="7" dur="500"/>
                                        <p:tgtEl>
                                          <p:spTgt spid="309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9253"/>
                                        </p:tgtEl>
                                        <p:attrNameLst>
                                          <p:attrName>style.visibility</p:attrName>
                                        </p:attrNameLst>
                                      </p:cBhvr>
                                      <p:to>
                                        <p:strVal val="visible"/>
                                      </p:to>
                                    </p:set>
                                    <p:animEffect transition="in" filter="wipe(left)">
                                      <p:cBhvr>
                                        <p:cTn id="12" dur="500"/>
                                        <p:tgtEl>
                                          <p:spTgt spid="3092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9252">
                                            <p:txEl>
                                              <p:pRg st="2" end="2"/>
                                            </p:txEl>
                                          </p:spTgt>
                                        </p:tgtEl>
                                        <p:attrNameLst>
                                          <p:attrName>style.visibility</p:attrName>
                                        </p:attrNameLst>
                                      </p:cBhvr>
                                      <p:to>
                                        <p:strVal val="visible"/>
                                      </p:to>
                                    </p:set>
                                    <p:animEffect transition="in" filter="wipe(left)">
                                      <p:cBhvr>
                                        <p:cTn id="17" dur="500"/>
                                        <p:tgtEl>
                                          <p:spTgt spid="309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9250"/>
                                        </p:tgtEl>
                                        <p:attrNameLst>
                                          <p:attrName>style.visibility</p:attrName>
                                        </p:attrNameLst>
                                      </p:cBhvr>
                                      <p:to>
                                        <p:strVal val="visible"/>
                                      </p:to>
                                    </p:set>
                                    <p:anim calcmode="lin" valueType="num">
                                      <p:cBhvr>
                                        <p:cTn id="22" dur="500" fill="hold"/>
                                        <p:tgtEl>
                                          <p:spTgt spid="309250"/>
                                        </p:tgtEl>
                                        <p:attrNameLst>
                                          <p:attrName>ppt_w</p:attrName>
                                        </p:attrNameLst>
                                      </p:cBhvr>
                                      <p:tavLst>
                                        <p:tav tm="0">
                                          <p:val>
                                            <p:fltVal val="0"/>
                                          </p:val>
                                        </p:tav>
                                        <p:tav tm="100000">
                                          <p:val>
                                            <p:strVal val="#ppt_w"/>
                                          </p:val>
                                        </p:tav>
                                      </p:tavLst>
                                    </p:anim>
                                    <p:anim calcmode="lin" valueType="num">
                                      <p:cBhvr>
                                        <p:cTn id="23" dur="500" fill="hold"/>
                                        <p:tgtEl>
                                          <p:spTgt spid="309250"/>
                                        </p:tgtEl>
                                        <p:attrNameLst>
                                          <p:attrName>ppt_h</p:attrName>
                                        </p:attrNameLst>
                                      </p:cBhvr>
                                      <p:tavLst>
                                        <p:tav tm="0">
                                          <p:val>
                                            <p:fltVal val="0"/>
                                          </p:val>
                                        </p:tav>
                                        <p:tav tm="100000">
                                          <p:val>
                                            <p:strVal val="#ppt_h"/>
                                          </p:val>
                                        </p:tav>
                                      </p:tavLst>
                                    </p:anim>
                                    <p:animEffect transition="in" filter="fade">
                                      <p:cBhvr>
                                        <p:cTn id="24" dur="500"/>
                                        <p:tgtEl>
                                          <p:spTgt spid="3092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9252">
                                            <p:txEl>
                                              <p:pRg st="3" end="3"/>
                                            </p:txEl>
                                          </p:spTgt>
                                        </p:tgtEl>
                                        <p:attrNameLst>
                                          <p:attrName>style.visibility</p:attrName>
                                        </p:attrNameLst>
                                      </p:cBhvr>
                                      <p:to>
                                        <p:strVal val="visible"/>
                                      </p:to>
                                    </p:set>
                                    <p:animEffect transition="in" filter="wipe(left)">
                                      <p:cBhvr>
                                        <p:cTn id="29" dur="500"/>
                                        <p:tgtEl>
                                          <p:spTgt spid="30925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9254"/>
                                        </p:tgtEl>
                                        <p:attrNameLst>
                                          <p:attrName>style.visibility</p:attrName>
                                        </p:attrNameLst>
                                      </p:cBhvr>
                                      <p:to>
                                        <p:strVal val="visible"/>
                                      </p:to>
                                    </p:set>
                                    <p:animEffect transition="in" filter="wipe(left)">
                                      <p:cBhvr>
                                        <p:cTn id="34" dur="500"/>
                                        <p:tgtEl>
                                          <p:spTgt spid="3092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9252">
                                            <p:txEl>
                                              <p:pRg st="4" end="4"/>
                                            </p:txEl>
                                          </p:spTgt>
                                        </p:tgtEl>
                                        <p:attrNameLst>
                                          <p:attrName>style.visibility</p:attrName>
                                        </p:attrNameLst>
                                      </p:cBhvr>
                                      <p:to>
                                        <p:strVal val="visible"/>
                                      </p:to>
                                    </p:set>
                                    <p:animEffect transition="in" filter="wipe(left)">
                                      <p:cBhvr>
                                        <p:cTn id="39" dur="500"/>
                                        <p:tgtEl>
                                          <p:spTgt spid="30925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9255"/>
                                        </p:tgtEl>
                                        <p:attrNameLst>
                                          <p:attrName>style.visibility</p:attrName>
                                        </p:attrNameLst>
                                      </p:cBhvr>
                                      <p:to>
                                        <p:strVal val="visible"/>
                                      </p:to>
                                    </p:set>
                                    <p:animEffect transition="in" filter="wipe(left)">
                                      <p:cBhvr>
                                        <p:cTn id="44" dur="500"/>
                                        <p:tgtEl>
                                          <p:spTgt spid="30925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9257"/>
                                        </p:tgtEl>
                                        <p:attrNameLst>
                                          <p:attrName>style.visibility</p:attrName>
                                        </p:attrNameLst>
                                      </p:cBhvr>
                                      <p:to>
                                        <p:strVal val="visible"/>
                                      </p:to>
                                    </p:set>
                                    <p:animEffect transition="in" filter="wipe(left)">
                                      <p:cBhvr>
                                        <p:cTn id="49" dur="500"/>
                                        <p:tgtEl>
                                          <p:spTgt spid="30925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9256"/>
                                        </p:tgtEl>
                                        <p:attrNameLst>
                                          <p:attrName>style.visibility</p:attrName>
                                        </p:attrNameLst>
                                      </p:cBhvr>
                                      <p:to>
                                        <p:strVal val="visible"/>
                                      </p:to>
                                    </p:set>
                                    <p:animEffect transition="in" filter="wipe(left)">
                                      <p:cBhvr>
                                        <p:cTn id="54" dur="500"/>
                                        <p:tgtEl>
                                          <p:spTgt spid="30925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9252">
                                            <p:txEl>
                                              <p:pRg st="7" end="7"/>
                                            </p:txEl>
                                          </p:spTgt>
                                        </p:tgtEl>
                                        <p:attrNameLst>
                                          <p:attrName>style.visibility</p:attrName>
                                        </p:attrNameLst>
                                      </p:cBhvr>
                                      <p:to>
                                        <p:strVal val="visible"/>
                                      </p:to>
                                    </p:set>
                                    <p:animEffect transition="in" filter="wipe(left)">
                                      <p:cBhvr>
                                        <p:cTn id="59" dur="500"/>
                                        <p:tgtEl>
                                          <p:spTgt spid="309252">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9258"/>
                                        </p:tgtEl>
                                        <p:attrNameLst>
                                          <p:attrName>style.visibility</p:attrName>
                                        </p:attrNameLst>
                                      </p:cBhvr>
                                      <p:to>
                                        <p:strVal val="visible"/>
                                      </p:to>
                                    </p:set>
                                    <p:animEffect transition="in" filter="wipe(left)">
                                      <p:cBhvr>
                                        <p:cTn id="64" dur="500"/>
                                        <p:tgtEl>
                                          <p:spTgt spid="3092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09259"/>
                                        </p:tgtEl>
                                        <p:attrNameLst>
                                          <p:attrName>style.visibility</p:attrName>
                                        </p:attrNameLst>
                                      </p:cBhvr>
                                      <p:to>
                                        <p:strVal val="visible"/>
                                      </p:to>
                                    </p:set>
                                    <p:animEffect transition="in" filter="wipe(left)">
                                      <p:cBhvr>
                                        <p:cTn id="69" dur="500"/>
                                        <p:tgtEl>
                                          <p:spTgt spid="30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build="p"/>
      <p:bldP spid="3092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Oct. 16,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24</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228600" y="685800"/>
            <a:ext cx="8610600" cy="5715000"/>
          </a:xfrm>
        </p:spPr>
        <p:txBody>
          <a:bodyPr/>
          <a:lstStyle/>
          <a:p>
            <a:pPr>
              <a:lnSpc>
                <a:spcPct val="80000"/>
              </a:lnSpc>
            </a:pPr>
            <a:r>
              <a:rPr lang="en-US" sz="2800"/>
              <a:t>The square root of each of these are called root-mean-square, or rms:</a:t>
            </a:r>
          </a:p>
          <a:p>
            <a:pPr>
              <a:lnSpc>
                <a:spcPct val="80000"/>
              </a:lnSpc>
            </a:pPr>
            <a:endParaRPr lang="en-US" sz="2800"/>
          </a:p>
          <a:p>
            <a:pPr>
              <a:lnSpc>
                <a:spcPct val="80000"/>
              </a:lnSpc>
            </a:pPr>
            <a:r>
              <a:rPr lang="en-US" sz="2800"/>
              <a:t>rms values are sometimes called effective values</a:t>
            </a:r>
          </a:p>
          <a:p>
            <a:pPr lvl="1">
              <a:lnSpc>
                <a:spcPct val="80000"/>
              </a:lnSpc>
            </a:pPr>
            <a:r>
              <a:rPr lang="en-US" sz="2400"/>
              <a:t>These are useful quantities since they can substitute current and voltage directly in power, as if they are in DC </a:t>
            </a:r>
          </a:p>
          <a:p>
            <a:pPr lvl="1">
              <a:lnSpc>
                <a:spcPct val="80000"/>
              </a:lnSpc>
            </a:pPr>
            <a:endParaRPr lang="en-US" sz="2400"/>
          </a:p>
          <a:p>
            <a:pPr lvl="1">
              <a:lnSpc>
                <a:spcPct val="80000"/>
              </a:lnSpc>
            </a:pPr>
            <a:endParaRPr lang="en-US" sz="2400"/>
          </a:p>
          <a:p>
            <a:pPr lvl="1">
              <a:lnSpc>
                <a:spcPct val="80000"/>
              </a:lnSpc>
            </a:pPr>
            <a:r>
              <a:rPr lang="en-US" sz="2400"/>
              <a:t>In other words, an AC of peak voltage V</a:t>
            </a:r>
            <a:r>
              <a:rPr lang="en-US" sz="2400" baseline="-25000"/>
              <a:t>0</a:t>
            </a:r>
            <a:r>
              <a:rPr lang="en-US" sz="2400"/>
              <a:t> or peak current I</a:t>
            </a:r>
            <a:r>
              <a:rPr lang="en-US" sz="2400" baseline="-25000"/>
              <a:t>0</a:t>
            </a:r>
            <a:r>
              <a:rPr lang="en-US" sz="2400"/>
              <a:t> produces as much power as DC voltage of V</a:t>
            </a:r>
            <a:r>
              <a:rPr lang="en-US" sz="2400" baseline="-25000"/>
              <a:t>rms</a:t>
            </a:r>
            <a:r>
              <a:rPr lang="en-US" sz="2400"/>
              <a:t> or DC current I</a:t>
            </a:r>
            <a:r>
              <a:rPr lang="en-US" sz="2400" baseline="-25000"/>
              <a:t>rms</a:t>
            </a:r>
            <a:r>
              <a:rPr lang="en-US" sz="2400"/>
              <a:t>.</a:t>
            </a:r>
          </a:p>
          <a:p>
            <a:pPr lvl="1">
              <a:lnSpc>
                <a:spcPct val="80000"/>
              </a:lnSpc>
            </a:pPr>
            <a:r>
              <a:rPr lang="en-US" sz="2400"/>
              <a:t>So normally, rms values in AC are specified or measured.</a:t>
            </a:r>
          </a:p>
          <a:p>
            <a:pPr lvl="2">
              <a:lnSpc>
                <a:spcPct val="80000"/>
              </a:lnSpc>
            </a:pPr>
            <a:r>
              <a:rPr lang="en-US" sz="2000"/>
              <a:t>US uses 115V rms voltage.  What is the peak voltage?</a:t>
            </a:r>
          </a:p>
          <a:p>
            <a:pPr lvl="2">
              <a:lnSpc>
                <a:spcPct val="80000"/>
              </a:lnSpc>
            </a:pPr>
            <a:r>
              <a:rPr lang="en-US" sz="2000"/>
              <a:t> </a:t>
            </a:r>
          </a:p>
          <a:p>
            <a:pPr lvl="2">
              <a:lnSpc>
                <a:spcPct val="80000"/>
              </a:lnSpc>
            </a:pPr>
            <a:r>
              <a:rPr lang="en-US" sz="2000"/>
              <a:t> Europe uses 240V</a:t>
            </a:r>
          </a:p>
          <a:p>
            <a:pPr lvl="2">
              <a:lnSpc>
                <a:spcPct val="80000"/>
              </a:lnSpc>
            </a:pPr>
            <a:r>
              <a:rPr lang="en-US" sz="200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mc:AlternateContent xmlns:mc="http://schemas.openxmlformats.org/markup-compatibility/2006">
              <mc:Choice xmlns:v="urn:schemas-microsoft-com:vml" Requires="v">
                <p:oleObj spid="_x0000_s210959" name="Equation" r:id="rId3" imgW="1549080" imgH="393480" progId="Equation.DSMT4">
                  <p:embed/>
                </p:oleObj>
              </mc:Choice>
              <mc:Fallback>
                <p:oleObj name="Equation" r:id="rId3" imgW="15490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2714625" cy="7318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mc:AlternateContent xmlns:mc="http://schemas.openxmlformats.org/markup-compatibility/2006">
              <mc:Choice xmlns:v="urn:schemas-microsoft-com:vml" Requires="v">
                <p:oleObj spid="_x0000_s210960" name="Equation" r:id="rId5" imgW="1587240" imgH="393480" progId="Equation.DSMT4">
                  <p:embed/>
                </p:oleObj>
              </mc:Choice>
              <mc:Fallback>
                <p:oleObj name="Equation" r:id="rId5" imgW="15872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1143000"/>
                        <a:ext cx="2781300" cy="7302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mc:AlternateContent xmlns:mc="http://schemas.openxmlformats.org/markup-compatibility/2006">
              <mc:Choice xmlns:v="urn:schemas-microsoft-com:vml" Requires="v">
                <p:oleObj spid="_x0000_s210961" name="Equation" r:id="rId7" imgW="1054080" imgH="368280" progId="Equation.DSMT4">
                  <p:embed/>
                </p:oleObj>
              </mc:Choice>
              <mc:Fallback>
                <p:oleObj name="Equation" r:id="rId7" imgW="105408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971800"/>
                        <a:ext cx="1935163"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mc:AlternateContent xmlns:mc="http://schemas.openxmlformats.org/markup-compatibility/2006">
              <mc:Choice xmlns:v="urn:schemas-microsoft-com:vml" Requires="v">
                <p:oleObj spid="_x0000_s210962" name="Equation" r:id="rId9" imgW="977760" imgH="393480" progId="Equation.DSMT4">
                  <p:embed/>
                </p:oleObj>
              </mc:Choice>
              <mc:Fallback>
                <p:oleObj name="Equation" r:id="rId9" imgW="9777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9700" y="2971800"/>
                        <a:ext cx="1795463" cy="7667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80" name="Object 8"/>
          <p:cNvGraphicFramePr>
            <a:graphicFrameLocks noChangeAspect="1"/>
          </p:cNvGraphicFramePr>
          <p:nvPr/>
        </p:nvGraphicFramePr>
        <p:xfrm>
          <a:off x="1524000" y="5029200"/>
          <a:ext cx="457200" cy="336550"/>
        </p:xfrm>
        <a:graphic>
          <a:graphicData uri="http://schemas.openxmlformats.org/presentationml/2006/ole">
            <mc:AlternateContent xmlns:mc="http://schemas.openxmlformats.org/markup-compatibility/2006">
              <mc:Choice xmlns:v="urn:schemas-microsoft-com:vml" Requires="v">
                <p:oleObj spid="_x0000_s210963"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029200"/>
                        <a:ext cx="4572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1" name="Object 9"/>
          <p:cNvGraphicFramePr>
            <a:graphicFrameLocks noChangeAspect="1"/>
          </p:cNvGraphicFramePr>
          <p:nvPr/>
        </p:nvGraphicFramePr>
        <p:xfrm>
          <a:off x="1973263" y="5029200"/>
          <a:ext cx="854075" cy="379413"/>
        </p:xfrm>
        <a:graphic>
          <a:graphicData uri="http://schemas.openxmlformats.org/presentationml/2006/ole">
            <mc:AlternateContent xmlns:mc="http://schemas.openxmlformats.org/markup-compatibility/2006">
              <mc:Choice xmlns:v="urn:schemas-microsoft-com:vml" Requires="v">
                <p:oleObj spid="_x0000_s210964" name="Equation" r:id="rId13" imgW="545760" imgH="228600" progId="Equation.DSMT4">
                  <p:embed/>
                </p:oleObj>
              </mc:Choice>
              <mc:Fallback>
                <p:oleObj name="Equation" r:id="rId13"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3263" y="5029200"/>
                        <a:ext cx="854075" cy="3794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2" name="Object 10"/>
          <p:cNvGraphicFramePr>
            <a:graphicFrameLocks noChangeAspect="1"/>
          </p:cNvGraphicFramePr>
          <p:nvPr/>
        </p:nvGraphicFramePr>
        <p:xfrm>
          <a:off x="2957513" y="5029200"/>
          <a:ext cx="1770062" cy="336550"/>
        </p:xfrm>
        <a:graphic>
          <a:graphicData uri="http://schemas.openxmlformats.org/presentationml/2006/ole">
            <mc:AlternateContent xmlns:mc="http://schemas.openxmlformats.org/markup-compatibility/2006">
              <mc:Choice xmlns:v="urn:schemas-microsoft-com:vml" Requires="v">
                <p:oleObj spid="_x0000_s210965" name="Equation" r:id="rId15" imgW="1130040" imgH="203040" progId="Equation.DSMT4">
                  <p:embed/>
                </p:oleObj>
              </mc:Choice>
              <mc:Fallback>
                <p:oleObj name="Equation" r:id="rId15" imgW="1130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7513" y="5029200"/>
                        <a:ext cx="1770062"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mc:AlternateContent xmlns:mc="http://schemas.openxmlformats.org/markup-compatibility/2006">
              <mc:Choice xmlns:v="urn:schemas-microsoft-com:vml" Requires="v">
                <p:oleObj spid="_x0000_s210966" name="Equation" r:id="rId17" imgW="291960" imgH="203040" progId="Equation.DSMT4">
                  <p:embed/>
                </p:oleObj>
              </mc:Choice>
              <mc:Fallback>
                <p:oleObj name="Equation" r:id="rId17"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7175" y="5640388"/>
                        <a:ext cx="4572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mc:AlternateContent xmlns:mc="http://schemas.openxmlformats.org/markup-compatibility/2006">
              <mc:Choice xmlns:v="urn:schemas-microsoft-com:vml" Requires="v">
                <p:oleObj spid="_x0000_s210967"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6438" y="5640388"/>
                        <a:ext cx="854075" cy="3794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mc:AlternateContent xmlns:mc="http://schemas.openxmlformats.org/markup-compatibility/2006">
              <mc:Choice xmlns:v="urn:schemas-microsoft-com:vml" Requires="v">
                <p:oleObj spid="_x0000_s210968" name="Equation" r:id="rId19" imgW="1054080" imgH="203040" progId="Equation.DSMT4">
                  <p:embed/>
                </p:oleObj>
              </mc:Choice>
              <mc:Fallback>
                <p:oleObj name="Equation" r:id="rId19" imgW="105408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9425" y="5640388"/>
                        <a:ext cx="16510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mc:AlternateContent xmlns:mc="http://schemas.openxmlformats.org/markup-compatibility/2006">
              <mc:Choice xmlns:v="urn:schemas-microsoft-com:vml" Requires="v">
                <p:oleObj spid="_x0000_s210969" name="Equation" r:id="rId21" imgW="698400" imgH="215640" progId="Equation.DSMT4">
                  <p:embed/>
                </p:oleObj>
              </mc:Choice>
              <mc:Fallback>
                <p:oleObj name="Equation" r:id="rId21" imgW="698400" imgH="215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2500" y="3160713"/>
                        <a:ext cx="1282700" cy="420687"/>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6884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wipe(left)">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0276"/>
                                        </p:tgtEl>
                                        <p:attrNameLst>
                                          <p:attrName>style.visibility</p:attrName>
                                        </p:attrNameLst>
                                      </p:cBhvr>
                                      <p:to>
                                        <p:strVal val="visible"/>
                                      </p:to>
                                    </p:set>
                                    <p:animEffect transition="in" filter="wipe(left)">
                                      <p:cBhvr>
                                        <p:cTn id="12" dur="500"/>
                                        <p:tgtEl>
                                          <p:spTgt spid="310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0277"/>
                                        </p:tgtEl>
                                        <p:attrNameLst>
                                          <p:attrName>style.visibility</p:attrName>
                                        </p:attrNameLst>
                                      </p:cBhvr>
                                      <p:to>
                                        <p:strVal val="visible"/>
                                      </p:to>
                                    </p:set>
                                    <p:animEffect transition="in" filter="wipe(left)">
                                      <p:cBhvr>
                                        <p:cTn id="17" dur="500"/>
                                        <p:tgtEl>
                                          <p:spTgt spid="310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0275">
                                            <p:txEl>
                                              <p:pRg st="2" end="2"/>
                                            </p:txEl>
                                          </p:spTgt>
                                        </p:tgtEl>
                                        <p:attrNameLst>
                                          <p:attrName>style.visibility</p:attrName>
                                        </p:attrNameLst>
                                      </p:cBhvr>
                                      <p:to>
                                        <p:strVal val="visible"/>
                                      </p:to>
                                    </p:set>
                                    <p:animEffect transition="in" filter="wipe(left)">
                                      <p:cBhvr>
                                        <p:cTn id="22" dur="500"/>
                                        <p:tgtEl>
                                          <p:spTgt spid="3102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0275">
                                            <p:txEl>
                                              <p:pRg st="3" end="3"/>
                                            </p:txEl>
                                          </p:spTgt>
                                        </p:tgtEl>
                                        <p:attrNameLst>
                                          <p:attrName>style.visibility</p:attrName>
                                        </p:attrNameLst>
                                      </p:cBhvr>
                                      <p:to>
                                        <p:strVal val="visible"/>
                                      </p:to>
                                    </p:set>
                                    <p:animEffect transition="in" filter="wipe(left)">
                                      <p:cBhvr>
                                        <p:cTn id="27" dur="500"/>
                                        <p:tgtEl>
                                          <p:spTgt spid="3102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0278"/>
                                        </p:tgtEl>
                                        <p:attrNameLst>
                                          <p:attrName>style.visibility</p:attrName>
                                        </p:attrNameLst>
                                      </p:cBhvr>
                                      <p:to>
                                        <p:strVal val="visible"/>
                                      </p:to>
                                    </p:set>
                                    <p:animEffect transition="in" filter="wipe(left)">
                                      <p:cBhvr>
                                        <p:cTn id="32" dur="500"/>
                                        <p:tgtEl>
                                          <p:spTgt spid="3102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0279"/>
                                        </p:tgtEl>
                                        <p:attrNameLst>
                                          <p:attrName>style.visibility</p:attrName>
                                        </p:attrNameLst>
                                      </p:cBhvr>
                                      <p:to>
                                        <p:strVal val="visible"/>
                                      </p:to>
                                    </p:set>
                                    <p:animEffect transition="in" filter="wipe(left)">
                                      <p:cBhvr>
                                        <p:cTn id="37" dur="500"/>
                                        <p:tgtEl>
                                          <p:spTgt spid="3102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0286"/>
                                        </p:tgtEl>
                                        <p:attrNameLst>
                                          <p:attrName>style.visibility</p:attrName>
                                        </p:attrNameLst>
                                      </p:cBhvr>
                                      <p:to>
                                        <p:strVal val="visible"/>
                                      </p:to>
                                    </p:set>
                                    <p:animEffect transition="in" filter="wipe(left)">
                                      <p:cBhvr>
                                        <p:cTn id="42" dur="500"/>
                                        <p:tgtEl>
                                          <p:spTgt spid="31028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0275">
                                            <p:txEl>
                                              <p:pRg st="6" end="6"/>
                                            </p:txEl>
                                          </p:spTgt>
                                        </p:tgtEl>
                                        <p:attrNameLst>
                                          <p:attrName>style.visibility</p:attrName>
                                        </p:attrNameLst>
                                      </p:cBhvr>
                                      <p:to>
                                        <p:strVal val="visible"/>
                                      </p:to>
                                    </p:set>
                                    <p:animEffect transition="in" filter="wipe(left)">
                                      <p:cBhvr>
                                        <p:cTn id="47" dur="500"/>
                                        <p:tgtEl>
                                          <p:spTgt spid="31027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10275">
                                            <p:txEl>
                                              <p:pRg st="7" end="7"/>
                                            </p:txEl>
                                          </p:spTgt>
                                        </p:tgtEl>
                                        <p:attrNameLst>
                                          <p:attrName>style.visibility</p:attrName>
                                        </p:attrNameLst>
                                      </p:cBhvr>
                                      <p:to>
                                        <p:strVal val="visible"/>
                                      </p:to>
                                    </p:set>
                                    <p:animEffect transition="in" filter="wipe(left)">
                                      <p:cBhvr>
                                        <p:cTn id="52" dur="500"/>
                                        <p:tgtEl>
                                          <p:spTgt spid="31027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10275">
                                            <p:txEl>
                                              <p:pRg st="8" end="8"/>
                                            </p:txEl>
                                          </p:spTgt>
                                        </p:tgtEl>
                                        <p:attrNameLst>
                                          <p:attrName>style.visibility</p:attrName>
                                        </p:attrNameLst>
                                      </p:cBhvr>
                                      <p:to>
                                        <p:strVal val="visible"/>
                                      </p:to>
                                    </p:set>
                                    <p:animEffect transition="in" filter="wipe(left)">
                                      <p:cBhvr>
                                        <p:cTn id="57" dur="500"/>
                                        <p:tgtEl>
                                          <p:spTgt spid="31027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0280"/>
                                        </p:tgtEl>
                                        <p:attrNameLst>
                                          <p:attrName>style.visibility</p:attrName>
                                        </p:attrNameLst>
                                      </p:cBhvr>
                                      <p:to>
                                        <p:strVal val="visible"/>
                                      </p:to>
                                    </p:set>
                                    <p:animEffect transition="in" filter="wipe(left)">
                                      <p:cBhvr>
                                        <p:cTn id="62" dur="500"/>
                                        <p:tgtEl>
                                          <p:spTgt spid="3102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10281"/>
                                        </p:tgtEl>
                                        <p:attrNameLst>
                                          <p:attrName>style.visibility</p:attrName>
                                        </p:attrNameLst>
                                      </p:cBhvr>
                                      <p:to>
                                        <p:strVal val="visible"/>
                                      </p:to>
                                    </p:set>
                                    <p:animEffect transition="in" filter="wipe(left)">
                                      <p:cBhvr>
                                        <p:cTn id="67" dur="500"/>
                                        <p:tgtEl>
                                          <p:spTgt spid="31028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0282"/>
                                        </p:tgtEl>
                                        <p:attrNameLst>
                                          <p:attrName>style.visibility</p:attrName>
                                        </p:attrNameLst>
                                      </p:cBhvr>
                                      <p:to>
                                        <p:strVal val="visible"/>
                                      </p:to>
                                    </p:set>
                                    <p:animEffect transition="in" filter="wipe(left)">
                                      <p:cBhvr>
                                        <p:cTn id="72" dur="500"/>
                                        <p:tgtEl>
                                          <p:spTgt spid="31028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10275">
                                            <p:txEl>
                                              <p:pRg st="10" end="10"/>
                                            </p:txEl>
                                          </p:spTgt>
                                        </p:tgtEl>
                                        <p:attrNameLst>
                                          <p:attrName>style.visibility</p:attrName>
                                        </p:attrNameLst>
                                      </p:cBhvr>
                                      <p:to>
                                        <p:strVal val="visible"/>
                                      </p:to>
                                    </p:set>
                                    <p:animEffect transition="in" filter="wipe(left)">
                                      <p:cBhvr>
                                        <p:cTn id="77" dur="500"/>
                                        <p:tgtEl>
                                          <p:spTgt spid="310275">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10283"/>
                                        </p:tgtEl>
                                        <p:attrNameLst>
                                          <p:attrName>style.visibility</p:attrName>
                                        </p:attrNameLst>
                                      </p:cBhvr>
                                      <p:to>
                                        <p:strVal val="visible"/>
                                      </p:to>
                                    </p:set>
                                    <p:animEffect transition="in" filter="wipe(left)">
                                      <p:cBhvr>
                                        <p:cTn id="82" dur="500"/>
                                        <p:tgtEl>
                                          <p:spTgt spid="3102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10284"/>
                                        </p:tgtEl>
                                        <p:attrNameLst>
                                          <p:attrName>style.visibility</p:attrName>
                                        </p:attrNameLst>
                                      </p:cBhvr>
                                      <p:to>
                                        <p:strVal val="visible"/>
                                      </p:to>
                                    </p:set>
                                    <p:animEffect transition="in" filter="wipe(left)">
                                      <p:cBhvr>
                                        <p:cTn id="87" dur="500"/>
                                        <p:tgtEl>
                                          <p:spTgt spid="31028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0285"/>
                                        </p:tgtEl>
                                        <p:attrNameLst>
                                          <p:attrName>style.visibility</p:attrName>
                                        </p:attrNameLst>
                                      </p:cBhvr>
                                      <p:to>
                                        <p:strVal val="visible"/>
                                      </p:to>
                                    </p:set>
                                    <p:animEffect transition="in" filter="wipe(left)">
                                      <p:cBhvr>
                                        <p:cTn id="92" dur="500"/>
                                        <p:tgtEl>
                                          <p:spTgt spid="31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Oct. 16, 2017</a:t>
            </a:r>
            <a:endParaRPr lang="en-US"/>
          </a:p>
        </p:txBody>
      </p:sp>
      <p:sp>
        <p:nvSpPr>
          <p:cNvPr id="25" name="Footer Placeholder 4"/>
          <p:cNvSpPr>
            <a:spLocks noGrp="1"/>
          </p:cNvSpPr>
          <p:nvPr>
            <p:ph type="ftr" sz="quarter" idx="11"/>
          </p:nvPr>
        </p:nvSpPr>
        <p:spPr/>
        <p:txBody>
          <a:bodyPr/>
          <a:lstStyle/>
          <a:p>
            <a:r>
              <a:rPr lang="mr-IN" smtClean="0"/>
              <a:t>PHYS 1444-002, Fall 2017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25</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a:t>
            </a:r>
            <a:r>
              <a:rPr lang="en-US" dirty="0" smtClean="0"/>
              <a:t>13 </a:t>
            </a:r>
            <a:endParaRPr lang="en-US" dirty="0"/>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mc:AlternateContent xmlns:mc="http://schemas.openxmlformats.org/markup-compatibility/2006">
              <mc:Choice xmlns:v="urn:schemas-microsoft-com:vml" Requires="v">
                <p:oleObj spid="_x0000_s169069" name="Equation" r:id="rId4" imgW="368280" imgH="203040" progId="Equation.DSMT4">
                  <p:embed/>
                </p:oleObj>
              </mc:Choice>
              <mc:Fallback>
                <p:oleObj name="Equation" r:id="rId4" imgW="3682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68525"/>
                        <a:ext cx="666750"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mc:AlternateContent xmlns:mc="http://schemas.openxmlformats.org/markup-compatibility/2006">
              <mc:Choice xmlns:v="urn:schemas-microsoft-com:vml" Requires="v">
                <p:oleObj spid="_x0000_s169070" name="Equation" r:id="rId6" imgW="406080" imgH="419040" progId="Equation.DSMT4">
                  <p:embed/>
                </p:oleObj>
              </mc:Choice>
              <mc:Fallback>
                <p:oleObj name="Equation" r:id="rId6" imgW="4060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800" y="1981200"/>
                        <a:ext cx="736600" cy="712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mc:AlternateContent xmlns:mc="http://schemas.openxmlformats.org/markup-compatibility/2006">
              <mc:Choice xmlns:v="urn:schemas-microsoft-com:vml" Requires="v">
                <p:oleObj spid="_x0000_s169071" name="Equation" r:id="rId8" imgW="927000" imgH="368280" progId="Equation.DSMT4">
                  <p:embed/>
                </p:oleObj>
              </mc:Choice>
              <mc:Fallback>
                <p:oleObj name="Equation" r:id="rId8" imgW="92700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0225" y="2039938"/>
                        <a:ext cx="1679575" cy="627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mc:AlternateContent xmlns:mc="http://schemas.openxmlformats.org/markup-compatibility/2006">
              <mc:Choice xmlns:v="urn:schemas-microsoft-com:vml" Requires="v">
                <p:oleObj spid="_x0000_s169072"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544888"/>
                        <a:ext cx="458788" cy="258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mc:AlternateContent xmlns:mc="http://schemas.openxmlformats.org/markup-compatibility/2006">
              <mc:Choice xmlns:v="urn:schemas-microsoft-com:vml" Requires="v">
                <p:oleObj spid="_x0000_s169073" name="Equation" r:id="rId12" imgW="393480" imgH="431640" progId="Equation.DSMT4">
                  <p:embed/>
                </p:oleObj>
              </mc:Choice>
              <mc:Fallback>
                <p:oleObj name="Equation" r:id="rId12" imgW="39348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4325" y="3303588"/>
                        <a:ext cx="712788" cy="735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mc:AlternateContent xmlns:mc="http://schemas.openxmlformats.org/markup-compatibility/2006">
              <mc:Choice xmlns:v="urn:schemas-microsoft-com:vml" Requires="v">
                <p:oleObj spid="_x0000_s169074" name="Equation" r:id="rId14" imgW="1054080" imgH="444240" progId="Equation.DSMT4">
                  <p:embed/>
                </p:oleObj>
              </mc:Choice>
              <mc:Fallback>
                <p:oleObj name="Equation" r:id="rId14" imgW="1054080" imgH="4442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038" y="3270250"/>
                        <a:ext cx="1909762" cy="757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mc:AlternateContent xmlns:mc="http://schemas.openxmlformats.org/markup-compatibility/2006">
              <mc:Choice xmlns:v="urn:schemas-microsoft-com:vml" Requires="v">
                <p:oleObj spid="_x0000_s169075" name="Equation" r:id="rId16" imgW="279360" imgH="203040" progId="Equation.DSMT4">
                  <p:embed/>
                </p:oleObj>
              </mc:Choice>
              <mc:Fallback>
                <p:oleObj name="Equation" r:id="rId16" imgW="2793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2827338"/>
                        <a:ext cx="506413"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mc:AlternateContent xmlns:mc="http://schemas.openxmlformats.org/markup-compatibility/2006">
              <mc:Choice xmlns:v="urn:schemas-microsoft-com:vml" Requires="v">
                <p:oleObj spid="_x0000_s169076"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600" y="2801938"/>
                        <a:ext cx="98901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mc:AlternateContent xmlns:mc="http://schemas.openxmlformats.org/markup-compatibility/2006">
              <mc:Choice xmlns:v="urn:schemas-microsoft-com:vml" Requires="v">
                <p:oleObj spid="_x0000_s169077" name="Equation" r:id="rId20" imgW="1091880" imgH="203040" progId="Equation.DSMT4">
                  <p:embed/>
                </p:oleObj>
              </mc:Choice>
              <mc:Fallback>
                <p:oleObj name="Equation" r:id="rId20" imgW="109188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2838450"/>
                        <a:ext cx="1978025"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mc:AlternateContent xmlns:mc="http://schemas.openxmlformats.org/markup-compatibility/2006">
              <mc:Choice xmlns:v="urn:schemas-microsoft-com:vml" Requires="v">
                <p:oleObj spid="_x0000_s169078" name="Equation" r:id="rId22" imgW="253800" imgH="177480" progId="Equation.DSMT4">
                  <p:embed/>
                </p:oleObj>
              </mc:Choice>
              <mc:Fallback>
                <p:oleObj name="Equation" r:id="rId22" imgW="253800" imgH="177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1200" y="5184775"/>
                        <a:ext cx="460375" cy="301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mc:AlternateContent xmlns:mc="http://schemas.openxmlformats.org/markup-compatibility/2006">
              <mc:Choice xmlns:v="urn:schemas-microsoft-com:vml" Requires="v">
                <p:oleObj spid="_x0000_s169079" name="Equation" r:id="rId24" imgW="406080" imgH="393480" progId="Equation.DSMT4">
                  <p:embed/>
                </p:oleObj>
              </mc:Choice>
              <mc:Fallback>
                <p:oleObj name="Equation" r:id="rId24" imgW="406080" imgH="393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89188" y="5029200"/>
                        <a:ext cx="735012" cy="669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9" name="Object 23"/>
          <p:cNvGraphicFramePr>
            <a:graphicFrameLocks noChangeAspect="1"/>
          </p:cNvGraphicFramePr>
          <p:nvPr/>
        </p:nvGraphicFramePr>
        <p:xfrm>
          <a:off x="3106738" y="4953000"/>
          <a:ext cx="1998662" cy="735013"/>
        </p:xfrm>
        <a:graphic>
          <a:graphicData uri="http://schemas.openxmlformats.org/presentationml/2006/ole">
            <mc:AlternateContent xmlns:mc="http://schemas.openxmlformats.org/markup-compatibility/2006">
              <mc:Choice xmlns:v="urn:schemas-microsoft-com:vml" Requires="v">
                <p:oleObj spid="_x0000_s169080" name="Equation" r:id="rId26" imgW="1104840" imgH="431640" progId="Equation.DSMT4">
                  <p:embed/>
                </p:oleObj>
              </mc:Choice>
              <mc:Fallback>
                <p:oleObj name="Equation" r:id="rId26" imgW="1104840" imgH="4316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06738" y="4953000"/>
                        <a:ext cx="1998662"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6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1300"/>
                                        </p:tgtEl>
                                        <p:attrNameLst>
                                          <p:attrName>style.visibility</p:attrName>
                                        </p:attrNameLst>
                                      </p:cBhvr>
                                      <p:to>
                                        <p:strVal val="visible"/>
                                      </p:to>
                                    </p:set>
                                    <p:animEffect transition="in" filter="wipe(left)">
                                      <p:cBhvr>
                                        <p:cTn id="7" dur="500"/>
                                        <p:tgtEl>
                                          <p:spTgt spid="31130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11298"/>
                                        </p:tgtEl>
                                        <p:attrNameLst>
                                          <p:attrName>style.visibility</p:attrName>
                                        </p:attrNameLst>
                                      </p:cBhvr>
                                      <p:to>
                                        <p:strVal val="visible"/>
                                      </p:to>
                                    </p:set>
                                    <p:anim calcmode="lin" valueType="num">
                                      <p:cBhvr>
                                        <p:cTn id="12" dur="500" fill="hold"/>
                                        <p:tgtEl>
                                          <p:spTgt spid="311298"/>
                                        </p:tgtEl>
                                        <p:attrNameLst>
                                          <p:attrName>ppt_w</p:attrName>
                                        </p:attrNameLst>
                                      </p:cBhvr>
                                      <p:tavLst>
                                        <p:tav tm="0">
                                          <p:val>
                                            <p:fltVal val="0"/>
                                          </p:val>
                                        </p:tav>
                                        <p:tav tm="100000">
                                          <p:val>
                                            <p:strVal val="#ppt_w"/>
                                          </p:val>
                                        </p:tav>
                                      </p:tavLst>
                                    </p:anim>
                                    <p:anim calcmode="lin" valueType="num">
                                      <p:cBhvr>
                                        <p:cTn id="13" dur="500" fill="hold"/>
                                        <p:tgtEl>
                                          <p:spTgt spid="311298"/>
                                        </p:tgtEl>
                                        <p:attrNameLst>
                                          <p:attrName>ppt_h</p:attrName>
                                        </p:attrNameLst>
                                      </p:cBhvr>
                                      <p:tavLst>
                                        <p:tav tm="0">
                                          <p:val>
                                            <p:fltVal val="0"/>
                                          </p:val>
                                        </p:tav>
                                        <p:tav tm="100000">
                                          <p:val>
                                            <p:strVal val="#ppt_h"/>
                                          </p:val>
                                        </p:tav>
                                      </p:tavLst>
                                    </p:anim>
                                    <p:animEffect transition="in" filter="fade">
                                      <p:cBhvr>
                                        <p:cTn id="14" dur="500"/>
                                        <p:tgtEl>
                                          <p:spTgt spid="3112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11301"/>
                                        </p:tgtEl>
                                        <p:attrNameLst>
                                          <p:attrName>style.visibility</p:attrName>
                                        </p:attrNameLst>
                                      </p:cBhvr>
                                      <p:to>
                                        <p:strVal val="visible"/>
                                      </p:to>
                                    </p:set>
                                    <p:animEffect transition="in" filter="wipe(left)">
                                      <p:cBhvr>
                                        <p:cTn id="19" dur="500"/>
                                        <p:tgtEl>
                                          <p:spTgt spid="311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1303"/>
                                        </p:tgtEl>
                                        <p:attrNameLst>
                                          <p:attrName>style.visibility</p:attrName>
                                        </p:attrNameLst>
                                      </p:cBhvr>
                                      <p:to>
                                        <p:strVal val="visible"/>
                                      </p:to>
                                    </p:set>
                                    <p:animEffect transition="in" filter="wipe(left)">
                                      <p:cBhvr>
                                        <p:cTn id="24" dur="500"/>
                                        <p:tgtEl>
                                          <p:spTgt spid="3113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1304"/>
                                        </p:tgtEl>
                                        <p:attrNameLst>
                                          <p:attrName>style.visibility</p:attrName>
                                        </p:attrNameLst>
                                      </p:cBhvr>
                                      <p:to>
                                        <p:strVal val="visible"/>
                                      </p:to>
                                    </p:set>
                                    <p:animEffect transition="in" filter="wipe(left)">
                                      <p:cBhvr>
                                        <p:cTn id="29" dur="500"/>
                                        <p:tgtEl>
                                          <p:spTgt spid="31130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1305"/>
                                        </p:tgtEl>
                                        <p:attrNameLst>
                                          <p:attrName>style.visibility</p:attrName>
                                        </p:attrNameLst>
                                      </p:cBhvr>
                                      <p:to>
                                        <p:strVal val="visible"/>
                                      </p:to>
                                    </p:set>
                                    <p:animEffect transition="in" filter="wipe(left)">
                                      <p:cBhvr>
                                        <p:cTn id="34" dur="500"/>
                                        <p:tgtEl>
                                          <p:spTgt spid="3113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11310"/>
                                        </p:tgtEl>
                                        <p:attrNameLst>
                                          <p:attrName>style.visibility</p:attrName>
                                        </p:attrNameLst>
                                      </p:cBhvr>
                                      <p:to>
                                        <p:strVal val="visible"/>
                                      </p:to>
                                    </p:set>
                                    <p:animEffect transition="in" filter="wipe(left)">
                                      <p:cBhvr>
                                        <p:cTn id="39" dur="500"/>
                                        <p:tgtEl>
                                          <p:spTgt spid="3113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1311"/>
                                        </p:tgtEl>
                                        <p:attrNameLst>
                                          <p:attrName>style.visibility</p:attrName>
                                        </p:attrNameLst>
                                      </p:cBhvr>
                                      <p:to>
                                        <p:strVal val="visible"/>
                                      </p:to>
                                    </p:set>
                                    <p:animEffect transition="in" filter="wipe(left)">
                                      <p:cBhvr>
                                        <p:cTn id="44" dur="500"/>
                                        <p:tgtEl>
                                          <p:spTgt spid="3113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11312"/>
                                        </p:tgtEl>
                                        <p:attrNameLst>
                                          <p:attrName>style.visibility</p:attrName>
                                        </p:attrNameLst>
                                      </p:cBhvr>
                                      <p:to>
                                        <p:strVal val="visible"/>
                                      </p:to>
                                    </p:set>
                                    <p:animEffect transition="in" filter="wipe(left)">
                                      <p:cBhvr>
                                        <p:cTn id="49" dur="500"/>
                                        <p:tgtEl>
                                          <p:spTgt spid="3113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11313"/>
                                        </p:tgtEl>
                                        <p:attrNameLst>
                                          <p:attrName>style.visibility</p:attrName>
                                        </p:attrNameLst>
                                      </p:cBhvr>
                                      <p:to>
                                        <p:strVal val="visible"/>
                                      </p:to>
                                    </p:set>
                                    <p:animEffect transition="in" filter="wipe(left)">
                                      <p:cBhvr>
                                        <p:cTn id="54" dur="500"/>
                                        <p:tgtEl>
                                          <p:spTgt spid="3113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11306"/>
                                        </p:tgtEl>
                                        <p:attrNameLst>
                                          <p:attrName>style.visibility</p:attrName>
                                        </p:attrNameLst>
                                      </p:cBhvr>
                                      <p:to>
                                        <p:strVal val="visible"/>
                                      </p:to>
                                    </p:set>
                                    <p:animEffect transition="in" filter="wipe(left)">
                                      <p:cBhvr>
                                        <p:cTn id="59" dur="500"/>
                                        <p:tgtEl>
                                          <p:spTgt spid="31130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11307"/>
                                        </p:tgtEl>
                                        <p:attrNameLst>
                                          <p:attrName>style.visibility</p:attrName>
                                        </p:attrNameLst>
                                      </p:cBhvr>
                                      <p:to>
                                        <p:strVal val="visible"/>
                                      </p:to>
                                    </p:set>
                                    <p:animEffect transition="in" filter="wipe(left)">
                                      <p:cBhvr>
                                        <p:cTn id="64" dur="500"/>
                                        <p:tgtEl>
                                          <p:spTgt spid="31130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11308"/>
                                        </p:tgtEl>
                                        <p:attrNameLst>
                                          <p:attrName>style.visibility</p:attrName>
                                        </p:attrNameLst>
                                      </p:cBhvr>
                                      <p:to>
                                        <p:strVal val="visible"/>
                                      </p:to>
                                    </p:set>
                                    <p:animEffect transition="in" filter="wipe(left)">
                                      <p:cBhvr>
                                        <p:cTn id="69" dur="500"/>
                                        <p:tgtEl>
                                          <p:spTgt spid="31130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11309"/>
                                        </p:tgtEl>
                                        <p:attrNameLst>
                                          <p:attrName>style.visibility</p:attrName>
                                        </p:attrNameLst>
                                      </p:cBhvr>
                                      <p:to>
                                        <p:strVal val="visible"/>
                                      </p:to>
                                    </p:set>
                                    <p:animEffect transition="in" filter="wipe(left)">
                                      <p:cBhvr>
                                        <p:cTn id="74" dur="500"/>
                                        <p:tgtEl>
                                          <p:spTgt spid="31130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11302"/>
                                        </p:tgtEl>
                                        <p:attrNameLst>
                                          <p:attrName>style.visibility</p:attrName>
                                        </p:attrNameLst>
                                      </p:cBhvr>
                                      <p:to>
                                        <p:strVal val="visible"/>
                                      </p:to>
                                    </p:set>
                                    <p:animEffect transition="in" filter="wipe(left)">
                                      <p:cBhvr>
                                        <p:cTn id="79" dur="500"/>
                                        <p:tgtEl>
                                          <p:spTgt spid="31130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11314"/>
                                        </p:tgtEl>
                                        <p:attrNameLst>
                                          <p:attrName>style.visibility</p:attrName>
                                        </p:attrNameLst>
                                      </p:cBhvr>
                                      <p:to>
                                        <p:strVal val="visible"/>
                                      </p:to>
                                    </p:set>
                                    <p:animEffect transition="in" filter="wipe(left)">
                                      <p:cBhvr>
                                        <p:cTn id="84" dur="500"/>
                                        <p:tgtEl>
                                          <p:spTgt spid="31131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11315"/>
                                        </p:tgtEl>
                                        <p:attrNameLst>
                                          <p:attrName>style.visibility</p:attrName>
                                        </p:attrNameLst>
                                      </p:cBhvr>
                                      <p:to>
                                        <p:strVal val="visible"/>
                                      </p:to>
                                    </p:set>
                                    <p:animEffect transition="in" filter="wipe(left)">
                                      <p:cBhvr>
                                        <p:cTn id="89" dur="500"/>
                                        <p:tgtEl>
                                          <p:spTgt spid="31131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11318"/>
                                        </p:tgtEl>
                                        <p:attrNameLst>
                                          <p:attrName>style.visibility</p:attrName>
                                        </p:attrNameLst>
                                      </p:cBhvr>
                                      <p:to>
                                        <p:strVal val="visible"/>
                                      </p:to>
                                    </p:set>
                                    <p:animEffect transition="in" filter="wipe(left)">
                                      <p:cBhvr>
                                        <p:cTn id="94" dur="500"/>
                                        <p:tgtEl>
                                          <p:spTgt spid="3113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11319"/>
                                        </p:tgtEl>
                                        <p:attrNameLst>
                                          <p:attrName>style.visibility</p:attrName>
                                        </p:attrNameLst>
                                      </p:cBhvr>
                                      <p:to>
                                        <p:strVal val="visible"/>
                                      </p:to>
                                    </p:set>
                                    <p:animEffect transition="in" filter="wipe(left)">
                                      <p:cBhvr>
                                        <p:cTn id="99" dur="500"/>
                                        <p:tgtEl>
                                          <p:spTgt spid="31131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311316"/>
                                        </p:tgtEl>
                                        <p:attrNameLst>
                                          <p:attrName>style.visibility</p:attrName>
                                        </p:attrNameLst>
                                      </p:cBhvr>
                                      <p:to>
                                        <p:strVal val="visible"/>
                                      </p:to>
                                    </p:set>
                                    <p:animEffect transition="in" filter="wipe(left)">
                                      <p:cBhvr>
                                        <p:cTn id="104" dur="500"/>
                                        <p:tgtEl>
                                          <p:spTgt spid="31131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11317"/>
                                        </p:tgtEl>
                                        <p:attrNameLst>
                                          <p:attrName>style.visibility</p:attrName>
                                        </p:attrNameLst>
                                      </p:cBhvr>
                                      <p:to>
                                        <p:strVal val="visible"/>
                                      </p:to>
                                    </p:set>
                                    <p:animEffect transition="in" filter="wipe(left)">
                                      <p:cBhvr>
                                        <p:cTn id="109" dur="500"/>
                                        <p:tgtEl>
                                          <p:spTgt spid="31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p:bldP spid="311301" grpId="0"/>
      <p:bldP spid="311302" grpId="0"/>
      <p:bldP spid="311306" grpId="0"/>
      <p:bldP spid="311310" grpId="0"/>
      <p:bldP spid="311314" grpId="0"/>
      <p:bldP spid="311316" grpId="0"/>
      <p:bldP spid="3113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16,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26</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extLst/>
          </p:nvPr>
        </p:nvGraphicFramePr>
        <p:xfrm>
          <a:off x="2832100" y="3798888"/>
          <a:ext cx="1344613" cy="596900"/>
        </p:xfrm>
        <a:graphic>
          <a:graphicData uri="http://schemas.openxmlformats.org/presentationml/2006/ole">
            <mc:AlternateContent xmlns:mc="http://schemas.openxmlformats.org/markup-compatibility/2006">
              <mc:Choice xmlns:v="urn:schemas-microsoft-com:vml" Requires="v">
                <p:oleObj spid="_x0000_s137315" name="Equation" r:id="rId4" imgW="647700" imgH="304800" progId="Equation.DSMT4">
                  <p:embed/>
                </p:oleObj>
              </mc:Choice>
              <mc:Fallback>
                <p:oleObj name="Equation" r:id="rId4" imgW="647700" imgH="304800" progId="Equation.DSMT4">
                  <p:embed/>
                  <p:pic>
                    <p:nvPicPr>
                      <p:cNvPr id="0" name=""/>
                      <p:cNvPicPr>
                        <a:picLocks noChangeAspect="1" noChangeArrowheads="1"/>
                      </p:cNvPicPr>
                      <p:nvPr/>
                    </p:nvPicPr>
                    <p:blipFill>
                      <a:blip r:embed="rId5"/>
                      <a:srcRect/>
                      <a:stretch>
                        <a:fillRect/>
                      </a:stretch>
                    </p:blipFill>
                    <p:spPr bwMode="auto">
                      <a:xfrm>
                        <a:off x="2832100" y="3798888"/>
                        <a:ext cx="1344613" cy="596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453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wipe(left)">
                                      <p:cBhvr>
                                        <p:cTn id="7" dur="500"/>
                                        <p:tgtEl>
                                          <p:spTgt spid="312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2323">
                                            <p:txEl>
                                              <p:pRg st="1" end="1"/>
                                            </p:txEl>
                                          </p:spTgt>
                                        </p:tgtEl>
                                        <p:attrNameLst>
                                          <p:attrName>style.visibility</p:attrName>
                                        </p:attrNameLst>
                                      </p:cBhvr>
                                      <p:to>
                                        <p:strVal val="visible"/>
                                      </p:to>
                                    </p:set>
                                    <p:animEffect transition="in" filter="wipe(left)">
                                      <p:cBhvr>
                                        <p:cTn id="12" dur="500"/>
                                        <p:tgtEl>
                                          <p:spTgt spid="312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2323">
                                            <p:txEl>
                                              <p:pRg st="2" end="2"/>
                                            </p:txEl>
                                          </p:spTgt>
                                        </p:tgtEl>
                                        <p:attrNameLst>
                                          <p:attrName>style.visibility</p:attrName>
                                        </p:attrNameLst>
                                      </p:cBhvr>
                                      <p:to>
                                        <p:strVal val="visible"/>
                                      </p:to>
                                    </p:set>
                                    <p:animEffect transition="in" filter="wipe(left)">
                                      <p:cBhvr>
                                        <p:cTn id="17" dur="500"/>
                                        <p:tgtEl>
                                          <p:spTgt spid="312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2323">
                                            <p:txEl>
                                              <p:pRg st="3" end="3"/>
                                            </p:txEl>
                                          </p:spTgt>
                                        </p:tgtEl>
                                        <p:attrNameLst>
                                          <p:attrName>style.visibility</p:attrName>
                                        </p:attrNameLst>
                                      </p:cBhvr>
                                      <p:to>
                                        <p:strVal val="visible"/>
                                      </p:to>
                                    </p:set>
                                    <p:animEffect transition="in" filter="wipe(left)">
                                      <p:cBhvr>
                                        <p:cTn id="22" dur="500"/>
                                        <p:tgtEl>
                                          <p:spTgt spid="312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2325"/>
                                        </p:tgtEl>
                                        <p:attrNameLst>
                                          <p:attrName>style.visibility</p:attrName>
                                        </p:attrNameLst>
                                      </p:cBhvr>
                                      <p:to>
                                        <p:strVal val="visible"/>
                                      </p:to>
                                    </p:set>
                                    <p:animEffect transition="in" filter="wipe(left)">
                                      <p:cBhvr>
                                        <p:cTn id="27" dur="500"/>
                                        <p:tgtEl>
                                          <p:spTgt spid="3123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2323">
                                            <p:txEl>
                                              <p:pRg st="4" end="4"/>
                                            </p:txEl>
                                          </p:spTgt>
                                        </p:tgtEl>
                                        <p:attrNameLst>
                                          <p:attrName>style.visibility</p:attrName>
                                        </p:attrNameLst>
                                      </p:cBhvr>
                                      <p:to>
                                        <p:strVal val="visible"/>
                                      </p:to>
                                    </p:set>
                                    <p:animEffect transition="in" filter="wipe(left)">
                                      <p:cBhvr>
                                        <p:cTn id="32" dur="500"/>
                                        <p:tgtEl>
                                          <p:spTgt spid="3123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12322"/>
                                        </p:tgtEl>
                                        <p:attrNameLst>
                                          <p:attrName>style.visibility</p:attrName>
                                        </p:attrNameLst>
                                      </p:cBhvr>
                                      <p:to>
                                        <p:strVal val="visible"/>
                                      </p:to>
                                    </p:set>
                                    <p:anim calcmode="lin" valueType="num">
                                      <p:cBhvr>
                                        <p:cTn id="37" dur="500" fill="hold"/>
                                        <p:tgtEl>
                                          <p:spTgt spid="312322"/>
                                        </p:tgtEl>
                                        <p:attrNameLst>
                                          <p:attrName>ppt_w</p:attrName>
                                        </p:attrNameLst>
                                      </p:cBhvr>
                                      <p:tavLst>
                                        <p:tav tm="0">
                                          <p:val>
                                            <p:fltVal val="0"/>
                                          </p:val>
                                        </p:tav>
                                        <p:tav tm="100000">
                                          <p:val>
                                            <p:strVal val="#ppt_w"/>
                                          </p:val>
                                        </p:tav>
                                      </p:tavLst>
                                    </p:anim>
                                    <p:anim calcmode="lin" valueType="num">
                                      <p:cBhvr>
                                        <p:cTn id="38" dur="500" fill="hold"/>
                                        <p:tgtEl>
                                          <p:spTgt spid="312322"/>
                                        </p:tgtEl>
                                        <p:attrNameLst>
                                          <p:attrName>ppt_h</p:attrName>
                                        </p:attrNameLst>
                                      </p:cBhvr>
                                      <p:tavLst>
                                        <p:tav tm="0">
                                          <p:val>
                                            <p:fltVal val="0"/>
                                          </p:val>
                                        </p:tav>
                                        <p:tav tm="100000">
                                          <p:val>
                                            <p:strVal val="#ppt_h"/>
                                          </p:val>
                                        </p:tav>
                                      </p:tavLst>
                                    </p:anim>
                                    <p:animEffect transition="in" filter="fade">
                                      <p:cBhvr>
                                        <p:cTn id="39" dur="500"/>
                                        <p:tgtEl>
                                          <p:spTgt spid="3123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12323">
                                            <p:txEl>
                                              <p:pRg st="5" end="5"/>
                                            </p:txEl>
                                          </p:spTgt>
                                        </p:tgtEl>
                                        <p:attrNameLst>
                                          <p:attrName>style.visibility</p:attrName>
                                        </p:attrNameLst>
                                      </p:cBhvr>
                                      <p:to>
                                        <p:strVal val="visible"/>
                                      </p:to>
                                    </p:set>
                                    <p:animEffect transition="in" filter="wipe(left)">
                                      <p:cBhvr>
                                        <p:cTn id="44" dur="500"/>
                                        <p:tgtEl>
                                          <p:spTgt spid="312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16,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27</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extLst/>
          </p:nvPr>
        </p:nvGraphicFramePr>
        <p:xfrm>
          <a:off x="2832100" y="3798888"/>
          <a:ext cx="1344613" cy="596900"/>
        </p:xfrm>
        <a:graphic>
          <a:graphicData uri="http://schemas.openxmlformats.org/presentationml/2006/ole">
            <mc:AlternateContent xmlns:mc="http://schemas.openxmlformats.org/markup-compatibility/2006">
              <mc:Choice xmlns:v="urn:schemas-microsoft-com:vml" Requires="v">
                <p:oleObj spid="_x0000_s189444" name="Equation" r:id="rId4" imgW="647700" imgH="304800" progId="Equation.DSMT4">
                  <p:embed/>
                </p:oleObj>
              </mc:Choice>
              <mc:Fallback>
                <p:oleObj name="Equation" r:id="rId4" imgW="647700" imgH="304800" progId="Equation.DSMT4">
                  <p:embed/>
                  <p:pic>
                    <p:nvPicPr>
                      <p:cNvPr id="0" name=""/>
                      <p:cNvPicPr>
                        <a:picLocks noChangeAspect="1" noChangeArrowheads="1"/>
                      </p:cNvPicPr>
                      <p:nvPr/>
                    </p:nvPicPr>
                    <p:blipFill>
                      <a:blip r:embed="rId5"/>
                      <a:srcRect/>
                      <a:stretch>
                        <a:fillRect/>
                      </a:stretch>
                    </p:blipFill>
                    <p:spPr bwMode="auto">
                      <a:xfrm>
                        <a:off x="2832100" y="3798888"/>
                        <a:ext cx="1344613" cy="596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666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wipe(left)">
                                      <p:cBhvr>
                                        <p:cTn id="7" dur="500"/>
                                        <p:tgtEl>
                                          <p:spTgt spid="312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2323">
                                            <p:txEl>
                                              <p:pRg st="1" end="1"/>
                                            </p:txEl>
                                          </p:spTgt>
                                        </p:tgtEl>
                                        <p:attrNameLst>
                                          <p:attrName>style.visibility</p:attrName>
                                        </p:attrNameLst>
                                      </p:cBhvr>
                                      <p:to>
                                        <p:strVal val="visible"/>
                                      </p:to>
                                    </p:set>
                                    <p:animEffect transition="in" filter="wipe(left)">
                                      <p:cBhvr>
                                        <p:cTn id="12" dur="500"/>
                                        <p:tgtEl>
                                          <p:spTgt spid="312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2323">
                                            <p:txEl>
                                              <p:pRg st="2" end="2"/>
                                            </p:txEl>
                                          </p:spTgt>
                                        </p:tgtEl>
                                        <p:attrNameLst>
                                          <p:attrName>style.visibility</p:attrName>
                                        </p:attrNameLst>
                                      </p:cBhvr>
                                      <p:to>
                                        <p:strVal val="visible"/>
                                      </p:to>
                                    </p:set>
                                    <p:animEffect transition="in" filter="wipe(left)">
                                      <p:cBhvr>
                                        <p:cTn id="17" dur="500"/>
                                        <p:tgtEl>
                                          <p:spTgt spid="312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2323">
                                            <p:txEl>
                                              <p:pRg st="3" end="3"/>
                                            </p:txEl>
                                          </p:spTgt>
                                        </p:tgtEl>
                                        <p:attrNameLst>
                                          <p:attrName>style.visibility</p:attrName>
                                        </p:attrNameLst>
                                      </p:cBhvr>
                                      <p:to>
                                        <p:strVal val="visible"/>
                                      </p:to>
                                    </p:set>
                                    <p:animEffect transition="in" filter="wipe(left)">
                                      <p:cBhvr>
                                        <p:cTn id="22" dur="500"/>
                                        <p:tgtEl>
                                          <p:spTgt spid="312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2325"/>
                                        </p:tgtEl>
                                        <p:attrNameLst>
                                          <p:attrName>style.visibility</p:attrName>
                                        </p:attrNameLst>
                                      </p:cBhvr>
                                      <p:to>
                                        <p:strVal val="visible"/>
                                      </p:to>
                                    </p:set>
                                    <p:animEffect transition="in" filter="wipe(left)">
                                      <p:cBhvr>
                                        <p:cTn id="27" dur="500"/>
                                        <p:tgtEl>
                                          <p:spTgt spid="3123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2323">
                                            <p:txEl>
                                              <p:pRg st="4" end="4"/>
                                            </p:txEl>
                                          </p:spTgt>
                                        </p:tgtEl>
                                        <p:attrNameLst>
                                          <p:attrName>style.visibility</p:attrName>
                                        </p:attrNameLst>
                                      </p:cBhvr>
                                      <p:to>
                                        <p:strVal val="visible"/>
                                      </p:to>
                                    </p:set>
                                    <p:animEffect transition="in" filter="wipe(left)">
                                      <p:cBhvr>
                                        <p:cTn id="32" dur="500"/>
                                        <p:tgtEl>
                                          <p:spTgt spid="3123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12322"/>
                                        </p:tgtEl>
                                        <p:attrNameLst>
                                          <p:attrName>style.visibility</p:attrName>
                                        </p:attrNameLst>
                                      </p:cBhvr>
                                      <p:to>
                                        <p:strVal val="visible"/>
                                      </p:to>
                                    </p:set>
                                    <p:anim calcmode="lin" valueType="num">
                                      <p:cBhvr>
                                        <p:cTn id="37" dur="500" fill="hold"/>
                                        <p:tgtEl>
                                          <p:spTgt spid="312322"/>
                                        </p:tgtEl>
                                        <p:attrNameLst>
                                          <p:attrName>ppt_w</p:attrName>
                                        </p:attrNameLst>
                                      </p:cBhvr>
                                      <p:tavLst>
                                        <p:tav tm="0">
                                          <p:val>
                                            <p:fltVal val="0"/>
                                          </p:val>
                                        </p:tav>
                                        <p:tav tm="100000">
                                          <p:val>
                                            <p:strVal val="#ppt_w"/>
                                          </p:val>
                                        </p:tav>
                                      </p:tavLst>
                                    </p:anim>
                                    <p:anim calcmode="lin" valueType="num">
                                      <p:cBhvr>
                                        <p:cTn id="38" dur="500" fill="hold"/>
                                        <p:tgtEl>
                                          <p:spTgt spid="312322"/>
                                        </p:tgtEl>
                                        <p:attrNameLst>
                                          <p:attrName>ppt_h</p:attrName>
                                        </p:attrNameLst>
                                      </p:cBhvr>
                                      <p:tavLst>
                                        <p:tav tm="0">
                                          <p:val>
                                            <p:fltVal val="0"/>
                                          </p:val>
                                        </p:tav>
                                        <p:tav tm="100000">
                                          <p:val>
                                            <p:strVal val="#ppt_h"/>
                                          </p:val>
                                        </p:tav>
                                      </p:tavLst>
                                    </p:anim>
                                    <p:animEffect transition="in" filter="fade">
                                      <p:cBhvr>
                                        <p:cTn id="39" dur="500"/>
                                        <p:tgtEl>
                                          <p:spTgt spid="3123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12323">
                                            <p:txEl>
                                              <p:pRg st="5" end="5"/>
                                            </p:txEl>
                                          </p:spTgt>
                                        </p:tgtEl>
                                        <p:attrNameLst>
                                          <p:attrName>style.visibility</p:attrName>
                                        </p:attrNameLst>
                                      </p:cBhvr>
                                      <p:to>
                                        <p:strVal val="visible"/>
                                      </p:to>
                                    </p:set>
                                    <p:animEffect transition="in" filter="wipe(left)">
                                      <p:cBhvr>
                                        <p:cTn id="44" dur="500"/>
                                        <p:tgtEl>
                                          <p:spTgt spid="312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16,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3C5D92ED-A407-6D4A-99D3-6C6210168C38}" type="slidenum">
              <a:rPr lang="en-US"/>
              <a:pPr/>
              <a:t>28</a:t>
            </a:fld>
            <a:endParaRPr lang="en-US"/>
          </a:p>
        </p:txBody>
      </p:sp>
      <p:pic>
        <p:nvPicPr>
          <p:cNvPr id="313346" name="Picture 2" descr="FG25_023"/>
          <p:cNvPicPr>
            <a:picLocks noChangeAspect="1" noChangeArrowheads="1"/>
          </p:cNvPicPr>
          <p:nvPr/>
        </p:nvPicPr>
        <p:blipFill>
          <a:blip r:embed="rId2"/>
          <a:srcRect/>
          <a:stretch>
            <a:fillRect/>
          </a:stretch>
        </p:blipFill>
        <p:spPr bwMode="auto">
          <a:xfrm>
            <a:off x="5334000" y="5200650"/>
            <a:ext cx="2819400" cy="2114550"/>
          </a:xfrm>
          <a:prstGeom prst="rect">
            <a:avLst/>
          </a:prstGeom>
          <a:noFill/>
        </p:spPr>
      </p:pic>
      <p:sp>
        <p:nvSpPr>
          <p:cNvPr id="313347" name="Rectangle 3"/>
          <p:cNvSpPr>
            <a:spLocks noGrp="1" noChangeArrowheads="1"/>
          </p:cNvSpPr>
          <p:nvPr>
            <p:ph type="body" idx="1"/>
          </p:nvPr>
        </p:nvSpPr>
        <p:spPr>
          <a:xfrm>
            <a:off x="228600" y="685800"/>
            <a:ext cx="8610600" cy="5715000"/>
          </a:xfrm>
        </p:spPr>
        <p:txBody>
          <a:bodyPr/>
          <a:lstStyle/>
          <a:p>
            <a:pPr>
              <a:lnSpc>
                <a:spcPct val="90000"/>
              </a:lnSpc>
            </a:pPr>
            <a:r>
              <a:rPr lang="en-US"/>
              <a:t>The direction of j is the direction of a positive charge.  So in a conductor, since negatively charged electrons move, the direction is –</a:t>
            </a:r>
            <a:r>
              <a:rPr lang="en-US" b="1"/>
              <a:t>j</a:t>
            </a:r>
            <a:r>
              <a:rPr lang="en-US"/>
              <a:t>.</a:t>
            </a:r>
          </a:p>
          <a:p>
            <a:pPr>
              <a:lnSpc>
                <a:spcPct val="90000"/>
              </a:lnSpc>
            </a:pPr>
            <a:r>
              <a:rPr lang="en-US"/>
              <a:t>Let’s think about the current in a microscopic view again:</a:t>
            </a:r>
          </a:p>
          <a:p>
            <a:pPr lvl="1">
              <a:lnSpc>
                <a:spcPct val="90000"/>
              </a:lnSpc>
            </a:pPr>
            <a:r>
              <a:rPr lang="en-US"/>
              <a:t>When voltage is applied to the end of a wire</a:t>
            </a:r>
          </a:p>
          <a:p>
            <a:pPr lvl="1">
              <a:lnSpc>
                <a:spcPct val="90000"/>
              </a:lnSpc>
            </a:pPr>
            <a:r>
              <a:rPr lang="en-US"/>
              <a:t>Electric field is generated by the potential difference</a:t>
            </a:r>
          </a:p>
          <a:p>
            <a:pPr lvl="1">
              <a:lnSpc>
                <a:spcPct val="90000"/>
              </a:lnSpc>
            </a:pPr>
            <a:r>
              <a:rPr lang="en-US"/>
              <a:t>Electrons feel force and get accelerated  </a:t>
            </a:r>
          </a:p>
          <a:p>
            <a:pPr lvl="1">
              <a:lnSpc>
                <a:spcPct val="90000"/>
              </a:lnSpc>
            </a:pPr>
            <a:r>
              <a:rPr lang="en-US"/>
              <a:t>Electrons soon reach to a steady average speed due to collisions with atoms in the wire, called drift velocity, </a:t>
            </a:r>
            <a:r>
              <a:rPr lang="en-US" b="1"/>
              <a:t>v</a:t>
            </a:r>
            <a:r>
              <a:rPr lang="en-US" baseline="-25000"/>
              <a:t>d</a:t>
            </a:r>
          </a:p>
          <a:p>
            <a:pPr lvl="1">
              <a:lnSpc>
                <a:spcPct val="90000"/>
              </a:lnSpc>
            </a:pPr>
            <a:r>
              <a:rPr lang="en-US"/>
              <a:t>The drift velocity is normally much smaller than electrons’ average random speed. </a:t>
            </a:r>
          </a:p>
        </p:txBody>
      </p:sp>
      <p:sp>
        <p:nvSpPr>
          <p:cNvPr id="313348"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157502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wipe(left)">
                                      <p:cBhvr>
                                        <p:cTn id="7" dur="500"/>
                                        <p:tgtEl>
                                          <p:spTgt spid="313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3347">
                                            <p:txEl>
                                              <p:pRg st="1" end="1"/>
                                            </p:txEl>
                                          </p:spTgt>
                                        </p:tgtEl>
                                        <p:attrNameLst>
                                          <p:attrName>style.visibility</p:attrName>
                                        </p:attrNameLst>
                                      </p:cBhvr>
                                      <p:to>
                                        <p:strVal val="visible"/>
                                      </p:to>
                                    </p:set>
                                    <p:animEffect transition="in" filter="wipe(left)">
                                      <p:cBhvr>
                                        <p:cTn id="12" dur="500"/>
                                        <p:tgtEl>
                                          <p:spTgt spid="313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3347">
                                            <p:txEl>
                                              <p:pRg st="2" end="2"/>
                                            </p:txEl>
                                          </p:spTgt>
                                        </p:tgtEl>
                                        <p:attrNameLst>
                                          <p:attrName>style.visibility</p:attrName>
                                        </p:attrNameLst>
                                      </p:cBhvr>
                                      <p:to>
                                        <p:strVal val="visible"/>
                                      </p:to>
                                    </p:set>
                                    <p:animEffect transition="in" filter="wipe(left)">
                                      <p:cBhvr>
                                        <p:cTn id="17" dur="500"/>
                                        <p:tgtEl>
                                          <p:spTgt spid="313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3347">
                                            <p:txEl>
                                              <p:pRg st="3" end="3"/>
                                            </p:txEl>
                                          </p:spTgt>
                                        </p:tgtEl>
                                        <p:attrNameLst>
                                          <p:attrName>style.visibility</p:attrName>
                                        </p:attrNameLst>
                                      </p:cBhvr>
                                      <p:to>
                                        <p:strVal val="visible"/>
                                      </p:to>
                                    </p:set>
                                    <p:animEffect transition="in" filter="wipe(left)">
                                      <p:cBhvr>
                                        <p:cTn id="22" dur="500"/>
                                        <p:tgtEl>
                                          <p:spTgt spid="313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3347">
                                            <p:txEl>
                                              <p:pRg st="4" end="4"/>
                                            </p:txEl>
                                          </p:spTgt>
                                        </p:tgtEl>
                                        <p:attrNameLst>
                                          <p:attrName>style.visibility</p:attrName>
                                        </p:attrNameLst>
                                      </p:cBhvr>
                                      <p:to>
                                        <p:strVal val="visible"/>
                                      </p:to>
                                    </p:set>
                                    <p:animEffect transition="in" filter="wipe(left)">
                                      <p:cBhvr>
                                        <p:cTn id="27" dur="500"/>
                                        <p:tgtEl>
                                          <p:spTgt spid="313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3347">
                                            <p:txEl>
                                              <p:pRg st="5" end="5"/>
                                            </p:txEl>
                                          </p:spTgt>
                                        </p:tgtEl>
                                        <p:attrNameLst>
                                          <p:attrName>style.visibility</p:attrName>
                                        </p:attrNameLst>
                                      </p:cBhvr>
                                      <p:to>
                                        <p:strVal val="visible"/>
                                      </p:to>
                                    </p:set>
                                    <p:animEffect transition="in" filter="wipe(left)">
                                      <p:cBhvr>
                                        <p:cTn id="32" dur="500"/>
                                        <p:tgtEl>
                                          <p:spTgt spid="313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3347">
                                            <p:txEl>
                                              <p:pRg st="6" end="6"/>
                                            </p:txEl>
                                          </p:spTgt>
                                        </p:tgtEl>
                                        <p:attrNameLst>
                                          <p:attrName>style.visibility</p:attrName>
                                        </p:attrNameLst>
                                      </p:cBhvr>
                                      <p:to>
                                        <p:strVal val="visible"/>
                                      </p:to>
                                    </p:set>
                                    <p:animEffect transition="in" filter="wipe(left)">
                                      <p:cBhvr>
                                        <p:cTn id="37" dur="500"/>
                                        <p:tgtEl>
                                          <p:spTgt spid="313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13346"/>
                                        </p:tgtEl>
                                        <p:attrNameLst>
                                          <p:attrName>style.visibility</p:attrName>
                                        </p:attrNameLst>
                                      </p:cBhvr>
                                      <p:to>
                                        <p:strVal val="visible"/>
                                      </p:to>
                                    </p:set>
                                    <p:anim calcmode="lin" valueType="num">
                                      <p:cBhvr>
                                        <p:cTn id="42" dur="500" fill="hold"/>
                                        <p:tgtEl>
                                          <p:spTgt spid="313346"/>
                                        </p:tgtEl>
                                        <p:attrNameLst>
                                          <p:attrName>ppt_w</p:attrName>
                                        </p:attrNameLst>
                                      </p:cBhvr>
                                      <p:tavLst>
                                        <p:tav tm="0">
                                          <p:val>
                                            <p:fltVal val="0"/>
                                          </p:val>
                                        </p:tav>
                                        <p:tav tm="100000">
                                          <p:val>
                                            <p:strVal val="#ppt_w"/>
                                          </p:val>
                                        </p:tav>
                                      </p:tavLst>
                                    </p:anim>
                                    <p:anim calcmode="lin" valueType="num">
                                      <p:cBhvr>
                                        <p:cTn id="43" dur="500" fill="hold"/>
                                        <p:tgtEl>
                                          <p:spTgt spid="313346"/>
                                        </p:tgtEl>
                                        <p:attrNameLst>
                                          <p:attrName>ppt_h</p:attrName>
                                        </p:attrNameLst>
                                      </p:cBhvr>
                                      <p:tavLst>
                                        <p:tav tm="0">
                                          <p:val>
                                            <p:fltVal val="0"/>
                                          </p:val>
                                        </p:tav>
                                        <p:tav tm="100000">
                                          <p:val>
                                            <p:strVal val="#ppt_h"/>
                                          </p:val>
                                        </p:tav>
                                      </p:tavLst>
                                    </p:anim>
                                    <p:animEffect transition="in" filter="fade">
                                      <p:cBhvr>
                                        <p:cTn id="44" dur="500"/>
                                        <p:tgtEl>
                                          <p:spTgt spid="313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16, 2017</a:t>
            </a:r>
            <a:endParaRPr lang="en-US"/>
          </a:p>
        </p:txBody>
      </p:sp>
      <p:sp>
        <p:nvSpPr>
          <p:cNvPr id="5" name="Footer Placeholder 4"/>
          <p:cNvSpPr>
            <a:spLocks noGrp="1"/>
          </p:cNvSpPr>
          <p:nvPr>
            <p:ph type="ftr" sz="quarter" idx="11"/>
          </p:nvPr>
        </p:nvSpPr>
        <p:spPr/>
        <p:txBody>
          <a:bodyPr/>
          <a:lstStyle/>
          <a:p>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p>
            <a:fld id="{3672DEB0-7440-2F4E-96C8-55B0546D84C6}" type="slidenum">
              <a:rPr lang="en-US"/>
              <a:pPr/>
              <a:t>29</a:t>
            </a:fld>
            <a:endParaRPr lang="en-US"/>
          </a:p>
        </p:txBody>
      </p:sp>
      <p:sp>
        <p:nvSpPr>
          <p:cNvPr id="315394" name="Rectangle 2"/>
          <p:cNvSpPr>
            <a:spLocks noGrp="1" noChangeArrowheads="1"/>
          </p:cNvSpPr>
          <p:nvPr>
            <p:ph type="body" idx="1"/>
          </p:nvPr>
        </p:nvSpPr>
        <p:spPr>
          <a:xfrm>
            <a:off x="76200" y="685800"/>
            <a:ext cx="8915400" cy="5715000"/>
          </a:xfrm>
        </p:spPr>
        <p:txBody>
          <a:bodyPr/>
          <a:lstStyle/>
          <a:p>
            <a:r>
              <a:rPr lang="en-US" dirty="0"/>
              <a:t>The drift velocity of electrons in a wire is only about 0.05mm/s.  How could we get light turned on immediately then?</a:t>
            </a:r>
          </a:p>
          <a:p>
            <a:pPr lvl="1"/>
            <a:r>
              <a:rPr lang="en-US" dirty="0"/>
              <a:t>While the electrons in a wire travels slow, the electric field travels essentially at the speed of light.  Then what is all the talk about electrons flowing through?</a:t>
            </a:r>
          </a:p>
          <a:p>
            <a:pPr lvl="2"/>
            <a:r>
              <a:rPr lang="en-US" dirty="0"/>
              <a:t>It is just like water.  When you turn on the facet, water flows right off the facet despite the fact that the water travels slow.</a:t>
            </a:r>
          </a:p>
          <a:p>
            <a:pPr lvl="2"/>
            <a:r>
              <a:rPr lang="en-US" dirty="0"/>
              <a:t>Electricity is the same.  Electrons fill the conductor wire and when the switch is flipped on or a potential difference is applied, the electrons </a:t>
            </a:r>
            <a:r>
              <a:rPr lang="en-US" dirty="0" smtClean="0"/>
              <a:t>close </a:t>
            </a:r>
            <a:r>
              <a:rPr lang="en-US" dirty="0"/>
              <a:t>to the positive terminal flows into the bulb.</a:t>
            </a:r>
          </a:p>
          <a:p>
            <a:pPr lvl="2"/>
            <a:r>
              <a:rPr lang="en-US" dirty="0"/>
              <a:t>Interesting, isn’t it?  Why is the field travel at the speed of light then?</a:t>
            </a:r>
          </a:p>
        </p:txBody>
      </p:sp>
      <p:sp>
        <p:nvSpPr>
          <p:cNvPr id="315395"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15052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5394">
                                            <p:txEl>
                                              <p:pRg st="0" end="0"/>
                                            </p:txEl>
                                          </p:spTgt>
                                        </p:tgtEl>
                                        <p:attrNameLst>
                                          <p:attrName>style.visibility</p:attrName>
                                        </p:attrNameLst>
                                      </p:cBhvr>
                                      <p:to>
                                        <p:strVal val="visible"/>
                                      </p:to>
                                    </p:set>
                                    <p:animEffect transition="in" filter="wipe(left)">
                                      <p:cBhvr>
                                        <p:cTn id="7" dur="500"/>
                                        <p:tgtEl>
                                          <p:spTgt spid="315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5394">
                                            <p:txEl>
                                              <p:pRg st="1" end="1"/>
                                            </p:txEl>
                                          </p:spTgt>
                                        </p:tgtEl>
                                        <p:attrNameLst>
                                          <p:attrName>style.visibility</p:attrName>
                                        </p:attrNameLst>
                                      </p:cBhvr>
                                      <p:to>
                                        <p:strVal val="visible"/>
                                      </p:to>
                                    </p:set>
                                    <p:animEffect transition="in" filter="wipe(left)">
                                      <p:cBhvr>
                                        <p:cTn id="12" dur="500"/>
                                        <p:tgtEl>
                                          <p:spTgt spid="315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5394">
                                            <p:txEl>
                                              <p:pRg st="2" end="2"/>
                                            </p:txEl>
                                          </p:spTgt>
                                        </p:tgtEl>
                                        <p:attrNameLst>
                                          <p:attrName>style.visibility</p:attrName>
                                        </p:attrNameLst>
                                      </p:cBhvr>
                                      <p:to>
                                        <p:strVal val="visible"/>
                                      </p:to>
                                    </p:set>
                                    <p:animEffect transition="in" filter="wipe(left)">
                                      <p:cBhvr>
                                        <p:cTn id="17" dur="500"/>
                                        <p:tgtEl>
                                          <p:spTgt spid="3153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5394">
                                            <p:txEl>
                                              <p:pRg st="3" end="3"/>
                                            </p:txEl>
                                          </p:spTgt>
                                        </p:tgtEl>
                                        <p:attrNameLst>
                                          <p:attrName>style.visibility</p:attrName>
                                        </p:attrNameLst>
                                      </p:cBhvr>
                                      <p:to>
                                        <p:strVal val="visible"/>
                                      </p:to>
                                    </p:set>
                                    <p:animEffect transition="in" filter="wipe(left)">
                                      <p:cBhvr>
                                        <p:cTn id="22" dur="500"/>
                                        <p:tgtEl>
                                          <p:spTgt spid="3153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5394">
                                            <p:txEl>
                                              <p:pRg st="4" end="4"/>
                                            </p:txEl>
                                          </p:spTgt>
                                        </p:tgtEl>
                                        <p:attrNameLst>
                                          <p:attrName>style.visibility</p:attrName>
                                        </p:attrNameLst>
                                      </p:cBhvr>
                                      <p:to>
                                        <p:strVal val="visible"/>
                                      </p:to>
                                    </p:set>
                                    <p:animEffect transition="in" filter="wipe(left)">
                                      <p:cBhvr>
                                        <p:cTn id="27" dur="500"/>
                                        <p:tgtEl>
                                          <p:spTgt spid="315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16, 2017</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ext uri="{D42A27DB-BD31-4B8C-83A1-F6EECF244321}">
                <p14:modId xmlns:p14="http://schemas.microsoft.com/office/powerpoint/2010/main" val="1195631525"/>
              </p:ext>
            </p:extLst>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217"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ext uri="{D42A27DB-BD31-4B8C-83A1-F6EECF244321}">
                <p14:modId xmlns:p14="http://schemas.microsoft.com/office/powerpoint/2010/main" val="974555696"/>
              </p:ext>
            </p:extLst>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218"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5720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37337" y="51371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51371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32463" y="5562600"/>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31183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Oct. 16,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4</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a:t>
            </a:r>
            <a:r>
              <a:rPr lang="en-US" sz="2800" dirty="0" smtClean="0">
                <a:solidFill>
                  <a:srgbClr val="CC00CC"/>
                </a:solidFill>
                <a:latin typeface="Arial Narrow" charset="0"/>
              </a:rPr>
              <a:t>flown </a:t>
            </a:r>
            <a:r>
              <a:rPr lang="en-US" sz="2800" dirty="0">
                <a:solidFill>
                  <a:srgbClr val="CC00CC"/>
                </a:solidFill>
                <a:latin typeface="Arial Narrow" charset="0"/>
              </a:rPr>
              <a:t>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20377" name="Equation" r:id="rId4" imgW="571320" imgH="190440" progId="Equation.DSMT4">
                  <p:embed/>
                </p:oleObj>
              </mc:Choice>
              <mc:Fallback>
                <p:oleObj name="Equation" r:id="rId4" imgW="571320" imgH="190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20378" name="Equation" r:id="rId6" imgW="685800" imgH="190440" progId="Equation.DSMT4">
                  <p:embed/>
                </p:oleObj>
              </mc:Choice>
              <mc:Fallback>
                <p:oleObj name="Equation" r:id="rId6" imgW="685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20379" name="Equation" r:id="rId8" imgW="317160" imgH="203040" progId="Equation.DSMT4">
                  <p:embed/>
                </p:oleObj>
              </mc:Choice>
              <mc:Fallback>
                <p:oleObj name="Equation" r:id="rId8" imgW="317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20380" name="Equation" r:id="rId10" imgW="1231560" imgH="164880" progId="Equation.DSMT4">
                  <p:embed/>
                </p:oleObj>
              </mc:Choice>
              <mc:Fallback>
                <p:oleObj name="Equation" r:id="rId10" imgW="123156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20381"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20382" name="Equation" r:id="rId14" imgW="1917360" imgH="380880" progId="Equation.DSMT4">
                  <p:embed/>
                </p:oleObj>
              </mc:Choice>
              <mc:Fallback>
                <p:oleObj name="Equation" r:id="rId14" imgW="1917360" imgH="380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7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16, 2017</a:t>
            </a:r>
            <a:endParaRPr lang="en-US"/>
          </a:p>
        </p:txBody>
      </p:sp>
      <p:sp>
        <p:nvSpPr>
          <p:cNvPr id="5" name="Footer Placeholder 4"/>
          <p:cNvSpPr>
            <a:spLocks noGrp="1"/>
          </p:cNvSpPr>
          <p:nvPr>
            <p:ph type="ftr" sz="quarter" idx="11"/>
          </p:nvPr>
        </p:nvSpPr>
        <p:spPr/>
        <p:txBody>
          <a:bodyPr/>
          <a:lstStyle/>
          <a:p>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5</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How?</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7658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wipe(left)">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wipe(left)">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9795">
                                            <p:txEl>
                                              <p:pRg st="2" end="2"/>
                                            </p:txEl>
                                          </p:spTgt>
                                        </p:tgtEl>
                                        <p:attrNameLst>
                                          <p:attrName>style.visibility</p:attrName>
                                        </p:attrNameLst>
                                      </p:cBhvr>
                                      <p:to>
                                        <p:strVal val="visible"/>
                                      </p:to>
                                    </p:set>
                                    <p:animEffect transition="in" filter="wipe(left)">
                                      <p:cBhvr>
                                        <p:cTn id="17" dur="500"/>
                                        <p:tgtEl>
                                          <p:spTgt spid="289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9795">
                                            <p:txEl>
                                              <p:pRg st="3" end="3"/>
                                            </p:txEl>
                                          </p:spTgt>
                                        </p:tgtEl>
                                        <p:attrNameLst>
                                          <p:attrName>style.visibility</p:attrName>
                                        </p:attrNameLst>
                                      </p:cBhvr>
                                      <p:to>
                                        <p:strVal val="visible"/>
                                      </p:to>
                                    </p:set>
                                    <p:animEffect transition="in" filter="wipe(left)">
                                      <p:cBhvr>
                                        <p:cTn id="22" dur="500"/>
                                        <p:tgtEl>
                                          <p:spTgt spid="289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9795">
                                            <p:txEl>
                                              <p:pRg st="4" end="4"/>
                                            </p:txEl>
                                          </p:spTgt>
                                        </p:tgtEl>
                                        <p:attrNameLst>
                                          <p:attrName>style.visibility</p:attrName>
                                        </p:attrNameLst>
                                      </p:cBhvr>
                                      <p:to>
                                        <p:strVal val="visible"/>
                                      </p:to>
                                    </p:set>
                                    <p:animEffect transition="in" filter="wipe(left)">
                                      <p:cBhvr>
                                        <p:cTn id="27" dur="500"/>
                                        <p:tgtEl>
                                          <p:spTgt spid="289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9795">
                                            <p:txEl>
                                              <p:pRg st="5" end="5"/>
                                            </p:txEl>
                                          </p:spTgt>
                                        </p:tgtEl>
                                        <p:attrNameLst>
                                          <p:attrName>style.visibility</p:attrName>
                                        </p:attrNameLst>
                                      </p:cBhvr>
                                      <p:to>
                                        <p:strVal val="visible"/>
                                      </p:to>
                                    </p:set>
                                    <p:animEffect transition="in" filter="wipe(left)">
                                      <p:cBhvr>
                                        <p:cTn id="32" dur="500"/>
                                        <p:tgtEl>
                                          <p:spTgt spid="289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9795">
                                            <p:txEl>
                                              <p:pRg st="6" end="6"/>
                                            </p:txEl>
                                          </p:spTgt>
                                        </p:tgtEl>
                                        <p:attrNameLst>
                                          <p:attrName>style.visibility</p:attrName>
                                        </p:attrNameLst>
                                      </p:cBhvr>
                                      <p:to>
                                        <p:strVal val="visible"/>
                                      </p:to>
                                    </p:set>
                                    <p:animEffect transition="in" filter="wipe(left)">
                                      <p:cBhvr>
                                        <p:cTn id="37" dur="500"/>
                                        <p:tgtEl>
                                          <p:spTgt spid="289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9795">
                                            <p:txEl>
                                              <p:pRg st="7" end="7"/>
                                            </p:txEl>
                                          </p:spTgt>
                                        </p:tgtEl>
                                        <p:attrNameLst>
                                          <p:attrName>style.visibility</p:attrName>
                                        </p:attrNameLst>
                                      </p:cBhvr>
                                      <p:to>
                                        <p:strVal val="visible"/>
                                      </p:to>
                                    </p:set>
                                    <p:animEffect transition="in" filter="wipe(left)">
                                      <p:cBhvr>
                                        <p:cTn id="42" dur="500"/>
                                        <p:tgtEl>
                                          <p:spTgt spid="2897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9795">
                                            <p:txEl>
                                              <p:pRg st="8" end="8"/>
                                            </p:txEl>
                                          </p:spTgt>
                                        </p:tgtEl>
                                        <p:attrNameLst>
                                          <p:attrName>style.visibility</p:attrName>
                                        </p:attrNameLst>
                                      </p:cBhvr>
                                      <p:to>
                                        <p:strVal val="visible"/>
                                      </p:to>
                                    </p:set>
                                    <p:animEffect transition="in" filter="wipe(left)">
                                      <p:cBhvr>
                                        <p:cTn id="47" dur="5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16,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6</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ea typeface="ＭＳ Ｐゴシック" charset="-128"/>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ea typeface="ＭＳ Ｐゴシック" charset="-128"/>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a:solidFill>
                  <a:srgbClr val="660066"/>
                </a:solidFill>
                <a:latin typeface="Arial Narrow" charset="0"/>
                <a:ea typeface="ＭＳ Ｐゴシック" charset="-128"/>
              </a:rPr>
              <a:t>Just as in water flow case, if the height difference is large the flow rate is large </a:t>
            </a:r>
            <a:r>
              <a:rPr lang="en-US">
                <a:solidFill>
                  <a:srgbClr val="660066"/>
                </a:solidFill>
                <a:latin typeface="Arial Narrow" charset="0"/>
                <a:ea typeface="ＭＳ Ｐゴシック" charset="-128"/>
                <a:sym typeface="Wingdings" charset="2"/>
              </a:rPr>
              <a:t> If the potential difference is large, the current is large.</a:t>
            </a:r>
            <a:endParaRPr lang="en-US">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20931" name="Equation" r:id="rId3" imgW="368280" imgH="164880" progId="Equation.DSMT4">
                  <p:embed/>
                </p:oleObj>
              </mc:Choice>
              <mc:Fallback>
                <p:oleObj name="Equation" r:id="rId3" imgW="36828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744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left)">
                                      <p:cBhvr>
                                        <p:cTn id="7" dur="5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left)">
                                      <p:cBhvr>
                                        <p:cTn id="12" dur="500"/>
                                        <p:tgtEl>
                                          <p:spTgt spid="290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left)">
                                      <p:cBhvr>
                                        <p:cTn id="17" dur="500"/>
                                        <p:tgtEl>
                                          <p:spTgt spid="290819">
                                            <p:txEl>
                                              <p:pRg st="2" end="2"/>
                                            </p:txEl>
                                          </p:spTgt>
                                        </p:tgtEl>
                                      </p:cBhvr>
                                    </p:animEffect>
                                  </p:childTnLst>
                                </p:cTn>
                              </p:par>
                            </p:childTnLst>
                          </p:cTn>
                        </p:par>
                        <p:par>
                          <p:cTn id="18" fill="hold">
                            <p:stCondLst>
                              <p:cond delay="1300"/>
                            </p:stCondLst>
                            <p:childTnLst>
                              <p:par>
                                <p:cTn id="19" presetID="22" presetClass="entr" presetSubtype="8" fill="hold" nodeType="afterEffect">
                                  <p:stCondLst>
                                    <p:cond delay="0"/>
                                  </p:stCondLst>
                                  <p:childTnLst>
                                    <p:set>
                                      <p:cBhvr>
                                        <p:cTn id="20" dur="1" fill="hold">
                                          <p:stCondLst>
                                            <p:cond delay="0"/>
                                          </p:stCondLst>
                                        </p:cTn>
                                        <p:tgtEl>
                                          <p:spTgt spid="290820"/>
                                        </p:tgtEl>
                                        <p:attrNameLst>
                                          <p:attrName>style.visibility</p:attrName>
                                        </p:attrNameLst>
                                      </p:cBhvr>
                                      <p:to>
                                        <p:strVal val="visible"/>
                                      </p:to>
                                    </p:set>
                                    <p:animEffect transition="in" filter="wipe(left)">
                                      <p:cBhvr>
                                        <p:cTn id="21" dur="500"/>
                                        <p:tgtEl>
                                          <p:spTgt spid="2908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90819">
                                            <p:txEl>
                                              <p:pRg st="3" end="3"/>
                                            </p:txEl>
                                          </p:spTgt>
                                        </p:tgtEl>
                                        <p:attrNameLst>
                                          <p:attrName>style.visibility</p:attrName>
                                        </p:attrNameLst>
                                      </p:cBhvr>
                                      <p:to>
                                        <p:strVal val="visible"/>
                                      </p:to>
                                    </p:set>
                                    <p:animEffect transition="in" filter="wipe(left)">
                                      <p:cBhvr>
                                        <p:cTn id="26" dur="500"/>
                                        <p:tgtEl>
                                          <p:spTgt spid="2908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0819">
                                            <p:txEl>
                                              <p:pRg st="4" end="4"/>
                                            </p:txEl>
                                          </p:spTgt>
                                        </p:tgtEl>
                                        <p:attrNameLst>
                                          <p:attrName>style.visibility</p:attrName>
                                        </p:attrNameLst>
                                      </p:cBhvr>
                                      <p:to>
                                        <p:strVal val="visible"/>
                                      </p:to>
                                    </p:set>
                                    <p:animEffect transition="in" filter="wipe(left)">
                                      <p:cBhvr>
                                        <p:cTn id="31" dur="500"/>
                                        <p:tgtEl>
                                          <p:spTgt spid="2908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90819">
                                            <p:txEl>
                                              <p:pRg st="5" end="5"/>
                                            </p:txEl>
                                          </p:spTgt>
                                        </p:tgtEl>
                                        <p:attrNameLst>
                                          <p:attrName>style.visibility</p:attrName>
                                        </p:attrNameLst>
                                      </p:cBhvr>
                                      <p:to>
                                        <p:strVal val="visible"/>
                                      </p:to>
                                    </p:set>
                                    <p:animEffect transition="in" filter="wipe(left)">
                                      <p:cBhvr>
                                        <p:cTn id="36" dur="500"/>
                                        <p:tgtEl>
                                          <p:spTgt spid="2908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90819">
                                            <p:txEl>
                                              <p:pRg st="6" end="6"/>
                                            </p:txEl>
                                          </p:spTgt>
                                        </p:tgtEl>
                                        <p:attrNameLst>
                                          <p:attrName>style.visibility</p:attrName>
                                        </p:attrNameLst>
                                      </p:cBhvr>
                                      <p:to>
                                        <p:strVal val="visible"/>
                                      </p:to>
                                    </p:set>
                                    <p:animEffect transition="in" filter="wipe(left)">
                                      <p:cBhvr>
                                        <p:cTn id="41" dur="500"/>
                                        <p:tgtEl>
                                          <p:spTgt spid="2908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90819">
                                            <p:txEl>
                                              <p:pRg st="7" end="7"/>
                                            </p:txEl>
                                          </p:spTgt>
                                        </p:tgtEl>
                                        <p:attrNameLst>
                                          <p:attrName>style.visibility</p:attrName>
                                        </p:attrNameLst>
                                      </p:cBhvr>
                                      <p:to>
                                        <p:strVal val="visible"/>
                                      </p:to>
                                    </p:set>
                                    <p:animEffect transition="in" filter="wipe(left)">
                                      <p:cBhvr>
                                        <p:cTn id="46" dur="500"/>
                                        <p:tgtEl>
                                          <p:spTgt spid="290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7</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The exact amount of current flow in a wire depends on</a:t>
            </a:r>
          </a:p>
          <a:p>
            <a:pPr marL="742950" lvl="1" indent="-285750">
              <a:spcBef>
                <a:spcPct val="20000"/>
              </a:spcBef>
              <a:buFontTx/>
              <a:buChar char="–"/>
            </a:pPr>
            <a:r>
              <a:rPr lang="en-US">
                <a:solidFill>
                  <a:srgbClr val="660066"/>
                </a:solidFill>
                <a:latin typeface="Arial Narrow" charset="0"/>
                <a:ea typeface="ＭＳ Ｐゴシック" charset="-128"/>
              </a:rPr>
              <a:t>The voltage</a:t>
            </a:r>
          </a:p>
          <a:p>
            <a:pPr marL="742950" lvl="1" indent="-285750">
              <a:spcBef>
                <a:spcPct val="20000"/>
              </a:spcBef>
              <a:buFontTx/>
              <a:buChar char="–"/>
            </a:pPr>
            <a:r>
              <a:rPr lang="en-US">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a:solidFill>
                  <a:srgbClr val="003300"/>
                </a:solidFill>
                <a:latin typeface="Arial Narrow" charset="0"/>
                <a:ea typeface="ＭＳ Ｐゴシック" charset="-128"/>
              </a:rPr>
              <a:t>So that current is inversely proportional to the resistance</a:t>
            </a:r>
          </a:p>
          <a:p>
            <a:pPr marL="742950" lvl="1" indent="-285750">
              <a:spcBef>
                <a:spcPct val="20000"/>
              </a:spcBef>
              <a:buFontTx/>
              <a:buChar char="–"/>
            </a:pPr>
            <a:r>
              <a:rPr lang="en-US">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a:solidFill>
                  <a:srgbClr val="660066"/>
                </a:solidFill>
                <a:latin typeface="Arial Narrow" charset="0"/>
                <a:ea typeface="ＭＳ Ｐゴシック" charset="-128"/>
              </a:rPr>
              <a:t>This linear relationship is not valid for some materials like diodes, vacuum tubes, transistors etc. </a:t>
            </a:r>
            <a:r>
              <a:rPr lang="en-US">
                <a:solidFill>
                  <a:srgbClr val="660066"/>
                </a:solidFill>
                <a:latin typeface="Arial Narrow" charset="0"/>
                <a:ea typeface="ＭＳ Ｐゴシック" charset="-128"/>
                <a:sym typeface="Wingdings" charset="2"/>
              </a:rPr>
              <a:t> These are called non-ohmic </a:t>
            </a:r>
            <a:endParaRPr lang="en-US">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nvGraphicFramePr>
        <p:xfrm>
          <a:off x="6696075" y="3733800"/>
          <a:ext cx="1000125" cy="992188"/>
        </p:xfrm>
        <a:graphic>
          <a:graphicData uri="http://schemas.openxmlformats.org/presentationml/2006/ole">
            <mc:AlternateContent xmlns:mc="http://schemas.openxmlformats.org/markup-compatibility/2006">
              <mc:Choice xmlns:v="urn:schemas-microsoft-com:vml" Requires="v">
                <p:oleObj spid="_x0000_s122237" name="Equation" r:id="rId3" imgW="393480" imgH="368280" progId="Equation.DSMT4">
                  <p:embed/>
                </p:oleObj>
              </mc:Choice>
              <mc:Fallback>
                <p:oleObj name="Equation" r:id="rId3" imgW="3934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3733800"/>
                        <a:ext cx="1000125" cy="9921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22238" name="Equation" r:id="rId5" imgW="419040" imgH="164880" progId="Equation.DSMT4">
                  <p:embed/>
                </p:oleObj>
              </mc:Choice>
              <mc:Fallback>
                <p:oleObj name="Equation" r:id="rId5" imgW="41904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22239" name="Equation" r:id="rId7" imgW="152280" imgH="152280" progId="Equation.DSMT4">
                  <p:embed/>
                </p:oleObj>
              </mc:Choice>
              <mc:Fallback>
                <p:oleObj name="Equation" r:id="rId7" imgW="15228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22240" name="Equation" r:id="rId9" imgW="888840" imgH="164880" progId="Equation.DSMT4">
                  <p:embed/>
                </p:oleObj>
              </mc:Choice>
              <mc:Fallback>
                <p:oleObj name="Equation" r:id="rId9" imgW="88884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3188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wipe(left)">
                                      <p:cBhvr>
                                        <p:cTn id="7" dur="500"/>
                                        <p:tgtEl>
                                          <p:spTgt spid="29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wipe(left)">
                                      <p:cBhvr>
                                        <p:cTn id="12" dur="500"/>
                                        <p:tgtEl>
                                          <p:spTgt spid="291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wipe(left)">
                                      <p:cBhvr>
                                        <p:cTn id="17" dur="500"/>
                                        <p:tgtEl>
                                          <p:spTgt spid="291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1843">
                                            <p:txEl>
                                              <p:pRg st="3" end="3"/>
                                            </p:txEl>
                                          </p:spTgt>
                                        </p:tgtEl>
                                        <p:attrNameLst>
                                          <p:attrName>style.visibility</p:attrName>
                                        </p:attrNameLst>
                                      </p:cBhvr>
                                      <p:to>
                                        <p:strVal val="visible"/>
                                      </p:to>
                                    </p:set>
                                    <p:animEffect transition="in" filter="wipe(left)">
                                      <p:cBhvr>
                                        <p:cTn id="22" dur="500"/>
                                        <p:tgtEl>
                                          <p:spTgt spid="291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1843">
                                            <p:txEl>
                                              <p:pRg st="4" end="4"/>
                                            </p:txEl>
                                          </p:spTgt>
                                        </p:tgtEl>
                                        <p:attrNameLst>
                                          <p:attrName>style.visibility</p:attrName>
                                        </p:attrNameLst>
                                      </p:cBhvr>
                                      <p:to>
                                        <p:strVal val="visible"/>
                                      </p:to>
                                    </p:set>
                                    <p:animEffect transition="in" filter="wipe(left)">
                                      <p:cBhvr>
                                        <p:cTn id="27" dur="500"/>
                                        <p:tgtEl>
                                          <p:spTgt spid="291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wipe(left)">
                                      <p:cBhvr>
                                        <p:cTn id="32" dur="500"/>
                                        <p:tgtEl>
                                          <p:spTgt spid="291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1843">
                                            <p:txEl>
                                              <p:pRg st="6" end="6"/>
                                            </p:txEl>
                                          </p:spTgt>
                                        </p:tgtEl>
                                        <p:attrNameLst>
                                          <p:attrName>style.visibility</p:attrName>
                                        </p:attrNameLst>
                                      </p:cBhvr>
                                      <p:to>
                                        <p:strVal val="visible"/>
                                      </p:to>
                                    </p:set>
                                    <p:animEffect transition="in" filter="wipe(left)">
                                      <p:cBhvr>
                                        <p:cTn id="37" dur="500"/>
                                        <p:tgtEl>
                                          <p:spTgt spid="291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1843">
                                            <p:txEl>
                                              <p:pRg st="7" end="7"/>
                                            </p:txEl>
                                          </p:spTgt>
                                        </p:tgtEl>
                                        <p:attrNameLst>
                                          <p:attrName>style.visibility</p:attrName>
                                        </p:attrNameLst>
                                      </p:cBhvr>
                                      <p:to>
                                        <p:strVal val="visible"/>
                                      </p:to>
                                    </p:set>
                                    <p:animEffect transition="in" filter="wipe(left)">
                                      <p:cBhvr>
                                        <p:cTn id="42" dur="500"/>
                                        <p:tgtEl>
                                          <p:spTgt spid="291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1844"/>
                                        </p:tgtEl>
                                        <p:attrNameLst>
                                          <p:attrName>style.visibility</p:attrName>
                                        </p:attrNameLst>
                                      </p:cBhvr>
                                      <p:to>
                                        <p:strVal val="visible"/>
                                      </p:to>
                                    </p:set>
                                    <p:animEffect transition="in" filter="wipe(left)">
                                      <p:cBhvr>
                                        <p:cTn id="47" dur="500"/>
                                        <p:tgtEl>
                                          <p:spTgt spid="2918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1847"/>
                                        </p:tgtEl>
                                        <p:attrNameLst>
                                          <p:attrName>style.visibility</p:attrName>
                                        </p:attrNameLst>
                                      </p:cBhvr>
                                      <p:to>
                                        <p:strVal val="visible"/>
                                      </p:to>
                                    </p:set>
                                    <p:animEffect transition="in" filter="wipe(left)">
                                      <p:cBhvr>
                                        <p:cTn id="52" dur="500"/>
                                        <p:tgtEl>
                                          <p:spTgt spid="291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1848"/>
                                        </p:tgtEl>
                                        <p:attrNameLst>
                                          <p:attrName>style.visibility</p:attrName>
                                        </p:attrNameLst>
                                      </p:cBhvr>
                                      <p:to>
                                        <p:strVal val="visible"/>
                                      </p:to>
                                    </p:set>
                                    <p:animEffect transition="in" filter="wipe(left)">
                                      <p:cBhvr>
                                        <p:cTn id="57" dur="500"/>
                                        <p:tgtEl>
                                          <p:spTgt spid="2918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1849"/>
                                        </p:tgtEl>
                                        <p:attrNameLst>
                                          <p:attrName>style.visibility</p:attrName>
                                        </p:attrNameLst>
                                      </p:cBhvr>
                                      <p:to>
                                        <p:strVal val="visible"/>
                                      </p:to>
                                    </p:set>
                                    <p:animEffect transition="in" filter="wipe(left)">
                                      <p:cBhvr>
                                        <p:cTn id="62" dur="500"/>
                                        <p:tgtEl>
                                          <p:spTgt spid="2918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91850"/>
                                        </p:tgtEl>
                                        <p:attrNameLst>
                                          <p:attrName>style.visibility</p:attrName>
                                        </p:attrNameLst>
                                      </p:cBhvr>
                                      <p:to>
                                        <p:strVal val="visible"/>
                                      </p:to>
                                    </p:set>
                                    <p:animEffect transition="in" filter="wipe(left)">
                                      <p:cBhvr>
                                        <p:cTn id="67" dur="500"/>
                                        <p:tgtEl>
                                          <p:spTgt spid="2918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1843">
                                            <p:txEl>
                                              <p:pRg st="8" end="8"/>
                                            </p:txEl>
                                          </p:spTgt>
                                        </p:tgtEl>
                                        <p:attrNameLst>
                                          <p:attrName>style.visibility</p:attrName>
                                        </p:attrNameLst>
                                      </p:cBhvr>
                                      <p:to>
                                        <p:strVal val="visible"/>
                                      </p:to>
                                    </p:set>
                                    <p:animEffect transition="in" filter="wipe(left)">
                                      <p:cBhvr>
                                        <p:cTn id="72" dur="500"/>
                                        <p:tgtEl>
                                          <p:spTgt spid="29184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1845"/>
                                        </p:tgtEl>
                                        <p:attrNameLst>
                                          <p:attrName>style.visibility</p:attrName>
                                        </p:attrNameLst>
                                      </p:cBhvr>
                                      <p:to>
                                        <p:strVal val="visible"/>
                                      </p:to>
                                    </p:set>
                                    <p:animEffect transition="in" filter="wipe(left)">
                                      <p:cBhvr>
                                        <p:cTn id="77" dur="500"/>
                                        <p:tgtEl>
                                          <p:spTgt spid="29184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91846"/>
                                        </p:tgtEl>
                                        <p:attrNameLst>
                                          <p:attrName>style.visibility</p:attrName>
                                        </p:attrNameLst>
                                      </p:cBhvr>
                                      <p:to>
                                        <p:strVal val="visible"/>
                                      </p:to>
                                    </p:set>
                                    <p:animEffect transition="in" filter="wipe(left)">
                                      <p:cBhvr>
                                        <p:cTn id="82" dur="500"/>
                                        <p:tgtEl>
                                          <p:spTgt spid="2918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91843">
                                            <p:txEl>
                                              <p:pRg st="9" end="9"/>
                                            </p:txEl>
                                          </p:spTgt>
                                        </p:tgtEl>
                                        <p:attrNameLst>
                                          <p:attrName>style.visibility</p:attrName>
                                        </p:attrNameLst>
                                      </p:cBhvr>
                                      <p:to>
                                        <p:strVal val="visible"/>
                                      </p:to>
                                    </p:set>
                                    <p:animEffect transition="in" filter="wipe(left)">
                                      <p:cBhvr>
                                        <p:cTn id="87" dur="500"/>
                                        <p:tgtEl>
                                          <p:spTgt spid="29184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91843">
                                            <p:txEl>
                                              <p:pRg st="10" end="10"/>
                                            </p:txEl>
                                          </p:spTgt>
                                        </p:tgtEl>
                                        <p:attrNameLst>
                                          <p:attrName>style.visibility</p:attrName>
                                        </p:attrNameLst>
                                      </p:cBhvr>
                                      <p:to>
                                        <p:strVal val="visible"/>
                                      </p:to>
                                    </p:set>
                                    <p:animEffect transition="in" filter="wipe(left)">
                                      <p:cBhvr>
                                        <p:cTn id="92" dur="500"/>
                                        <p:tgtEl>
                                          <p:spTgt spid="291843">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1843">
                                            <p:txEl>
                                              <p:pRg st="11" end="11"/>
                                            </p:txEl>
                                          </p:spTgt>
                                        </p:tgtEl>
                                        <p:attrNameLst>
                                          <p:attrName>style.visibility</p:attrName>
                                        </p:attrNameLst>
                                      </p:cBhvr>
                                      <p:to>
                                        <p:strVal val="visible"/>
                                      </p:to>
                                    </p:set>
                                    <p:animEffect transition="in" filter="wipe(left)">
                                      <p:cBhvr>
                                        <p:cTn id="97" dur="500"/>
                                        <p:tgtEl>
                                          <p:spTgt spid="291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P spid="291846" grpId="0" animBg="1"/>
      <p:bldP spid="291847" grpId="0" animBg="1"/>
      <p:bldP spid="2918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Oct. 16,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8</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a:t>
            </a:r>
            <a:r>
              <a:rPr lang="en-US" dirty="0" smtClean="0"/>
              <a:t> 4 </a:t>
            </a:r>
            <a:endParaRPr lang="en-US" dirty="0"/>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23543"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23544"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23545"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23546"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23547"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23548"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23549" name="Equation" r:id="rId16" imgW="1358640" imgH="368280" progId="Equation.DSMT4">
                  <p:embed/>
                </p:oleObj>
              </mc:Choice>
              <mc:Fallback>
                <p:oleObj name="Equation" r:id="rId16" imgW="135864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13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2868"/>
                                        </p:tgtEl>
                                        <p:attrNameLst>
                                          <p:attrName>style.visibility</p:attrName>
                                        </p:attrNameLst>
                                      </p:cBhvr>
                                      <p:to>
                                        <p:strVal val="visible"/>
                                      </p:to>
                                    </p:set>
                                    <p:animEffect transition="in" filter="wipe(left)">
                                      <p:cBhvr>
                                        <p:cTn id="7" dur="500"/>
                                        <p:tgtEl>
                                          <p:spTgt spid="29286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2866"/>
                                        </p:tgtEl>
                                        <p:attrNameLst>
                                          <p:attrName>style.visibility</p:attrName>
                                        </p:attrNameLst>
                                      </p:cBhvr>
                                      <p:to>
                                        <p:strVal val="visible"/>
                                      </p:to>
                                    </p:set>
                                    <p:anim calcmode="lin" valueType="num">
                                      <p:cBhvr>
                                        <p:cTn id="12" dur="500" fill="hold"/>
                                        <p:tgtEl>
                                          <p:spTgt spid="292866"/>
                                        </p:tgtEl>
                                        <p:attrNameLst>
                                          <p:attrName>ppt_w</p:attrName>
                                        </p:attrNameLst>
                                      </p:cBhvr>
                                      <p:tavLst>
                                        <p:tav tm="0">
                                          <p:val>
                                            <p:fltVal val="0"/>
                                          </p:val>
                                        </p:tav>
                                        <p:tav tm="100000">
                                          <p:val>
                                            <p:strVal val="#ppt_w"/>
                                          </p:val>
                                        </p:tav>
                                      </p:tavLst>
                                    </p:anim>
                                    <p:anim calcmode="lin" valueType="num">
                                      <p:cBhvr>
                                        <p:cTn id="13" dur="500" fill="hold"/>
                                        <p:tgtEl>
                                          <p:spTgt spid="292866"/>
                                        </p:tgtEl>
                                        <p:attrNameLst>
                                          <p:attrName>ppt_h</p:attrName>
                                        </p:attrNameLst>
                                      </p:cBhvr>
                                      <p:tavLst>
                                        <p:tav tm="0">
                                          <p:val>
                                            <p:fltVal val="0"/>
                                          </p:val>
                                        </p:tav>
                                        <p:tav tm="100000">
                                          <p:val>
                                            <p:strVal val="#ppt_h"/>
                                          </p:val>
                                        </p:tav>
                                      </p:tavLst>
                                    </p:anim>
                                    <p:animEffect transition="in" filter="fade">
                                      <p:cBhvr>
                                        <p:cTn id="14" dur="500"/>
                                        <p:tgtEl>
                                          <p:spTgt spid="2928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2869"/>
                                        </p:tgtEl>
                                        <p:attrNameLst>
                                          <p:attrName>style.visibility</p:attrName>
                                        </p:attrNameLst>
                                      </p:cBhvr>
                                      <p:to>
                                        <p:strVal val="visible"/>
                                      </p:to>
                                    </p:set>
                                    <p:animEffect transition="in" filter="wipe(left)">
                                      <p:cBhvr>
                                        <p:cTn id="19" dur="500"/>
                                        <p:tgtEl>
                                          <p:spTgt spid="2928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2871"/>
                                        </p:tgtEl>
                                        <p:attrNameLst>
                                          <p:attrName>style.visibility</p:attrName>
                                        </p:attrNameLst>
                                      </p:cBhvr>
                                      <p:to>
                                        <p:strVal val="visible"/>
                                      </p:to>
                                    </p:set>
                                    <p:animEffect transition="in" filter="wipe(left)">
                                      <p:cBhvr>
                                        <p:cTn id="24" dur="500"/>
                                        <p:tgtEl>
                                          <p:spTgt spid="2928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2874"/>
                                        </p:tgtEl>
                                        <p:attrNameLst>
                                          <p:attrName>style.visibility</p:attrName>
                                        </p:attrNameLst>
                                      </p:cBhvr>
                                      <p:to>
                                        <p:strVal val="visible"/>
                                      </p:to>
                                    </p:set>
                                    <p:animEffect transition="in" filter="wipe(left)">
                                      <p:cBhvr>
                                        <p:cTn id="29" dur="500"/>
                                        <p:tgtEl>
                                          <p:spTgt spid="2928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2875"/>
                                        </p:tgtEl>
                                        <p:attrNameLst>
                                          <p:attrName>style.visibility</p:attrName>
                                        </p:attrNameLst>
                                      </p:cBhvr>
                                      <p:to>
                                        <p:strVal val="visible"/>
                                      </p:to>
                                    </p:set>
                                    <p:animEffect transition="in" filter="wipe(left)">
                                      <p:cBhvr>
                                        <p:cTn id="34" dur="500"/>
                                        <p:tgtEl>
                                          <p:spTgt spid="2928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2876"/>
                                        </p:tgtEl>
                                        <p:attrNameLst>
                                          <p:attrName>style.visibility</p:attrName>
                                        </p:attrNameLst>
                                      </p:cBhvr>
                                      <p:to>
                                        <p:strVal val="visible"/>
                                      </p:to>
                                    </p:set>
                                    <p:animEffect transition="in" filter="wipe(left)">
                                      <p:cBhvr>
                                        <p:cTn id="39" dur="500"/>
                                        <p:tgtEl>
                                          <p:spTgt spid="2928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92873"/>
                                        </p:tgtEl>
                                        <p:attrNameLst>
                                          <p:attrName>style.visibility</p:attrName>
                                        </p:attrNameLst>
                                      </p:cBhvr>
                                      <p:to>
                                        <p:strVal val="visible"/>
                                      </p:to>
                                    </p:set>
                                    <p:animEffect transition="in" filter="wipe(left)">
                                      <p:cBhvr>
                                        <p:cTn id="44" dur="500"/>
                                        <p:tgtEl>
                                          <p:spTgt spid="29287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92870"/>
                                        </p:tgtEl>
                                        <p:attrNameLst>
                                          <p:attrName>style.visibility</p:attrName>
                                        </p:attrNameLst>
                                      </p:cBhvr>
                                      <p:to>
                                        <p:strVal val="visible"/>
                                      </p:to>
                                    </p:set>
                                    <p:animEffect transition="in" filter="wipe(left)">
                                      <p:cBhvr>
                                        <p:cTn id="49" dur="500"/>
                                        <p:tgtEl>
                                          <p:spTgt spid="2928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2872"/>
                                        </p:tgtEl>
                                        <p:attrNameLst>
                                          <p:attrName>style.visibility</p:attrName>
                                        </p:attrNameLst>
                                      </p:cBhvr>
                                      <p:to>
                                        <p:strVal val="visible"/>
                                      </p:to>
                                    </p:set>
                                    <p:animEffect transition="in" filter="wipe(left)">
                                      <p:cBhvr>
                                        <p:cTn id="54" dur="500"/>
                                        <p:tgtEl>
                                          <p:spTgt spid="2928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2877"/>
                                        </p:tgtEl>
                                        <p:attrNameLst>
                                          <p:attrName>style.visibility</p:attrName>
                                        </p:attrNameLst>
                                      </p:cBhvr>
                                      <p:to>
                                        <p:strVal val="visible"/>
                                      </p:to>
                                    </p:set>
                                    <p:animEffect transition="in" filter="wipe(left)">
                                      <p:cBhvr>
                                        <p:cTn id="59" dur="500"/>
                                        <p:tgtEl>
                                          <p:spTgt spid="29287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92878"/>
                                        </p:tgtEl>
                                        <p:attrNameLst>
                                          <p:attrName>style.visibility</p:attrName>
                                        </p:attrNameLst>
                                      </p:cBhvr>
                                      <p:to>
                                        <p:strVal val="visible"/>
                                      </p:to>
                                    </p:set>
                                    <p:animEffect transition="in" filter="wipe(left)">
                                      <p:cBhvr>
                                        <p:cTn id="64" dur="500"/>
                                        <p:tgtEl>
                                          <p:spTgt spid="292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69" grpId="0"/>
      <p:bldP spid="292870" grpId="0"/>
      <p:bldP spid="2928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9</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All electric devices offer resistance to the flow of current.</a:t>
            </a:r>
          </a:p>
          <a:p>
            <a:pPr marL="742950" lvl="1" indent="-285750">
              <a:spcBef>
                <a:spcPct val="20000"/>
              </a:spcBef>
              <a:buFontTx/>
              <a:buChar char="–"/>
            </a:pPr>
            <a:r>
              <a:rPr lang="en-US">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a:solidFill>
                  <a:srgbClr val="660066"/>
                </a:solidFill>
                <a:latin typeface="Arial Narrow" charset="0"/>
                <a:ea typeface="ＭＳ Ｐゴシック" charset="-128"/>
              </a:rPr>
              <a:t>In general connecting wires have low resistance compared to other devices on the circuit</a:t>
            </a:r>
          </a:p>
          <a:p>
            <a:pPr marL="342900" indent="-342900">
              <a:spcBef>
                <a:spcPct val="20000"/>
              </a:spcBef>
              <a:buFontTx/>
              <a:buChar char="•"/>
            </a:pPr>
            <a:r>
              <a:rPr lang="en-US" sz="2800">
                <a:solidFill>
                  <a:schemeClr val="accent2"/>
                </a:solidFill>
                <a:latin typeface="Arial Narrow" charset="0"/>
              </a:rPr>
              <a:t>In circuits, resistors are used to control the amount of current</a:t>
            </a:r>
          </a:p>
          <a:p>
            <a:pPr marL="742950" lvl="1" indent="-285750">
              <a:spcBef>
                <a:spcPct val="20000"/>
              </a:spcBef>
              <a:buFontTx/>
              <a:buChar char="–"/>
            </a:pPr>
            <a:r>
              <a:rPr lang="en-US">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a:solidFill>
                  <a:srgbClr val="660066"/>
                </a:solidFill>
                <a:latin typeface="Arial Narrow" charset="0"/>
                <a:ea typeface="ＭＳ Ｐゴシック" charset="-128"/>
              </a:rPr>
              <a:t>Main types are</a:t>
            </a:r>
          </a:p>
          <a:p>
            <a:pPr marL="1143000" lvl="2" indent="-228600">
              <a:spcBef>
                <a:spcPct val="20000"/>
              </a:spcBef>
              <a:buFontTx/>
              <a:buChar char="•"/>
            </a:pPr>
            <a:r>
              <a:rPr lang="en-US" sz="200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a:solidFill>
                  <a:srgbClr val="003300"/>
                </a:solidFill>
                <a:latin typeface="Arial Narrow" charset="0"/>
                <a:ea typeface="ＭＳ Ｐゴシック" charset="-128"/>
              </a:rPr>
              <a:t>thin metal films</a:t>
            </a:r>
          </a:p>
          <a:p>
            <a:pPr marL="342900" indent="-342900">
              <a:spcBef>
                <a:spcPct val="20000"/>
              </a:spcBef>
              <a:buFontTx/>
              <a:buChar char="•"/>
            </a:pPr>
            <a:r>
              <a:rPr lang="en-US" sz="2800">
                <a:solidFill>
                  <a:schemeClr val="accent2"/>
                </a:solidFill>
                <a:latin typeface="Arial Narrow" charset="0"/>
              </a:rPr>
              <a:t>When drawn in the circuit, the symbol for a resistor is:</a:t>
            </a:r>
          </a:p>
          <a:p>
            <a:pPr marL="342900" indent="-342900">
              <a:spcBef>
                <a:spcPct val="20000"/>
              </a:spcBef>
              <a:buFontTx/>
              <a:buChar char="•"/>
            </a:pPr>
            <a:r>
              <a:rPr lang="en-US" sz="280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15205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3898">
                                            <p:txEl>
                                              <p:pRg st="0" end="0"/>
                                            </p:txEl>
                                          </p:spTgt>
                                        </p:tgtEl>
                                        <p:attrNameLst>
                                          <p:attrName>style.visibility</p:attrName>
                                        </p:attrNameLst>
                                      </p:cBhvr>
                                      <p:to>
                                        <p:strVal val="visible"/>
                                      </p:to>
                                    </p:set>
                                    <p:animEffect transition="in" filter="wipe(left)">
                                      <p:cBhvr>
                                        <p:cTn id="7" dur="500"/>
                                        <p:tgtEl>
                                          <p:spTgt spid="293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3898">
                                            <p:txEl>
                                              <p:pRg st="1" end="1"/>
                                            </p:txEl>
                                          </p:spTgt>
                                        </p:tgtEl>
                                        <p:attrNameLst>
                                          <p:attrName>style.visibility</p:attrName>
                                        </p:attrNameLst>
                                      </p:cBhvr>
                                      <p:to>
                                        <p:strVal val="visible"/>
                                      </p:to>
                                    </p:set>
                                    <p:animEffect transition="in" filter="wipe(left)">
                                      <p:cBhvr>
                                        <p:cTn id="12" dur="500"/>
                                        <p:tgtEl>
                                          <p:spTgt spid="293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3898">
                                            <p:txEl>
                                              <p:pRg st="2" end="2"/>
                                            </p:txEl>
                                          </p:spTgt>
                                        </p:tgtEl>
                                        <p:attrNameLst>
                                          <p:attrName>style.visibility</p:attrName>
                                        </p:attrNameLst>
                                      </p:cBhvr>
                                      <p:to>
                                        <p:strVal val="visible"/>
                                      </p:to>
                                    </p:set>
                                    <p:animEffect transition="in" filter="wipe(left)">
                                      <p:cBhvr>
                                        <p:cTn id="17" dur="500"/>
                                        <p:tgtEl>
                                          <p:spTgt spid="2938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3898">
                                            <p:txEl>
                                              <p:pRg st="3" end="3"/>
                                            </p:txEl>
                                          </p:spTgt>
                                        </p:tgtEl>
                                        <p:attrNameLst>
                                          <p:attrName>style.visibility</p:attrName>
                                        </p:attrNameLst>
                                      </p:cBhvr>
                                      <p:to>
                                        <p:strVal val="visible"/>
                                      </p:to>
                                    </p:set>
                                    <p:animEffect transition="in" filter="wipe(left)">
                                      <p:cBhvr>
                                        <p:cTn id="22" dur="500"/>
                                        <p:tgtEl>
                                          <p:spTgt spid="2938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3898">
                                            <p:txEl>
                                              <p:pRg st="4" end="4"/>
                                            </p:txEl>
                                          </p:spTgt>
                                        </p:tgtEl>
                                        <p:attrNameLst>
                                          <p:attrName>style.visibility</p:attrName>
                                        </p:attrNameLst>
                                      </p:cBhvr>
                                      <p:to>
                                        <p:strVal val="visible"/>
                                      </p:to>
                                    </p:set>
                                    <p:animEffect transition="in" filter="wipe(left)">
                                      <p:cBhvr>
                                        <p:cTn id="27" dur="500"/>
                                        <p:tgtEl>
                                          <p:spTgt spid="2938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3898">
                                            <p:txEl>
                                              <p:pRg st="5" end="5"/>
                                            </p:txEl>
                                          </p:spTgt>
                                        </p:tgtEl>
                                        <p:attrNameLst>
                                          <p:attrName>style.visibility</p:attrName>
                                        </p:attrNameLst>
                                      </p:cBhvr>
                                      <p:to>
                                        <p:strVal val="visible"/>
                                      </p:to>
                                    </p:set>
                                    <p:animEffect transition="in" filter="wipe(left)">
                                      <p:cBhvr>
                                        <p:cTn id="32" dur="500"/>
                                        <p:tgtEl>
                                          <p:spTgt spid="2938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3898">
                                            <p:txEl>
                                              <p:pRg st="6" end="6"/>
                                            </p:txEl>
                                          </p:spTgt>
                                        </p:tgtEl>
                                        <p:attrNameLst>
                                          <p:attrName>style.visibility</p:attrName>
                                        </p:attrNameLst>
                                      </p:cBhvr>
                                      <p:to>
                                        <p:strVal val="visible"/>
                                      </p:to>
                                    </p:set>
                                    <p:animEffect transition="in" filter="wipe(left)">
                                      <p:cBhvr>
                                        <p:cTn id="37" dur="500"/>
                                        <p:tgtEl>
                                          <p:spTgt spid="2938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3898">
                                            <p:txEl>
                                              <p:pRg st="7" end="7"/>
                                            </p:txEl>
                                          </p:spTgt>
                                        </p:tgtEl>
                                        <p:attrNameLst>
                                          <p:attrName>style.visibility</p:attrName>
                                        </p:attrNameLst>
                                      </p:cBhvr>
                                      <p:to>
                                        <p:strVal val="visible"/>
                                      </p:to>
                                    </p:set>
                                    <p:animEffect transition="in" filter="wipe(left)">
                                      <p:cBhvr>
                                        <p:cTn id="42" dur="500"/>
                                        <p:tgtEl>
                                          <p:spTgt spid="2938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3898">
                                            <p:txEl>
                                              <p:pRg st="8" end="8"/>
                                            </p:txEl>
                                          </p:spTgt>
                                        </p:tgtEl>
                                        <p:attrNameLst>
                                          <p:attrName>style.visibility</p:attrName>
                                        </p:attrNameLst>
                                      </p:cBhvr>
                                      <p:to>
                                        <p:strVal val="visible"/>
                                      </p:to>
                                    </p:set>
                                    <p:animEffect transition="in" filter="wipe(left)">
                                      <p:cBhvr>
                                        <p:cTn id="47" dur="500"/>
                                        <p:tgtEl>
                                          <p:spTgt spid="29389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3898">
                                            <p:txEl>
                                              <p:pRg st="9" end="9"/>
                                            </p:txEl>
                                          </p:spTgt>
                                        </p:tgtEl>
                                        <p:attrNameLst>
                                          <p:attrName>style.visibility</p:attrName>
                                        </p:attrNameLst>
                                      </p:cBhvr>
                                      <p:to>
                                        <p:strVal val="visible"/>
                                      </p:to>
                                    </p:set>
                                    <p:animEffect transition="in" filter="wipe(left)">
                                      <p:cBhvr>
                                        <p:cTn id="52" dur="500"/>
                                        <p:tgtEl>
                                          <p:spTgt spid="29389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93898">
                                            <p:txEl>
                                              <p:pRg st="10" end="10"/>
                                            </p:txEl>
                                          </p:spTgt>
                                        </p:tgtEl>
                                        <p:attrNameLst>
                                          <p:attrName>style.visibility</p:attrName>
                                        </p:attrNameLst>
                                      </p:cBhvr>
                                      <p:to>
                                        <p:strVal val="visible"/>
                                      </p:to>
                                    </p:set>
                                    <p:animEffect transition="in" filter="wipe(left)">
                                      <p:cBhvr>
                                        <p:cTn id="64" dur="500"/>
                                        <p:tgtEl>
                                          <p:spTgt spid="293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8"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28639</TotalTime>
  <Words>3612</Words>
  <Application>Microsoft Macintosh PowerPoint</Application>
  <PresentationFormat>On-screen Show (4:3)</PresentationFormat>
  <Paragraphs>421</Paragraphs>
  <Slides>29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 Narrow</vt:lpstr>
      <vt:lpstr>Monotype Corsiva</vt:lpstr>
      <vt:lpstr>ＭＳ Ｐゴシック</vt:lpstr>
      <vt:lpstr>Symbol</vt:lpstr>
      <vt:lpstr>Times New Roman</vt:lpstr>
      <vt:lpstr>Wingdings</vt:lpstr>
      <vt:lpstr>Arial</vt:lpstr>
      <vt:lpstr>phys1443-spring02</vt:lpstr>
      <vt:lpstr>Equation</vt:lpstr>
      <vt:lpstr>PHYS 1444 – Section 002 Lecture #13</vt:lpstr>
      <vt:lpstr>Announcements</vt:lpstr>
      <vt:lpstr>Electric Current</vt:lpstr>
      <vt:lpstr>Example 25 – 1 </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lpstr>Microscopic View of Electric Current</vt:lpstr>
      <vt:lpstr>Microscopic View of Electric Current</vt:lpstr>
      <vt:lpstr>Microscopic View of Electric Current</vt:lpstr>
      <vt:lpstr>Microscopic View of Electric Current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695</cp:revision>
  <dcterms:created xsi:type="dcterms:W3CDTF">2012-01-19T04:21:20Z</dcterms:created>
  <dcterms:modified xsi:type="dcterms:W3CDTF">2017-10-23T21:06:59Z</dcterms:modified>
</cp:coreProperties>
</file>