
<file path=[Content_Types].xml><?xml version="1.0" encoding="utf-8"?>
<Types xmlns="http://schemas.openxmlformats.org/package/2006/content-types">
  <Default Extension="xml" ContentType="application/xml"/>
  <Default Extension="bin" ContentType="application/vnd.openxmlformats-officedocument.oleObject"/>
  <Default Extension="jpg" ContentType="image/jpeg"/>
  <Default Extension="tiff" ContentType="image/tiff"/>
  <Default Extension="jpe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503" r:id="rId2"/>
    <p:sldId id="482" r:id="rId3"/>
    <p:sldId id="688" r:id="rId4"/>
    <p:sldId id="689" r:id="rId5"/>
    <p:sldId id="698" r:id="rId6"/>
    <p:sldId id="696" r:id="rId7"/>
    <p:sldId id="697" r:id="rId8"/>
    <p:sldId id="642" r:id="rId9"/>
    <p:sldId id="646" r:id="rId10"/>
    <p:sldId id="649" r:id="rId11"/>
    <p:sldId id="655" r:id="rId12"/>
    <p:sldId id="666" r:id="rId13"/>
    <p:sldId id="667" r:id="rId14"/>
    <p:sldId id="668" r:id="rId15"/>
    <p:sldId id="669" r:id="rId16"/>
    <p:sldId id="670" r:id="rId17"/>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3C5A77"/>
    <a:srgbClr val="660066"/>
    <a:srgbClr val="FFFFCC"/>
    <a:srgbClr val="CC6600"/>
    <a:srgbClr val="FF0066"/>
    <a:srgbClr val="CC00CC"/>
    <a:srgbClr val="00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28"/>
    <p:restoredTop sz="86402"/>
  </p:normalViewPr>
  <p:slideViewPr>
    <p:cSldViewPr>
      <p:cViewPr varScale="1">
        <p:scale>
          <a:sx n="117" d="100"/>
          <a:sy n="117" d="100"/>
        </p:scale>
        <p:origin x="352" y="184"/>
      </p:cViewPr>
      <p:guideLst>
        <p:guide orient="horz" pos="2160"/>
        <p:guide pos="2880"/>
      </p:guideLst>
    </p:cSldViewPr>
  </p:slideViewPr>
  <p:outlineViewPr>
    <p:cViewPr>
      <p:scale>
        <a:sx n="33" d="100"/>
        <a:sy n="33" d="100"/>
      </p:scale>
      <p:origin x="0" y="-35840"/>
    </p:cViewPr>
    <p:sldLst>
      <p:sld r:id="rId1" collapse="1"/>
    </p:sldLst>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1" Type="http://schemas.openxmlformats.org/officeDocument/2006/relationships/image" Target="../media/image20.wmf"/><Relationship Id="rId12" Type="http://schemas.openxmlformats.org/officeDocument/2006/relationships/image" Target="../media/image21.wmf"/><Relationship Id="rId13" Type="http://schemas.openxmlformats.org/officeDocument/2006/relationships/image" Target="../media/image22.wmf"/><Relationship Id="rId1" Type="http://schemas.openxmlformats.org/officeDocument/2006/relationships/image" Target="../media/image10.wmf"/><Relationship Id="rId2" Type="http://schemas.openxmlformats.org/officeDocument/2006/relationships/image" Target="../media/image11.wmf"/><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7" Type="http://schemas.openxmlformats.org/officeDocument/2006/relationships/image" Target="../media/image16.wmf"/><Relationship Id="rId8" Type="http://schemas.openxmlformats.org/officeDocument/2006/relationships/image" Target="../media/image17.wmf"/><Relationship Id="rId9" Type="http://schemas.openxmlformats.org/officeDocument/2006/relationships/image" Target="../media/image18.wmf"/><Relationship Id="rId10"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5" Type="http://schemas.openxmlformats.org/officeDocument/2006/relationships/image" Target="../media/image28.wmf"/><Relationship Id="rId6" Type="http://schemas.openxmlformats.org/officeDocument/2006/relationships/image" Target="../media/image29.wmf"/><Relationship Id="rId1" Type="http://schemas.openxmlformats.org/officeDocument/2006/relationships/image" Target="../media/image24.wmf"/><Relationship Id="rId2"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1" Type="http://schemas.openxmlformats.org/officeDocument/2006/relationships/image" Target="../media/image40.wmf"/><Relationship Id="rId12" Type="http://schemas.openxmlformats.org/officeDocument/2006/relationships/image" Target="../media/image41.wmf"/><Relationship Id="rId13" Type="http://schemas.openxmlformats.org/officeDocument/2006/relationships/image" Target="../media/image42.wmf"/><Relationship Id="rId14" Type="http://schemas.openxmlformats.org/officeDocument/2006/relationships/image" Target="../media/image43.wmf"/><Relationship Id="rId15" Type="http://schemas.openxmlformats.org/officeDocument/2006/relationships/image" Target="../media/image44.wmf"/><Relationship Id="rId16" Type="http://schemas.openxmlformats.org/officeDocument/2006/relationships/image" Target="../media/image45.wmf"/><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34.wmf"/><Relationship Id="rId6" Type="http://schemas.openxmlformats.org/officeDocument/2006/relationships/image" Target="../media/image35.wmf"/><Relationship Id="rId7" Type="http://schemas.openxmlformats.org/officeDocument/2006/relationships/image" Target="../media/image36.wmf"/><Relationship Id="rId8" Type="http://schemas.openxmlformats.org/officeDocument/2006/relationships/image" Target="../media/image37.wmf"/><Relationship Id="rId9" Type="http://schemas.openxmlformats.org/officeDocument/2006/relationships/image" Target="../media/image38.wmf"/><Relationship Id="rId10"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1" Type="http://schemas.openxmlformats.org/officeDocument/2006/relationships/image" Target="../media/image57.wmf"/><Relationship Id="rId12" Type="http://schemas.openxmlformats.org/officeDocument/2006/relationships/image" Target="../media/image58.wmf"/><Relationship Id="rId1" Type="http://schemas.openxmlformats.org/officeDocument/2006/relationships/image" Target="../media/image47.wmf"/><Relationship Id="rId2" Type="http://schemas.openxmlformats.org/officeDocument/2006/relationships/image" Target="../media/image48.wmf"/><Relationship Id="rId3" Type="http://schemas.openxmlformats.org/officeDocument/2006/relationships/image" Target="../media/image49.wmf"/><Relationship Id="rId4" Type="http://schemas.openxmlformats.org/officeDocument/2006/relationships/image" Target="../media/image50.wmf"/><Relationship Id="rId5" Type="http://schemas.openxmlformats.org/officeDocument/2006/relationships/image" Target="../media/image51.wmf"/><Relationship Id="rId6" Type="http://schemas.openxmlformats.org/officeDocument/2006/relationships/image" Target="../media/image52.wmf"/><Relationship Id="rId7" Type="http://schemas.openxmlformats.org/officeDocument/2006/relationships/image" Target="../media/image53.wmf"/><Relationship Id="rId8" Type="http://schemas.openxmlformats.org/officeDocument/2006/relationships/image" Target="../media/image54.wmf"/><Relationship Id="rId9" Type="http://schemas.openxmlformats.org/officeDocument/2006/relationships/image" Target="../media/image55.wmf"/><Relationship Id="rId10"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3.wmf"/><Relationship Id="rId3"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 Id="rId2"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EBEBBD9D-2B36-914F-A6CA-7434B00079ED}" type="slidenum">
              <a:rPr lang="en-US"/>
              <a:pPr>
                <a:defRPr/>
              </a:pPr>
              <a:t>‹#›</a:t>
            </a:fld>
            <a:endParaRPr lang="en-US"/>
          </a:p>
        </p:txBody>
      </p:sp>
    </p:spTree>
    <p:extLst>
      <p:ext uri="{BB962C8B-B14F-4D97-AF65-F5344CB8AC3E}">
        <p14:creationId xmlns:p14="http://schemas.microsoft.com/office/powerpoint/2010/main" val="669223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118042F0-41D0-5340-90E3-DBE3BE5AF95B}" type="slidenum">
              <a:rPr lang="en-US"/>
              <a:pPr>
                <a:defRPr/>
              </a:pPr>
              <a:t>‹#›</a:t>
            </a:fld>
            <a:endParaRPr lang="en-US"/>
          </a:p>
        </p:txBody>
      </p:sp>
    </p:spTree>
    <p:extLst>
      <p:ext uri="{BB962C8B-B14F-4D97-AF65-F5344CB8AC3E}">
        <p14:creationId xmlns:p14="http://schemas.microsoft.com/office/powerpoint/2010/main" val="3325049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1</a:t>
            </a:fld>
            <a:endParaRPr lang="en-US"/>
          </a:p>
        </p:txBody>
      </p:sp>
    </p:spTree>
    <p:extLst>
      <p:ext uri="{BB962C8B-B14F-4D97-AF65-F5344CB8AC3E}">
        <p14:creationId xmlns:p14="http://schemas.microsoft.com/office/powerpoint/2010/main" val="158733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2</a:t>
            </a:fld>
            <a:endParaRPr lang="en-US"/>
          </a:p>
        </p:txBody>
      </p:sp>
    </p:spTree>
    <p:extLst>
      <p:ext uri="{BB962C8B-B14F-4D97-AF65-F5344CB8AC3E}">
        <p14:creationId xmlns:p14="http://schemas.microsoft.com/office/powerpoint/2010/main" val="168753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4</a:t>
            </a:fld>
            <a:endParaRPr lang="en-US"/>
          </a:p>
        </p:txBody>
      </p:sp>
    </p:spTree>
    <p:extLst>
      <p:ext uri="{BB962C8B-B14F-4D97-AF65-F5344CB8AC3E}">
        <p14:creationId xmlns:p14="http://schemas.microsoft.com/office/powerpoint/2010/main" val="913199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7</a:t>
            </a:fld>
            <a:endParaRPr lang="en-US"/>
          </a:p>
        </p:txBody>
      </p:sp>
    </p:spTree>
    <p:extLst>
      <p:ext uri="{BB962C8B-B14F-4D97-AF65-F5344CB8AC3E}">
        <p14:creationId xmlns:p14="http://schemas.microsoft.com/office/powerpoint/2010/main" val="104657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8</a:t>
            </a:fld>
            <a:endParaRPr lang="en-US"/>
          </a:p>
        </p:txBody>
      </p:sp>
    </p:spTree>
    <p:extLst>
      <p:ext uri="{BB962C8B-B14F-4D97-AF65-F5344CB8AC3E}">
        <p14:creationId xmlns:p14="http://schemas.microsoft.com/office/powerpoint/2010/main" val="146219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r>
              <a:rPr lang="en-US" smtClean="0"/>
              <a:t>Monday, Oct. 23, 2017</a:t>
            </a:r>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C2E354-380E-2541-86AC-273DB7135896}" type="slidenum">
              <a:rPr lang="en-US"/>
              <a:pPr>
                <a:defRPr/>
              </a:pPr>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4200" y="6248400"/>
            <a:ext cx="588696" cy="51968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1AF11F0-DDFA-B44C-AACA-04940859FE3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60B4D4B-3DEF-AE4B-B9BB-BFC0E5F2138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8" name="Footer Placeholder 7"/>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68378816-F0BE-954B-ACE6-3B377C21A1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EF3D8A4-74EF-534D-976E-1FB9C4B7280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1BF8B38-6A2B-A24F-8E1A-CFFE728496E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A743A56-7F86-D14E-A381-3C37627AF226}"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8" name="Footer Placeholder 7"/>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D4FE25A-1989-A448-A1B9-194EB93C7C3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4" name="Footer Placeholder 3"/>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EAF47E9-2323-F64D-AFF2-9AFE5BE481E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3" name="Footer Placeholder 2"/>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9690B60E-95F4-9C41-AEA5-2E2E6ABCCAA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B327105-656C-8345-B353-0B5F787303F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3F747FB-9F93-7A4A-823E-4285093B0C6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0066"/>
                </a:solidFill>
                <a:latin typeface="+mn-lt"/>
              </a:defRPr>
            </a:lvl1pPr>
          </a:lstStyle>
          <a:p>
            <a:pPr>
              <a:defRPr/>
            </a:pPr>
            <a:r>
              <a:rPr lang="en-US" smtClean="0"/>
              <a:t>Monday, Oct. 23,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3300"/>
                </a:solidFill>
                <a:latin typeface="+mn-lt"/>
              </a:defRPr>
            </a:lvl1pPr>
          </a:lstStyle>
          <a:p>
            <a:pPr>
              <a:defRPr/>
            </a:pPr>
            <a:r>
              <a:rPr lang="mr-IN" smtClean="0"/>
              <a:t>PHYS 1444-002, Fall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mn-lt"/>
              </a:defRPr>
            </a:lvl1pPr>
          </a:lstStyle>
          <a:p>
            <a:pPr>
              <a:defRPr/>
            </a:pPr>
            <a:fld id="{48A22D27-E16E-9440-8890-E1A3510F7726}" type="slidenum">
              <a:rPr lang="en-US"/>
              <a:pPr>
                <a:defRPr/>
              </a:pPr>
              <a:t>‹#›</a:t>
            </a:fld>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24200" y="6248400"/>
            <a:ext cx="588696" cy="519684"/>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charset="0"/>
        </a:defRPr>
      </a:lvl6pPr>
      <a:lvl7pPr marL="914400" algn="ctr" rtl="0" fontAlgn="base">
        <a:spcBef>
          <a:spcPct val="0"/>
        </a:spcBef>
        <a:spcAft>
          <a:spcPct val="0"/>
        </a:spcAft>
        <a:defRPr sz="4400">
          <a:solidFill>
            <a:srgbClr val="A50021"/>
          </a:solidFill>
          <a:latin typeface="Arial Narrow" charset="0"/>
        </a:defRPr>
      </a:lvl7pPr>
      <a:lvl8pPr marL="1371600" algn="ctr" rtl="0" fontAlgn="base">
        <a:spcBef>
          <a:spcPct val="0"/>
        </a:spcBef>
        <a:spcAft>
          <a:spcPct val="0"/>
        </a:spcAft>
        <a:defRPr sz="4400">
          <a:solidFill>
            <a:srgbClr val="A50021"/>
          </a:solidFill>
          <a:latin typeface="Arial Narrow" charset="0"/>
        </a:defRPr>
      </a:lvl8pPr>
      <a:lvl9pPr marL="1828800" algn="ctr" rtl="0" fontAlgn="base">
        <a:spcBef>
          <a:spcPct val="0"/>
        </a:spcBef>
        <a:spcAft>
          <a:spcPct val="0"/>
        </a:spcAft>
        <a:defRPr sz="4400">
          <a:solidFill>
            <a:srgbClr val="A50021"/>
          </a:solidFill>
          <a:latin typeface="Arial Narrow"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0" Type="http://schemas.openxmlformats.org/officeDocument/2006/relationships/oleObject" Target="../embeddings/oleObject28.bin"/><Relationship Id="rId21" Type="http://schemas.openxmlformats.org/officeDocument/2006/relationships/image" Target="../media/image38.wmf"/><Relationship Id="rId22" Type="http://schemas.openxmlformats.org/officeDocument/2006/relationships/oleObject" Target="../embeddings/oleObject29.bin"/><Relationship Id="rId23" Type="http://schemas.openxmlformats.org/officeDocument/2006/relationships/image" Target="../media/image39.wmf"/><Relationship Id="rId24" Type="http://schemas.openxmlformats.org/officeDocument/2006/relationships/oleObject" Target="../embeddings/oleObject30.bin"/><Relationship Id="rId25" Type="http://schemas.openxmlformats.org/officeDocument/2006/relationships/image" Target="../media/image40.wmf"/><Relationship Id="rId26" Type="http://schemas.openxmlformats.org/officeDocument/2006/relationships/oleObject" Target="../embeddings/oleObject31.bin"/><Relationship Id="rId27" Type="http://schemas.openxmlformats.org/officeDocument/2006/relationships/image" Target="../media/image41.wmf"/><Relationship Id="rId28" Type="http://schemas.openxmlformats.org/officeDocument/2006/relationships/oleObject" Target="../embeddings/oleObject32.bin"/><Relationship Id="rId29" Type="http://schemas.openxmlformats.org/officeDocument/2006/relationships/image" Target="../media/image42.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46.jpeg"/><Relationship Id="rId4" Type="http://schemas.openxmlformats.org/officeDocument/2006/relationships/oleObject" Target="../embeddings/oleObject20.bin"/><Relationship Id="rId5" Type="http://schemas.openxmlformats.org/officeDocument/2006/relationships/image" Target="../media/image30.wmf"/><Relationship Id="rId30" Type="http://schemas.openxmlformats.org/officeDocument/2006/relationships/oleObject" Target="../embeddings/oleObject33.bin"/><Relationship Id="rId31" Type="http://schemas.openxmlformats.org/officeDocument/2006/relationships/image" Target="../media/image43.wmf"/><Relationship Id="rId32" Type="http://schemas.openxmlformats.org/officeDocument/2006/relationships/oleObject" Target="../embeddings/oleObject34.bin"/><Relationship Id="rId9" Type="http://schemas.openxmlformats.org/officeDocument/2006/relationships/image" Target="../media/image32.wmf"/><Relationship Id="rId6" Type="http://schemas.openxmlformats.org/officeDocument/2006/relationships/oleObject" Target="../embeddings/oleObject21.bin"/><Relationship Id="rId7" Type="http://schemas.openxmlformats.org/officeDocument/2006/relationships/image" Target="../media/image31.wmf"/><Relationship Id="rId8" Type="http://schemas.openxmlformats.org/officeDocument/2006/relationships/oleObject" Target="../embeddings/oleObject22.bin"/><Relationship Id="rId33" Type="http://schemas.openxmlformats.org/officeDocument/2006/relationships/image" Target="../media/image44.wmf"/><Relationship Id="rId34" Type="http://schemas.openxmlformats.org/officeDocument/2006/relationships/oleObject" Target="../embeddings/oleObject35.bin"/><Relationship Id="rId35" Type="http://schemas.openxmlformats.org/officeDocument/2006/relationships/image" Target="../media/image45.wmf"/><Relationship Id="rId10" Type="http://schemas.openxmlformats.org/officeDocument/2006/relationships/oleObject" Target="../embeddings/oleObject23.bin"/><Relationship Id="rId11" Type="http://schemas.openxmlformats.org/officeDocument/2006/relationships/image" Target="../media/image33.wmf"/><Relationship Id="rId12" Type="http://schemas.openxmlformats.org/officeDocument/2006/relationships/oleObject" Target="../embeddings/oleObject24.bin"/><Relationship Id="rId13" Type="http://schemas.openxmlformats.org/officeDocument/2006/relationships/image" Target="../media/image34.wmf"/><Relationship Id="rId14" Type="http://schemas.openxmlformats.org/officeDocument/2006/relationships/oleObject" Target="../embeddings/oleObject25.bin"/><Relationship Id="rId15" Type="http://schemas.openxmlformats.org/officeDocument/2006/relationships/image" Target="../media/image35.wmf"/><Relationship Id="rId16" Type="http://schemas.openxmlformats.org/officeDocument/2006/relationships/oleObject" Target="../embeddings/oleObject26.bin"/><Relationship Id="rId17" Type="http://schemas.openxmlformats.org/officeDocument/2006/relationships/image" Target="../media/image36.wmf"/><Relationship Id="rId18" Type="http://schemas.openxmlformats.org/officeDocument/2006/relationships/oleObject" Target="../embeddings/oleObject27.bin"/><Relationship Id="rId19" Type="http://schemas.openxmlformats.org/officeDocument/2006/relationships/image" Target="../media/image37.wmf"/></Relationships>
</file>

<file path=ppt/slides/_rels/slide11.xml.rels><?xml version="1.0" encoding="UTF-8" standalone="yes"?>
<Relationships xmlns="http://schemas.openxmlformats.org/package/2006/relationships"><Relationship Id="rId9" Type="http://schemas.openxmlformats.org/officeDocument/2006/relationships/image" Target="../media/image49.wmf"/><Relationship Id="rId20" Type="http://schemas.openxmlformats.org/officeDocument/2006/relationships/oleObject" Target="../embeddings/oleObject44.bin"/><Relationship Id="rId21" Type="http://schemas.openxmlformats.org/officeDocument/2006/relationships/image" Target="../media/image55.wmf"/><Relationship Id="rId22" Type="http://schemas.openxmlformats.org/officeDocument/2006/relationships/oleObject" Target="../embeddings/oleObject45.bin"/><Relationship Id="rId23" Type="http://schemas.openxmlformats.org/officeDocument/2006/relationships/image" Target="../media/image56.wmf"/><Relationship Id="rId24" Type="http://schemas.openxmlformats.org/officeDocument/2006/relationships/oleObject" Target="../embeddings/oleObject46.bin"/><Relationship Id="rId25" Type="http://schemas.openxmlformats.org/officeDocument/2006/relationships/image" Target="../media/image57.wmf"/><Relationship Id="rId26" Type="http://schemas.openxmlformats.org/officeDocument/2006/relationships/oleObject" Target="../embeddings/oleObject47.bin"/><Relationship Id="rId27" Type="http://schemas.openxmlformats.org/officeDocument/2006/relationships/image" Target="../media/image58.wmf"/><Relationship Id="rId10" Type="http://schemas.openxmlformats.org/officeDocument/2006/relationships/oleObject" Target="../embeddings/oleObject39.bin"/><Relationship Id="rId11" Type="http://schemas.openxmlformats.org/officeDocument/2006/relationships/image" Target="../media/image50.wmf"/><Relationship Id="rId12" Type="http://schemas.openxmlformats.org/officeDocument/2006/relationships/oleObject" Target="../embeddings/oleObject40.bin"/><Relationship Id="rId13" Type="http://schemas.openxmlformats.org/officeDocument/2006/relationships/image" Target="../media/image51.wmf"/><Relationship Id="rId14" Type="http://schemas.openxmlformats.org/officeDocument/2006/relationships/oleObject" Target="../embeddings/oleObject41.bin"/><Relationship Id="rId15" Type="http://schemas.openxmlformats.org/officeDocument/2006/relationships/image" Target="../media/image52.wmf"/><Relationship Id="rId16" Type="http://schemas.openxmlformats.org/officeDocument/2006/relationships/oleObject" Target="../embeddings/oleObject42.bin"/><Relationship Id="rId17" Type="http://schemas.openxmlformats.org/officeDocument/2006/relationships/image" Target="../media/image53.wmf"/><Relationship Id="rId18" Type="http://schemas.openxmlformats.org/officeDocument/2006/relationships/oleObject" Target="../embeddings/oleObject43.bin"/><Relationship Id="rId19" Type="http://schemas.openxmlformats.org/officeDocument/2006/relationships/image" Target="../media/image54.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59.jpeg"/><Relationship Id="rId4" Type="http://schemas.openxmlformats.org/officeDocument/2006/relationships/oleObject" Target="../embeddings/oleObject36.bin"/><Relationship Id="rId5" Type="http://schemas.openxmlformats.org/officeDocument/2006/relationships/image" Target="../media/image47.wmf"/><Relationship Id="rId6" Type="http://schemas.openxmlformats.org/officeDocument/2006/relationships/oleObject" Target="../embeddings/oleObject37.bin"/><Relationship Id="rId7" Type="http://schemas.openxmlformats.org/officeDocument/2006/relationships/image" Target="../media/image48.wmf"/><Relationship Id="rId8" Type="http://schemas.openxmlformats.org/officeDocument/2006/relationships/oleObject" Target="../embeddings/oleObject38.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62.wmf"/><Relationship Id="rId5" Type="http://schemas.openxmlformats.org/officeDocument/2006/relationships/oleObject" Target="../embeddings/oleObject49.bin"/><Relationship Id="rId6" Type="http://schemas.openxmlformats.org/officeDocument/2006/relationships/image" Target="../media/image63.wmf"/><Relationship Id="rId7" Type="http://schemas.openxmlformats.org/officeDocument/2006/relationships/oleObject" Target="../embeddings/oleObject50.bin"/><Relationship Id="rId8" Type="http://schemas.openxmlformats.org/officeDocument/2006/relationships/image" Target="../media/image64.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65.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oleObject" Target="../embeddings/oleObject52.bin"/><Relationship Id="rId5" Type="http://schemas.openxmlformats.org/officeDocument/2006/relationships/image" Target="../media/image65.wmf"/><Relationship Id="rId6" Type="http://schemas.openxmlformats.org/officeDocument/2006/relationships/oleObject" Target="../embeddings/oleObject53.bin"/><Relationship Id="rId7" Type="http://schemas.openxmlformats.org/officeDocument/2006/relationships/image" Target="../media/image66.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17.wmf"/><Relationship Id="rId21" Type="http://schemas.openxmlformats.org/officeDocument/2006/relationships/oleObject" Target="../embeddings/oleObject9.bin"/><Relationship Id="rId22" Type="http://schemas.openxmlformats.org/officeDocument/2006/relationships/image" Target="../media/image18.wmf"/><Relationship Id="rId23" Type="http://schemas.openxmlformats.org/officeDocument/2006/relationships/oleObject" Target="../embeddings/oleObject10.bin"/><Relationship Id="rId24" Type="http://schemas.openxmlformats.org/officeDocument/2006/relationships/image" Target="../media/image19.wmf"/><Relationship Id="rId25" Type="http://schemas.openxmlformats.org/officeDocument/2006/relationships/oleObject" Target="../embeddings/oleObject11.bin"/><Relationship Id="rId26" Type="http://schemas.openxmlformats.org/officeDocument/2006/relationships/image" Target="../media/image20.wmf"/><Relationship Id="rId27" Type="http://schemas.openxmlformats.org/officeDocument/2006/relationships/oleObject" Target="../embeddings/oleObject12.bin"/><Relationship Id="rId28" Type="http://schemas.openxmlformats.org/officeDocument/2006/relationships/image" Target="../media/image21.wmf"/><Relationship Id="rId29" Type="http://schemas.openxmlformats.org/officeDocument/2006/relationships/oleObject" Target="../embeddings/oleObject13.bin"/><Relationship Id="rId30" Type="http://schemas.openxmlformats.org/officeDocument/2006/relationships/image" Target="../media/image22.wmf"/><Relationship Id="rId10" Type="http://schemas.openxmlformats.org/officeDocument/2006/relationships/image" Target="../media/image12.wmf"/><Relationship Id="rId11" Type="http://schemas.openxmlformats.org/officeDocument/2006/relationships/oleObject" Target="../embeddings/oleObject4.bin"/><Relationship Id="rId12" Type="http://schemas.openxmlformats.org/officeDocument/2006/relationships/image" Target="../media/image13.wmf"/><Relationship Id="rId13" Type="http://schemas.openxmlformats.org/officeDocument/2006/relationships/oleObject" Target="../embeddings/oleObject5.bin"/><Relationship Id="rId14" Type="http://schemas.openxmlformats.org/officeDocument/2006/relationships/image" Target="../media/image14.wmf"/><Relationship Id="rId15" Type="http://schemas.openxmlformats.org/officeDocument/2006/relationships/oleObject" Target="../embeddings/oleObject6.bin"/><Relationship Id="rId16" Type="http://schemas.openxmlformats.org/officeDocument/2006/relationships/image" Target="../media/image15.wmf"/><Relationship Id="rId17" Type="http://schemas.openxmlformats.org/officeDocument/2006/relationships/oleObject" Target="../embeddings/oleObject7.bin"/><Relationship Id="rId18" Type="http://schemas.openxmlformats.org/officeDocument/2006/relationships/image" Target="../media/image16.wmf"/><Relationship Id="rId19" Type="http://schemas.openxmlformats.org/officeDocument/2006/relationships/oleObject" Target="../embeddings/oleObject8.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image" Target="../media/image23.jpeg"/><Relationship Id="rId5" Type="http://schemas.openxmlformats.org/officeDocument/2006/relationships/oleObject" Target="../embeddings/oleObject1.bin"/><Relationship Id="rId6" Type="http://schemas.openxmlformats.org/officeDocument/2006/relationships/image" Target="../media/image10.wmf"/><Relationship Id="rId7" Type="http://schemas.openxmlformats.org/officeDocument/2006/relationships/oleObject" Target="../embeddings/oleObject2.bin"/><Relationship Id="rId8" Type="http://schemas.openxmlformats.org/officeDocument/2006/relationships/image" Target="../media/image11.wmf"/></Relationships>
</file>

<file path=ppt/slides/_rels/slide9.xml.rels><?xml version="1.0" encoding="UTF-8" standalone="yes"?>
<Relationships xmlns="http://schemas.openxmlformats.org/package/2006/relationships"><Relationship Id="rId11" Type="http://schemas.openxmlformats.org/officeDocument/2006/relationships/oleObject" Target="../embeddings/oleObject18.bin"/><Relationship Id="rId12" Type="http://schemas.openxmlformats.org/officeDocument/2006/relationships/image" Target="../media/image28.wmf"/><Relationship Id="rId13" Type="http://schemas.openxmlformats.org/officeDocument/2006/relationships/oleObject" Target="../embeddings/oleObject19.bin"/><Relationship Id="rId14" Type="http://schemas.openxmlformats.org/officeDocument/2006/relationships/image" Target="../media/image29.w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14.bin"/><Relationship Id="rId4" Type="http://schemas.openxmlformats.org/officeDocument/2006/relationships/image" Target="../media/image24.wmf"/><Relationship Id="rId5" Type="http://schemas.openxmlformats.org/officeDocument/2006/relationships/oleObject" Target="../embeddings/oleObject15.bin"/><Relationship Id="rId6" Type="http://schemas.openxmlformats.org/officeDocument/2006/relationships/image" Target="../media/image25.wmf"/><Relationship Id="rId7" Type="http://schemas.openxmlformats.org/officeDocument/2006/relationships/oleObject" Target="../embeddings/oleObject16.bin"/><Relationship Id="rId8" Type="http://schemas.openxmlformats.org/officeDocument/2006/relationships/image" Target="../media/image26.wmf"/><Relationship Id="rId9" Type="http://schemas.openxmlformats.org/officeDocument/2006/relationships/oleObject" Target="../embeddings/oleObject17.bin"/><Relationship Id="rId10"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Oct. 23, 2017</a:t>
            </a:r>
            <a:endParaRPr lang="en-US"/>
          </a:p>
        </p:txBody>
      </p:sp>
      <p:sp>
        <p:nvSpPr>
          <p:cNvPr id="7" name="Rectangle 5"/>
          <p:cNvSpPr>
            <a:spLocks noGrp="1" noChangeArrowheads="1"/>
          </p:cNvSpPr>
          <p:nvPr>
            <p:ph type="ftr" sz="quarter" idx="11"/>
          </p:nvPr>
        </p:nvSpPr>
        <p:spPr/>
        <p:txBody>
          <a:bodyPr/>
          <a:lstStyle/>
          <a:p>
            <a:pPr>
              <a:defRPr/>
            </a:pPr>
            <a:r>
              <a:rPr lang="mr-IN" smtClean="0"/>
              <a:t>PHYS 1444-002, Fall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 </a:t>
            </a:r>
            <a:r>
              <a:rPr lang="en-US" dirty="0" smtClean="0">
                <a:ea typeface="ＭＳ Ｐゴシック" pitchFamily="-84" charset="-128"/>
                <a:cs typeface="ＭＳ Ｐゴシック" pitchFamily="-84" charset="-128"/>
              </a:rPr>
              <a:t>1444 </a:t>
            </a:r>
            <a:r>
              <a:rPr lang="en-US" dirty="0">
                <a:ea typeface="ＭＳ Ｐゴシック" pitchFamily="-84" charset="-128"/>
                <a:cs typeface="ＭＳ Ｐゴシック" pitchFamily="-84" charset="-128"/>
              </a:rPr>
              <a:t>– Section </a:t>
            </a:r>
            <a:r>
              <a:rPr lang="en-US" dirty="0" smtClean="0">
                <a:ea typeface="ＭＳ Ｐゴシック" pitchFamily="-84" charset="-128"/>
                <a:cs typeface="ＭＳ Ｐゴシック" pitchFamily="-84" charset="-128"/>
              </a:rPr>
              <a:t>002</a:t>
            </a:r>
            <a:r>
              <a:rPr lang="en-US" dirty="0">
                <a:ea typeface="ＭＳ Ｐゴシック" pitchFamily="-84" charset="-128"/>
                <a:cs typeface="ＭＳ Ｐゴシック" pitchFamily="-84" charset="-128"/>
              </a:rPr>
              <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#14</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71333" y="1447800"/>
            <a:ext cx="2693365"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 </a:t>
            </a:r>
            <a:r>
              <a:rPr lang="en-US" dirty="0" smtClean="0">
                <a:solidFill>
                  <a:schemeClr val="accent2"/>
                </a:solidFill>
                <a:latin typeface="Monotype Corsiva" pitchFamily="-84" charset="0"/>
              </a:rPr>
              <a:t>Oct. 23, 2017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dirty="0" err="1" smtClean="0">
                <a:solidFill>
                  <a:schemeClr val="accent2"/>
                </a:solidFill>
                <a:latin typeface="Monotype Corsiva" pitchFamily="-84" charset="0"/>
              </a:rPr>
              <a:t>Jaehoon</a:t>
            </a:r>
            <a:r>
              <a:rPr lang="en-US" dirty="0" smtClean="0">
                <a:solidFill>
                  <a:schemeClr val="accent2"/>
                </a:solidFill>
                <a:latin typeface="Monotype Corsiva" pitchFamily="-84" charset="0"/>
              </a:rPr>
              <a:t> Yu</a:t>
            </a:r>
            <a:endParaRPr lang="en-US" b="1" dirty="0">
              <a:solidFill>
                <a:srgbClr val="FF0066"/>
              </a:solidFill>
              <a:latin typeface="Monotype Corsiva" pitchFamily="-84" charset="0"/>
            </a:endParaRPr>
          </a:p>
        </p:txBody>
      </p:sp>
      <p:sp>
        <p:nvSpPr>
          <p:cNvPr id="8" name="Content Placeholder 2"/>
          <p:cNvSpPr txBox="1">
            <a:spLocks/>
          </p:cNvSpPr>
          <p:nvPr/>
        </p:nvSpPr>
        <p:spPr bwMode="auto">
          <a:xfrm>
            <a:off x="1600200" y="2133600"/>
            <a:ext cx="71247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pPr marL="609600" indent="-609600" algn="l"/>
            <a:r>
              <a:rPr lang="en-US" sz="2400" dirty="0">
                <a:latin typeface="Arial Narrow" charset="0"/>
              </a:rPr>
              <a:t>Chapter 25 </a:t>
            </a:r>
          </a:p>
          <a:p>
            <a:pPr marL="969963" lvl="1" indent="-533400">
              <a:buFont typeface="Arial"/>
              <a:buChar char="•"/>
            </a:pPr>
            <a:r>
              <a:rPr lang="en-US" sz="2000" dirty="0">
                <a:latin typeface="Arial Narrow" charset="0"/>
              </a:rPr>
              <a:t>Microscopic View of Electric Current</a:t>
            </a:r>
          </a:p>
          <a:p>
            <a:pPr marL="969963" lvl="1" indent="-533400">
              <a:buFont typeface="Arial"/>
              <a:buChar char="•"/>
            </a:pPr>
            <a:r>
              <a:rPr lang="en-US" sz="2000" dirty="0">
                <a:latin typeface="Arial Narrow" charset="0"/>
              </a:rPr>
              <a:t>EMF and Terminal Voltage</a:t>
            </a:r>
          </a:p>
          <a:p>
            <a:pPr marL="609600" indent="-609600" algn="l"/>
            <a:r>
              <a:rPr lang="en-US" sz="2400" dirty="0">
                <a:latin typeface="Arial Narrow" charset="0"/>
              </a:rPr>
              <a:t>Chapter 26</a:t>
            </a:r>
          </a:p>
          <a:p>
            <a:pPr marL="1352550" lvl="1" indent="-609600">
              <a:buFont typeface="Arial" charset="0"/>
              <a:buChar char="•"/>
            </a:pPr>
            <a:r>
              <a:rPr lang="en-US" sz="2000" dirty="0">
                <a:latin typeface="Arial Narrow" charset="0"/>
              </a:rPr>
              <a:t>Kirchhoff’s Rules</a:t>
            </a:r>
          </a:p>
          <a:p>
            <a:pPr marL="1352550" lvl="1" indent="-609600">
              <a:buFont typeface="Arial" charset="0"/>
              <a:buChar char="•"/>
            </a:pPr>
            <a:r>
              <a:rPr lang="en-US" sz="2000" dirty="0">
                <a:latin typeface="Arial Narrow" charset="0"/>
              </a:rPr>
              <a:t>EMFs in Series and Parallel</a:t>
            </a:r>
          </a:p>
          <a:p>
            <a:pPr marL="1352550" lvl="1" indent="-609600">
              <a:buFont typeface="Arial" charset="0"/>
              <a:buChar char="•"/>
            </a:pPr>
            <a:r>
              <a:rPr lang="en-US" sz="2000" dirty="0">
                <a:latin typeface="Arial Narrow" charset="0"/>
              </a:rPr>
              <a:t>RC Circuits</a:t>
            </a:r>
          </a:p>
          <a:p>
            <a:pPr marL="609600" indent="-609600" algn="l"/>
            <a:r>
              <a:rPr lang="en-US" sz="2400" dirty="0">
                <a:latin typeface="Arial Narrow" charset="0"/>
              </a:rPr>
              <a:t>Chapter 27: Magnetism and Magnetic Field</a:t>
            </a:r>
          </a:p>
        </p:txBody>
      </p:sp>
      <p:sp>
        <p:nvSpPr>
          <p:cNvPr id="9" name="Text Box 9"/>
          <p:cNvSpPr txBox="1">
            <a:spLocks noChangeArrowheads="1"/>
          </p:cNvSpPr>
          <p:nvPr/>
        </p:nvSpPr>
        <p:spPr bwMode="auto">
          <a:xfrm>
            <a:off x="817306" y="5594499"/>
            <a:ext cx="7492757" cy="461665"/>
          </a:xfrm>
          <a:prstGeom prst="rect">
            <a:avLst/>
          </a:prstGeom>
          <a:solidFill>
            <a:srgbClr val="CCFFFF"/>
          </a:solidFill>
          <a:ln w="9525">
            <a:noFill/>
            <a:miter lim="800000"/>
            <a:headEnd/>
            <a:tailEnd/>
          </a:ln>
          <a:effectLst/>
        </p:spPr>
        <p:txBody>
          <a:bodyPr wrap="none">
            <a:prstTxWarp prst="textNoShape">
              <a:avLst/>
            </a:prstTxWarp>
            <a:spAutoFit/>
          </a:bodyPr>
          <a:lstStyle/>
          <a:p>
            <a:r>
              <a:rPr lang="en-US" dirty="0">
                <a:solidFill>
                  <a:srgbClr val="003300"/>
                </a:solidFill>
                <a:latin typeface="Arial Narrow" charset="0"/>
              </a:rPr>
              <a:t>Today’s homework is homework </a:t>
            </a:r>
            <a:r>
              <a:rPr lang="en-US" dirty="0" smtClean="0">
                <a:solidFill>
                  <a:srgbClr val="003300"/>
                </a:solidFill>
                <a:latin typeface="Arial Narrow" charset="0"/>
              </a:rPr>
              <a:t>#8, </a:t>
            </a:r>
            <a:r>
              <a:rPr lang="en-US" dirty="0">
                <a:solidFill>
                  <a:srgbClr val="003300"/>
                </a:solidFill>
                <a:latin typeface="Arial Narrow" charset="0"/>
              </a:rPr>
              <a:t>due</a:t>
            </a:r>
            <a:r>
              <a:rPr lang="en-US" dirty="0" smtClean="0">
                <a:solidFill>
                  <a:srgbClr val="003300"/>
                </a:solidFill>
                <a:latin typeface="Arial Narrow" charset="0"/>
              </a:rPr>
              <a:t> 11pm</a:t>
            </a:r>
            <a:r>
              <a:rPr lang="en-US" dirty="0">
                <a:solidFill>
                  <a:srgbClr val="003300"/>
                </a:solidFill>
                <a:latin typeface="Arial Narrow" charset="0"/>
              </a:rPr>
              <a:t>,</a:t>
            </a:r>
            <a:r>
              <a:rPr lang="en-US" dirty="0" smtClean="0">
                <a:solidFill>
                  <a:srgbClr val="003300"/>
                </a:solidFill>
                <a:latin typeface="Arial Narrow" charset="0"/>
              </a:rPr>
              <a:t> Monday, Oct. 30!!</a:t>
            </a:r>
            <a:endParaRPr lang="en-US" dirty="0">
              <a:solidFill>
                <a:srgbClr val="003300"/>
              </a:solidFill>
              <a:latin typeface="Arial Narrow" charset="0"/>
            </a:endParaRPr>
          </a:p>
        </p:txBody>
      </p:sp>
    </p:spTree>
    <p:extLst>
      <p:ext uri="{BB962C8B-B14F-4D97-AF65-F5344CB8AC3E}">
        <p14:creationId xmlns:p14="http://schemas.microsoft.com/office/powerpoint/2010/main" val="966991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half" idx="10"/>
          </p:nvPr>
        </p:nvSpPr>
        <p:spPr/>
        <p:txBody>
          <a:bodyPr/>
          <a:lstStyle/>
          <a:p>
            <a:r>
              <a:rPr lang="en-US" smtClean="0"/>
              <a:t>Monday, Oct. 23, 2017</a:t>
            </a:r>
            <a:endParaRPr lang="en-US"/>
          </a:p>
        </p:txBody>
      </p:sp>
      <p:sp>
        <p:nvSpPr>
          <p:cNvPr id="30" name="Footer Placeholder 4"/>
          <p:cNvSpPr>
            <a:spLocks noGrp="1"/>
          </p:cNvSpPr>
          <p:nvPr>
            <p:ph type="ftr" sz="quarter" idx="11"/>
          </p:nvPr>
        </p:nvSpPr>
        <p:spPr/>
        <p:txBody>
          <a:bodyPr/>
          <a:lstStyle/>
          <a:p>
            <a:r>
              <a:rPr lang="mr-IN" smtClean="0"/>
              <a:t>PHYS 1444-002, Fall 2017                     Dr. Jaehoon Yu</a:t>
            </a:r>
            <a:endParaRPr lang="en-US"/>
          </a:p>
        </p:txBody>
      </p:sp>
      <p:sp>
        <p:nvSpPr>
          <p:cNvPr id="31" name="Slide Number Placeholder 5"/>
          <p:cNvSpPr>
            <a:spLocks noGrp="1"/>
          </p:cNvSpPr>
          <p:nvPr>
            <p:ph type="sldNum" sz="quarter" idx="12"/>
          </p:nvPr>
        </p:nvSpPr>
        <p:spPr/>
        <p:txBody>
          <a:bodyPr/>
          <a:lstStyle/>
          <a:p>
            <a:fld id="{9F36B4C6-F311-0847-A377-074D26D5169A}" type="slidenum">
              <a:rPr lang="en-US"/>
              <a:pPr/>
              <a:t>10</a:t>
            </a:fld>
            <a:endParaRPr lang="en-US"/>
          </a:p>
        </p:txBody>
      </p:sp>
      <p:pic>
        <p:nvPicPr>
          <p:cNvPr id="304130" name="Picture 2" descr="FG25_018"/>
          <p:cNvPicPr>
            <a:picLocks noChangeAspect="1" noChangeArrowheads="1"/>
          </p:cNvPicPr>
          <p:nvPr/>
        </p:nvPicPr>
        <p:blipFill>
          <a:blip r:embed="rId3"/>
          <a:srcRect/>
          <a:stretch>
            <a:fillRect/>
          </a:stretch>
        </p:blipFill>
        <p:spPr bwMode="auto">
          <a:xfrm>
            <a:off x="4800600" y="381000"/>
            <a:ext cx="4724400" cy="3810000"/>
          </a:xfrm>
          <a:prstGeom prst="rect">
            <a:avLst/>
          </a:prstGeom>
          <a:noFill/>
        </p:spPr>
      </p:pic>
      <p:sp>
        <p:nvSpPr>
          <p:cNvPr id="304131" name="Rectangle 3"/>
          <p:cNvSpPr>
            <a:spLocks noGrp="1" noChangeArrowheads="1"/>
          </p:cNvSpPr>
          <p:nvPr>
            <p:ph type="title"/>
          </p:nvPr>
        </p:nvSpPr>
        <p:spPr>
          <a:xfrm>
            <a:off x="228600" y="0"/>
            <a:ext cx="8686800" cy="762000"/>
          </a:xfrm>
        </p:spPr>
        <p:txBody>
          <a:bodyPr/>
          <a:lstStyle/>
          <a:p>
            <a:r>
              <a:rPr lang="en-US" dirty="0"/>
              <a:t>Example 25 – </a:t>
            </a:r>
            <a:r>
              <a:rPr lang="en-US" dirty="0" smtClean="0"/>
              <a:t>11 </a:t>
            </a:r>
            <a:endParaRPr lang="en-US" dirty="0"/>
          </a:p>
        </p:txBody>
      </p:sp>
      <p:sp>
        <p:nvSpPr>
          <p:cNvPr id="304132" name="Text Box 4"/>
          <p:cNvSpPr txBox="1">
            <a:spLocks noChangeArrowheads="1"/>
          </p:cNvSpPr>
          <p:nvPr/>
        </p:nvSpPr>
        <p:spPr bwMode="auto">
          <a:xfrm>
            <a:off x="304800" y="654050"/>
            <a:ext cx="5181600" cy="156966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3200" b="1" dirty="0">
                <a:solidFill>
                  <a:schemeClr val="accent2"/>
                </a:solidFill>
                <a:latin typeface="Arial Narrow" charset="0"/>
              </a:rPr>
              <a:t>Will </a:t>
            </a:r>
            <a:r>
              <a:rPr lang="en-US" sz="3200" b="1" dirty="0" smtClean="0">
                <a:solidFill>
                  <a:schemeClr val="accent2"/>
                </a:solidFill>
                <a:latin typeface="Arial Narrow" charset="0"/>
              </a:rPr>
              <a:t>the </a:t>
            </a:r>
            <a:r>
              <a:rPr lang="en-US" sz="3200" b="1" dirty="0">
                <a:solidFill>
                  <a:schemeClr val="accent2"/>
                </a:solidFill>
                <a:latin typeface="Arial Narrow" charset="0"/>
              </a:rPr>
              <a:t>fuse blow?:</a:t>
            </a:r>
            <a:r>
              <a:rPr lang="en-US" sz="3200" b="1" dirty="0" smtClean="0">
                <a:solidFill>
                  <a:schemeClr val="accent2"/>
                </a:solidFill>
                <a:latin typeface="Arial Narrow" charset="0"/>
              </a:rPr>
              <a:t> </a:t>
            </a:r>
            <a:r>
              <a:rPr lang="en-US" sz="3200" dirty="0" smtClean="0">
                <a:solidFill>
                  <a:schemeClr val="accent2"/>
                </a:solidFill>
                <a:latin typeface="Arial Narrow" charset="0"/>
              </a:rPr>
              <a:t>Determine </a:t>
            </a:r>
            <a:r>
              <a:rPr lang="en-US" sz="3200" dirty="0">
                <a:solidFill>
                  <a:schemeClr val="accent2"/>
                </a:solidFill>
                <a:latin typeface="Arial Narrow" charset="0"/>
              </a:rPr>
              <a:t>the total current drawn by all the devices in the circuit in the figure.</a:t>
            </a:r>
          </a:p>
        </p:txBody>
      </p:sp>
      <p:sp>
        <p:nvSpPr>
          <p:cNvPr id="304133" name="Text Box 5"/>
          <p:cNvSpPr txBox="1">
            <a:spLocks noChangeArrowheads="1"/>
          </p:cNvSpPr>
          <p:nvPr/>
        </p:nvSpPr>
        <p:spPr bwMode="auto">
          <a:xfrm>
            <a:off x="381000" y="2711450"/>
            <a:ext cx="5562600" cy="946150"/>
          </a:xfrm>
          <a:prstGeom prst="rect">
            <a:avLst/>
          </a:prstGeom>
          <a:noFill/>
          <a:ln w="9525">
            <a:noFill/>
            <a:miter lim="800000"/>
            <a:headEnd/>
            <a:tailEnd/>
          </a:ln>
          <a:effectLst/>
        </p:spPr>
        <p:txBody>
          <a:bodyPr>
            <a:prstTxWarp prst="textNoShape">
              <a:avLst/>
            </a:prstTxWarp>
            <a:spAutoFit/>
          </a:bodyPr>
          <a:lstStyle/>
          <a:p>
            <a:r>
              <a:rPr lang="en-US" sz="2800" dirty="0">
                <a:solidFill>
                  <a:srgbClr val="CC00CC"/>
                </a:solidFill>
                <a:latin typeface="Arial Narrow" charset="0"/>
              </a:rPr>
              <a:t>The total current is the sum of current drawn by </a:t>
            </a:r>
            <a:r>
              <a:rPr lang="en-US" sz="2800" dirty="0" smtClean="0">
                <a:solidFill>
                  <a:srgbClr val="CC00CC"/>
                </a:solidFill>
                <a:latin typeface="Arial Narrow" charset="0"/>
              </a:rPr>
              <a:t>an individual </a:t>
            </a:r>
            <a:r>
              <a:rPr lang="en-US" sz="2800" dirty="0">
                <a:solidFill>
                  <a:srgbClr val="CC00CC"/>
                </a:solidFill>
                <a:latin typeface="Arial Narrow" charset="0"/>
              </a:rPr>
              <a:t>device. </a:t>
            </a:r>
          </a:p>
        </p:txBody>
      </p:sp>
      <p:sp>
        <p:nvSpPr>
          <p:cNvPr id="304134" name="AutoShape 6"/>
          <p:cNvSpPr>
            <a:spLocks noChangeArrowheads="1"/>
          </p:cNvSpPr>
          <p:nvPr/>
        </p:nvSpPr>
        <p:spPr bwMode="auto">
          <a:xfrm>
            <a:off x="1905000" y="3505200"/>
            <a:ext cx="1503363" cy="850900"/>
          </a:xfrm>
          <a:prstGeom prst="rightArrow">
            <a:avLst>
              <a:gd name="adj1" fmla="val 50000"/>
              <a:gd name="adj2" fmla="val 44170"/>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a:solidFill>
                  <a:srgbClr val="CC0000"/>
                </a:solidFill>
                <a:latin typeface="Arial Narrow" charset="0"/>
              </a:rPr>
              <a:t>Solve for I</a:t>
            </a:r>
          </a:p>
        </p:txBody>
      </p:sp>
      <p:graphicFrame>
        <p:nvGraphicFramePr>
          <p:cNvPr id="304135" name="Object 7"/>
          <p:cNvGraphicFramePr>
            <a:graphicFrameLocks noChangeAspect="1"/>
          </p:cNvGraphicFramePr>
          <p:nvPr/>
        </p:nvGraphicFramePr>
        <p:xfrm>
          <a:off x="533400" y="3657600"/>
          <a:ext cx="1250950" cy="508000"/>
        </p:xfrm>
        <a:graphic>
          <a:graphicData uri="http://schemas.openxmlformats.org/presentationml/2006/ole">
            <mc:AlternateContent xmlns:mc="http://schemas.openxmlformats.org/markup-compatibility/2006">
              <mc:Choice xmlns:v="urn:schemas-microsoft-com:vml" Requires="v">
                <p:oleObj spid="_x0000_s1321" name="Equation" r:id="rId4" imgW="431640" imgH="164880" progId="Equation.DSMT4">
                  <p:embed/>
                </p:oleObj>
              </mc:Choice>
              <mc:Fallback>
                <p:oleObj name="Equation" r:id="rId4" imgW="431640" imgH="164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657600"/>
                        <a:ext cx="1250950" cy="5080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04136" name="Text Box 8"/>
          <p:cNvSpPr txBox="1">
            <a:spLocks noChangeArrowheads="1"/>
          </p:cNvSpPr>
          <p:nvPr/>
        </p:nvSpPr>
        <p:spPr bwMode="auto">
          <a:xfrm>
            <a:off x="457200" y="4267200"/>
            <a:ext cx="838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Bulb  </a:t>
            </a:r>
          </a:p>
        </p:txBody>
      </p:sp>
      <p:graphicFrame>
        <p:nvGraphicFramePr>
          <p:cNvPr id="304137" name="Object 9"/>
          <p:cNvGraphicFramePr>
            <a:graphicFrameLocks noChangeAspect="1"/>
          </p:cNvGraphicFramePr>
          <p:nvPr/>
        </p:nvGraphicFramePr>
        <p:xfrm>
          <a:off x="3517900" y="3657600"/>
          <a:ext cx="1435100" cy="625475"/>
        </p:xfrm>
        <a:graphic>
          <a:graphicData uri="http://schemas.openxmlformats.org/presentationml/2006/ole">
            <mc:AlternateContent xmlns:mc="http://schemas.openxmlformats.org/markup-compatibility/2006">
              <mc:Choice xmlns:v="urn:schemas-microsoft-com:vml" Requires="v">
                <p:oleObj spid="_x0000_s1322" name="Equation" r:id="rId6" imgW="495000" imgH="203040" progId="Equation.DSMT4">
                  <p:embed/>
                </p:oleObj>
              </mc:Choice>
              <mc:Fallback>
                <p:oleObj name="Equation" r:id="rId6" imgW="49500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7900" y="3657600"/>
                        <a:ext cx="1435100" cy="6254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38" name="Object 10"/>
          <p:cNvGraphicFramePr>
            <a:graphicFrameLocks noChangeAspect="1"/>
          </p:cNvGraphicFramePr>
          <p:nvPr/>
        </p:nvGraphicFramePr>
        <p:xfrm>
          <a:off x="1371600" y="4384675"/>
          <a:ext cx="561975" cy="415925"/>
        </p:xfrm>
        <a:graphic>
          <a:graphicData uri="http://schemas.openxmlformats.org/presentationml/2006/ole">
            <mc:AlternateContent xmlns:mc="http://schemas.openxmlformats.org/markup-compatibility/2006">
              <mc:Choice xmlns:v="urn:schemas-microsoft-com:vml" Requires="v">
                <p:oleObj spid="_x0000_s1323" name="Equation" r:id="rId8" imgW="291960" imgH="203040" progId="Equation.DSMT4">
                  <p:embed/>
                </p:oleObj>
              </mc:Choice>
              <mc:Fallback>
                <p:oleObj name="Equation" r:id="rId8" imgW="2919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4384675"/>
                        <a:ext cx="561975" cy="4159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04139" name="Text Box 11"/>
          <p:cNvSpPr txBox="1">
            <a:spLocks noChangeArrowheads="1"/>
          </p:cNvSpPr>
          <p:nvPr/>
        </p:nvSpPr>
        <p:spPr bwMode="auto">
          <a:xfrm>
            <a:off x="4773613" y="4267200"/>
            <a:ext cx="1128712"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Heater  </a:t>
            </a:r>
          </a:p>
        </p:txBody>
      </p:sp>
      <p:graphicFrame>
        <p:nvGraphicFramePr>
          <p:cNvPr id="304140" name="Object 12"/>
          <p:cNvGraphicFramePr>
            <a:graphicFrameLocks noChangeAspect="1"/>
          </p:cNvGraphicFramePr>
          <p:nvPr/>
        </p:nvGraphicFramePr>
        <p:xfrm>
          <a:off x="5638800" y="4297363"/>
          <a:ext cx="628650" cy="427037"/>
        </p:xfrm>
        <a:graphic>
          <a:graphicData uri="http://schemas.openxmlformats.org/presentationml/2006/ole">
            <mc:AlternateContent xmlns:mc="http://schemas.openxmlformats.org/markup-compatibility/2006">
              <mc:Choice xmlns:v="urn:schemas-microsoft-com:vml" Requires="v">
                <p:oleObj spid="_x0000_s1324" name="Equation" r:id="rId10" imgW="317160" imgH="203040" progId="Equation.DSMT4">
                  <p:embed/>
                </p:oleObj>
              </mc:Choice>
              <mc:Fallback>
                <p:oleObj name="Equation" r:id="rId10" imgW="31716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4297363"/>
                        <a:ext cx="628650" cy="4270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04141" name="Text Box 13"/>
          <p:cNvSpPr txBox="1">
            <a:spLocks noChangeArrowheads="1"/>
          </p:cNvSpPr>
          <p:nvPr/>
        </p:nvSpPr>
        <p:spPr bwMode="auto">
          <a:xfrm>
            <a:off x="457200" y="4800600"/>
            <a:ext cx="1066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Stereo  </a:t>
            </a:r>
          </a:p>
        </p:txBody>
      </p:sp>
      <p:graphicFrame>
        <p:nvGraphicFramePr>
          <p:cNvPr id="304142" name="Object 14"/>
          <p:cNvGraphicFramePr>
            <a:graphicFrameLocks noChangeAspect="1"/>
          </p:cNvGraphicFramePr>
          <p:nvPr/>
        </p:nvGraphicFramePr>
        <p:xfrm>
          <a:off x="1373188" y="4876800"/>
          <a:ext cx="608012" cy="447675"/>
        </p:xfrm>
        <a:graphic>
          <a:graphicData uri="http://schemas.openxmlformats.org/presentationml/2006/ole">
            <mc:AlternateContent xmlns:mc="http://schemas.openxmlformats.org/markup-compatibility/2006">
              <mc:Choice xmlns:v="urn:schemas-microsoft-com:vml" Requires="v">
                <p:oleObj spid="_x0000_s1325" name="Equation" r:id="rId12" imgW="291960" imgH="203040" progId="Equation.DSMT4">
                  <p:embed/>
                </p:oleObj>
              </mc:Choice>
              <mc:Fallback>
                <p:oleObj name="Equation" r:id="rId12" imgW="29196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3188" y="4876800"/>
                        <a:ext cx="608012" cy="4476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04143" name="Text Box 15"/>
          <p:cNvSpPr txBox="1">
            <a:spLocks noChangeArrowheads="1"/>
          </p:cNvSpPr>
          <p:nvPr/>
        </p:nvSpPr>
        <p:spPr bwMode="auto">
          <a:xfrm>
            <a:off x="4773613" y="4800600"/>
            <a:ext cx="1128712"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Dryer  </a:t>
            </a:r>
          </a:p>
        </p:txBody>
      </p:sp>
      <p:graphicFrame>
        <p:nvGraphicFramePr>
          <p:cNvPr id="304144" name="Object 16"/>
          <p:cNvGraphicFramePr>
            <a:graphicFrameLocks noChangeAspect="1"/>
          </p:cNvGraphicFramePr>
          <p:nvPr/>
        </p:nvGraphicFramePr>
        <p:xfrm>
          <a:off x="5646738" y="4830763"/>
          <a:ext cx="601662" cy="427037"/>
        </p:xfrm>
        <a:graphic>
          <a:graphicData uri="http://schemas.openxmlformats.org/presentationml/2006/ole">
            <mc:AlternateContent xmlns:mc="http://schemas.openxmlformats.org/markup-compatibility/2006">
              <mc:Choice xmlns:v="urn:schemas-microsoft-com:vml" Requires="v">
                <p:oleObj spid="_x0000_s1326" name="Equation" r:id="rId14" imgW="304560" imgH="203040" progId="Equation.DSMT4">
                  <p:embed/>
                </p:oleObj>
              </mc:Choice>
              <mc:Fallback>
                <p:oleObj name="Equation" r:id="rId14" imgW="30456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6738" y="4830763"/>
                        <a:ext cx="601662" cy="4270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04145" name="Text Box 17"/>
          <p:cNvSpPr txBox="1">
            <a:spLocks noChangeArrowheads="1"/>
          </p:cNvSpPr>
          <p:nvPr/>
        </p:nvSpPr>
        <p:spPr bwMode="auto">
          <a:xfrm>
            <a:off x="457200" y="5334000"/>
            <a:ext cx="1752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Total current  </a:t>
            </a:r>
          </a:p>
        </p:txBody>
      </p:sp>
      <p:graphicFrame>
        <p:nvGraphicFramePr>
          <p:cNvPr id="304146" name="Object 18"/>
          <p:cNvGraphicFramePr>
            <a:graphicFrameLocks noChangeAspect="1"/>
          </p:cNvGraphicFramePr>
          <p:nvPr/>
        </p:nvGraphicFramePr>
        <p:xfrm>
          <a:off x="1600200" y="5724525"/>
          <a:ext cx="608013" cy="447675"/>
        </p:xfrm>
        <a:graphic>
          <a:graphicData uri="http://schemas.openxmlformats.org/presentationml/2006/ole">
            <mc:AlternateContent xmlns:mc="http://schemas.openxmlformats.org/markup-compatibility/2006">
              <mc:Choice xmlns:v="urn:schemas-microsoft-com:vml" Requires="v">
                <p:oleObj spid="_x0000_s1327" name="Equation" r:id="rId16" imgW="291960" imgH="203040" progId="Equation.DSMT4">
                  <p:embed/>
                </p:oleObj>
              </mc:Choice>
              <mc:Fallback>
                <p:oleObj name="Equation" r:id="rId16" imgW="29196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00200" y="5724525"/>
                        <a:ext cx="608013" cy="4476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47" name="Object 19"/>
          <p:cNvGraphicFramePr>
            <a:graphicFrameLocks noChangeAspect="1"/>
          </p:cNvGraphicFramePr>
          <p:nvPr/>
        </p:nvGraphicFramePr>
        <p:xfrm>
          <a:off x="2170113" y="5715000"/>
          <a:ext cx="2401887" cy="447675"/>
        </p:xfrm>
        <a:graphic>
          <a:graphicData uri="http://schemas.openxmlformats.org/presentationml/2006/ole">
            <mc:AlternateContent xmlns:mc="http://schemas.openxmlformats.org/markup-compatibility/2006">
              <mc:Choice xmlns:v="urn:schemas-microsoft-com:vml" Requires="v">
                <p:oleObj spid="_x0000_s1328" name="Equation" r:id="rId18" imgW="1155600" imgH="203040" progId="Equation.DSMT4">
                  <p:embed/>
                </p:oleObj>
              </mc:Choice>
              <mc:Fallback>
                <p:oleObj name="Equation" r:id="rId18" imgW="1155600" imgH="2030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70113" y="5715000"/>
                        <a:ext cx="2401887" cy="4476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48" name="Object 20"/>
          <p:cNvGraphicFramePr>
            <a:graphicFrameLocks noChangeAspect="1"/>
          </p:cNvGraphicFramePr>
          <p:nvPr/>
        </p:nvGraphicFramePr>
        <p:xfrm>
          <a:off x="4556125" y="5732463"/>
          <a:ext cx="4435475" cy="363537"/>
        </p:xfrm>
        <a:graphic>
          <a:graphicData uri="http://schemas.openxmlformats.org/presentationml/2006/ole">
            <mc:AlternateContent xmlns:mc="http://schemas.openxmlformats.org/markup-compatibility/2006">
              <mc:Choice xmlns:v="urn:schemas-microsoft-com:vml" Requires="v">
                <p:oleObj spid="_x0000_s1329" name="Equation" r:id="rId20" imgW="2133360" imgH="164880" progId="Equation.DSMT4">
                  <p:embed/>
                </p:oleObj>
              </mc:Choice>
              <mc:Fallback>
                <p:oleObj name="Equation" r:id="rId20" imgW="2133360" imgH="1648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56125" y="5732463"/>
                        <a:ext cx="4435475" cy="3635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49" name="Object 21"/>
          <p:cNvGraphicFramePr>
            <a:graphicFrameLocks noChangeAspect="1"/>
          </p:cNvGraphicFramePr>
          <p:nvPr/>
        </p:nvGraphicFramePr>
        <p:xfrm>
          <a:off x="6251575" y="4830763"/>
          <a:ext cx="2511425" cy="427037"/>
        </p:xfrm>
        <a:graphic>
          <a:graphicData uri="http://schemas.openxmlformats.org/presentationml/2006/ole">
            <mc:AlternateContent xmlns:mc="http://schemas.openxmlformats.org/markup-compatibility/2006">
              <mc:Choice xmlns:v="urn:schemas-microsoft-com:vml" Requires="v">
                <p:oleObj spid="_x0000_s1330" name="Equation" r:id="rId22" imgW="1269720" imgH="203040" progId="Equation.DSMT4">
                  <p:embed/>
                </p:oleObj>
              </mc:Choice>
              <mc:Fallback>
                <p:oleObj name="Equation" r:id="rId22" imgW="1269720" imgH="2030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51575" y="4830763"/>
                        <a:ext cx="2511425" cy="4270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50" name="Object 22"/>
          <p:cNvGraphicFramePr>
            <a:graphicFrameLocks noChangeAspect="1"/>
          </p:cNvGraphicFramePr>
          <p:nvPr/>
        </p:nvGraphicFramePr>
        <p:xfrm>
          <a:off x="6248400" y="4297363"/>
          <a:ext cx="2511425" cy="427037"/>
        </p:xfrm>
        <a:graphic>
          <a:graphicData uri="http://schemas.openxmlformats.org/presentationml/2006/ole">
            <mc:AlternateContent xmlns:mc="http://schemas.openxmlformats.org/markup-compatibility/2006">
              <mc:Choice xmlns:v="urn:schemas-microsoft-com:vml" Requires="v">
                <p:oleObj spid="_x0000_s1331" name="Equation" r:id="rId24" imgW="1269720" imgH="203040" progId="Equation.DSMT4">
                  <p:embed/>
                </p:oleObj>
              </mc:Choice>
              <mc:Fallback>
                <p:oleObj name="Equation" r:id="rId24" imgW="1269720" imgH="20304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48400" y="4297363"/>
                        <a:ext cx="2511425" cy="4270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51" name="Object 23"/>
          <p:cNvGraphicFramePr>
            <a:graphicFrameLocks noChangeAspect="1"/>
          </p:cNvGraphicFramePr>
          <p:nvPr/>
        </p:nvGraphicFramePr>
        <p:xfrm>
          <a:off x="2043113" y="4876800"/>
          <a:ext cx="2376487" cy="447675"/>
        </p:xfrm>
        <a:graphic>
          <a:graphicData uri="http://schemas.openxmlformats.org/presentationml/2006/ole">
            <mc:AlternateContent xmlns:mc="http://schemas.openxmlformats.org/markup-compatibility/2006">
              <mc:Choice xmlns:v="urn:schemas-microsoft-com:vml" Requires="v">
                <p:oleObj spid="_x0000_s1332" name="Equation" r:id="rId26" imgW="1143000" imgH="203040" progId="Equation.DSMT4">
                  <p:embed/>
                </p:oleObj>
              </mc:Choice>
              <mc:Fallback>
                <p:oleObj name="Equation" r:id="rId26" imgW="1143000" imgH="20304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43113" y="4876800"/>
                        <a:ext cx="2376487" cy="4476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52" name="Object 24"/>
          <p:cNvGraphicFramePr>
            <a:graphicFrameLocks noChangeAspect="1"/>
          </p:cNvGraphicFramePr>
          <p:nvPr/>
        </p:nvGraphicFramePr>
        <p:xfrm>
          <a:off x="1936750" y="4384675"/>
          <a:ext cx="2178050" cy="415925"/>
        </p:xfrm>
        <a:graphic>
          <a:graphicData uri="http://schemas.openxmlformats.org/presentationml/2006/ole">
            <mc:AlternateContent xmlns:mc="http://schemas.openxmlformats.org/markup-compatibility/2006">
              <mc:Choice xmlns:v="urn:schemas-microsoft-com:vml" Requires="v">
                <p:oleObj spid="_x0000_s1333" name="Equation" r:id="rId28" imgW="1130040" imgH="203040" progId="Equation.DSMT4">
                  <p:embed/>
                </p:oleObj>
              </mc:Choice>
              <mc:Fallback>
                <p:oleObj name="Equation" r:id="rId28" imgW="1130040" imgH="2030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6750" y="4384675"/>
                        <a:ext cx="2178050" cy="4159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04153" name="Text Box 25"/>
          <p:cNvSpPr txBox="1">
            <a:spLocks noChangeArrowheads="1"/>
          </p:cNvSpPr>
          <p:nvPr/>
        </p:nvSpPr>
        <p:spPr bwMode="auto">
          <a:xfrm>
            <a:off x="533400" y="6172200"/>
            <a:ext cx="29718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total power?  </a:t>
            </a:r>
          </a:p>
        </p:txBody>
      </p:sp>
      <p:graphicFrame>
        <p:nvGraphicFramePr>
          <p:cNvPr id="304154" name="Object 26"/>
          <p:cNvGraphicFramePr>
            <a:graphicFrameLocks noChangeAspect="1"/>
          </p:cNvGraphicFramePr>
          <p:nvPr/>
        </p:nvGraphicFramePr>
        <p:xfrm>
          <a:off x="3276600" y="6261100"/>
          <a:ext cx="414338" cy="292100"/>
        </p:xfrm>
        <a:graphic>
          <a:graphicData uri="http://schemas.openxmlformats.org/presentationml/2006/ole">
            <mc:AlternateContent xmlns:mc="http://schemas.openxmlformats.org/markup-compatibility/2006">
              <mc:Choice xmlns:v="urn:schemas-microsoft-com:vml" Requires="v">
                <p:oleObj spid="_x0000_s1334" name="Equation" r:id="rId30" imgW="304560" imgH="203040" progId="Equation.DSMT4">
                  <p:embed/>
                </p:oleObj>
              </mc:Choice>
              <mc:Fallback>
                <p:oleObj name="Equation" r:id="rId30" imgW="304560" imgH="20304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276600" y="6261100"/>
                        <a:ext cx="414338" cy="292100"/>
                      </a:xfrm>
                      <a:prstGeom prst="rect">
                        <a:avLst/>
                      </a:prstGeom>
                      <a:solidFill>
                        <a:schemeClr val="bg1"/>
                      </a:solidFill>
                      <a:ln>
                        <a:noFill/>
                      </a:ln>
                      <a:extLs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55" name="Object 27"/>
          <p:cNvGraphicFramePr>
            <a:graphicFrameLocks noChangeAspect="1"/>
          </p:cNvGraphicFramePr>
          <p:nvPr/>
        </p:nvGraphicFramePr>
        <p:xfrm>
          <a:off x="3878263" y="6261100"/>
          <a:ext cx="1619250" cy="292100"/>
        </p:xfrm>
        <a:graphic>
          <a:graphicData uri="http://schemas.openxmlformats.org/presentationml/2006/ole">
            <mc:AlternateContent xmlns:mc="http://schemas.openxmlformats.org/markup-compatibility/2006">
              <mc:Choice xmlns:v="urn:schemas-microsoft-com:vml" Requires="v">
                <p:oleObj spid="_x0000_s1335" name="Equation" r:id="rId32" imgW="1193760" imgH="203040" progId="Equation.DSMT4">
                  <p:embed/>
                </p:oleObj>
              </mc:Choice>
              <mc:Fallback>
                <p:oleObj name="Equation" r:id="rId32" imgW="1193760" imgH="20304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878263" y="6261100"/>
                        <a:ext cx="1619250" cy="292100"/>
                      </a:xfrm>
                      <a:prstGeom prst="rect">
                        <a:avLst/>
                      </a:prstGeom>
                      <a:solidFill>
                        <a:schemeClr val="bg1"/>
                      </a:solidFill>
                      <a:ln>
                        <a:noFill/>
                      </a:ln>
                      <a:extLs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04156" name="Object 28"/>
          <p:cNvGraphicFramePr>
            <a:graphicFrameLocks noChangeAspect="1"/>
          </p:cNvGraphicFramePr>
          <p:nvPr/>
        </p:nvGraphicFramePr>
        <p:xfrm>
          <a:off x="5684838" y="6289675"/>
          <a:ext cx="3306762" cy="236538"/>
        </p:xfrm>
        <a:graphic>
          <a:graphicData uri="http://schemas.openxmlformats.org/presentationml/2006/ole">
            <mc:AlternateContent xmlns:mc="http://schemas.openxmlformats.org/markup-compatibility/2006">
              <mc:Choice xmlns:v="urn:schemas-microsoft-com:vml" Requires="v">
                <p:oleObj spid="_x0000_s1336" name="Equation" r:id="rId34" imgW="2438280" imgH="164880" progId="Equation.DSMT4">
                  <p:embed/>
                </p:oleObj>
              </mc:Choice>
              <mc:Fallback>
                <p:oleObj name="Equation" r:id="rId34" imgW="2438280" imgH="16488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84838" y="6289675"/>
                        <a:ext cx="3306762" cy="236538"/>
                      </a:xfrm>
                      <a:prstGeom prst="rect">
                        <a:avLst/>
                      </a:prstGeom>
                      <a:solidFill>
                        <a:schemeClr val="bg1"/>
                      </a:solidFill>
                      <a:ln>
                        <a:noFill/>
                      </a:ln>
                      <a:extLs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22175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smtClean="0"/>
              <a:t>Monday, Oct. 23, 2017</a:t>
            </a:r>
            <a:endParaRPr lang="en-US"/>
          </a:p>
        </p:txBody>
      </p:sp>
      <p:sp>
        <p:nvSpPr>
          <p:cNvPr id="25" name="Footer Placeholder 4"/>
          <p:cNvSpPr>
            <a:spLocks noGrp="1"/>
          </p:cNvSpPr>
          <p:nvPr>
            <p:ph type="ftr" sz="quarter" idx="11"/>
          </p:nvPr>
        </p:nvSpPr>
        <p:spPr/>
        <p:txBody>
          <a:bodyPr/>
          <a:lstStyle/>
          <a:p>
            <a:r>
              <a:rPr lang="mr-IN" smtClean="0"/>
              <a:t>PHYS 1444-002, Fall 2017                     Dr. Jaehoon Yu</a:t>
            </a:r>
            <a:endParaRPr lang="en-US"/>
          </a:p>
        </p:txBody>
      </p:sp>
      <p:sp>
        <p:nvSpPr>
          <p:cNvPr id="26" name="Slide Number Placeholder 5"/>
          <p:cNvSpPr>
            <a:spLocks noGrp="1"/>
          </p:cNvSpPr>
          <p:nvPr>
            <p:ph type="sldNum" sz="quarter" idx="12"/>
          </p:nvPr>
        </p:nvSpPr>
        <p:spPr/>
        <p:txBody>
          <a:bodyPr/>
          <a:lstStyle/>
          <a:p>
            <a:fld id="{99470644-6EC5-3745-BAD6-7FF00640ACD9}" type="slidenum">
              <a:rPr lang="en-US"/>
              <a:pPr/>
              <a:t>11</a:t>
            </a:fld>
            <a:endParaRPr lang="en-US"/>
          </a:p>
        </p:txBody>
      </p:sp>
      <p:pic>
        <p:nvPicPr>
          <p:cNvPr id="311298" name="Picture 2" descr="FG25_021"/>
          <p:cNvPicPr>
            <a:picLocks noChangeAspect="1" noChangeArrowheads="1"/>
          </p:cNvPicPr>
          <p:nvPr/>
        </p:nvPicPr>
        <p:blipFill>
          <a:blip r:embed="rId3"/>
          <a:srcRect/>
          <a:stretch>
            <a:fillRect/>
          </a:stretch>
        </p:blipFill>
        <p:spPr bwMode="auto">
          <a:xfrm>
            <a:off x="6553200" y="381000"/>
            <a:ext cx="2743200" cy="2057400"/>
          </a:xfrm>
          <a:prstGeom prst="rect">
            <a:avLst/>
          </a:prstGeom>
          <a:noFill/>
        </p:spPr>
      </p:pic>
      <p:sp>
        <p:nvSpPr>
          <p:cNvPr id="311299" name="Rectangle 3"/>
          <p:cNvSpPr>
            <a:spLocks noGrp="1" noChangeArrowheads="1"/>
          </p:cNvSpPr>
          <p:nvPr>
            <p:ph type="title"/>
          </p:nvPr>
        </p:nvSpPr>
        <p:spPr>
          <a:xfrm>
            <a:off x="228600" y="0"/>
            <a:ext cx="8686800" cy="762000"/>
          </a:xfrm>
        </p:spPr>
        <p:txBody>
          <a:bodyPr/>
          <a:lstStyle/>
          <a:p>
            <a:r>
              <a:rPr lang="en-US" dirty="0"/>
              <a:t>Example 25 – </a:t>
            </a:r>
            <a:r>
              <a:rPr lang="en-US" dirty="0" smtClean="0"/>
              <a:t>13 </a:t>
            </a:r>
            <a:endParaRPr lang="en-US" dirty="0"/>
          </a:p>
        </p:txBody>
      </p:sp>
      <p:sp>
        <p:nvSpPr>
          <p:cNvPr id="311300" name="Text Box 4"/>
          <p:cNvSpPr txBox="1">
            <a:spLocks noChangeArrowheads="1"/>
          </p:cNvSpPr>
          <p:nvPr/>
        </p:nvSpPr>
        <p:spPr bwMode="auto">
          <a:xfrm>
            <a:off x="228600" y="869950"/>
            <a:ext cx="7086600" cy="118745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a:solidFill>
                  <a:schemeClr val="accent2"/>
                </a:solidFill>
                <a:latin typeface="Arial Narrow" charset="0"/>
              </a:rPr>
              <a:t>Hair Dryer. </a:t>
            </a:r>
            <a:r>
              <a:rPr lang="en-US">
                <a:solidFill>
                  <a:schemeClr val="accent2"/>
                </a:solidFill>
                <a:latin typeface="Arial Narrow" charset="0"/>
              </a:rPr>
              <a:t>(a) Calculate the resistance and the peak current in a 1000-W hair dryer connected to a 120-V AC line.  (b) What happens if it is connected to a 240-V line in Britain? </a:t>
            </a:r>
          </a:p>
        </p:txBody>
      </p:sp>
      <p:sp>
        <p:nvSpPr>
          <p:cNvPr id="311301" name="Text Box 5"/>
          <p:cNvSpPr txBox="1">
            <a:spLocks noChangeArrowheads="1"/>
          </p:cNvSpPr>
          <p:nvPr/>
        </p:nvSpPr>
        <p:spPr bwMode="auto">
          <a:xfrm>
            <a:off x="381000" y="2057400"/>
            <a:ext cx="26670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rms current is:</a:t>
            </a:r>
          </a:p>
        </p:txBody>
      </p:sp>
      <p:sp>
        <p:nvSpPr>
          <p:cNvPr id="311302" name="Text Box 6"/>
          <p:cNvSpPr txBox="1">
            <a:spLocks noChangeArrowheads="1"/>
          </p:cNvSpPr>
          <p:nvPr/>
        </p:nvSpPr>
        <p:spPr bwMode="auto">
          <a:xfrm>
            <a:off x="457200" y="4038600"/>
            <a:ext cx="5105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(b) If connected to 240V in Britain …      </a:t>
            </a:r>
          </a:p>
        </p:txBody>
      </p:sp>
      <p:graphicFrame>
        <p:nvGraphicFramePr>
          <p:cNvPr id="311303" name="Object 7"/>
          <p:cNvGraphicFramePr>
            <a:graphicFrameLocks noChangeAspect="1"/>
          </p:cNvGraphicFramePr>
          <p:nvPr/>
        </p:nvGraphicFramePr>
        <p:xfrm>
          <a:off x="2971800" y="2168525"/>
          <a:ext cx="666750" cy="346075"/>
        </p:xfrm>
        <a:graphic>
          <a:graphicData uri="http://schemas.openxmlformats.org/presentationml/2006/ole">
            <mc:AlternateContent xmlns:mc="http://schemas.openxmlformats.org/markup-compatibility/2006">
              <mc:Choice xmlns:v="urn:schemas-microsoft-com:vml" Requires="v">
                <p:oleObj spid="_x0000_s169697" name="Equation" r:id="rId4" imgW="368280" imgH="203040" progId="Equation.DSMT4">
                  <p:embed/>
                </p:oleObj>
              </mc:Choice>
              <mc:Fallback>
                <p:oleObj name="Equation" r:id="rId4" imgW="3682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168525"/>
                        <a:ext cx="666750"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4" name="Object 8"/>
          <p:cNvGraphicFramePr>
            <a:graphicFrameLocks noChangeAspect="1"/>
          </p:cNvGraphicFramePr>
          <p:nvPr/>
        </p:nvGraphicFramePr>
        <p:xfrm>
          <a:off x="3606800" y="1981200"/>
          <a:ext cx="736600" cy="712788"/>
        </p:xfrm>
        <a:graphic>
          <a:graphicData uri="http://schemas.openxmlformats.org/presentationml/2006/ole">
            <mc:AlternateContent xmlns:mc="http://schemas.openxmlformats.org/markup-compatibility/2006">
              <mc:Choice xmlns:v="urn:schemas-microsoft-com:vml" Requires="v">
                <p:oleObj spid="_x0000_s169698" name="Equation" r:id="rId6" imgW="406080" imgH="419040" progId="Equation.DSMT4">
                  <p:embed/>
                </p:oleObj>
              </mc:Choice>
              <mc:Fallback>
                <p:oleObj name="Equation" r:id="rId6" imgW="406080" imgH="419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6800" y="1981200"/>
                        <a:ext cx="736600" cy="71278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5" name="Object 9"/>
          <p:cNvGraphicFramePr>
            <a:graphicFrameLocks noChangeAspect="1"/>
          </p:cNvGraphicFramePr>
          <p:nvPr/>
        </p:nvGraphicFramePr>
        <p:xfrm>
          <a:off x="4340225" y="2039938"/>
          <a:ext cx="1679575" cy="627062"/>
        </p:xfrm>
        <a:graphic>
          <a:graphicData uri="http://schemas.openxmlformats.org/presentationml/2006/ole">
            <mc:AlternateContent xmlns:mc="http://schemas.openxmlformats.org/markup-compatibility/2006">
              <mc:Choice xmlns:v="urn:schemas-microsoft-com:vml" Requires="v">
                <p:oleObj spid="_x0000_s169699" name="Equation" r:id="rId8" imgW="927000" imgH="368280" progId="Equation.DSMT4">
                  <p:embed/>
                </p:oleObj>
              </mc:Choice>
              <mc:Fallback>
                <p:oleObj name="Equation" r:id="rId8" imgW="92700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0225" y="2039938"/>
                        <a:ext cx="1679575" cy="6270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06" name="Text Box 10"/>
          <p:cNvSpPr txBox="1">
            <a:spLocks noChangeArrowheads="1"/>
          </p:cNvSpPr>
          <p:nvPr/>
        </p:nvSpPr>
        <p:spPr bwMode="auto">
          <a:xfrm>
            <a:off x="381000" y="3355975"/>
            <a:ext cx="3200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Thus the resistance is:</a:t>
            </a:r>
          </a:p>
        </p:txBody>
      </p:sp>
      <p:graphicFrame>
        <p:nvGraphicFramePr>
          <p:cNvPr id="311307" name="Object 11"/>
          <p:cNvGraphicFramePr>
            <a:graphicFrameLocks noChangeAspect="1"/>
          </p:cNvGraphicFramePr>
          <p:nvPr/>
        </p:nvGraphicFramePr>
        <p:xfrm>
          <a:off x="3581400" y="3544888"/>
          <a:ext cx="458788" cy="258762"/>
        </p:xfrm>
        <a:graphic>
          <a:graphicData uri="http://schemas.openxmlformats.org/presentationml/2006/ole">
            <mc:AlternateContent xmlns:mc="http://schemas.openxmlformats.org/markup-compatibility/2006">
              <mc:Choice xmlns:v="urn:schemas-microsoft-com:vml" Requires="v">
                <p:oleObj spid="_x0000_s169700" name="Equation" r:id="rId10" imgW="253800" imgH="152280" progId="Equation.DSMT4">
                  <p:embed/>
                </p:oleObj>
              </mc:Choice>
              <mc:Fallback>
                <p:oleObj name="Equation" r:id="rId10" imgW="25380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3544888"/>
                        <a:ext cx="458788" cy="2587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8" name="Object 12"/>
          <p:cNvGraphicFramePr>
            <a:graphicFrameLocks noChangeAspect="1"/>
          </p:cNvGraphicFramePr>
          <p:nvPr/>
        </p:nvGraphicFramePr>
        <p:xfrm>
          <a:off x="4124325" y="3303588"/>
          <a:ext cx="712788" cy="735012"/>
        </p:xfrm>
        <a:graphic>
          <a:graphicData uri="http://schemas.openxmlformats.org/presentationml/2006/ole">
            <mc:AlternateContent xmlns:mc="http://schemas.openxmlformats.org/markup-compatibility/2006">
              <mc:Choice xmlns:v="urn:schemas-microsoft-com:vml" Requires="v">
                <p:oleObj spid="_x0000_s169701" name="Equation" r:id="rId12" imgW="393480" imgH="431640" progId="Equation.DSMT4">
                  <p:embed/>
                </p:oleObj>
              </mc:Choice>
              <mc:Fallback>
                <p:oleObj name="Equation" r:id="rId12" imgW="393480" imgH="4316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4325" y="3303588"/>
                        <a:ext cx="712788" cy="73501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9" name="Object 13"/>
          <p:cNvGraphicFramePr>
            <a:graphicFrameLocks noChangeAspect="1"/>
          </p:cNvGraphicFramePr>
          <p:nvPr/>
        </p:nvGraphicFramePr>
        <p:xfrm>
          <a:off x="4872038" y="3270250"/>
          <a:ext cx="1909762" cy="757238"/>
        </p:xfrm>
        <a:graphic>
          <a:graphicData uri="http://schemas.openxmlformats.org/presentationml/2006/ole">
            <mc:AlternateContent xmlns:mc="http://schemas.openxmlformats.org/markup-compatibility/2006">
              <mc:Choice xmlns:v="urn:schemas-microsoft-com:vml" Requires="v">
                <p:oleObj spid="_x0000_s169702" name="Equation" r:id="rId14" imgW="1054080" imgH="444240" progId="Equation.DSMT4">
                  <p:embed/>
                </p:oleObj>
              </mc:Choice>
              <mc:Fallback>
                <p:oleObj name="Equation" r:id="rId14" imgW="1054080" imgH="4442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2038" y="3270250"/>
                        <a:ext cx="1909762" cy="75723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0" name="Text Box 14"/>
          <p:cNvSpPr txBox="1">
            <a:spLocks noChangeArrowheads="1"/>
          </p:cNvSpPr>
          <p:nvPr/>
        </p:nvSpPr>
        <p:spPr bwMode="auto">
          <a:xfrm>
            <a:off x="457200" y="2716213"/>
            <a:ext cx="28194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peak current is:</a:t>
            </a:r>
          </a:p>
        </p:txBody>
      </p:sp>
      <p:graphicFrame>
        <p:nvGraphicFramePr>
          <p:cNvPr id="311311" name="Object 15"/>
          <p:cNvGraphicFramePr>
            <a:graphicFrameLocks noChangeAspect="1"/>
          </p:cNvGraphicFramePr>
          <p:nvPr/>
        </p:nvGraphicFramePr>
        <p:xfrm>
          <a:off x="3581400" y="2827338"/>
          <a:ext cx="506413" cy="346075"/>
        </p:xfrm>
        <a:graphic>
          <a:graphicData uri="http://schemas.openxmlformats.org/presentationml/2006/ole">
            <mc:AlternateContent xmlns:mc="http://schemas.openxmlformats.org/markup-compatibility/2006">
              <mc:Choice xmlns:v="urn:schemas-microsoft-com:vml" Requires="v">
                <p:oleObj spid="_x0000_s169703" name="Equation" r:id="rId16" imgW="279360" imgH="203040" progId="Equation.DSMT4">
                  <p:embed/>
                </p:oleObj>
              </mc:Choice>
              <mc:Fallback>
                <p:oleObj name="Equation" r:id="rId16" imgW="27936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827338"/>
                        <a:ext cx="506413"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2" name="Object 16"/>
          <p:cNvGraphicFramePr>
            <a:graphicFrameLocks noChangeAspect="1"/>
          </p:cNvGraphicFramePr>
          <p:nvPr/>
        </p:nvGraphicFramePr>
        <p:xfrm>
          <a:off x="4038600" y="2801938"/>
          <a:ext cx="989013" cy="388937"/>
        </p:xfrm>
        <a:graphic>
          <a:graphicData uri="http://schemas.openxmlformats.org/presentationml/2006/ole">
            <mc:AlternateContent xmlns:mc="http://schemas.openxmlformats.org/markup-compatibility/2006">
              <mc:Choice xmlns:v="urn:schemas-microsoft-com:vml" Requires="v">
                <p:oleObj spid="_x0000_s169704" name="Equation" r:id="rId18" imgW="545760" imgH="228600" progId="Equation.DSMT4">
                  <p:embed/>
                </p:oleObj>
              </mc:Choice>
              <mc:Fallback>
                <p:oleObj name="Equation" r:id="rId18" imgW="54576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8600" y="2801938"/>
                        <a:ext cx="989013" cy="3889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3" name="Object 17"/>
          <p:cNvGraphicFramePr>
            <a:graphicFrameLocks noChangeAspect="1"/>
          </p:cNvGraphicFramePr>
          <p:nvPr/>
        </p:nvGraphicFramePr>
        <p:xfrm>
          <a:off x="4953000" y="2838450"/>
          <a:ext cx="1978025" cy="346075"/>
        </p:xfrm>
        <a:graphic>
          <a:graphicData uri="http://schemas.openxmlformats.org/presentationml/2006/ole">
            <mc:AlternateContent xmlns:mc="http://schemas.openxmlformats.org/markup-compatibility/2006">
              <mc:Choice xmlns:v="urn:schemas-microsoft-com:vml" Requires="v">
                <p:oleObj spid="_x0000_s169705" name="Equation" r:id="rId20" imgW="1091880" imgH="203040" progId="Equation.DSMT4">
                  <p:embed/>
                </p:oleObj>
              </mc:Choice>
              <mc:Fallback>
                <p:oleObj name="Equation" r:id="rId20" imgW="1091880" imgH="20304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53000" y="2838450"/>
                        <a:ext cx="1978025"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4" name="Text Box 18"/>
          <p:cNvSpPr txBox="1">
            <a:spLocks noChangeArrowheads="1"/>
          </p:cNvSpPr>
          <p:nvPr/>
        </p:nvSpPr>
        <p:spPr bwMode="auto">
          <a:xfrm>
            <a:off x="533400" y="4510088"/>
            <a:ext cx="64008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average power provide by the AC in UK is </a:t>
            </a:r>
          </a:p>
        </p:txBody>
      </p:sp>
      <p:graphicFrame>
        <p:nvGraphicFramePr>
          <p:cNvPr id="311315" name="Object 19"/>
          <p:cNvGraphicFramePr>
            <a:graphicFrameLocks noChangeAspect="1"/>
          </p:cNvGraphicFramePr>
          <p:nvPr/>
        </p:nvGraphicFramePr>
        <p:xfrm>
          <a:off x="1981200" y="5184775"/>
          <a:ext cx="460375" cy="301625"/>
        </p:xfrm>
        <a:graphic>
          <a:graphicData uri="http://schemas.openxmlformats.org/presentationml/2006/ole">
            <mc:AlternateContent xmlns:mc="http://schemas.openxmlformats.org/markup-compatibility/2006">
              <mc:Choice xmlns:v="urn:schemas-microsoft-com:vml" Requires="v">
                <p:oleObj spid="_x0000_s169706" name="Equation" r:id="rId22" imgW="253800" imgH="177480" progId="Equation.DSMT4">
                  <p:embed/>
                </p:oleObj>
              </mc:Choice>
              <mc:Fallback>
                <p:oleObj name="Equation" r:id="rId22" imgW="253800" imgH="1774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81200" y="5184775"/>
                        <a:ext cx="460375" cy="3016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6" name="Text Box 20"/>
          <p:cNvSpPr txBox="1">
            <a:spLocks noChangeArrowheads="1"/>
          </p:cNvSpPr>
          <p:nvPr/>
        </p:nvSpPr>
        <p:spPr bwMode="auto">
          <a:xfrm>
            <a:off x="533400" y="5729288"/>
            <a:ext cx="7620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So? </a:t>
            </a:r>
          </a:p>
        </p:txBody>
      </p:sp>
      <p:sp>
        <p:nvSpPr>
          <p:cNvPr id="311317" name="Text Box 21"/>
          <p:cNvSpPr txBox="1">
            <a:spLocks noChangeArrowheads="1"/>
          </p:cNvSpPr>
          <p:nvPr/>
        </p:nvSpPr>
        <p:spPr bwMode="auto">
          <a:xfrm>
            <a:off x="1371600" y="5715000"/>
            <a:ext cx="52578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heating coils in the dryer will melt! </a:t>
            </a:r>
          </a:p>
        </p:txBody>
      </p:sp>
      <p:graphicFrame>
        <p:nvGraphicFramePr>
          <p:cNvPr id="311318" name="Object 22"/>
          <p:cNvGraphicFramePr>
            <a:graphicFrameLocks noChangeAspect="1"/>
          </p:cNvGraphicFramePr>
          <p:nvPr/>
        </p:nvGraphicFramePr>
        <p:xfrm>
          <a:off x="2389188" y="5029200"/>
          <a:ext cx="735012" cy="669925"/>
        </p:xfrm>
        <a:graphic>
          <a:graphicData uri="http://schemas.openxmlformats.org/presentationml/2006/ole">
            <mc:AlternateContent xmlns:mc="http://schemas.openxmlformats.org/markup-compatibility/2006">
              <mc:Choice xmlns:v="urn:schemas-microsoft-com:vml" Requires="v">
                <p:oleObj spid="_x0000_s169707" name="Equation" r:id="rId24" imgW="406080" imgH="393480" progId="Equation.DSMT4">
                  <p:embed/>
                </p:oleObj>
              </mc:Choice>
              <mc:Fallback>
                <p:oleObj name="Equation" r:id="rId24" imgW="406080" imgH="393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89188" y="5029200"/>
                        <a:ext cx="735012" cy="6699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9" name="Object 23"/>
          <p:cNvGraphicFramePr>
            <a:graphicFrameLocks noChangeAspect="1"/>
          </p:cNvGraphicFramePr>
          <p:nvPr/>
        </p:nvGraphicFramePr>
        <p:xfrm>
          <a:off x="3106738" y="4953000"/>
          <a:ext cx="1998662" cy="735013"/>
        </p:xfrm>
        <a:graphic>
          <a:graphicData uri="http://schemas.openxmlformats.org/presentationml/2006/ole">
            <mc:AlternateContent xmlns:mc="http://schemas.openxmlformats.org/markup-compatibility/2006">
              <mc:Choice xmlns:v="urn:schemas-microsoft-com:vml" Requires="v">
                <p:oleObj spid="_x0000_s169708" name="Equation" r:id="rId26" imgW="1104840" imgH="431640" progId="Equation.DSMT4">
                  <p:embed/>
                </p:oleObj>
              </mc:Choice>
              <mc:Fallback>
                <p:oleObj name="Equation" r:id="rId26" imgW="1104840" imgH="43164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06738" y="4953000"/>
                        <a:ext cx="1998662" cy="73501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60613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Monday, Oct. 23, 2017</a:t>
            </a:r>
            <a:endParaRPr lang="en-US"/>
          </a:p>
        </p:txBody>
      </p:sp>
      <p:sp>
        <p:nvSpPr>
          <p:cNvPr id="6" name="Footer Placeholder 4"/>
          <p:cNvSpPr>
            <a:spLocks noGrp="1"/>
          </p:cNvSpPr>
          <p:nvPr>
            <p:ph type="ftr" sz="quarter" idx="11"/>
          </p:nvPr>
        </p:nvSpPr>
        <p:spPr/>
        <p:txBody>
          <a:bodyPr/>
          <a:lstStyle/>
          <a:p>
            <a:r>
              <a:rPr lang="mr-IN" smtClean="0"/>
              <a:t>PHYS 1444-002, Fall 2017                     Dr. Jaehoon Yu</a:t>
            </a:r>
            <a:endParaRPr lang="en-US"/>
          </a:p>
        </p:txBody>
      </p:sp>
      <p:sp>
        <p:nvSpPr>
          <p:cNvPr id="7" name="Slide Number Placeholder 5"/>
          <p:cNvSpPr>
            <a:spLocks noGrp="1"/>
          </p:cNvSpPr>
          <p:nvPr>
            <p:ph type="sldNum" sz="quarter" idx="12"/>
          </p:nvPr>
        </p:nvSpPr>
        <p:spPr/>
        <p:txBody>
          <a:bodyPr/>
          <a:lstStyle/>
          <a:p>
            <a:fld id="{9D300F46-4916-5A48-8E4E-D874313258D4}" type="slidenum">
              <a:rPr lang="en-US"/>
              <a:pPr/>
              <a:t>12</a:t>
            </a:fld>
            <a:endParaRPr lang="en-US"/>
          </a:p>
        </p:txBody>
      </p:sp>
      <p:sp>
        <p:nvSpPr>
          <p:cNvPr id="317442" name="Rectangle 2"/>
          <p:cNvSpPr>
            <a:spLocks noGrp="1" noChangeArrowheads="1"/>
          </p:cNvSpPr>
          <p:nvPr>
            <p:ph type="body" idx="1"/>
          </p:nvPr>
        </p:nvSpPr>
        <p:spPr>
          <a:xfrm>
            <a:off x="228600" y="533400"/>
            <a:ext cx="8610600" cy="5715000"/>
          </a:xfrm>
        </p:spPr>
        <p:txBody>
          <a:bodyPr/>
          <a:lstStyle/>
          <a:p>
            <a:pPr>
              <a:lnSpc>
                <a:spcPct val="90000"/>
              </a:lnSpc>
            </a:pPr>
            <a:r>
              <a:rPr lang="en-US" sz="2800" dirty="0"/>
              <a:t>At the temperature near absolute 0K, resistivity of certain material becomes 0.  </a:t>
            </a:r>
          </a:p>
          <a:p>
            <a:pPr lvl="1">
              <a:lnSpc>
                <a:spcPct val="90000"/>
              </a:lnSpc>
            </a:pPr>
            <a:r>
              <a:rPr lang="en-US" sz="2400" dirty="0"/>
              <a:t>This state is called the “superconducting” state.</a:t>
            </a:r>
          </a:p>
          <a:p>
            <a:pPr lvl="1">
              <a:lnSpc>
                <a:spcPct val="90000"/>
              </a:lnSpc>
            </a:pPr>
            <a:r>
              <a:rPr lang="en-US" sz="2400" dirty="0"/>
              <a:t>Observed in 1911 by H. K. </a:t>
            </a:r>
            <a:r>
              <a:rPr lang="en-US" sz="2400" dirty="0" err="1"/>
              <a:t>Onnes</a:t>
            </a:r>
            <a:r>
              <a:rPr lang="en-US" sz="2400" dirty="0"/>
              <a:t> when he cooled mercury to 4.2K (-269</a:t>
            </a:r>
            <a:r>
              <a:rPr lang="en-US" sz="2400" baseline="30000" dirty="0"/>
              <a:t>o</a:t>
            </a:r>
            <a:r>
              <a:rPr lang="en-US" sz="2400" dirty="0"/>
              <a:t>C).</a:t>
            </a:r>
          </a:p>
          <a:p>
            <a:pPr lvl="2">
              <a:lnSpc>
                <a:spcPct val="90000"/>
              </a:lnSpc>
            </a:pPr>
            <a:r>
              <a:rPr lang="en-US" sz="2000" dirty="0"/>
              <a:t>Resistance of mercury suddenly dropped to 0.</a:t>
            </a:r>
          </a:p>
          <a:p>
            <a:pPr lvl="1">
              <a:lnSpc>
                <a:spcPct val="90000"/>
              </a:lnSpc>
            </a:pPr>
            <a:r>
              <a:rPr lang="en-US" sz="2400" dirty="0"/>
              <a:t>In general superconducting materials become </a:t>
            </a:r>
            <a:r>
              <a:rPr lang="en-US" sz="2400" dirty="0" smtClean="0"/>
              <a:t>superconducting    </a:t>
            </a:r>
            <a:r>
              <a:rPr lang="en-US" sz="2400" dirty="0"/>
              <a:t>below a transition </a:t>
            </a:r>
            <a:r>
              <a:rPr lang="en-US" sz="2400" dirty="0" smtClean="0"/>
              <a:t>temperature (T</a:t>
            </a:r>
            <a:r>
              <a:rPr lang="en-US" sz="2400" baseline="-25000" dirty="0" smtClean="0"/>
              <a:t>c</a:t>
            </a:r>
            <a:r>
              <a:rPr lang="en-US" sz="2400" dirty="0" smtClean="0"/>
              <a:t>).</a:t>
            </a:r>
            <a:endParaRPr lang="en-US" sz="2400" dirty="0"/>
          </a:p>
          <a:p>
            <a:pPr lvl="1">
              <a:lnSpc>
                <a:spcPct val="90000"/>
              </a:lnSpc>
            </a:pPr>
            <a:r>
              <a:rPr lang="en-US" sz="2400" dirty="0"/>
              <a:t>The highest temperature superconductivity seen is </a:t>
            </a:r>
            <a:r>
              <a:rPr lang="en-US" sz="2400" dirty="0" smtClean="0"/>
              <a:t>160K</a:t>
            </a:r>
            <a:endParaRPr lang="en-US" sz="2400" dirty="0"/>
          </a:p>
          <a:p>
            <a:pPr lvl="2">
              <a:lnSpc>
                <a:spcPct val="90000"/>
              </a:lnSpc>
            </a:pPr>
            <a:r>
              <a:rPr lang="en-US" sz="2000" dirty="0"/>
              <a:t>First observation above the boiling temperature of liquid nitrogen is in 1987 at 90k observed from a compound of yttrium, barium, copper and oxygen.</a:t>
            </a:r>
          </a:p>
          <a:p>
            <a:pPr>
              <a:lnSpc>
                <a:spcPct val="90000"/>
              </a:lnSpc>
            </a:pPr>
            <a:r>
              <a:rPr lang="en-US" sz="2800" dirty="0"/>
              <a:t>Since much smaller amount of material can carry just as much current more efficiently, superconductivity can make electric cars more practical, computers faster, and capacitors store higher energy</a:t>
            </a:r>
          </a:p>
        </p:txBody>
      </p:sp>
      <p:sp>
        <p:nvSpPr>
          <p:cNvPr id="317443" name="Rectangle 3"/>
          <p:cNvSpPr>
            <a:spLocks noGrp="1" noChangeArrowheads="1"/>
          </p:cNvSpPr>
          <p:nvPr>
            <p:ph type="title"/>
          </p:nvPr>
        </p:nvSpPr>
        <p:spPr>
          <a:xfrm>
            <a:off x="0" y="0"/>
            <a:ext cx="9144000" cy="609600"/>
          </a:xfrm>
        </p:spPr>
        <p:txBody>
          <a:bodyPr/>
          <a:lstStyle/>
          <a:p>
            <a:r>
              <a:rPr lang="en-US" sz="4000"/>
              <a:t> Superconductivity</a:t>
            </a:r>
          </a:p>
        </p:txBody>
      </p:sp>
      <p:pic>
        <p:nvPicPr>
          <p:cNvPr id="317444" name="Picture 4" descr="FG25_025"/>
          <p:cNvPicPr>
            <a:picLocks noChangeAspect="1" noChangeArrowheads="1"/>
          </p:cNvPicPr>
          <p:nvPr/>
        </p:nvPicPr>
        <p:blipFill>
          <a:blip r:embed="rId2"/>
          <a:srcRect/>
          <a:stretch>
            <a:fillRect/>
          </a:stretch>
        </p:blipFill>
        <p:spPr bwMode="auto">
          <a:xfrm>
            <a:off x="8086146" y="2438400"/>
            <a:ext cx="1066800" cy="1219200"/>
          </a:xfrm>
          <a:prstGeom prst="rect">
            <a:avLst/>
          </a:prstGeom>
          <a:noFill/>
        </p:spPr>
      </p:pic>
    </p:spTree>
    <p:extLst>
      <p:ext uri="{BB962C8B-B14F-4D97-AF65-F5344CB8AC3E}">
        <p14:creationId xmlns:p14="http://schemas.microsoft.com/office/powerpoint/2010/main" val="2007381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990"/>
            <a:ext cx="8534400" cy="1143000"/>
          </a:xfrm>
        </p:spPr>
        <p:txBody>
          <a:bodyPr/>
          <a:lstStyle/>
          <a:p>
            <a:r>
              <a:rPr lang="en-US" sz="4000" b="1" dirty="0" smtClean="0"/>
              <a:t>Critical Temperature of Superconductors</a:t>
            </a:r>
            <a:endParaRPr lang="en-US" sz="4000" b="1" dirty="0"/>
          </a:p>
        </p:txBody>
      </p:sp>
      <p:sp>
        <p:nvSpPr>
          <p:cNvPr id="4" name="Date Placeholder 3"/>
          <p:cNvSpPr>
            <a:spLocks noGrp="1"/>
          </p:cNvSpPr>
          <p:nvPr>
            <p:ph type="dt" sz="half" idx="10"/>
          </p:nvPr>
        </p:nvSpPr>
        <p:spPr/>
        <p:txBody>
          <a:body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p>
            <a:pPr>
              <a:defRPr/>
            </a:pPr>
            <a:fld id="{BEF3D8A4-74EF-534D-976E-1FB9C4B72804}" type="slidenum">
              <a:rPr lang="en-US" smtClean="0"/>
              <a:pPr>
                <a:defRPr/>
              </a:pPr>
              <a:t>13</a:t>
            </a:fld>
            <a:endParaRPr lang="en-US"/>
          </a:p>
        </p:txBody>
      </p:sp>
      <p:pic>
        <p:nvPicPr>
          <p:cNvPr id="7" name="Picture 6" descr="Screen Shot 2016-06-23 at 9.47.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486400"/>
          </a:xfrm>
          <a:prstGeom prst="rect">
            <a:avLst/>
          </a:prstGeom>
        </p:spPr>
      </p:pic>
      <p:sp>
        <p:nvSpPr>
          <p:cNvPr id="8" name="Rectangle 7"/>
          <p:cNvSpPr/>
          <p:nvPr/>
        </p:nvSpPr>
        <p:spPr bwMode="auto">
          <a:xfrm>
            <a:off x="0" y="5867400"/>
            <a:ext cx="8991600" cy="381000"/>
          </a:xfrm>
          <a:prstGeom prst="rect">
            <a:avLst/>
          </a:prstGeom>
          <a:no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099414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t>Monday, Oct. 23, 2017</a:t>
            </a:r>
            <a:endParaRPr lang="en-US"/>
          </a:p>
        </p:txBody>
      </p:sp>
      <p:sp>
        <p:nvSpPr>
          <p:cNvPr id="8" name="Footer Placeholder 4"/>
          <p:cNvSpPr>
            <a:spLocks noGrp="1"/>
          </p:cNvSpPr>
          <p:nvPr>
            <p:ph type="ftr" sz="quarter" idx="11"/>
          </p:nvPr>
        </p:nvSpPr>
        <p:spPr/>
        <p:txBody>
          <a:bodyPr/>
          <a:lstStyle/>
          <a:p>
            <a:r>
              <a:rPr lang="mr-IN" smtClean="0"/>
              <a:t>PHYS 1444-002, Fall 2017                     Dr. Jaehoon Yu</a:t>
            </a:r>
            <a:endParaRPr lang="en-US"/>
          </a:p>
        </p:txBody>
      </p:sp>
      <p:sp>
        <p:nvSpPr>
          <p:cNvPr id="9" name="Slide Number Placeholder 5"/>
          <p:cNvSpPr>
            <a:spLocks noGrp="1"/>
          </p:cNvSpPr>
          <p:nvPr>
            <p:ph type="sldNum" sz="quarter" idx="12"/>
          </p:nvPr>
        </p:nvSpPr>
        <p:spPr/>
        <p:txBody>
          <a:bodyPr/>
          <a:lstStyle/>
          <a:p>
            <a:fld id="{2984744B-DD71-5A4B-9A06-54C775FF7F29}" type="slidenum">
              <a:rPr lang="en-US"/>
              <a:pPr/>
              <a:t>14</a:t>
            </a:fld>
            <a:endParaRPr lang="en-US"/>
          </a:p>
        </p:txBody>
      </p:sp>
      <p:sp>
        <p:nvSpPr>
          <p:cNvPr id="318466" name="Rectangle 2"/>
          <p:cNvSpPr>
            <a:spLocks noGrp="1" noChangeArrowheads="1"/>
          </p:cNvSpPr>
          <p:nvPr>
            <p:ph type="body" idx="1"/>
          </p:nvPr>
        </p:nvSpPr>
        <p:spPr>
          <a:xfrm>
            <a:off x="228600" y="685800"/>
            <a:ext cx="8610600" cy="5715000"/>
          </a:xfrm>
        </p:spPr>
        <p:txBody>
          <a:bodyPr/>
          <a:lstStyle/>
          <a:p>
            <a:pPr>
              <a:lnSpc>
                <a:spcPct val="90000"/>
              </a:lnSpc>
            </a:pPr>
            <a:r>
              <a:rPr lang="en-US" sz="2800" dirty="0"/>
              <a:t>How does one feel shock by electricity?  </a:t>
            </a:r>
          </a:p>
          <a:p>
            <a:pPr lvl="1">
              <a:lnSpc>
                <a:spcPct val="90000"/>
              </a:lnSpc>
            </a:pPr>
            <a:r>
              <a:rPr lang="en-US" sz="2400" dirty="0"/>
              <a:t>Electric current stimulates nerves and muscles, and we feel a shock</a:t>
            </a:r>
          </a:p>
          <a:p>
            <a:pPr lvl="1">
              <a:lnSpc>
                <a:spcPct val="90000"/>
              </a:lnSpc>
            </a:pPr>
            <a:r>
              <a:rPr lang="en-US" sz="2400" dirty="0"/>
              <a:t>The severity of the shock depends on the amount of current, how long it acts and through what part of the body it passes</a:t>
            </a:r>
          </a:p>
          <a:p>
            <a:pPr lvl="1">
              <a:lnSpc>
                <a:spcPct val="90000"/>
              </a:lnSpc>
            </a:pPr>
            <a:r>
              <a:rPr lang="en-US" sz="2400" dirty="0"/>
              <a:t>Electric current heats </a:t>
            </a:r>
            <a:r>
              <a:rPr lang="en-US" sz="2400" dirty="0" smtClean="0"/>
              <a:t>the tissue </a:t>
            </a:r>
            <a:r>
              <a:rPr lang="en-US" sz="2400" dirty="0"/>
              <a:t>and can cause burns</a:t>
            </a:r>
          </a:p>
          <a:p>
            <a:pPr>
              <a:lnSpc>
                <a:spcPct val="90000"/>
              </a:lnSpc>
            </a:pPr>
            <a:r>
              <a:rPr lang="en-US" sz="2800" dirty="0"/>
              <a:t>Currents above 70mA on a torso for a second or more is fatal, causing heart to function irregularly, “ventricular fibrillation</a:t>
            </a:r>
            <a:r>
              <a:rPr lang="en-US" sz="2800" dirty="0" smtClean="0"/>
              <a:t>”.</a:t>
            </a:r>
            <a:endParaRPr lang="en-US" sz="2800" dirty="0"/>
          </a:p>
          <a:p>
            <a:pPr>
              <a:lnSpc>
                <a:spcPct val="90000"/>
              </a:lnSpc>
            </a:pPr>
            <a:r>
              <a:rPr lang="en-US" sz="2800" dirty="0"/>
              <a:t>A dry human body between two points on opposite side of the body is about 10</a:t>
            </a:r>
            <a:r>
              <a:rPr lang="en-US" sz="2800" baseline="30000" dirty="0"/>
              <a:t>4</a:t>
            </a:r>
            <a:r>
              <a:rPr lang="en-US" sz="2800" dirty="0"/>
              <a:t> to 10</a:t>
            </a:r>
            <a:r>
              <a:rPr lang="en-US" sz="2800" baseline="30000" dirty="0"/>
              <a:t>6</a:t>
            </a:r>
            <a:r>
              <a:rPr lang="en-US" sz="2800" dirty="0"/>
              <a:t> </a:t>
            </a:r>
            <a:r>
              <a:rPr lang="en-US" sz="2800" dirty="0" err="1" smtClean="0">
                <a:latin typeface="Symbol" charset="2"/>
              </a:rPr>
              <a:t>Ω</a:t>
            </a:r>
            <a:r>
              <a:rPr lang="en-US" sz="2800" dirty="0" smtClean="0"/>
              <a:t>.</a:t>
            </a:r>
            <a:endParaRPr lang="en-US" sz="2800" dirty="0"/>
          </a:p>
          <a:p>
            <a:pPr>
              <a:lnSpc>
                <a:spcPct val="90000"/>
              </a:lnSpc>
            </a:pPr>
            <a:r>
              <a:rPr lang="en-US" sz="2800" dirty="0"/>
              <a:t>When wet, it could be </a:t>
            </a:r>
            <a:r>
              <a:rPr lang="en-US" sz="2800" dirty="0" smtClean="0"/>
              <a:t>10</a:t>
            </a:r>
            <a:r>
              <a:rPr lang="en-US" sz="2800" baseline="30000" dirty="0" smtClean="0"/>
              <a:t>3</a:t>
            </a:r>
            <a:r>
              <a:rPr lang="en-US" sz="2800" dirty="0" smtClean="0">
                <a:latin typeface="Symbol" charset="2"/>
              </a:rPr>
              <a:t>Ω</a:t>
            </a:r>
            <a:r>
              <a:rPr lang="en-US" sz="2800" dirty="0" smtClean="0"/>
              <a:t>.</a:t>
            </a:r>
            <a:endParaRPr lang="en-US" sz="2800" dirty="0"/>
          </a:p>
          <a:p>
            <a:pPr>
              <a:lnSpc>
                <a:spcPct val="90000"/>
              </a:lnSpc>
            </a:pPr>
            <a:r>
              <a:rPr lang="en-US" sz="2800" dirty="0"/>
              <a:t>A person in good contact with the ground who touches 120V DC line with wet hands can get the current:</a:t>
            </a:r>
          </a:p>
          <a:p>
            <a:pPr lvl="1">
              <a:lnSpc>
                <a:spcPct val="90000"/>
              </a:lnSpc>
            </a:pPr>
            <a:r>
              <a:rPr lang="en-US" sz="2400" dirty="0"/>
              <a:t>Could be lethal  </a:t>
            </a:r>
          </a:p>
        </p:txBody>
      </p:sp>
      <p:sp>
        <p:nvSpPr>
          <p:cNvPr id="318467" name="Rectangle 3"/>
          <p:cNvSpPr>
            <a:spLocks noGrp="1" noChangeArrowheads="1"/>
          </p:cNvSpPr>
          <p:nvPr>
            <p:ph type="title"/>
          </p:nvPr>
        </p:nvSpPr>
        <p:spPr>
          <a:xfrm>
            <a:off x="0" y="76200"/>
            <a:ext cx="9144000" cy="609600"/>
          </a:xfrm>
        </p:spPr>
        <p:txBody>
          <a:bodyPr/>
          <a:lstStyle/>
          <a:p>
            <a:r>
              <a:rPr lang="en-US" sz="4000"/>
              <a:t> Electric Hazards: Leakage Currents</a:t>
            </a:r>
          </a:p>
        </p:txBody>
      </p:sp>
      <p:graphicFrame>
        <p:nvGraphicFramePr>
          <p:cNvPr id="318468" name="Object 4"/>
          <p:cNvGraphicFramePr>
            <a:graphicFrameLocks noChangeAspect="1"/>
          </p:cNvGraphicFramePr>
          <p:nvPr/>
        </p:nvGraphicFramePr>
        <p:xfrm>
          <a:off x="6248400" y="5562600"/>
          <a:ext cx="417513" cy="333375"/>
        </p:xfrm>
        <a:graphic>
          <a:graphicData uri="http://schemas.openxmlformats.org/presentationml/2006/ole">
            <mc:AlternateContent xmlns:mc="http://schemas.openxmlformats.org/markup-compatibility/2006">
              <mc:Choice xmlns:v="urn:schemas-microsoft-com:vml" Requires="v">
                <p:oleObj spid="_x0000_s190632" name="Equation" r:id="rId3" imgW="228600" imgH="152280" progId="Equation.DSMT4">
                  <p:embed/>
                </p:oleObj>
              </mc:Choice>
              <mc:Fallback>
                <p:oleObj name="Equation" r:id="rId3" imgW="228600" imgH="152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562600"/>
                        <a:ext cx="417513" cy="333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8469" name="Object 5"/>
          <p:cNvGraphicFramePr>
            <a:graphicFrameLocks noChangeAspect="1"/>
          </p:cNvGraphicFramePr>
          <p:nvPr/>
        </p:nvGraphicFramePr>
        <p:xfrm>
          <a:off x="6705600" y="5334000"/>
          <a:ext cx="509588" cy="803275"/>
        </p:xfrm>
        <a:graphic>
          <a:graphicData uri="http://schemas.openxmlformats.org/presentationml/2006/ole">
            <mc:AlternateContent xmlns:mc="http://schemas.openxmlformats.org/markup-compatibility/2006">
              <mc:Choice xmlns:v="urn:schemas-microsoft-com:vml" Requires="v">
                <p:oleObj spid="_x0000_s190633" name="Equation" r:id="rId5" imgW="279360" imgH="368280" progId="Equation.DSMT4">
                  <p:embed/>
                </p:oleObj>
              </mc:Choice>
              <mc:Fallback>
                <p:oleObj name="Equation" r:id="rId5" imgW="279360" imgH="368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509588" cy="803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8470" name="Object 6"/>
          <p:cNvGraphicFramePr>
            <a:graphicFrameLocks noChangeAspect="1"/>
          </p:cNvGraphicFramePr>
          <p:nvPr/>
        </p:nvGraphicFramePr>
        <p:xfrm>
          <a:off x="7158038" y="5334000"/>
          <a:ext cx="1757362" cy="803275"/>
        </p:xfrm>
        <a:graphic>
          <a:graphicData uri="http://schemas.openxmlformats.org/presentationml/2006/ole">
            <mc:AlternateContent xmlns:mc="http://schemas.openxmlformats.org/markup-compatibility/2006">
              <mc:Choice xmlns:v="urn:schemas-microsoft-com:vml" Requires="v">
                <p:oleObj spid="_x0000_s190634" name="Equation" r:id="rId7" imgW="965160" imgH="368280" progId="Equation.DSMT4">
                  <p:embed/>
                </p:oleObj>
              </mc:Choice>
              <mc:Fallback>
                <p:oleObj name="Equation" r:id="rId7" imgW="965160" imgH="368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8038" y="5334000"/>
                        <a:ext cx="1757362" cy="803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6841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Monday, Oct. 23, 2017</a:t>
            </a:r>
            <a:endParaRPr lang="en-US"/>
          </a:p>
        </p:txBody>
      </p:sp>
      <p:sp>
        <p:nvSpPr>
          <p:cNvPr id="6" name="Footer Placeholder 4"/>
          <p:cNvSpPr>
            <a:spLocks noGrp="1"/>
          </p:cNvSpPr>
          <p:nvPr>
            <p:ph type="ftr" sz="quarter" idx="11"/>
          </p:nvPr>
        </p:nvSpPr>
        <p:spPr/>
        <p:txBody>
          <a:bodyPr/>
          <a:lstStyle/>
          <a:p>
            <a:r>
              <a:rPr lang="mr-IN" smtClean="0"/>
              <a:t>PHYS 1444-002, Fall 2017                     Dr. Jaehoon Yu</a:t>
            </a:r>
            <a:endParaRPr lang="en-US"/>
          </a:p>
        </p:txBody>
      </p:sp>
      <p:sp>
        <p:nvSpPr>
          <p:cNvPr id="7" name="Slide Number Placeholder 5"/>
          <p:cNvSpPr>
            <a:spLocks noGrp="1"/>
          </p:cNvSpPr>
          <p:nvPr>
            <p:ph type="sldNum" sz="quarter" idx="12"/>
          </p:nvPr>
        </p:nvSpPr>
        <p:spPr/>
        <p:txBody>
          <a:bodyPr/>
          <a:lstStyle/>
          <a:p>
            <a:fld id="{50759A68-0253-2A4C-8703-C081CD2D692B}" type="slidenum">
              <a:rPr lang="en-US"/>
              <a:pPr/>
              <a:t>15</a:t>
            </a:fld>
            <a:endParaRPr lang="en-US"/>
          </a:p>
        </p:txBody>
      </p:sp>
      <p:sp>
        <p:nvSpPr>
          <p:cNvPr id="319490" name="Rectangle 2"/>
          <p:cNvSpPr>
            <a:spLocks noGrp="1" noChangeArrowheads="1"/>
          </p:cNvSpPr>
          <p:nvPr>
            <p:ph type="body" idx="1"/>
          </p:nvPr>
        </p:nvSpPr>
        <p:spPr>
          <a:xfrm>
            <a:off x="228600" y="685800"/>
            <a:ext cx="8610600" cy="5715000"/>
          </a:xfrm>
        </p:spPr>
        <p:txBody>
          <a:bodyPr/>
          <a:lstStyle/>
          <a:p>
            <a:pPr>
              <a:lnSpc>
                <a:spcPct val="90000"/>
              </a:lnSpc>
            </a:pPr>
            <a:r>
              <a:rPr lang="en-US" sz="2800" dirty="0"/>
              <a:t>What do we need to have current in an electric circuit?</a:t>
            </a:r>
          </a:p>
          <a:p>
            <a:pPr lvl="1">
              <a:lnSpc>
                <a:spcPct val="90000"/>
              </a:lnSpc>
            </a:pPr>
            <a:r>
              <a:rPr lang="en-US" sz="2400" dirty="0"/>
              <a:t>A device that provides a potential difference, such as</a:t>
            </a:r>
            <a:r>
              <a:rPr lang="en-US" sz="2400" dirty="0" smtClean="0"/>
              <a:t> a battery </a:t>
            </a:r>
            <a:r>
              <a:rPr lang="en-US" sz="2400" dirty="0"/>
              <a:t>or</a:t>
            </a:r>
            <a:r>
              <a:rPr lang="en-US" sz="2400" dirty="0" smtClean="0"/>
              <a:t> a generator</a:t>
            </a:r>
            <a:endParaRPr lang="en-US" sz="2400" dirty="0"/>
          </a:p>
          <a:p>
            <a:pPr lvl="2">
              <a:lnSpc>
                <a:spcPct val="90000"/>
              </a:lnSpc>
            </a:pPr>
            <a:r>
              <a:rPr lang="en-US" sz="2000" dirty="0"/>
              <a:t>They normally convert some types of energy </a:t>
            </a:r>
            <a:r>
              <a:rPr lang="en-US" sz="2000" dirty="0" smtClean="0"/>
              <a:t>into the </a:t>
            </a:r>
            <a:r>
              <a:rPr lang="en-US" sz="2000" dirty="0"/>
              <a:t>electric energy</a:t>
            </a:r>
          </a:p>
          <a:p>
            <a:pPr lvl="2">
              <a:lnSpc>
                <a:spcPct val="90000"/>
              </a:lnSpc>
            </a:pPr>
            <a:r>
              <a:rPr lang="en-US" sz="2000" dirty="0"/>
              <a:t>These devices are called source of electromotive force (</a:t>
            </a:r>
            <a:r>
              <a:rPr lang="en-US" sz="2000" dirty="0" err="1"/>
              <a:t>emf</a:t>
            </a:r>
            <a:r>
              <a:rPr lang="en-US" sz="2000" dirty="0"/>
              <a:t>)</a:t>
            </a:r>
          </a:p>
          <a:p>
            <a:pPr lvl="3">
              <a:lnSpc>
                <a:spcPct val="90000"/>
              </a:lnSpc>
            </a:pPr>
            <a:r>
              <a:rPr lang="en-US" sz="1800" dirty="0"/>
              <a:t>This is does NOT refer to a real “force”.</a:t>
            </a:r>
          </a:p>
          <a:p>
            <a:pPr>
              <a:lnSpc>
                <a:spcPct val="90000"/>
              </a:lnSpc>
            </a:pPr>
            <a:r>
              <a:rPr lang="en-US" sz="2800" dirty="0"/>
              <a:t>Potential difference between terminals of</a:t>
            </a:r>
            <a:r>
              <a:rPr lang="en-US" sz="2800" dirty="0" smtClean="0"/>
              <a:t> an </a:t>
            </a:r>
            <a:r>
              <a:rPr lang="en-US" sz="2800" dirty="0" err="1" smtClean="0"/>
              <a:t>emf</a:t>
            </a:r>
            <a:r>
              <a:rPr lang="en-US" sz="2800" dirty="0" smtClean="0"/>
              <a:t> </a:t>
            </a:r>
            <a:r>
              <a:rPr lang="en-US" sz="2800" dirty="0"/>
              <a:t>source, when no current flows to an external circuit, is called the </a:t>
            </a:r>
            <a:r>
              <a:rPr lang="en-US" sz="2800" dirty="0" err="1"/>
              <a:t>emf</a:t>
            </a:r>
            <a:r>
              <a:rPr lang="en-US" sz="2800" dirty="0"/>
              <a:t> </a:t>
            </a:r>
            <a:r>
              <a:rPr lang="en-US" sz="2800" dirty="0" smtClean="0"/>
              <a:t>(</a:t>
            </a:r>
            <a:r>
              <a:rPr lang="en-US" dirty="0" smtClean="0">
                <a:latin typeface="Edwardian Script ITC"/>
                <a:ea typeface="Lucida Grande"/>
                <a:cs typeface="Edwardian Script ITC"/>
              </a:rPr>
              <a:t>E</a:t>
            </a:r>
            <a:r>
              <a:rPr lang="en-US" sz="2800" dirty="0" smtClean="0"/>
              <a:t>) </a:t>
            </a:r>
            <a:r>
              <a:rPr lang="en-US" sz="2800" dirty="0"/>
              <a:t>of the source.</a:t>
            </a:r>
            <a:endParaRPr lang="en-US" sz="2800" dirty="0" smtClean="0"/>
          </a:p>
          <a:p>
            <a:pPr>
              <a:lnSpc>
                <a:spcPct val="90000"/>
              </a:lnSpc>
            </a:pPr>
            <a:r>
              <a:rPr lang="en-US" sz="2800" dirty="0" smtClean="0"/>
              <a:t>The battery </a:t>
            </a:r>
            <a:r>
              <a:rPr lang="en-US" sz="2800" dirty="0"/>
              <a:t>itself has some </a:t>
            </a:r>
            <a:r>
              <a:rPr lang="en-US" sz="2800" b="1" dirty="0">
                <a:solidFill>
                  <a:srgbClr val="CC0000"/>
                </a:solidFill>
              </a:rPr>
              <a:t>internal resistance</a:t>
            </a:r>
            <a:r>
              <a:rPr lang="en-US" sz="2800" dirty="0"/>
              <a:t> (</a:t>
            </a:r>
            <a:r>
              <a:rPr lang="en-US" sz="2800" dirty="0" err="1">
                <a:latin typeface="Monotype Corsiva" charset="0"/>
              </a:rPr>
              <a:t>r</a:t>
            </a:r>
            <a:r>
              <a:rPr lang="en-US" sz="2800" dirty="0"/>
              <a:t>) due to the flow of charges in the electrolyte</a:t>
            </a:r>
          </a:p>
          <a:p>
            <a:pPr lvl="1">
              <a:lnSpc>
                <a:spcPct val="90000"/>
              </a:lnSpc>
            </a:pPr>
            <a:r>
              <a:rPr lang="en-US" sz="2400" dirty="0"/>
              <a:t>Why does the headlight dim when you start the car?</a:t>
            </a:r>
          </a:p>
          <a:p>
            <a:pPr lvl="2">
              <a:lnSpc>
                <a:spcPct val="90000"/>
              </a:lnSpc>
            </a:pPr>
            <a:r>
              <a:rPr lang="en-US" sz="2000" dirty="0"/>
              <a:t>The starter needs a large amount of current but the battery cannot provide charge fast enough to supply current to both the starter and the headlight</a:t>
            </a:r>
          </a:p>
        </p:txBody>
      </p:sp>
      <p:sp>
        <p:nvSpPr>
          <p:cNvPr id="319491" name="Rectangle 3"/>
          <p:cNvSpPr>
            <a:spLocks noGrp="1" noChangeArrowheads="1"/>
          </p:cNvSpPr>
          <p:nvPr>
            <p:ph type="title"/>
          </p:nvPr>
        </p:nvSpPr>
        <p:spPr>
          <a:xfrm>
            <a:off x="0" y="76200"/>
            <a:ext cx="9144000" cy="609600"/>
          </a:xfrm>
        </p:spPr>
        <p:txBody>
          <a:bodyPr/>
          <a:lstStyle/>
          <a:p>
            <a:r>
              <a:rPr lang="en-US" sz="4000"/>
              <a:t> EMF and Terminal Voltage</a:t>
            </a:r>
          </a:p>
        </p:txBody>
      </p:sp>
      <p:graphicFrame>
        <p:nvGraphicFramePr>
          <p:cNvPr id="319492"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19154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59536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Monday, Oct. 23, 2017</a:t>
            </a:r>
            <a:endParaRPr lang="en-US"/>
          </a:p>
        </p:txBody>
      </p:sp>
      <p:sp>
        <p:nvSpPr>
          <p:cNvPr id="9" name="Footer Placeholder 4"/>
          <p:cNvSpPr>
            <a:spLocks noGrp="1"/>
          </p:cNvSpPr>
          <p:nvPr>
            <p:ph type="ftr" sz="quarter" idx="11"/>
          </p:nvPr>
        </p:nvSpPr>
        <p:spPr/>
        <p:txBody>
          <a:bodyPr/>
          <a:lstStyle/>
          <a:p>
            <a:r>
              <a:rPr lang="mr-IN" smtClean="0"/>
              <a:t>PHYS 1444-002, Fall 2017                     Dr. Jaehoon Yu</a:t>
            </a:r>
            <a:endParaRPr lang="en-US"/>
          </a:p>
        </p:txBody>
      </p:sp>
      <p:sp>
        <p:nvSpPr>
          <p:cNvPr id="10" name="Slide Number Placeholder 5"/>
          <p:cNvSpPr>
            <a:spLocks noGrp="1"/>
          </p:cNvSpPr>
          <p:nvPr>
            <p:ph type="sldNum" sz="quarter" idx="12"/>
          </p:nvPr>
        </p:nvSpPr>
        <p:spPr/>
        <p:txBody>
          <a:bodyPr/>
          <a:lstStyle/>
          <a:p>
            <a:fld id="{7AFF2686-31C9-C04C-87A2-405875993AC9}" type="slidenum">
              <a:rPr lang="en-US"/>
              <a:pPr/>
              <a:t>16</a:t>
            </a:fld>
            <a:endParaRPr lang="en-US"/>
          </a:p>
        </p:txBody>
      </p:sp>
      <p:pic>
        <p:nvPicPr>
          <p:cNvPr id="320514" name="Picture 2" descr="FG26_001"/>
          <p:cNvPicPr>
            <a:picLocks noChangeAspect="1" noChangeArrowheads="1"/>
          </p:cNvPicPr>
          <p:nvPr/>
        </p:nvPicPr>
        <p:blipFill>
          <a:blip r:embed="rId3"/>
          <a:srcRect/>
          <a:stretch>
            <a:fillRect/>
          </a:stretch>
        </p:blipFill>
        <p:spPr bwMode="auto">
          <a:xfrm>
            <a:off x="7010400" y="533400"/>
            <a:ext cx="1905000" cy="1428750"/>
          </a:xfrm>
          <a:prstGeom prst="rect">
            <a:avLst/>
          </a:prstGeom>
          <a:noFill/>
        </p:spPr>
      </p:pic>
      <p:sp>
        <p:nvSpPr>
          <p:cNvPr id="320515" name="Rectangle 3"/>
          <p:cNvSpPr>
            <a:spLocks noGrp="1" noChangeArrowheads="1"/>
          </p:cNvSpPr>
          <p:nvPr>
            <p:ph type="body" idx="1"/>
          </p:nvPr>
        </p:nvSpPr>
        <p:spPr>
          <a:xfrm>
            <a:off x="304800" y="914400"/>
            <a:ext cx="6705600" cy="1219200"/>
          </a:xfrm>
        </p:spPr>
        <p:txBody>
          <a:bodyPr/>
          <a:lstStyle/>
          <a:p>
            <a:r>
              <a:rPr lang="en-US"/>
              <a:t>Since the internal resistance is inside the battery, we can never separate them out.</a:t>
            </a:r>
          </a:p>
        </p:txBody>
      </p:sp>
      <p:sp>
        <p:nvSpPr>
          <p:cNvPr id="320516" name="Rectangle 4"/>
          <p:cNvSpPr>
            <a:spLocks noGrp="1" noChangeArrowheads="1"/>
          </p:cNvSpPr>
          <p:nvPr>
            <p:ph type="title"/>
          </p:nvPr>
        </p:nvSpPr>
        <p:spPr>
          <a:xfrm>
            <a:off x="-76200" y="152400"/>
            <a:ext cx="7239000" cy="609600"/>
          </a:xfrm>
        </p:spPr>
        <p:txBody>
          <a:bodyPr/>
          <a:lstStyle/>
          <a:p>
            <a:r>
              <a:rPr lang="en-US"/>
              <a:t> EMF and Terminal Voltage</a:t>
            </a:r>
          </a:p>
        </p:txBody>
      </p:sp>
      <p:graphicFrame>
        <p:nvGraphicFramePr>
          <p:cNvPr id="32051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19262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0518" name="Rectangle 6"/>
          <p:cNvSpPr>
            <a:spLocks noChangeArrowheads="1"/>
          </p:cNvSpPr>
          <p:nvPr/>
        </p:nvSpPr>
        <p:spPr bwMode="auto">
          <a:xfrm>
            <a:off x="304800" y="1981200"/>
            <a:ext cx="8534400" cy="3733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So the terminal voltage difference is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a:t>
            </a:r>
            <a:r>
              <a:rPr lang="en-US" sz="3200" dirty="0" err="1">
                <a:solidFill>
                  <a:schemeClr val="accent2"/>
                </a:solidFill>
                <a:latin typeface="Arial Narrow" charset="0"/>
              </a:rPr>
              <a:t>V</a:t>
            </a:r>
            <a:r>
              <a:rPr lang="en-US" sz="3200" baseline="-25000" dirty="0" err="1">
                <a:solidFill>
                  <a:schemeClr val="accent2"/>
                </a:solidFill>
                <a:latin typeface="Arial Narrow" charset="0"/>
              </a:rPr>
              <a:t>a</a:t>
            </a:r>
            <a:r>
              <a:rPr lang="en-US" sz="3200" dirty="0" err="1">
                <a:solidFill>
                  <a:schemeClr val="accent2"/>
                </a:solidFill>
                <a:latin typeface="Arial Narrow" charset="0"/>
              </a:rPr>
              <a:t>-V</a:t>
            </a:r>
            <a:r>
              <a:rPr lang="en-US" sz="3200" baseline="-25000" dirty="0" err="1">
                <a:solidFill>
                  <a:schemeClr val="accent2"/>
                </a:solidFill>
                <a:latin typeface="Arial Narrow" charset="0"/>
              </a:rPr>
              <a:t>b</a:t>
            </a:r>
            <a:r>
              <a:rPr lang="en-US" sz="3200" dirty="0">
                <a:solidFill>
                  <a:schemeClr val="accent2"/>
                </a:solidFill>
                <a:latin typeface="Arial Narrow" charset="0"/>
              </a:rPr>
              <a:t>.</a:t>
            </a:r>
          </a:p>
          <a:p>
            <a:pPr marL="342900" indent="-342900">
              <a:spcBef>
                <a:spcPct val="20000"/>
              </a:spcBef>
              <a:buFontTx/>
              <a:buChar char="•"/>
            </a:pPr>
            <a:r>
              <a:rPr lang="en-US" sz="3200" dirty="0">
                <a:solidFill>
                  <a:schemeClr val="accent2"/>
                </a:solidFill>
                <a:latin typeface="Arial Narrow" charset="0"/>
              </a:rPr>
              <a:t>When no current is drawn from the battery, the terminal voltage equals the </a:t>
            </a:r>
            <a:r>
              <a:rPr lang="en-US" sz="3200" dirty="0" err="1">
                <a:solidFill>
                  <a:schemeClr val="accent2"/>
                </a:solidFill>
                <a:latin typeface="Arial Narrow" charset="0"/>
              </a:rPr>
              <a:t>emf</a:t>
            </a:r>
            <a:r>
              <a:rPr lang="en-US" sz="3200" dirty="0">
                <a:solidFill>
                  <a:schemeClr val="accent2"/>
                </a:solidFill>
                <a:latin typeface="Arial Narrow" charset="0"/>
              </a:rPr>
              <a:t> which is determined by the chemical reaction;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a:t>
            </a:r>
            <a:r>
              <a:rPr lang="en-US" sz="3200" dirty="0" smtClean="0">
                <a:solidFill>
                  <a:schemeClr val="accent2"/>
                </a:solidFill>
                <a:latin typeface="Arial Narrow" charset="0"/>
              </a:rPr>
              <a:t> </a:t>
            </a:r>
            <a:r>
              <a:rPr lang="en-US" sz="3600" dirty="0" smtClean="0">
                <a:solidFill>
                  <a:schemeClr val="accent2"/>
                </a:solidFill>
                <a:latin typeface="Edwardian Script ITC"/>
                <a:ea typeface="Lucida Grande"/>
                <a:cs typeface="Edwardian Script ITC"/>
              </a:rPr>
              <a:t>E</a:t>
            </a:r>
            <a:r>
              <a:rPr lang="en-US" sz="3200" dirty="0" smtClean="0">
                <a:solidFill>
                  <a:schemeClr val="accent2"/>
                </a:solidFill>
                <a:latin typeface="Arial Narrow" charset="0"/>
              </a:rPr>
              <a:t>.</a:t>
            </a:r>
            <a:endParaRPr lang="en-US" sz="3200" dirty="0">
              <a:solidFill>
                <a:schemeClr val="accent2"/>
              </a:solidFill>
              <a:latin typeface="Arial Narrow" charset="0"/>
            </a:endParaRPr>
          </a:p>
          <a:p>
            <a:pPr marL="342900" indent="-342900">
              <a:spcBef>
                <a:spcPct val="20000"/>
              </a:spcBef>
              <a:buFontTx/>
              <a:buChar char="•"/>
            </a:pPr>
            <a:r>
              <a:rPr lang="en-US" sz="3200" dirty="0">
                <a:solidFill>
                  <a:schemeClr val="accent2"/>
                </a:solidFill>
                <a:latin typeface="Arial Narrow" charset="0"/>
              </a:rPr>
              <a:t>However when the current </a:t>
            </a:r>
            <a:r>
              <a:rPr lang="en-US" sz="3200" dirty="0">
                <a:solidFill>
                  <a:schemeClr val="accent2"/>
                </a:solidFill>
                <a:latin typeface="Monotype Corsiva" charset="0"/>
              </a:rPr>
              <a:t>I</a:t>
            </a:r>
            <a:r>
              <a:rPr lang="en-US" sz="3200" dirty="0">
                <a:solidFill>
                  <a:schemeClr val="accent2"/>
                </a:solidFill>
                <a:latin typeface="Arial Narrow" charset="0"/>
              </a:rPr>
              <a:t> flows naturally from the battery, there is an internal drop in voltage which is equal to </a:t>
            </a:r>
            <a:r>
              <a:rPr lang="en-US" sz="3200" dirty="0">
                <a:solidFill>
                  <a:schemeClr val="accent2"/>
                </a:solidFill>
                <a:latin typeface="Monotype Corsiva" charset="0"/>
              </a:rPr>
              <a:t>Ir</a:t>
            </a:r>
            <a:r>
              <a:rPr lang="en-US" sz="3200" dirty="0">
                <a:solidFill>
                  <a:schemeClr val="accent2"/>
                </a:solidFill>
                <a:latin typeface="Arial Narrow" charset="0"/>
              </a:rPr>
              <a:t>.  Thus the actual </a:t>
            </a:r>
            <a:r>
              <a:rPr lang="en-US" sz="3200" b="1" dirty="0">
                <a:solidFill>
                  <a:srgbClr val="A50021"/>
                </a:solidFill>
                <a:latin typeface="Arial Narrow" charset="0"/>
              </a:rPr>
              <a:t>delivered</a:t>
            </a:r>
            <a:r>
              <a:rPr lang="en-US" sz="3200" dirty="0">
                <a:solidFill>
                  <a:schemeClr val="accent2"/>
                </a:solidFill>
                <a:latin typeface="Arial Narrow" charset="0"/>
              </a:rPr>
              <a:t> terminal voltage is </a:t>
            </a:r>
          </a:p>
        </p:txBody>
      </p:sp>
      <p:graphicFrame>
        <p:nvGraphicFramePr>
          <p:cNvPr id="320519" name="Object 7"/>
          <p:cNvGraphicFramePr>
            <a:graphicFrameLocks noChangeAspect="1"/>
          </p:cNvGraphicFramePr>
          <p:nvPr/>
        </p:nvGraphicFramePr>
        <p:xfrm>
          <a:off x="2286000" y="5702300"/>
          <a:ext cx="1754188" cy="622300"/>
        </p:xfrm>
        <a:graphic>
          <a:graphicData uri="http://schemas.openxmlformats.org/presentationml/2006/ole">
            <mc:AlternateContent xmlns:mc="http://schemas.openxmlformats.org/markup-compatibility/2006">
              <mc:Choice xmlns:v="urn:schemas-microsoft-com:vml" Requires="v">
                <p:oleObj spid="_x0000_s192627" name="Equation" r:id="rId6" imgW="685800" imgH="203040" progId="Equation.DSMT4">
                  <p:embed/>
                </p:oleObj>
              </mc:Choice>
              <mc:Fallback>
                <p:oleObj name="Equation" r:id="rId6" imgW="68580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5702300"/>
                        <a:ext cx="1754188" cy="622300"/>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2066939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smtClean="0">
                <a:solidFill>
                  <a:srgbClr val="FF0066"/>
                </a:solidFill>
                <a:latin typeface="Arial Narrow" charset="0"/>
              </a:rPr>
              <a:t>Monday, Oct. 23, 2017</a:t>
            </a:r>
            <a:endParaRPr lang="en-US" sz="1400">
              <a:solidFill>
                <a:srgbClr val="FF0066"/>
              </a:solidFill>
              <a:latin typeface="Arial Narrow" charset="0"/>
            </a:endParaRPr>
          </a:p>
        </p:txBody>
      </p:sp>
      <p:sp>
        <p:nvSpPr>
          <p:cNvPr id="19459"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mr-IN" sz="1400" smtClean="0">
                <a:solidFill>
                  <a:srgbClr val="003300"/>
                </a:solidFill>
                <a:latin typeface="Arial Narrow" charset="0"/>
              </a:rPr>
              <a:t>PHYS 1444-002, Fall 2017                     Dr. Jaehoon Yu</a:t>
            </a:r>
            <a:endParaRPr lang="en-US" sz="1400">
              <a:solidFill>
                <a:srgbClr val="003300"/>
              </a:solidFill>
              <a:latin typeface="Arial Narrow" charset="0"/>
            </a:endParaRP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9E5A06-31D5-AF47-8D83-B0D4AB7E3FC1}" type="slidenum">
              <a:rPr lang="en-US" sz="1400">
                <a:solidFill>
                  <a:srgbClr val="A50021"/>
                </a:solidFill>
                <a:latin typeface="Arial Narrow" charset="0"/>
              </a:rPr>
              <a:pPr eaLnBrk="1" hangingPunct="1"/>
              <a:t>2</a:t>
            </a:fld>
            <a:endParaRPr lang="en-US" sz="1400">
              <a:solidFill>
                <a:srgbClr val="A50021"/>
              </a:solidFill>
              <a:latin typeface="Arial Narrow" charset="0"/>
            </a:endParaRPr>
          </a:p>
        </p:txBody>
      </p:sp>
      <p:sp>
        <p:nvSpPr>
          <p:cNvPr id="19461" name="Rectangle 2"/>
          <p:cNvSpPr>
            <a:spLocks noGrp="1" noChangeArrowheads="1"/>
          </p:cNvSpPr>
          <p:nvPr>
            <p:ph type="title"/>
          </p:nvPr>
        </p:nvSpPr>
        <p:spPr>
          <a:xfrm>
            <a:off x="762000" y="0"/>
            <a:ext cx="7772400" cy="762000"/>
          </a:xfrm>
        </p:spPr>
        <p:txBody>
          <a:bodyPr/>
          <a:lstStyle/>
          <a:p>
            <a:r>
              <a:rPr lang="en-US" sz="4800" b="1">
                <a:latin typeface="Arial Narrow" charset="0"/>
                <a:ea typeface="ＭＳ Ｐゴシック" charset="0"/>
                <a:cs typeface="ＭＳ Ｐゴシック" charset="0"/>
              </a:rPr>
              <a:t>Announcements</a:t>
            </a:r>
          </a:p>
        </p:txBody>
      </p:sp>
      <p:sp>
        <p:nvSpPr>
          <p:cNvPr id="111619" name="Rectangle 3"/>
          <p:cNvSpPr>
            <a:spLocks noGrp="1" noChangeArrowheads="1"/>
          </p:cNvSpPr>
          <p:nvPr>
            <p:ph type="body" idx="1"/>
          </p:nvPr>
        </p:nvSpPr>
        <p:spPr>
          <a:xfrm>
            <a:off x="152400" y="762000"/>
            <a:ext cx="8763000" cy="5410200"/>
          </a:xfrm>
        </p:spPr>
        <p:txBody>
          <a:bodyPr/>
          <a:lstStyle/>
          <a:p>
            <a:r>
              <a:rPr lang="en-US" sz="2800" dirty="0" smtClean="0"/>
              <a:t>Mid-term grade discussions</a:t>
            </a:r>
          </a:p>
          <a:p>
            <a:pPr lvl="1" eaLnBrk="1" hangingPunct="1"/>
            <a:r>
              <a:rPr lang="en-US" sz="2400" dirty="0" smtClean="0"/>
              <a:t>From </a:t>
            </a:r>
            <a:r>
              <a:rPr lang="en-US" sz="2400" dirty="0"/>
              <a:t>12:00 </a:t>
            </a:r>
            <a:r>
              <a:rPr lang="mr-IN" sz="2400" dirty="0"/>
              <a:t>–</a:t>
            </a:r>
            <a:r>
              <a:rPr lang="en-US" sz="2400" dirty="0"/>
              <a:t> 2:30pm, </a:t>
            </a:r>
            <a:r>
              <a:rPr lang="en-US" sz="2400" dirty="0" smtClean="0"/>
              <a:t>this Wednesday</a:t>
            </a:r>
            <a:r>
              <a:rPr lang="en-US" sz="2400" dirty="0"/>
              <a:t>, Oct. 25 in my office (CPB342)</a:t>
            </a:r>
            <a:endParaRPr lang="en-US" dirty="0"/>
          </a:p>
          <a:p>
            <a:pPr lvl="1" eaLnBrk="1" hangingPunct="1"/>
            <a:r>
              <a:rPr lang="en-US" sz="2400" dirty="0"/>
              <a:t>Last name starts with A </a:t>
            </a:r>
            <a:r>
              <a:rPr lang="mr-IN" sz="2400" dirty="0"/>
              <a:t>–</a:t>
            </a:r>
            <a:r>
              <a:rPr lang="en-US" sz="2400" dirty="0"/>
              <a:t> D (12 </a:t>
            </a:r>
            <a:r>
              <a:rPr lang="mr-IN" sz="2400" dirty="0"/>
              <a:t>–</a:t>
            </a:r>
            <a:r>
              <a:rPr lang="en-US" sz="2400" dirty="0"/>
              <a:t> 12:30), E</a:t>
            </a:r>
            <a:r>
              <a:rPr lang="mr-IN" sz="2400" dirty="0"/>
              <a:t>–</a:t>
            </a:r>
            <a:r>
              <a:rPr lang="en-US" sz="2400" dirty="0"/>
              <a:t> K (12:30 </a:t>
            </a:r>
            <a:r>
              <a:rPr lang="mr-IN" sz="2400" dirty="0"/>
              <a:t>–</a:t>
            </a:r>
            <a:r>
              <a:rPr lang="en-US" sz="2400" dirty="0"/>
              <a:t> 1),  L </a:t>
            </a:r>
            <a:r>
              <a:rPr lang="mr-IN" sz="2400" dirty="0"/>
              <a:t>–</a:t>
            </a:r>
            <a:r>
              <a:rPr lang="en-US" sz="2400" dirty="0"/>
              <a:t> O (1 </a:t>
            </a:r>
            <a:r>
              <a:rPr lang="mr-IN" sz="2400" dirty="0"/>
              <a:t>–</a:t>
            </a:r>
            <a:r>
              <a:rPr lang="en-US" sz="2400" dirty="0"/>
              <a:t> 1:30), P </a:t>
            </a:r>
            <a:r>
              <a:rPr lang="mr-IN" sz="2400" dirty="0"/>
              <a:t>–</a:t>
            </a:r>
            <a:r>
              <a:rPr lang="en-US" sz="2400" dirty="0"/>
              <a:t> S (1:30 </a:t>
            </a:r>
            <a:r>
              <a:rPr lang="mr-IN" sz="2400" dirty="0"/>
              <a:t>–</a:t>
            </a:r>
            <a:r>
              <a:rPr lang="en-US" sz="2400" dirty="0"/>
              <a:t> 2:00), T </a:t>
            </a:r>
            <a:r>
              <a:rPr lang="mr-IN" sz="2400" dirty="0"/>
              <a:t>–</a:t>
            </a:r>
            <a:r>
              <a:rPr lang="en-US" sz="2400" dirty="0"/>
              <a:t> Z (2-2:30) </a:t>
            </a:r>
            <a:endParaRPr lang="en-US" sz="2400" dirty="0" smtClean="0"/>
          </a:p>
          <a:p>
            <a:r>
              <a:rPr lang="en-US" sz="2800" dirty="0"/>
              <a:t>Grade scheme reminder</a:t>
            </a:r>
          </a:p>
          <a:p>
            <a:pPr lvl="1"/>
            <a:r>
              <a:rPr lang="en-US" sz="2400" dirty="0"/>
              <a:t>Homework: 25%</a:t>
            </a:r>
          </a:p>
          <a:p>
            <a:pPr lvl="1"/>
            <a:r>
              <a:rPr lang="en-US" sz="2400" dirty="0"/>
              <a:t>Final exam: 23%</a:t>
            </a:r>
          </a:p>
          <a:p>
            <a:pPr lvl="1"/>
            <a:r>
              <a:rPr lang="en-US" sz="2400" dirty="0"/>
              <a:t>Midterm exam: 20%</a:t>
            </a:r>
          </a:p>
          <a:p>
            <a:pPr lvl="1"/>
            <a:r>
              <a:rPr lang="en-US" sz="2400" dirty="0"/>
              <a:t>Better of the two term exams: 12%</a:t>
            </a:r>
          </a:p>
          <a:p>
            <a:pPr lvl="1"/>
            <a:r>
              <a:rPr lang="en-US" sz="2400" dirty="0"/>
              <a:t>Lab: 10%</a:t>
            </a:r>
          </a:p>
          <a:p>
            <a:pPr lvl="1"/>
            <a:r>
              <a:rPr lang="en-US" sz="2400" dirty="0"/>
              <a:t>Quizzes: 10%</a:t>
            </a:r>
          </a:p>
          <a:p>
            <a:pPr lvl="1"/>
            <a:r>
              <a:rPr lang="en-US" sz="2400" dirty="0"/>
              <a:t>Extra Credit: 10</a:t>
            </a:r>
            <a:r>
              <a:rPr lang="en-US" sz="2400" dirty="0" smtClean="0"/>
              <a:t>%</a:t>
            </a:r>
            <a:endParaRPr lang="en-US" sz="2400" dirty="0"/>
          </a:p>
        </p:txBody>
      </p:sp>
    </p:spTree>
    <p:extLst>
      <p:ext uri="{BB962C8B-B14F-4D97-AF65-F5344CB8AC3E}">
        <p14:creationId xmlns:p14="http://schemas.microsoft.com/office/powerpoint/2010/main" val="1193042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Monday, Oct. 23, 2017</a:t>
            </a:r>
            <a:endParaRPr lang="en-US"/>
          </a:p>
        </p:txBody>
      </p:sp>
      <p:sp>
        <p:nvSpPr>
          <p:cNvPr id="5" name="Footer Placeholder 4"/>
          <p:cNvSpPr>
            <a:spLocks noGrp="1"/>
          </p:cNvSpPr>
          <p:nvPr>
            <p:ph type="ftr" sz="quarter" idx="11"/>
          </p:nvPr>
        </p:nvSpPr>
        <p:spPr/>
        <p:txBody>
          <a:bodyPr/>
          <a:lstStyle/>
          <a:p>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p>
            <a:fld id="{3CAAF082-A4C6-FF4F-9EDB-A3A6DC4698BE}" type="slidenum">
              <a:rPr lang="en-US"/>
              <a:pPr/>
              <a:t>3</a:t>
            </a:fld>
            <a:endParaRPr lang="en-US"/>
          </a:p>
        </p:txBody>
      </p:sp>
      <p:sp>
        <p:nvSpPr>
          <p:cNvPr id="111618" name="Rectangle 2"/>
          <p:cNvSpPr>
            <a:spLocks noGrp="1" noChangeArrowheads="1"/>
          </p:cNvSpPr>
          <p:nvPr>
            <p:ph type="title"/>
          </p:nvPr>
        </p:nvSpPr>
        <p:spPr>
          <a:xfrm>
            <a:off x="762000" y="152400"/>
            <a:ext cx="7772400" cy="609600"/>
          </a:xfrm>
        </p:spPr>
        <p:txBody>
          <a:bodyPr/>
          <a:lstStyle/>
          <a:p>
            <a:r>
              <a:rPr lang="en-US" dirty="0" smtClean="0"/>
              <a:t>Special Project #5</a:t>
            </a:r>
            <a:endParaRPr lang="en-US" dirty="0"/>
          </a:p>
        </p:txBody>
      </p:sp>
      <p:sp>
        <p:nvSpPr>
          <p:cNvPr id="111619" name="Rectangle 3"/>
          <p:cNvSpPr>
            <a:spLocks noGrp="1" noChangeArrowheads="1"/>
          </p:cNvSpPr>
          <p:nvPr>
            <p:ph type="body" idx="1"/>
          </p:nvPr>
        </p:nvSpPr>
        <p:spPr>
          <a:xfrm>
            <a:off x="152400" y="609600"/>
            <a:ext cx="8839200" cy="5486400"/>
          </a:xfrm>
        </p:spPr>
        <p:txBody>
          <a:bodyPr/>
          <a:lstStyle/>
          <a:p>
            <a:r>
              <a:rPr lang="en-US" sz="2800" dirty="0" smtClean="0"/>
              <a:t>Make a list of the power consumption and the resistance of all electric and electronic devices at your home and compiled them in a table. (5 points total for the first 10 items and 0.25 points each additional item.)</a:t>
            </a:r>
          </a:p>
          <a:p>
            <a:r>
              <a:rPr lang="en-US" sz="2800" dirty="0" smtClean="0"/>
              <a:t>Estimate the cost of electricity for each of the items on the table using your own electric cost per kWh (if you don’t find your own, use $0.12/kWh) and put them in the relevant column.  (2 points total for the first 10 items and 0.1 points each additional items)</a:t>
            </a:r>
          </a:p>
          <a:p>
            <a:r>
              <a:rPr lang="en-US" sz="2800" dirty="0" smtClean="0"/>
              <a:t>Estimate the the total amount of energy in Joules and the total electricity cost per day, per month and per year for your home.  (6 points)</a:t>
            </a:r>
          </a:p>
          <a:p>
            <a:r>
              <a:rPr lang="en-US" sz="2800" dirty="0" smtClean="0"/>
              <a:t>Due: Beginning of the class Wednesday, Nov. 1 </a:t>
            </a:r>
          </a:p>
        </p:txBody>
      </p:sp>
    </p:spTree>
    <p:extLst>
      <p:ext uri="{BB962C8B-B14F-4D97-AF65-F5344CB8AC3E}">
        <p14:creationId xmlns:p14="http://schemas.microsoft.com/office/powerpoint/2010/main" val="726482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6-23 at 9.2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ate Placeholder 7"/>
          <p:cNvSpPr>
            <a:spLocks noGrp="1"/>
          </p:cNvSpPr>
          <p:nvPr>
            <p:ph type="dt" sz="half" idx="10"/>
          </p:nvPr>
        </p:nvSpPr>
        <p:spPr/>
        <p:txBody>
          <a:bodyPr/>
          <a:lstStyle/>
          <a:p>
            <a:pPr>
              <a:defRPr/>
            </a:pPr>
            <a:r>
              <a:rPr lang="en-US" smtClean="0"/>
              <a:t>Monday, Oct. 23, 2017</a:t>
            </a:r>
            <a:endParaRPr lang="en-US"/>
          </a:p>
        </p:txBody>
      </p:sp>
      <p:sp>
        <p:nvSpPr>
          <p:cNvPr id="9" name="Footer Placeholder 8"/>
          <p:cNvSpPr>
            <a:spLocks noGrp="1"/>
          </p:cNvSpPr>
          <p:nvPr>
            <p:ph type="ftr" sz="quarter" idx="11"/>
          </p:nvPr>
        </p:nvSpPr>
        <p:spPr/>
        <p:txBody>
          <a:bodyPr/>
          <a:lstStyle/>
          <a:p>
            <a:pPr>
              <a:defRPr/>
            </a:pPr>
            <a:r>
              <a:rPr lang="mr-IN" smtClean="0"/>
              <a:t>PHYS 1444-002, Fall 2017                     Dr. Jaehoon Yu</a:t>
            </a:r>
            <a:endParaRPr lang="en-US"/>
          </a:p>
        </p:txBody>
      </p:sp>
      <p:sp>
        <p:nvSpPr>
          <p:cNvPr id="10" name="Slide Number Placeholder 9"/>
          <p:cNvSpPr>
            <a:spLocks noGrp="1"/>
          </p:cNvSpPr>
          <p:nvPr>
            <p:ph type="sldNum" sz="quarter" idx="12"/>
          </p:nvPr>
        </p:nvSpPr>
        <p:spPr/>
        <p:txBody>
          <a:bodyPr/>
          <a:lstStyle/>
          <a:p>
            <a:pPr>
              <a:defRPr/>
            </a:pPr>
            <a:fld id="{BEF3D8A4-74EF-534D-976E-1FB9C4B72804}" type="slidenum">
              <a:rPr lang="en-US" smtClean="0"/>
              <a:pPr>
                <a:defRPr/>
              </a:pPr>
              <a:t>4</a:t>
            </a:fld>
            <a:endParaRPr lang="en-US"/>
          </a:p>
        </p:txBody>
      </p:sp>
    </p:spTree>
    <p:extLst>
      <p:ext uri="{BB962C8B-B14F-4D97-AF65-F5344CB8AC3E}">
        <p14:creationId xmlns:p14="http://schemas.microsoft.com/office/powerpoint/2010/main" val="1543482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23153" y="6479645"/>
            <a:ext cx="1905000" cy="228600"/>
          </a:xfrm>
        </p:spPr>
        <p:txBody>
          <a:bodyPr/>
          <a:lstStyle/>
          <a:p>
            <a:pPr>
              <a:defRPr/>
            </a:pPr>
            <a:fld id="{7296D5B8-9374-4A32-9294-F7F6EF035B37}" type="slidenum">
              <a:rPr lang="en-US" smtClean="0">
                <a:solidFill>
                  <a:prstClr val="black"/>
                </a:solidFill>
                <a:latin typeface="Arial Narrow" charset="0"/>
                <a:ea typeface="Arial Narrow" charset="0"/>
                <a:cs typeface="Arial Narrow" charset="0"/>
              </a:rPr>
              <a:pPr>
                <a:defRPr/>
              </a:pPr>
              <a:t>5</a:t>
            </a:fld>
            <a:endParaRPr lang="en-US">
              <a:solidFill>
                <a:prstClr val="black"/>
              </a:solidFill>
              <a:latin typeface="Arial Narrow" charset="0"/>
              <a:ea typeface="Arial Narrow" charset="0"/>
              <a:cs typeface="Arial Narrow" charset="0"/>
            </a:endParaRPr>
          </a:p>
        </p:txBody>
      </p:sp>
      <p:sp>
        <p:nvSpPr>
          <p:cNvPr id="6" name="Date Placeholder 5"/>
          <p:cNvSpPr>
            <a:spLocks noGrp="1"/>
          </p:cNvSpPr>
          <p:nvPr>
            <p:ph type="dt" sz="half" idx="10"/>
          </p:nvPr>
        </p:nvSpPr>
        <p:spPr/>
        <p:txBody>
          <a:bodyPr/>
          <a:lstStyle/>
          <a:p>
            <a:pPr>
              <a:defRPr/>
            </a:pPr>
            <a:r>
              <a:rPr lang="en-US" smtClean="0">
                <a:solidFill>
                  <a:srgbClr val="002060"/>
                </a:solidFill>
                <a:latin typeface="Arial Narrow" charset="0"/>
                <a:ea typeface="Arial Narrow" charset="0"/>
                <a:cs typeface="Arial Narrow" charset="0"/>
              </a:rPr>
              <a:t>Monday, Oct. 23, 2017</a:t>
            </a:r>
            <a:endParaRPr lang="en-US">
              <a:solidFill>
                <a:srgbClr val="002060"/>
              </a:solidFill>
              <a:latin typeface="Arial Narrow" charset="0"/>
              <a:ea typeface="Arial Narrow" charset="0"/>
              <a:cs typeface="Arial Narrow" charset="0"/>
            </a:endParaRPr>
          </a:p>
        </p:txBody>
      </p:sp>
      <p:sp>
        <p:nvSpPr>
          <p:cNvPr id="11" name="Footer Placeholder 10"/>
          <p:cNvSpPr>
            <a:spLocks noGrp="1"/>
          </p:cNvSpPr>
          <p:nvPr>
            <p:ph type="ftr" sz="quarter" idx="11"/>
          </p:nvPr>
        </p:nvSpPr>
        <p:spPr/>
        <p:txBody>
          <a:bodyPr/>
          <a:lstStyle/>
          <a:p>
            <a:pPr>
              <a:defRPr/>
            </a:pPr>
            <a:r>
              <a:rPr lang="mr-IN" smtClean="0">
                <a:solidFill>
                  <a:srgbClr val="000000"/>
                </a:solidFill>
                <a:latin typeface="Arial Narrow" charset="0"/>
                <a:ea typeface="Arial Narrow" charset="0"/>
                <a:cs typeface="Arial Narrow" charset="0"/>
              </a:rPr>
              <a:t>PHYS 1444-002, Fall 2017                     Dr. Jaehoon Yu</a:t>
            </a:r>
            <a:endParaRPr lang="en-US">
              <a:solidFill>
                <a:srgbClr val="000000"/>
              </a:solidFill>
              <a:latin typeface="Arial Narrow" charset="0"/>
              <a:ea typeface="Arial Narrow" charset="0"/>
              <a:cs typeface="Arial Narrow" charset="0"/>
            </a:endParaRPr>
          </a:p>
        </p:txBody>
      </p:sp>
      <p:sp>
        <p:nvSpPr>
          <p:cNvPr id="71" name="Title 3"/>
          <p:cNvSpPr txBox="1">
            <a:spLocks/>
          </p:cNvSpPr>
          <p:nvPr/>
        </p:nvSpPr>
        <p:spPr>
          <a:xfrm>
            <a:off x="454026" y="118713"/>
            <a:ext cx="8229600" cy="647102"/>
          </a:xfrm>
          <a:prstGeom prst="rect">
            <a:avLst/>
          </a:prstGeom>
        </p:spPr>
        <p:txBody>
          <a:bodyPr>
            <a:normAutofit fontScale="90000" lnSpcReduction="10000"/>
          </a:bodyPr>
          <a:lst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a:lstStyle>
          <a:p>
            <a:r>
              <a:rPr lang="en-GB" b="1" dirty="0" smtClean="0">
                <a:solidFill>
                  <a:srgbClr val="C00000"/>
                </a:solidFill>
                <a:latin typeface="Arial Narrow" charset="0"/>
                <a:ea typeface="Arial Narrow" charset="0"/>
                <a:cs typeface="Arial Narrow" charset="0"/>
              </a:rPr>
              <a:t>DUNE Dual Phase Strategic Approach</a:t>
            </a:r>
            <a:endParaRPr lang="en-GB" b="1" dirty="0">
              <a:solidFill>
                <a:srgbClr val="C00000"/>
              </a:solidFill>
              <a:latin typeface="Arial Narrow" charset="0"/>
              <a:ea typeface="Arial Narrow" charset="0"/>
              <a:cs typeface="Arial Narrow" charset="0"/>
            </a:endParaRPr>
          </a:p>
        </p:txBody>
      </p:sp>
      <p:pic>
        <p:nvPicPr>
          <p:cNvPr id="61" name="pasted-image.pdf"/>
          <p:cNvPicPr>
            <a:picLocks noChangeAspect="1"/>
          </p:cNvPicPr>
          <p:nvPr/>
        </p:nvPicPr>
        <p:blipFill>
          <a:blip r:embed="rId2">
            <a:extLst/>
          </a:blip>
          <a:stretch>
            <a:fillRect/>
          </a:stretch>
        </p:blipFill>
        <p:spPr>
          <a:xfrm>
            <a:off x="375556" y="3236729"/>
            <a:ext cx="2005891" cy="1402177"/>
          </a:xfrm>
          <a:prstGeom prst="rect">
            <a:avLst/>
          </a:prstGeom>
          <a:ln w="12700">
            <a:miter lim="400000"/>
          </a:ln>
        </p:spPr>
      </p:pic>
      <p:sp>
        <p:nvSpPr>
          <p:cNvPr id="64" name="Shape 163"/>
          <p:cNvSpPr/>
          <p:nvPr/>
        </p:nvSpPr>
        <p:spPr>
          <a:xfrm>
            <a:off x="695722" y="2336877"/>
            <a:ext cx="1296363" cy="34913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defRPr sz="2500" b="1">
                <a:solidFill>
                  <a:srgbClr val="0A0A0A"/>
                </a:solidFill>
              </a:defRPr>
            </a:lvl1pPr>
          </a:lstStyle>
          <a:p>
            <a:r>
              <a:rPr sz="1800" dirty="0" smtClean="0">
                <a:solidFill>
                  <a:srgbClr val="A50021"/>
                </a:solidFill>
                <a:latin typeface="Arial Narrow" charset="0"/>
                <a:ea typeface="Arial Narrow" charset="0"/>
                <a:cs typeface="Arial Narrow" charset="0"/>
              </a:rPr>
              <a:t>3x1x</a:t>
            </a:r>
            <a:r>
              <a:rPr lang="en-US" sz="1800" dirty="0" smtClean="0">
                <a:solidFill>
                  <a:srgbClr val="A50021"/>
                </a:solidFill>
                <a:latin typeface="Arial Narrow" charset="0"/>
                <a:ea typeface="Arial Narrow" charset="0"/>
                <a:cs typeface="Arial Narrow" charset="0"/>
              </a:rPr>
              <a:t>1m</a:t>
            </a:r>
            <a:r>
              <a:rPr lang="en-US" sz="1800" baseline="30000" dirty="0" smtClean="0">
                <a:solidFill>
                  <a:srgbClr val="A50021"/>
                </a:solidFill>
                <a:latin typeface="Arial Narrow" charset="0"/>
                <a:ea typeface="Arial Narrow" charset="0"/>
                <a:cs typeface="Arial Narrow" charset="0"/>
              </a:rPr>
              <a:t>3 </a:t>
            </a:r>
            <a:r>
              <a:rPr lang="en-US" sz="1800" dirty="0" smtClean="0">
                <a:solidFill>
                  <a:srgbClr val="A50021"/>
                </a:solidFill>
                <a:latin typeface="Arial Narrow" charset="0"/>
                <a:ea typeface="Arial Narrow" charset="0"/>
                <a:cs typeface="Arial Narrow" charset="0"/>
              </a:rPr>
              <a:t>Pilot</a:t>
            </a:r>
            <a:r>
              <a:rPr lang="en-US" sz="1800" baseline="30000" dirty="0">
                <a:solidFill>
                  <a:srgbClr val="A50021"/>
                </a:solidFill>
                <a:latin typeface="Arial Narrow" charset="0"/>
                <a:ea typeface="Arial Narrow" charset="0"/>
                <a:cs typeface="Arial Narrow" charset="0"/>
              </a:rPr>
              <a:t> </a:t>
            </a:r>
            <a:endParaRPr lang="en-US" sz="1800" dirty="0">
              <a:solidFill>
                <a:srgbClr val="A50021"/>
              </a:solidFill>
              <a:latin typeface="Arial Narrow" charset="0"/>
              <a:ea typeface="Arial Narrow" charset="0"/>
              <a:cs typeface="Arial Narrow" charset="0"/>
            </a:endParaRPr>
          </a:p>
        </p:txBody>
      </p:sp>
      <p:pic>
        <p:nvPicPr>
          <p:cNvPr id="65" name="Picture 64"/>
          <p:cNvPicPr>
            <a:picLocks/>
          </p:cNvPicPr>
          <p:nvPr/>
        </p:nvPicPr>
        <p:blipFill>
          <a:blip r:embed="rId3">
            <a:extLst/>
          </a:blip>
          <a:stretch>
            <a:fillRect/>
          </a:stretch>
        </p:blipFill>
        <p:spPr>
          <a:xfrm>
            <a:off x="2486256" y="3772130"/>
            <a:ext cx="435364" cy="287618"/>
          </a:xfrm>
          <a:prstGeom prst="rect">
            <a:avLst/>
          </a:prstGeom>
        </p:spPr>
      </p:pic>
      <p:pic>
        <p:nvPicPr>
          <p:cNvPr id="75" name="pasted-image.pdf"/>
          <p:cNvPicPr>
            <a:picLocks noChangeAspect="1"/>
          </p:cNvPicPr>
          <p:nvPr/>
        </p:nvPicPr>
        <p:blipFill>
          <a:blip r:embed="rId4">
            <a:extLst/>
          </a:blip>
          <a:stretch>
            <a:fillRect/>
          </a:stretch>
        </p:blipFill>
        <p:spPr>
          <a:xfrm>
            <a:off x="3026429" y="2991050"/>
            <a:ext cx="2025729" cy="1734157"/>
          </a:xfrm>
          <a:prstGeom prst="rect">
            <a:avLst/>
          </a:prstGeom>
          <a:ln w="12700">
            <a:miter lim="400000"/>
          </a:ln>
        </p:spPr>
      </p:pic>
      <p:sp>
        <p:nvSpPr>
          <p:cNvPr id="76" name="Shape 162"/>
          <p:cNvSpPr/>
          <p:nvPr/>
        </p:nvSpPr>
        <p:spPr>
          <a:xfrm>
            <a:off x="2888973" y="2336877"/>
            <a:ext cx="2517914" cy="34913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lgn="ctr">
              <a:defRPr sz="2000" b="1">
                <a:solidFill>
                  <a:srgbClr val="0A0A0A"/>
                </a:solidFill>
              </a:defRPr>
            </a:lvl1pPr>
          </a:lstStyle>
          <a:p>
            <a:r>
              <a:rPr sz="1800" dirty="0">
                <a:solidFill>
                  <a:srgbClr val="A50021"/>
                </a:solidFill>
                <a:latin typeface="Arial Narrow" charset="0"/>
                <a:ea typeface="Arial Narrow" charset="0"/>
                <a:cs typeface="Arial Narrow" charset="0"/>
              </a:rPr>
              <a:t>protoDUNE </a:t>
            </a:r>
            <a:r>
              <a:rPr lang="en-US" sz="1800" dirty="0" smtClean="0">
                <a:solidFill>
                  <a:srgbClr val="A50021"/>
                </a:solidFill>
                <a:latin typeface="Arial Narrow" charset="0"/>
                <a:ea typeface="Arial Narrow" charset="0"/>
                <a:cs typeface="Arial Narrow" charset="0"/>
              </a:rPr>
              <a:t>D</a:t>
            </a:r>
            <a:r>
              <a:rPr lang="en-US" sz="1800" dirty="0">
                <a:solidFill>
                  <a:srgbClr val="A50021"/>
                </a:solidFill>
                <a:latin typeface="Arial Narrow" charset="0"/>
                <a:ea typeface="Arial Narrow" charset="0"/>
                <a:cs typeface="Arial Narrow" charset="0"/>
              </a:rPr>
              <a:t>P</a:t>
            </a:r>
            <a:r>
              <a:rPr lang="en-US" sz="1800" dirty="0" smtClean="0">
                <a:solidFill>
                  <a:srgbClr val="A50021"/>
                </a:solidFill>
                <a:latin typeface="Arial Narrow" charset="0"/>
                <a:ea typeface="Arial Narrow" charset="0"/>
                <a:cs typeface="Arial Narrow" charset="0"/>
              </a:rPr>
              <a:t> 6x6x6m</a:t>
            </a:r>
            <a:r>
              <a:rPr lang="en-US" sz="1800" baseline="30000" dirty="0" smtClean="0">
                <a:solidFill>
                  <a:srgbClr val="A50021"/>
                </a:solidFill>
                <a:latin typeface="Arial Narrow" charset="0"/>
                <a:ea typeface="Arial Narrow" charset="0"/>
                <a:cs typeface="Arial Narrow" charset="0"/>
              </a:rPr>
              <a:t>3</a:t>
            </a:r>
            <a:endParaRPr sz="1800" baseline="30000" dirty="0">
              <a:solidFill>
                <a:srgbClr val="A50021"/>
              </a:solidFill>
              <a:latin typeface="Arial Narrow" charset="0"/>
              <a:ea typeface="Arial Narrow" charset="0"/>
              <a:cs typeface="Arial Narrow" charset="0"/>
            </a:endParaRPr>
          </a:p>
        </p:txBody>
      </p:sp>
      <p:pic>
        <p:nvPicPr>
          <p:cNvPr id="78" name="Picture 77"/>
          <p:cNvPicPr>
            <a:picLocks/>
          </p:cNvPicPr>
          <p:nvPr/>
        </p:nvPicPr>
        <p:blipFill>
          <a:blip r:embed="rId3">
            <a:extLst/>
          </a:blip>
          <a:stretch>
            <a:fillRect/>
          </a:stretch>
        </p:blipFill>
        <p:spPr>
          <a:xfrm>
            <a:off x="5156967" y="3628321"/>
            <a:ext cx="435364" cy="287618"/>
          </a:xfrm>
          <a:prstGeom prst="rect">
            <a:avLst/>
          </a:prstGeom>
        </p:spPr>
      </p:pic>
      <p:pic>
        <p:nvPicPr>
          <p:cNvPr id="7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140" y="2761991"/>
            <a:ext cx="3324060" cy="219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ZoneTexte 3"/>
          <p:cNvSpPr txBox="1">
            <a:spLocks noChangeArrowheads="1"/>
          </p:cNvSpPr>
          <p:nvPr/>
        </p:nvSpPr>
        <p:spPr bwMode="auto">
          <a:xfrm>
            <a:off x="5953617" y="4809397"/>
            <a:ext cx="31792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80 3mx3m CRP units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200 field shaping rings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240 signal FT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240 suspension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180 PMTs</a:t>
            </a:r>
          </a:p>
          <a:p>
            <a:pPr eaLnBrk="1" fontAlgn="base" hangingPunct="1">
              <a:spcBef>
                <a:spcPct val="0"/>
              </a:spcBef>
              <a:spcAft>
                <a:spcPct val="0"/>
              </a:spcAft>
              <a:buFont typeface="Wingdings" pitchFamily="2" charset="2"/>
              <a:buChar char="§"/>
            </a:pPr>
            <a:r>
              <a:rPr lang="fr-FR" altLang="en-US" sz="1600" b="1" dirty="0" smtClean="0">
                <a:solidFill>
                  <a:srgbClr val="002060"/>
                </a:solidFill>
                <a:latin typeface="Arial Narrow" charset="0"/>
                <a:ea typeface="Arial Narrow" charset="0"/>
                <a:cs typeface="Arial Narrow" charset="0"/>
              </a:rPr>
              <a:t>153600 </a:t>
            </a:r>
            <a:r>
              <a:rPr lang="fr-FR" altLang="en-US" sz="1600" b="1" dirty="0" err="1" smtClean="0">
                <a:solidFill>
                  <a:srgbClr val="002060"/>
                </a:solidFill>
                <a:latin typeface="Arial Narrow" charset="0"/>
                <a:ea typeface="Arial Narrow" charset="0"/>
                <a:cs typeface="Arial Narrow" charset="0"/>
              </a:rPr>
              <a:t>readout</a:t>
            </a:r>
            <a:r>
              <a:rPr lang="fr-FR" altLang="en-US" sz="1600" b="1" dirty="0" smtClean="0">
                <a:solidFill>
                  <a:srgbClr val="002060"/>
                </a:solidFill>
                <a:latin typeface="Arial Narrow" charset="0"/>
                <a:ea typeface="Arial Narrow" charset="0"/>
                <a:cs typeface="Arial Narrow" charset="0"/>
              </a:rPr>
              <a:t> </a:t>
            </a:r>
            <a:r>
              <a:rPr lang="fr-FR" altLang="en-US" sz="1600" b="1" dirty="0" err="1" smtClean="0">
                <a:solidFill>
                  <a:srgbClr val="002060"/>
                </a:solidFill>
                <a:latin typeface="Arial Narrow" charset="0"/>
                <a:ea typeface="Arial Narrow" charset="0"/>
                <a:cs typeface="Arial Narrow" charset="0"/>
              </a:rPr>
              <a:t>channels</a:t>
            </a:r>
            <a:endParaRPr lang="en-US" altLang="en-US" sz="1600" b="1" dirty="0" smtClean="0">
              <a:solidFill>
                <a:srgbClr val="002060"/>
              </a:solidFill>
              <a:latin typeface="Arial Narrow" charset="0"/>
              <a:ea typeface="Arial Narrow" charset="0"/>
              <a:cs typeface="Arial Narrow" charset="0"/>
            </a:endParaRPr>
          </a:p>
        </p:txBody>
      </p:sp>
      <p:sp>
        <p:nvSpPr>
          <p:cNvPr id="81" name="Shape 162"/>
          <p:cNvSpPr/>
          <p:nvPr/>
        </p:nvSpPr>
        <p:spPr>
          <a:xfrm>
            <a:off x="6059633" y="2336877"/>
            <a:ext cx="2585239" cy="34913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lgn="ctr">
              <a:defRPr sz="2000" b="1">
                <a:solidFill>
                  <a:srgbClr val="0A0A0A"/>
                </a:solidFill>
              </a:defRPr>
            </a:lvl1pPr>
          </a:lstStyle>
          <a:p>
            <a:r>
              <a:rPr lang="en-US" sz="1800" dirty="0" smtClean="0">
                <a:solidFill>
                  <a:srgbClr val="A50021"/>
                </a:solidFill>
                <a:latin typeface="Arial Narrow" charset="0"/>
                <a:ea typeface="Arial Narrow" charset="0"/>
                <a:cs typeface="Arial Narrow" charset="0"/>
              </a:rPr>
              <a:t>10kt DUNE Dual Phase</a:t>
            </a:r>
            <a:endParaRPr sz="1800" baseline="30000" dirty="0">
              <a:solidFill>
                <a:srgbClr val="A50021"/>
              </a:solidFill>
              <a:latin typeface="Arial Narrow" charset="0"/>
              <a:ea typeface="Arial Narrow" charset="0"/>
              <a:cs typeface="Arial Narrow" charset="0"/>
            </a:endParaRPr>
          </a:p>
        </p:txBody>
      </p:sp>
      <p:sp>
        <p:nvSpPr>
          <p:cNvPr id="82" name="ZoneTexte 3"/>
          <p:cNvSpPr txBox="1">
            <a:spLocks noChangeArrowheads="1"/>
          </p:cNvSpPr>
          <p:nvPr/>
        </p:nvSpPr>
        <p:spPr bwMode="auto">
          <a:xfrm>
            <a:off x="2990903" y="4725207"/>
            <a:ext cx="28510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4 3mx3m CRP units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98 field shaping rings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12 signal FT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12 suspension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36 PMTs</a:t>
            </a:r>
          </a:p>
          <a:p>
            <a:pPr eaLnBrk="1" fontAlgn="base" hangingPunct="1">
              <a:spcBef>
                <a:spcPct val="0"/>
              </a:spcBef>
              <a:spcAft>
                <a:spcPct val="0"/>
              </a:spcAft>
              <a:buFont typeface="Wingdings" pitchFamily="2" charset="2"/>
              <a:buChar char="§"/>
            </a:pPr>
            <a:r>
              <a:rPr lang="fr-FR" altLang="en-US" sz="1600" b="1" dirty="0" smtClean="0">
                <a:solidFill>
                  <a:srgbClr val="002060"/>
                </a:solidFill>
                <a:latin typeface="Arial Narrow" charset="0"/>
                <a:ea typeface="Arial Narrow" charset="0"/>
                <a:cs typeface="Arial Narrow" charset="0"/>
              </a:rPr>
              <a:t>7680 </a:t>
            </a:r>
            <a:r>
              <a:rPr lang="fr-FR" altLang="en-US" sz="1600" b="1" dirty="0" err="1" smtClean="0">
                <a:solidFill>
                  <a:srgbClr val="002060"/>
                </a:solidFill>
                <a:latin typeface="Arial Narrow" charset="0"/>
                <a:ea typeface="Arial Narrow" charset="0"/>
                <a:cs typeface="Arial Narrow" charset="0"/>
              </a:rPr>
              <a:t>readout</a:t>
            </a:r>
            <a:r>
              <a:rPr lang="fr-FR" altLang="en-US" sz="1600" b="1" dirty="0" smtClean="0">
                <a:solidFill>
                  <a:srgbClr val="002060"/>
                </a:solidFill>
                <a:latin typeface="Arial Narrow" charset="0"/>
                <a:ea typeface="Arial Narrow" charset="0"/>
                <a:cs typeface="Arial Narrow" charset="0"/>
              </a:rPr>
              <a:t> </a:t>
            </a:r>
            <a:r>
              <a:rPr lang="fr-FR" altLang="en-US" sz="1600" b="1" dirty="0" err="1" smtClean="0">
                <a:solidFill>
                  <a:srgbClr val="002060"/>
                </a:solidFill>
                <a:latin typeface="Arial Narrow" charset="0"/>
                <a:ea typeface="Arial Narrow" charset="0"/>
                <a:cs typeface="Arial Narrow" charset="0"/>
              </a:rPr>
              <a:t>channels</a:t>
            </a:r>
            <a:endParaRPr lang="en-US" altLang="en-US" sz="1600" b="1" dirty="0" smtClean="0">
              <a:solidFill>
                <a:srgbClr val="002060"/>
              </a:solidFill>
              <a:latin typeface="Arial Narrow" charset="0"/>
              <a:ea typeface="Arial Narrow" charset="0"/>
              <a:cs typeface="Arial Narrow" charset="0"/>
            </a:endParaRPr>
          </a:p>
        </p:txBody>
      </p:sp>
      <p:sp>
        <p:nvSpPr>
          <p:cNvPr id="83" name="ZoneTexte 3"/>
          <p:cNvSpPr txBox="1">
            <a:spLocks noChangeArrowheads="1"/>
          </p:cNvSpPr>
          <p:nvPr/>
        </p:nvSpPr>
        <p:spPr bwMode="auto">
          <a:xfrm>
            <a:off x="288170" y="4713184"/>
            <a:ext cx="27382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3mx1m CRP units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50 field shaping rings</a:t>
            </a:r>
          </a:p>
          <a:p>
            <a:pPr eaLnBrk="1" fontAlgn="base" hangingPunct="1">
              <a:spcBef>
                <a:spcPct val="0"/>
              </a:spcBef>
              <a:spcAft>
                <a:spcPct val="0"/>
              </a:spcAft>
              <a:buFont typeface="Wingdings" pitchFamily="2" charset="2"/>
              <a:buChar char="§"/>
            </a:pPr>
            <a:r>
              <a:rPr lang="en-US" altLang="en-US" sz="1600" b="1" dirty="0">
                <a:solidFill>
                  <a:srgbClr val="002060"/>
                </a:solidFill>
                <a:latin typeface="Arial Narrow" charset="0"/>
                <a:ea typeface="Arial Narrow" charset="0"/>
                <a:cs typeface="Arial Narrow" charset="0"/>
              </a:rPr>
              <a:t>4</a:t>
            </a:r>
            <a:r>
              <a:rPr lang="en-US" altLang="en-US" sz="1600" b="1" dirty="0" smtClean="0">
                <a:solidFill>
                  <a:srgbClr val="002060"/>
                </a:solidFill>
                <a:latin typeface="Arial Narrow" charset="0"/>
                <a:ea typeface="Arial Narrow" charset="0"/>
                <a:cs typeface="Arial Narrow" charset="0"/>
              </a:rPr>
              <a:t> signal FT chimneys</a:t>
            </a:r>
          </a:p>
          <a:p>
            <a:pPr eaLnBrk="1" fontAlgn="base" hangingPunct="1">
              <a:spcBef>
                <a:spcPct val="0"/>
              </a:spcBef>
              <a:spcAft>
                <a:spcPct val="0"/>
              </a:spcAft>
              <a:buFont typeface="Wingdings" pitchFamily="2" charset="2"/>
              <a:buChar char="§"/>
            </a:pPr>
            <a:r>
              <a:rPr lang="en-US" altLang="en-US" sz="1600" b="1" dirty="0">
                <a:solidFill>
                  <a:srgbClr val="002060"/>
                </a:solidFill>
                <a:latin typeface="Arial Narrow" charset="0"/>
                <a:ea typeface="Arial Narrow" charset="0"/>
                <a:cs typeface="Arial Narrow" charset="0"/>
              </a:rPr>
              <a:t>4</a:t>
            </a:r>
            <a:r>
              <a:rPr lang="en-US" altLang="en-US" sz="1600" b="1" dirty="0" smtClean="0">
                <a:solidFill>
                  <a:srgbClr val="002060"/>
                </a:solidFill>
                <a:latin typeface="Arial Narrow" charset="0"/>
                <a:ea typeface="Arial Narrow" charset="0"/>
                <a:cs typeface="Arial Narrow" charset="0"/>
              </a:rPr>
              <a:t> suspension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12 PMTs</a:t>
            </a:r>
          </a:p>
          <a:p>
            <a:pPr eaLnBrk="1" fontAlgn="base" hangingPunct="1">
              <a:spcBef>
                <a:spcPct val="0"/>
              </a:spcBef>
              <a:spcAft>
                <a:spcPct val="0"/>
              </a:spcAft>
              <a:buFont typeface="Wingdings" pitchFamily="2" charset="2"/>
              <a:buChar char="§"/>
            </a:pPr>
            <a:r>
              <a:rPr lang="fr-FR" altLang="en-US" sz="1600" b="1" dirty="0" smtClean="0">
                <a:solidFill>
                  <a:srgbClr val="002060"/>
                </a:solidFill>
                <a:latin typeface="Arial Narrow" charset="0"/>
                <a:ea typeface="Arial Narrow" charset="0"/>
                <a:cs typeface="Arial Narrow" charset="0"/>
              </a:rPr>
              <a:t>1280 </a:t>
            </a:r>
            <a:r>
              <a:rPr lang="fr-FR" altLang="en-US" sz="1600" b="1" dirty="0" err="1" smtClean="0">
                <a:solidFill>
                  <a:srgbClr val="002060"/>
                </a:solidFill>
                <a:latin typeface="Arial Narrow" charset="0"/>
                <a:ea typeface="Arial Narrow" charset="0"/>
                <a:cs typeface="Arial Narrow" charset="0"/>
              </a:rPr>
              <a:t>readout</a:t>
            </a:r>
            <a:r>
              <a:rPr lang="fr-FR" altLang="en-US" sz="1600" b="1" dirty="0" smtClean="0">
                <a:solidFill>
                  <a:srgbClr val="002060"/>
                </a:solidFill>
                <a:latin typeface="Arial Narrow" charset="0"/>
                <a:ea typeface="Arial Narrow" charset="0"/>
                <a:cs typeface="Arial Narrow" charset="0"/>
              </a:rPr>
              <a:t> </a:t>
            </a:r>
            <a:r>
              <a:rPr lang="fr-FR" altLang="en-US" sz="1600" b="1" dirty="0" err="1" smtClean="0">
                <a:solidFill>
                  <a:srgbClr val="002060"/>
                </a:solidFill>
                <a:latin typeface="Arial Narrow" charset="0"/>
                <a:ea typeface="Arial Narrow" charset="0"/>
                <a:cs typeface="Arial Narrow" charset="0"/>
              </a:rPr>
              <a:t>channels</a:t>
            </a:r>
            <a:endParaRPr lang="en-US" altLang="en-US" sz="1600" b="1" dirty="0" smtClean="0">
              <a:solidFill>
                <a:srgbClr val="002060"/>
              </a:solidFill>
              <a:latin typeface="Arial Narrow" charset="0"/>
              <a:ea typeface="Arial Narrow" charset="0"/>
              <a:cs typeface="Arial Narrow" charset="0"/>
            </a:endParaRPr>
          </a:p>
        </p:txBody>
      </p:sp>
      <p:sp>
        <p:nvSpPr>
          <p:cNvPr id="18" name="Content Placeholder 4"/>
          <p:cNvSpPr txBox="1">
            <a:spLocks/>
          </p:cNvSpPr>
          <p:nvPr/>
        </p:nvSpPr>
        <p:spPr>
          <a:xfrm>
            <a:off x="742123" y="726231"/>
            <a:ext cx="8030817" cy="1513385"/>
          </a:xfrm>
          <a:prstGeom prst="rect">
            <a:avLst/>
          </a:prstGeom>
        </p:spPr>
        <p:txBody>
          <a:bodyPr lIns="0" tIns="0" rIns="0" bIns="0" anchor="b" anchorCtr="0">
            <a:normAutofit/>
          </a:bodyPr>
          <a:lstStyle>
            <a:defPPr>
              <a:defRPr lang="en-US"/>
            </a:defPPr>
            <a:lvl1pPr algn="l" defTabSz="457200" rtl="0" fontAlgn="auto">
              <a:spcBef>
                <a:spcPts val="0"/>
              </a:spcBef>
              <a:spcAft>
                <a:spcPts val="0"/>
              </a:spcAft>
              <a:defRPr sz="1200" b="0" i="0" kern="1200" baseline="0">
                <a:solidFill>
                  <a:srgbClr val="E95125"/>
                </a:solidFill>
                <a:latin typeface="Helvetica"/>
                <a:ea typeface="+mn-ea"/>
                <a:cs typeface="Helvetica"/>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marL="514350" indent="-514350">
              <a:buFont typeface="+mj-lt"/>
              <a:buAutoNum type="arabicPeriod"/>
            </a:pPr>
            <a:r>
              <a:rPr lang="en-US" sz="3200" dirty="0" smtClean="0">
                <a:solidFill>
                  <a:srgbClr val="002060"/>
                </a:solidFill>
                <a:latin typeface="Arial Narrow" charset="0"/>
                <a:ea typeface="Arial Narrow" charset="0"/>
                <a:cs typeface="Arial Narrow" charset="0"/>
              </a:rPr>
              <a:t>3x1x1m</a:t>
            </a:r>
            <a:r>
              <a:rPr lang="en-US" sz="3200" baseline="30000" dirty="0" smtClean="0">
                <a:solidFill>
                  <a:srgbClr val="002060"/>
                </a:solidFill>
                <a:latin typeface="Arial Narrow" charset="0"/>
                <a:ea typeface="Arial Narrow" charset="0"/>
                <a:cs typeface="Arial Narrow" charset="0"/>
              </a:rPr>
              <a:t>3</a:t>
            </a:r>
            <a:r>
              <a:rPr lang="en-US" sz="3200" dirty="0" smtClean="0">
                <a:solidFill>
                  <a:srgbClr val="002060"/>
                </a:solidFill>
                <a:latin typeface="Arial Narrow" charset="0"/>
                <a:ea typeface="Arial Narrow" charset="0"/>
                <a:cs typeface="Arial Narrow" charset="0"/>
              </a:rPr>
              <a:t> 42t active volume Pilot detector</a:t>
            </a:r>
          </a:p>
          <a:p>
            <a:pPr marL="514350" indent="-514350">
              <a:buFont typeface="+mj-lt"/>
              <a:buAutoNum type="arabicPeriod"/>
            </a:pPr>
            <a:r>
              <a:rPr lang="en-US" sz="3200" dirty="0" smtClean="0">
                <a:solidFill>
                  <a:srgbClr val="002060"/>
                </a:solidFill>
                <a:latin typeface="Arial Narrow" charset="0"/>
                <a:ea typeface="Arial Narrow" charset="0"/>
                <a:cs typeface="Arial Narrow" charset="0"/>
              </a:rPr>
              <a:t>6x6x6m</a:t>
            </a:r>
            <a:r>
              <a:rPr lang="en-US" sz="3200" baseline="30000" dirty="0" smtClean="0">
                <a:solidFill>
                  <a:srgbClr val="002060"/>
                </a:solidFill>
                <a:latin typeface="Arial Narrow" charset="0"/>
                <a:ea typeface="Arial Narrow" charset="0"/>
                <a:cs typeface="Arial Narrow" charset="0"/>
              </a:rPr>
              <a:t>3</a:t>
            </a:r>
            <a:r>
              <a:rPr lang="en-US" sz="3200" dirty="0" smtClean="0">
                <a:solidFill>
                  <a:srgbClr val="002060"/>
                </a:solidFill>
                <a:latin typeface="Arial Narrow" charset="0"/>
                <a:ea typeface="Arial Narrow" charset="0"/>
                <a:cs typeface="Arial Narrow" charset="0"/>
              </a:rPr>
              <a:t> 600t </a:t>
            </a:r>
            <a:r>
              <a:rPr lang="en-US" sz="3200" dirty="0" err="1" smtClean="0">
                <a:solidFill>
                  <a:srgbClr val="002060"/>
                </a:solidFill>
                <a:latin typeface="Arial Narrow" charset="0"/>
                <a:ea typeface="Arial Narrow" charset="0"/>
                <a:cs typeface="Arial Narrow" charset="0"/>
              </a:rPr>
              <a:t>protoDUNE</a:t>
            </a:r>
            <a:r>
              <a:rPr lang="en-US" sz="3200" dirty="0" smtClean="0">
                <a:solidFill>
                  <a:srgbClr val="002060"/>
                </a:solidFill>
                <a:latin typeface="Arial Narrow" charset="0"/>
                <a:ea typeface="Arial Narrow" charset="0"/>
                <a:cs typeface="Arial Narrow" charset="0"/>
              </a:rPr>
              <a:t> Dual Phase</a:t>
            </a:r>
          </a:p>
          <a:p>
            <a:pPr marL="514350" indent="-514350">
              <a:buFont typeface="+mj-lt"/>
              <a:buAutoNum type="arabicPeriod"/>
            </a:pPr>
            <a:r>
              <a:rPr lang="en-US" sz="3200" dirty="0" smtClean="0">
                <a:solidFill>
                  <a:srgbClr val="002060"/>
                </a:solidFill>
                <a:latin typeface="Arial Narrow" charset="0"/>
                <a:ea typeface="Arial Narrow" charset="0"/>
                <a:cs typeface="Arial Narrow" charset="0"/>
              </a:rPr>
              <a:t>10kt DUNE Dual Phase </a:t>
            </a:r>
            <a:r>
              <a:rPr lang="en-US" sz="3200" dirty="0" err="1" smtClean="0">
                <a:solidFill>
                  <a:srgbClr val="002060"/>
                </a:solidFill>
                <a:latin typeface="Arial Narrow" charset="0"/>
                <a:ea typeface="Arial Narrow" charset="0"/>
                <a:cs typeface="Arial Narrow" charset="0"/>
              </a:rPr>
              <a:t>LArTPC</a:t>
            </a:r>
            <a:endParaRPr lang="en-US" sz="3200" dirty="0">
              <a:solidFill>
                <a:srgbClr val="002060"/>
              </a:solidFill>
              <a:latin typeface="Arial Narrow" charset="0"/>
              <a:ea typeface="Arial Narrow" charset="0"/>
              <a:cs typeface="Arial Narrow" charset="0"/>
            </a:endParaRPr>
          </a:p>
        </p:txBody>
      </p:sp>
    </p:spTree>
    <p:extLst>
      <p:ext uri="{BB962C8B-B14F-4D97-AF65-F5344CB8AC3E}">
        <p14:creationId xmlns:p14="http://schemas.microsoft.com/office/powerpoint/2010/main" val="80497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2126"/>
            <a:ext cx="5876925" cy="6191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25704" y="0"/>
            <a:ext cx="8292591" cy="646331"/>
          </a:xfrm>
          <a:prstGeom prst="rect">
            <a:avLst/>
          </a:prstGeom>
        </p:spPr>
        <p:txBody>
          <a:bodyPr wrap="none">
            <a:spAutoFit/>
          </a:bodyPr>
          <a:lstStyle/>
          <a:p>
            <a:r>
              <a:rPr lang="en-US" sz="3600" b="1" dirty="0" err="1" smtClean="0">
                <a:solidFill>
                  <a:srgbClr val="C00000"/>
                </a:solidFill>
                <a:latin typeface="Arial Narrow" charset="0"/>
                <a:ea typeface="Arial Narrow" charset="0"/>
                <a:cs typeface="Arial Narrow" charset="0"/>
              </a:rPr>
              <a:t>protoDUNE</a:t>
            </a:r>
            <a:r>
              <a:rPr lang="en-US" sz="3600" b="1" dirty="0" smtClean="0">
                <a:solidFill>
                  <a:srgbClr val="C00000"/>
                </a:solidFill>
                <a:latin typeface="Arial Narrow" charset="0"/>
                <a:ea typeface="Arial Narrow" charset="0"/>
                <a:cs typeface="Arial Narrow" charset="0"/>
              </a:rPr>
              <a:t> DP Detector–Cryostat Integration</a:t>
            </a:r>
            <a:endParaRPr lang="en-US" sz="3600" b="1" dirty="0">
              <a:solidFill>
                <a:srgbClr val="C00000"/>
              </a:solidFill>
              <a:latin typeface="Arial Narrow" charset="0"/>
              <a:ea typeface="Arial Narrow" charset="0"/>
              <a:cs typeface="Arial Narrow" charset="0"/>
            </a:endParaRPr>
          </a:p>
        </p:txBody>
      </p:sp>
      <p:sp>
        <p:nvSpPr>
          <p:cNvPr id="6" name="ZoneTexte 5"/>
          <p:cNvSpPr txBox="1"/>
          <p:nvPr/>
        </p:nvSpPr>
        <p:spPr>
          <a:xfrm>
            <a:off x="6156176" y="2348880"/>
            <a:ext cx="2210862" cy="369332"/>
          </a:xfrm>
          <a:prstGeom prst="rect">
            <a:avLst/>
          </a:prstGeom>
          <a:noFill/>
        </p:spPr>
        <p:txBody>
          <a:bodyPr wrap="none" rtlCol="0">
            <a:spAutoFit/>
          </a:bodyPr>
          <a:lstStyle/>
          <a:p>
            <a:r>
              <a:rPr lang="en-US" dirty="0" smtClean="0">
                <a:solidFill>
                  <a:srgbClr val="C00000"/>
                </a:solidFill>
                <a:latin typeface="Arial Narrow" charset="0"/>
                <a:ea typeface="Arial Narrow" charset="0"/>
                <a:cs typeface="Arial Narrow" charset="0"/>
              </a:rPr>
              <a:t>Charge Readout Planes</a:t>
            </a:r>
            <a:endParaRPr lang="en-US" dirty="0">
              <a:solidFill>
                <a:srgbClr val="C00000"/>
              </a:solidFill>
              <a:latin typeface="Arial Narrow" charset="0"/>
              <a:ea typeface="Arial Narrow" charset="0"/>
              <a:cs typeface="Arial Narrow" charset="0"/>
            </a:endParaRPr>
          </a:p>
        </p:txBody>
      </p:sp>
      <p:sp>
        <p:nvSpPr>
          <p:cNvPr id="8" name="ZoneTexte 7"/>
          <p:cNvSpPr txBox="1"/>
          <p:nvPr/>
        </p:nvSpPr>
        <p:spPr>
          <a:xfrm>
            <a:off x="6173594" y="3419708"/>
            <a:ext cx="2826390" cy="646331"/>
          </a:xfrm>
          <a:prstGeom prst="rect">
            <a:avLst/>
          </a:prstGeom>
          <a:noFill/>
        </p:spPr>
        <p:txBody>
          <a:bodyPr wrap="square" rtlCol="0">
            <a:spAutoFit/>
          </a:bodyPr>
          <a:lstStyle/>
          <a:p>
            <a:r>
              <a:rPr lang="en-US" dirty="0" smtClean="0">
                <a:solidFill>
                  <a:srgbClr val="C00000"/>
                </a:solidFill>
                <a:latin typeface="Arial Narrow" charset="0"/>
                <a:ea typeface="Arial Narrow" charset="0"/>
                <a:cs typeface="Arial Narrow" charset="0"/>
              </a:rPr>
              <a:t>Field Cage (common structural elements with SP)</a:t>
            </a:r>
            <a:endParaRPr lang="en-US" dirty="0">
              <a:solidFill>
                <a:srgbClr val="C00000"/>
              </a:solidFill>
              <a:latin typeface="Arial Narrow" charset="0"/>
              <a:ea typeface="Arial Narrow" charset="0"/>
              <a:cs typeface="Arial Narrow" charset="0"/>
            </a:endParaRPr>
          </a:p>
        </p:txBody>
      </p:sp>
      <p:sp>
        <p:nvSpPr>
          <p:cNvPr id="9" name="ZoneTexte 8"/>
          <p:cNvSpPr txBox="1"/>
          <p:nvPr/>
        </p:nvSpPr>
        <p:spPr>
          <a:xfrm>
            <a:off x="6156176" y="4809926"/>
            <a:ext cx="2826390" cy="369332"/>
          </a:xfrm>
          <a:prstGeom prst="rect">
            <a:avLst/>
          </a:prstGeom>
          <a:noFill/>
        </p:spPr>
        <p:txBody>
          <a:bodyPr wrap="square" rtlCol="0">
            <a:spAutoFit/>
          </a:bodyPr>
          <a:lstStyle/>
          <a:p>
            <a:r>
              <a:rPr lang="en-US" dirty="0" smtClean="0">
                <a:solidFill>
                  <a:srgbClr val="C00000"/>
                </a:solidFill>
                <a:latin typeface="Arial Narrow" charset="0"/>
                <a:ea typeface="Arial Narrow" charset="0"/>
                <a:cs typeface="Arial Narrow" charset="0"/>
              </a:rPr>
              <a:t>Cathode</a:t>
            </a:r>
            <a:endParaRPr lang="en-US" dirty="0">
              <a:solidFill>
                <a:srgbClr val="C00000"/>
              </a:solidFill>
              <a:latin typeface="Arial Narrow" charset="0"/>
              <a:ea typeface="Arial Narrow" charset="0"/>
              <a:cs typeface="Arial Narrow" charset="0"/>
            </a:endParaRPr>
          </a:p>
        </p:txBody>
      </p:sp>
      <p:cxnSp>
        <p:nvCxnSpPr>
          <p:cNvPr id="10" name="Connecteur droit avec flèche 9"/>
          <p:cNvCxnSpPr>
            <a:stCxn id="6" idx="1"/>
          </p:cNvCxnSpPr>
          <p:nvPr/>
        </p:nvCxnSpPr>
        <p:spPr bwMode="auto">
          <a:xfrm flipH="1" flipV="1">
            <a:off x="4644008" y="2420888"/>
            <a:ext cx="1512168" cy="11265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2" name="Connecteur droit avec flèche 11"/>
          <p:cNvCxnSpPr/>
          <p:nvPr/>
        </p:nvCxnSpPr>
        <p:spPr bwMode="auto">
          <a:xfrm flipH="1" flipV="1">
            <a:off x="4572000" y="3532366"/>
            <a:ext cx="1512168" cy="11265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3" name="Connecteur droit avec flèche 12"/>
          <p:cNvCxnSpPr/>
          <p:nvPr/>
        </p:nvCxnSpPr>
        <p:spPr bwMode="auto">
          <a:xfrm flipH="1" flipV="1">
            <a:off x="3197110" y="4725144"/>
            <a:ext cx="2959066" cy="288032"/>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5" name="Connecteur droit avec flèche 14"/>
          <p:cNvCxnSpPr/>
          <p:nvPr/>
        </p:nvCxnSpPr>
        <p:spPr>
          <a:xfrm>
            <a:off x="1122510" y="2475669"/>
            <a:ext cx="72008" cy="2334257"/>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298369" y="3354505"/>
            <a:ext cx="500458" cy="369332"/>
          </a:xfrm>
          <a:prstGeom prst="rect">
            <a:avLst/>
          </a:prstGeom>
          <a:noFill/>
          <a:ln>
            <a:noFill/>
          </a:ln>
        </p:spPr>
        <p:txBody>
          <a:bodyPr wrap="none" rtlCol="0">
            <a:spAutoFit/>
          </a:bodyPr>
          <a:lstStyle/>
          <a:p>
            <a:r>
              <a:rPr lang="en-US" dirty="0" smtClean="0">
                <a:solidFill>
                  <a:srgbClr val="FFFF00"/>
                </a:solidFill>
                <a:latin typeface="Arial Narrow" charset="0"/>
                <a:ea typeface="Arial Narrow" charset="0"/>
                <a:cs typeface="Arial Narrow" charset="0"/>
              </a:rPr>
              <a:t>6 m</a:t>
            </a:r>
            <a:endParaRPr lang="en-US" dirty="0">
              <a:solidFill>
                <a:srgbClr val="FFFF00"/>
              </a:solidFill>
              <a:latin typeface="Arial Narrow" charset="0"/>
              <a:ea typeface="Arial Narrow" charset="0"/>
              <a:cs typeface="Arial Narrow" charset="0"/>
            </a:endParaRPr>
          </a:p>
        </p:txBody>
      </p:sp>
      <p:cxnSp>
        <p:nvCxnSpPr>
          <p:cNvPr id="21" name="Connecteur droit avec flèche 20"/>
          <p:cNvCxnSpPr/>
          <p:nvPr/>
        </p:nvCxnSpPr>
        <p:spPr>
          <a:xfrm flipH="1" flipV="1">
            <a:off x="1403648" y="4971169"/>
            <a:ext cx="1642318" cy="474055"/>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842373" y="5229200"/>
            <a:ext cx="500458" cy="369332"/>
          </a:xfrm>
          <a:prstGeom prst="rect">
            <a:avLst/>
          </a:prstGeom>
          <a:noFill/>
          <a:ln>
            <a:noFill/>
          </a:ln>
        </p:spPr>
        <p:txBody>
          <a:bodyPr wrap="none" rtlCol="0">
            <a:spAutoFit/>
          </a:bodyPr>
          <a:lstStyle/>
          <a:p>
            <a:r>
              <a:rPr lang="en-US" dirty="0" smtClean="0">
                <a:solidFill>
                  <a:srgbClr val="FFFF00"/>
                </a:solidFill>
                <a:latin typeface="Arial Narrow" charset="0"/>
                <a:ea typeface="Arial Narrow" charset="0"/>
                <a:cs typeface="Arial Narrow" charset="0"/>
              </a:rPr>
              <a:t>6 m</a:t>
            </a:r>
            <a:endParaRPr lang="en-US" dirty="0">
              <a:solidFill>
                <a:srgbClr val="FFFF00"/>
              </a:solidFill>
              <a:latin typeface="Arial Narrow" charset="0"/>
              <a:ea typeface="Arial Narrow" charset="0"/>
              <a:cs typeface="Arial Narrow" charset="0"/>
            </a:endParaRPr>
          </a:p>
        </p:txBody>
      </p:sp>
      <p:sp>
        <p:nvSpPr>
          <p:cNvPr id="7" name="Footer Placeholder 6"/>
          <p:cNvSpPr>
            <a:spLocks noGrp="1"/>
          </p:cNvSpPr>
          <p:nvPr>
            <p:ph type="ftr" sz="quarter" idx="11"/>
          </p:nvPr>
        </p:nvSpPr>
        <p:spPr/>
        <p:txBody>
          <a:bodyPr/>
          <a:lstStyle/>
          <a:p>
            <a:pPr>
              <a:defRPr/>
            </a:pPr>
            <a:r>
              <a:rPr lang="mr-IN" smtClean="0">
                <a:solidFill>
                  <a:srgbClr val="000000"/>
                </a:solidFill>
                <a:latin typeface="Arial Narrow" charset="0"/>
                <a:ea typeface="Arial Narrow" charset="0"/>
                <a:cs typeface="Arial Narrow" charset="0"/>
              </a:rPr>
              <a:t>PHYS 1444-002, Fall 2017                     Dr. Jaehoon Yu</a:t>
            </a:r>
            <a:endParaRPr lang="en-US">
              <a:solidFill>
                <a:srgbClr val="000000"/>
              </a:solidFill>
              <a:latin typeface="Arial Narrow" charset="0"/>
              <a:ea typeface="Arial Narrow" charset="0"/>
              <a:cs typeface="Arial Narrow" charset="0"/>
            </a:endParaRPr>
          </a:p>
        </p:txBody>
      </p:sp>
      <p:sp>
        <p:nvSpPr>
          <p:cNvPr id="2" name="Espace réservé du numéro de diapositive 1"/>
          <p:cNvSpPr>
            <a:spLocks noGrp="1"/>
          </p:cNvSpPr>
          <p:nvPr>
            <p:ph type="sldNum" sz="quarter" idx="12"/>
          </p:nvPr>
        </p:nvSpPr>
        <p:spPr/>
        <p:txBody>
          <a:bodyPr/>
          <a:lstStyle/>
          <a:p>
            <a:pPr>
              <a:defRPr/>
            </a:pPr>
            <a:fld id="{7296D5B8-9374-4A32-9294-F7F6EF035B37}" type="slidenum">
              <a:rPr lang="en-US" smtClean="0">
                <a:solidFill>
                  <a:srgbClr val="002060"/>
                </a:solidFill>
                <a:latin typeface="Arial Narrow" charset="0"/>
                <a:ea typeface="Arial Narrow" charset="0"/>
                <a:cs typeface="Arial Narrow" charset="0"/>
              </a:rPr>
              <a:pPr>
                <a:defRPr/>
              </a:pPr>
              <a:t>6</a:t>
            </a:fld>
            <a:endParaRPr lang="en-US" dirty="0">
              <a:solidFill>
                <a:srgbClr val="002060"/>
              </a:solidFill>
              <a:latin typeface="Arial Narrow" charset="0"/>
              <a:ea typeface="Arial Narrow" charset="0"/>
              <a:cs typeface="Arial Narrow" charset="0"/>
            </a:endParaRPr>
          </a:p>
        </p:txBody>
      </p:sp>
      <p:sp>
        <p:nvSpPr>
          <p:cNvPr id="3" name="Date Placeholder 2"/>
          <p:cNvSpPr>
            <a:spLocks noGrp="1"/>
          </p:cNvSpPr>
          <p:nvPr>
            <p:ph type="dt" sz="half" idx="10"/>
          </p:nvPr>
        </p:nvSpPr>
        <p:spPr>
          <a:xfrm>
            <a:off x="715617" y="6639264"/>
            <a:ext cx="1162169" cy="68981"/>
          </a:xfrm>
        </p:spPr>
        <p:txBody>
          <a:bodyPr/>
          <a:lstStyle/>
          <a:p>
            <a:pPr>
              <a:defRPr/>
            </a:pPr>
            <a:r>
              <a:rPr lang="en-US" smtClean="0">
                <a:solidFill>
                  <a:srgbClr val="002060"/>
                </a:solidFill>
                <a:latin typeface="Arial Narrow" charset="0"/>
                <a:ea typeface="Arial Narrow" charset="0"/>
                <a:cs typeface="Arial Narrow" charset="0"/>
              </a:rPr>
              <a:t>Monday, Oct. 23, 2017</a:t>
            </a:r>
            <a:endParaRPr lang="en-US" dirty="0">
              <a:solidFill>
                <a:srgbClr val="002060"/>
              </a:solidFill>
              <a:latin typeface="Arial Narrow" charset="0"/>
              <a:ea typeface="Arial Narrow" charset="0"/>
              <a:cs typeface="Arial Narrow" charset="0"/>
            </a:endParaRPr>
          </a:p>
        </p:txBody>
      </p:sp>
    </p:spTree>
    <p:extLst>
      <p:ext uri="{BB962C8B-B14F-4D97-AF65-F5344CB8AC3E}">
        <p14:creationId xmlns:p14="http://schemas.microsoft.com/office/powerpoint/2010/main" val="1409296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875" y="-75281"/>
            <a:ext cx="8229600" cy="647102"/>
          </a:xfrm>
        </p:spPr>
        <p:txBody>
          <a:bodyPr>
            <a:noAutofit/>
          </a:bodyPr>
          <a:lstStyle/>
          <a:p>
            <a:r>
              <a:rPr lang="en-GB" sz="6000" dirty="0" err="1" smtClean="0"/>
              <a:t>ProtoDUNE</a:t>
            </a:r>
            <a:r>
              <a:rPr lang="en-GB" sz="6000" dirty="0" smtClean="0"/>
              <a:t> DP Cryostat </a:t>
            </a:r>
            <a:endParaRPr lang="en-GB" sz="6000" dirty="0">
              <a:latin typeface="Arial Narrow" charset="0"/>
              <a:ea typeface="Arial Narrow" charset="0"/>
              <a:cs typeface="Arial Narrow" charset="0"/>
            </a:endParaRPr>
          </a:p>
        </p:txBody>
      </p:sp>
      <p:pic>
        <p:nvPicPr>
          <p:cNvPr id="2" name="Picture 1"/>
          <p:cNvPicPr>
            <a:picLocks noChangeAspect="1"/>
          </p:cNvPicPr>
          <p:nvPr/>
        </p:nvPicPr>
        <p:blipFill>
          <a:blip r:embed="rId3"/>
          <a:stretch>
            <a:fillRect/>
          </a:stretch>
        </p:blipFill>
        <p:spPr>
          <a:xfrm>
            <a:off x="262926" y="604872"/>
            <a:ext cx="7204673" cy="6150497"/>
          </a:xfrm>
          <a:prstGeom prst="rect">
            <a:avLst/>
          </a:prstGeom>
        </p:spPr>
      </p:pic>
      <p:sp>
        <p:nvSpPr>
          <p:cNvPr id="10" name="Date Placeholder 9"/>
          <p:cNvSpPr>
            <a:spLocks noGrp="1"/>
          </p:cNvSpPr>
          <p:nvPr>
            <p:ph type="dt" sz="half" idx="10"/>
          </p:nvPr>
        </p:nvSpPr>
        <p:spPr/>
        <p:txBody>
          <a:bodyPr/>
          <a:lstStyle/>
          <a:p>
            <a:pPr>
              <a:defRPr/>
            </a:pPr>
            <a:r>
              <a:rPr lang="en-US" smtClean="0"/>
              <a:t>Monday, Oct. 23, 2017</a:t>
            </a:r>
            <a:endParaRPr lang="en-US"/>
          </a:p>
        </p:txBody>
      </p:sp>
      <p:sp>
        <p:nvSpPr>
          <p:cNvPr id="11" name="Footer Placeholder 10"/>
          <p:cNvSpPr>
            <a:spLocks noGrp="1"/>
          </p:cNvSpPr>
          <p:nvPr>
            <p:ph type="ftr" sz="quarter" idx="11"/>
          </p:nvPr>
        </p:nvSpPr>
        <p:spPr/>
        <p:txBody>
          <a:bodyPr/>
          <a:lstStyle/>
          <a:p>
            <a:pPr>
              <a:defRPr/>
            </a:pPr>
            <a:r>
              <a:rPr lang="mr-IN" smtClean="0"/>
              <a:t>PHYS 1444-002, Fall 2017                     Dr. Jaehoon Yu</a:t>
            </a:r>
            <a:endParaRPr lang="en-US"/>
          </a:p>
        </p:txBody>
      </p:sp>
      <p:sp>
        <p:nvSpPr>
          <p:cNvPr id="12" name="Slide Number Placeholder 11"/>
          <p:cNvSpPr>
            <a:spLocks noGrp="1"/>
          </p:cNvSpPr>
          <p:nvPr>
            <p:ph type="sldNum" sz="quarter" idx="12"/>
          </p:nvPr>
        </p:nvSpPr>
        <p:spPr/>
        <p:txBody>
          <a:bodyPr/>
          <a:lstStyle/>
          <a:p>
            <a:pPr>
              <a:defRPr/>
            </a:pPr>
            <a:fld id="{BEF3D8A4-74EF-534D-976E-1FB9C4B72804}" type="slidenum">
              <a:rPr lang="en-US" smtClean="0"/>
              <a:pPr>
                <a:defRPr/>
              </a:pPr>
              <a:t>7</a:t>
            </a:fld>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51" y="1676400"/>
            <a:ext cx="8763000" cy="3733800"/>
          </a:xfrm>
          <a:prstGeom prst="rect">
            <a:avLst/>
          </a:prstGeom>
        </p:spPr>
      </p:pic>
    </p:spTree>
    <p:extLst>
      <p:ext uri="{BB962C8B-B14F-4D97-AF65-F5344CB8AC3E}">
        <p14:creationId xmlns:p14="http://schemas.microsoft.com/office/powerpoint/2010/main" val="1443771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smtClean="0"/>
              <a:t>Monday, Oct. 23, 2017</a:t>
            </a:r>
            <a:endParaRPr lang="en-US"/>
          </a:p>
        </p:txBody>
      </p:sp>
      <p:sp>
        <p:nvSpPr>
          <p:cNvPr id="25" name="Footer Placeholder 4"/>
          <p:cNvSpPr>
            <a:spLocks noGrp="1"/>
          </p:cNvSpPr>
          <p:nvPr>
            <p:ph type="ftr" sz="quarter" idx="11"/>
          </p:nvPr>
        </p:nvSpPr>
        <p:spPr/>
        <p:txBody>
          <a:bodyPr/>
          <a:lstStyle/>
          <a:p>
            <a:r>
              <a:rPr lang="mr-IN" smtClean="0"/>
              <a:t>PHYS 1444-002, Fall 2017                     Dr. Jaehoon Yu</a:t>
            </a:r>
            <a:endParaRPr lang="en-US"/>
          </a:p>
        </p:txBody>
      </p:sp>
      <p:sp>
        <p:nvSpPr>
          <p:cNvPr id="26" name="Slide Number Placeholder 5"/>
          <p:cNvSpPr>
            <a:spLocks noGrp="1"/>
          </p:cNvSpPr>
          <p:nvPr>
            <p:ph type="sldNum" sz="quarter" idx="12"/>
          </p:nvPr>
        </p:nvSpPr>
        <p:spPr/>
        <p:txBody>
          <a:bodyPr/>
          <a:lstStyle/>
          <a:p>
            <a:fld id="{C81881F1-673B-D446-A88F-7BF02C4C0067}" type="slidenum">
              <a:rPr lang="en-US"/>
              <a:pPr/>
              <a:t>8</a:t>
            </a:fld>
            <a:endParaRPr lang="en-US"/>
          </a:p>
        </p:txBody>
      </p:sp>
      <p:pic>
        <p:nvPicPr>
          <p:cNvPr id="296962" name="Picture 2" descr="FG25_012"/>
          <p:cNvPicPr>
            <a:picLocks noChangeAspect="1" noChangeArrowheads="1"/>
          </p:cNvPicPr>
          <p:nvPr/>
        </p:nvPicPr>
        <p:blipFill>
          <a:blip r:embed="rId4"/>
          <a:srcRect/>
          <a:stretch>
            <a:fillRect/>
          </a:stretch>
        </p:blipFill>
        <p:spPr bwMode="auto">
          <a:xfrm>
            <a:off x="6629400" y="457200"/>
            <a:ext cx="2743200" cy="2057400"/>
          </a:xfrm>
          <a:prstGeom prst="rect">
            <a:avLst/>
          </a:prstGeom>
          <a:noFill/>
        </p:spPr>
      </p:pic>
      <p:sp>
        <p:nvSpPr>
          <p:cNvPr id="296963" name="Rectangle 3"/>
          <p:cNvSpPr>
            <a:spLocks noGrp="1" noChangeArrowheads="1"/>
          </p:cNvSpPr>
          <p:nvPr>
            <p:ph type="title"/>
          </p:nvPr>
        </p:nvSpPr>
        <p:spPr>
          <a:xfrm>
            <a:off x="228600" y="0"/>
            <a:ext cx="8686800" cy="762000"/>
          </a:xfrm>
        </p:spPr>
        <p:txBody>
          <a:bodyPr/>
          <a:lstStyle/>
          <a:p>
            <a:r>
              <a:rPr lang="en-US" dirty="0"/>
              <a:t>Example 25 –</a:t>
            </a:r>
            <a:r>
              <a:rPr lang="en-US" dirty="0" smtClean="0"/>
              <a:t> 5 </a:t>
            </a:r>
            <a:endParaRPr lang="en-US" dirty="0"/>
          </a:p>
        </p:txBody>
      </p:sp>
      <p:sp>
        <p:nvSpPr>
          <p:cNvPr id="296964" name="Text Box 4"/>
          <p:cNvSpPr txBox="1">
            <a:spLocks noChangeArrowheads="1"/>
          </p:cNvSpPr>
          <p:nvPr/>
        </p:nvSpPr>
        <p:spPr bwMode="auto">
          <a:xfrm>
            <a:off x="304800" y="609600"/>
            <a:ext cx="6934200" cy="1938992"/>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Speaker wires: </a:t>
            </a:r>
            <a:r>
              <a:rPr lang="en-US" dirty="0">
                <a:solidFill>
                  <a:schemeClr val="accent2"/>
                </a:solidFill>
                <a:latin typeface="Arial Narrow" charset="0"/>
              </a:rPr>
              <a:t>Suppose you want to connect your stereo to remote speakers. (a) If each wire must be 20m long, what diameter copper wire should you use to keep the resistance less than 0.1</a:t>
            </a:r>
            <a:r>
              <a:rPr lang="en-US" dirty="0" smtClean="0">
                <a:solidFill>
                  <a:schemeClr val="accent2"/>
                </a:solidFill>
                <a:latin typeface="Arial Narrow" charset="0"/>
              </a:rPr>
              <a:t>-</a:t>
            </a:r>
            <a:r>
              <a:rPr lang="en-US" dirty="0" smtClean="0">
                <a:solidFill>
                  <a:schemeClr val="accent2"/>
                </a:solidFill>
                <a:latin typeface="Symbol" charset="2"/>
              </a:rPr>
              <a:t>Ω</a:t>
            </a:r>
            <a:r>
              <a:rPr lang="en-US" dirty="0" smtClean="0">
                <a:solidFill>
                  <a:schemeClr val="accent2"/>
                </a:solidFill>
                <a:latin typeface="Arial Narrow" charset="0"/>
              </a:rPr>
              <a:t> </a:t>
            </a:r>
            <a:r>
              <a:rPr lang="en-US" dirty="0">
                <a:solidFill>
                  <a:schemeClr val="accent2"/>
                </a:solidFill>
                <a:latin typeface="Arial Narrow" charset="0"/>
              </a:rPr>
              <a:t>per wire? (</a:t>
            </a:r>
            <a:r>
              <a:rPr lang="en-US" dirty="0" err="1">
                <a:solidFill>
                  <a:schemeClr val="accent2"/>
                </a:solidFill>
                <a:latin typeface="Arial Narrow" charset="0"/>
              </a:rPr>
              <a:t>b</a:t>
            </a:r>
            <a:r>
              <a:rPr lang="en-US" dirty="0">
                <a:solidFill>
                  <a:schemeClr val="accent2"/>
                </a:solidFill>
                <a:latin typeface="Arial Narrow" charset="0"/>
              </a:rPr>
              <a:t>) If the current on each speaker is 4.0A, what is the voltage drop across each wire?</a:t>
            </a:r>
          </a:p>
        </p:txBody>
      </p:sp>
      <p:sp>
        <p:nvSpPr>
          <p:cNvPr id="296965" name="Text Box 5"/>
          <p:cNvSpPr txBox="1">
            <a:spLocks noChangeArrowheads="1"/>
          </p:cNvSpPr>
          <p:nvPr/>
        </p:nvSpPr>
        <p:spPr bwMode="auto">
          <a:xfrm>
            <a:off x="609600" y="2376488"/>
            <a:ext cx="38862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resistivity of a copper is  </a:t>
            </a:r>
          </a:p>
        </p:txBody>
      </p:sp>
      <p:sp>
        <p:nvSpPr>
          <p:cNvPr id="296966" name="Text Box 6"/>
          <p:cNvSpPr txBox="1">
            <a:spLocks noChangeArrowheads="1"/>
          </p:cNvSpPr>
          <p:nvPr/>
        </p:nvSpPr>
        <p:spPr bwMode="auto">
          <a:xfrm>
            <a:off x="533400" y="5119688"/>
            <a:ext cx="64008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From Ohm’s law, V=IR, we obtain</a:t>
            </a:r>
          </a:p>
        </p:txBody>
      </p:sp>
      <p:sp>
        <p:nvSpPr>
          <p:cNvPr id="296967" name="Text Box 7"/>
          <p:cNvSpPr txBox="1">
            <a:spLocks noChangeArrowheads="1"/>
          </p:cNvSpPr>
          <p:nvPr/>
        </p:nvSpPr>
        <p:spPr bwMode="auto">
          <a:xfrm>
            <a:off x="609600" y="2895600"/>
            <a:ext cx="8153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From the formula for resistance, we can obtain the formula for area </a:t>
            </a:r>
          </a:p>
        </p:txBody>
      </p:sp>
      <p:graphicFrame>
        <p:nvGraphicFramePr>
          <p:cNvPr id="296968" name="Object 8"/>
          <p:cNvGraphicFramePr>
            <a:graphicFrameLocks noChangeAspect="1"/>
          </p:cNvGraphicFramePr>
          <p:nvPr/>
        </p:nvGraphicFramePr>
        <p:xfrm>
          <a:off x="1066800" y="5603875"/>
          <a:ext cx="715963" cy="492125"/>
        </p:xfrm>
        <a:graphic>
          <a:graphicData uri="http://schemas.openxmlformats.org/presentationml/2006/ole">
            <mc:AlternateContent xmlns:mc="http://schemas.openxmlformats.org/markup-compatibility/2006">
              <mc:Choice xmlns:v="urn:schemas-microsoft-com:vml" Requires="v">
                <p:oleObj spid="_x0000_s168819" name="Equation" r:id="rId5" imgW="253800" imgH="164880" progId="Equation.DSMT4">
                  <p:embed/>
                </p:oleObj>
              </mc:Choice>
              <mc:Fallback>
                <p:oleObj name="Equation" r:id="rId5" imgW="253800" imgH="164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5603875"/>
                        <a:ext cx="715963" cy="4921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69" name="Object 9"/>
          <p:cNvGraphicFramePr>
            <a:graphicFrameLocks noChangeAspect="1"/>
          </p:cNvGraphicFramePr>
          <p:nvPr/>
        </p:nvGraphicFramePr>
        <p:xfrm>
          <a:off x="4443413" y="2454275"/>
          <a:ext cx="2338387" cy="441325"/>
        </p:xfrm>
        <a:graphic>
          <a:graphicData uri="http://schemas.openxmlformats.org/presentationml/2006/ole">
            <mc:AlternateContent xmlns:mc="http://schemas.openxmlformats.org/markup-compatibility/2006">
              <mc:Choice xmlns:v="urn:schemas-microsoft-com:vml" Requires="v">
                <p:oleObj spid="_x0000_s168820" name="Equation" r:id="rId7" imgW="1282680" imgH="228600" progId="Equation.DSMT4">
                  <p:embed/>
                </p:oleObj>
              </mc:Choice>
              <mc:Fallback>
                <p:oleObj name="Equation" r:id="rId7" imgW="128268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3413" y="2454275"/>
                        <a:ext cx="2338387" cy="4413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70" name="Object 10"/>
          <p:cNvGraphicFramePr>
            <a:graphicFrameLocks noChangeAspect="1"/>
          </p:cNvGraphicFramePr>
          <p:nvPr/>
        </p:nvGraphicFramePr>
        <p:xfrm>
          <a:off x="1066800" y="3460750"/>
          <a:ext cx="530225" cy="338138"/>
        </p:xfrm>
        <a:graphic>
          <a:graphicData uri="http://schemas.openxmlformats.org/presentationml/2006/ole">
            <mc:AlternateContent xmlns:mc="http://schemas.openxmlformats.org/markup-compatibility/2006">
              <mc:Choice xmlns:v="urn:schemas-microsoft-com:vml" Requires="v">
                <p:oleObj spid="_x0000_s168821" name="Equation" r:id="rId9" imgW="253800" imgH="152280" progId="Equation.DSMT4">
                  <p:embed/>
                </p:oleObj>
              </mc:Choice>
              <mc:Fallback>
                <p:oleObj name="Equation" r:id="rId9" imgW="25380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3460750"/>
                        <a:ext cx="530225" cy="33813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296971" name="AutoShape 11"/>
          <p:cNvSpPr>
            <a:spLocks noChangeArrowheads="1"/>
          </p:cNvSpPr>
          <p:nvPr/>
        </p:nvSpPr>
        <p:spPr bwMode="auto">
          <a:xfrm>
            <a:off x="2438400" y="3308350"/>
            <a:ext cx="1377950" cy="730250"/>
          </a:xfrm>
          <a:prstGeom prst="rightArrow">
            <a:avLst>
              <a:gd name="adj1" fmla="val 50000"/>
              <a:gd name="adj2" fmla="val 47174"/>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2000">
                <a:solidFill>
                  <a:srgbClr val="CC0000"/>
                </a:solidFill>
                <a:latin typeface="Arial Narrow" charset="0"/>
              </a:rPr>
              <a:t>Solve for A</a:t>
            </a:r>
          </a:p>
        </p:txBody>
      </p:sp>
      <p:graphicFrame>
        <p:nvGraphicFramePr>
          <p:cNvPr id="296972" name="Object 12"/>
          <p:cNvGraphicFramePr>
            <a:graphicFrameLocks noChangeAspect="1"/>
          </p:cNvGraphicFramePr>
          <p:nvPr/>
        </p:nvGraphicFramePr>
        <p:xfrm>
          <a:off x="3889375" y="3460750"/>
          <a:ext cx="530225" cy="338138"/>
        </p:xfrm>
        <a:graphic>
          <a:graphicData uri="http://schemas.openxmlformats.org/presentationml/2006/ole">
            <mc:AlternateContent xmlns:mc="http://schemas.openxmlformats.org/markup-compatibility/2006">
              <mc:Choice xmlns:v="urn:schemas-microsoft-com:vml" Requires="v">
                <p:oleObj spid="_x0000_s168822" name="Equation" r:id="rId11" imgW="253800" imgH="152280" progId="Equation.DSMT4">
                  <p:embed/>
                </p:oleObj>
              </mc:Choice>
              <mc:Fallback>
                <p:oleObj name="Equation" r:id="rId11" imgW="25380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9375" y="3460750"/>
                        <a:ext cx="530225" cy="33813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73" name="Object 13"/>
          <p:cNvGraphicFramePr>
            <a:graphicFrameLocks noChangeAspect="1"/>
          </p:cNvGraphicFramePr>
          <p:nvPr/>
        </p:nvGraphicFramePr>
        <p:xfrm>
          <a:off x="1752600" y="4379913"/>
          <a:ext cx="454025" cy="330200"/>
        </p:xfrm>
        <a:graphic>
          <a:graphicData uri="http://schemas.openxmlformats.org/presentationml/2006/ole">
            <mc:AlternateContent xmlns:mc="http://schemas.openxmlformats.org/markup-compatibility/2006">
              <mc:Choice xmlns:v="urn:schemas-microsoft-com:vml" Requires="v">
                <p:oleObj spid="_x0000_s168823" name="Equation" r:id="rId13" imgW="241200" imgH="164880" progId="Equation.DSMT4">
                  <p:embed/>
                </p:oleObj>
              </mc:Choice>
              <mc:Fallback>
                <p:oleObj name="Equation" r:id="rId13" imgW="241200" imgH="1648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2600" y="4379913"/>
                        <a:ext cx="454025" cy="3302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74" name="Object 14"/>
          <p:cNvGraphicFramePr>
            <a:graphicFrameLocks noChangeAspect="1"/>
          </p:cNvGraphicFramePr>
          <p:nvPr/>
        </p:nvGraphicFramePr>
        <p:xfrm>
          <a:off x="1549400" y="3200400"/>
          <a:ext cx="584200" cy="815975"/>
        </p:xfrm>
        <a:graphic>
          <a:graphicData uri="http://schemas.openxmlformats.org/presentationml/2006/ole">
            <mc:AlternateContent xmlns:mc="http://schemas.openxmlformats.org/markup-compatibility/2006">
              <mc:Choice xmlns:v="urn:schemas-microsoft-com:vml" Requires="v">
                <p:oleObj spid="_x0000_s168824" name="Equation" r:id="rId15" imgW="279360" imgH="368280" progId="Equation.DSMT4">
                  <p:embed/>
                </p:oleObj>
              </mc:Choice>
              <mc:Fallback>
                <p:oleObj name="Equation" r:id="rId15" imgW="27936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9400" y="3200400"/>
                        <a:ext cx="584200" cy="8159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75" name="Object 15"/>
          <p:cNvGraphicFramePr>
            <a:graphicFrameLocks noChangeAspect="1"/>
          </p:cNvGraphicFramePr>
          <p:nvPr/>
        </p:nvGraphicFramePr>
        <p:xfrm>
          <a:off x="4435475" y="3222625"/>
          <a:ext cx="822325" cy="815975"/>
        </p:xfrm>
        <a:graphic>
          <a:graphicData uri="http://schemas.openxmlformats.org/presentationml/2006/ole">
            <mc:AlternateContent xmlns:mc="http://schemas.openxmlformats.org/markup-compatibility/2006">
              <mc:Choice xmlns:v="urn:schemas-microsoft-com:vml" Requires="v">
                <p:oleObj spid="_x0000_s168825" name="Equation" r:id="rId17" imgW="393480" imgH="368280" progId="Equation.DSMT4">
                  <p:embed/>
                </p:oleObj>
              </mc:Choice>
              <mc:Fallback>
                <p:oleObj name="Equation" r:id="rId17" imgW="39348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35475" y="3222625"/>
                        <a:ext cx="822325" cy="8159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76" name="Object 16"/>
          <p:cNvGraphicFramePr>
            <a:graphicFrameLocks noChangeAspect="1"/>
          </p:cNvGraphicFramePr>
          <p:nvPr/>
        </p:nvGraphicFramePr>
        <p:xfrm>
          <a:off x="5184775" y="3359150"/>
          <a:ext cx="530225" cy="450850"/>
        </p:xfrm>
        <a:graphic>
          <a:graphicData uri="http://schemas.openxmlformats.org/presentationml/2006/ole">
            <mc:AlternateContent xmlns:mc="http://schemas.openxmlformats.org/markup-compatibility/2006">
              <mc:Choice xmlns:v="urn:schemas-microsoft-com:vml" Requires="v">
                <p:oleObj spid="_x0000_s168826" name="Equation" r:id="rId19" imgW="253800" imgH="203040" progId="Equation.DSMT4">
                  <p:embed/>
                </p:oleObj>
              </mc:Choice>
              <mc:Fallback>
                <p:oleObj name="Equation" r:id="rId19" imgW="25380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4775" y="3359150"/>
                        <a:ext cx="530225" cy="45085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77" name="Object 17"/>
          <p:cNvGraphicFramePr>
            <a:graphicFrameLocks noChangeAspect="1"/>
          </p:cNvGraphicFramePr>
          <p:nvPr/>
        </p:nvGraphicFramePr>
        <p:xfrm>
          <a:off x="2286000" y="4395788"/>
          <a:ext cx="549275" cy="303212"/>
        </p:xfrm>
        <a:graphic>
          <a:graphicData uri="http://schemas.openxmlformats.org/presentationml/2006/ole">
            <mc:AlternateContent xmlns:mc="http://schemas.openxmlformats.org/markup-compatibility/2006">
              <mc:Choice xmlns:v="urn:schemas-microsoft-com:vml" Requires="v">
                <p:oleObj spid="_x0000_s168827" name="Equation" r:id="rId21" imgW="291960" imgH="152280" progId="Equation.DSMT4">
                  <p:embed/>
                </p:oleObj>
              </mc:Choice>
              <mc:Fallback>
                <p:oleObj name="Equation" r:id="rId21" imgW="291960" imgH="1522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6000" y="4395788"/>
                        <a:ext cx="549275" cy="30321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78" name="Object 18"/>
          <p:cNvGraphicFramePr>
            <a:graphicFrameLocks noChangeAspect="1"/>
          </p:cNvGraphicFramePr>
          <p:nvPr/>
        </p:nvGraphicFramePr>
        <p:xfrm>
          <a:off x="3763963" y="4092575"/>
          <a:ext cx="5151437" cy="860425"/>
        </p:xfrm>
        <a:graphic>
          <a:graphicData uri="http://schemas.openxmlformats.org/presentationml/2006/ole">
            <mc:AlternateContent xmlns:mc="http://schemas.openxmlformats.org/markup-compatibility/2006">
              <mc:Choice xmlns:v="urn:schemas-microsoft-com:vml" Requires="v">
                <p:oleObj spid="_x0000_s168828" name="Equation" r:id="rId23" imgW="2743200" imgH="431640" progId="Equation.DSMT4">
                  <p:embed/>
                </p:oleObj>
              </mc:Choice>
              <mc:Fallback>
                <p:oleObj name="Equation" r:id="rId23" imgW="2743200" imgH="4316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63963" y="4092575"/>
                        <a:ext cx="5151437" cy="8604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296979" name="AutoShape 19"/>
          <p:cNvSpPr>
            <a:spLocks noChangeArrowheads="1"/>
          </p:cNvSpPr>
          <p:nvPr/>
        </p:nvSpPr>
        <p:spPr bwMode="auto">
          <a:xfrm>
            <a:off x="381000" y="4146550"/>
            <a:ext cx="1350963" cy="730250"/>
          </a:xfrm>
          <a:prstGeom prst="rightArrow">
            <a:avLst>
              <a:gd name="adj1" fmla="val 50000"/>
              <a:gd name="adj2" fmla="val 46250"/>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2000">
                <a:solidFill>
                  <a:srgbClr val="CC0000"/>
                </a:solidFill>
                <a:latin typeface="Arial Narrow" charset="0"/>
              </a:rPr>
              <a:t>Solve for d</a:t>
            </a:r>
          </a:p>
        </p:txBody>
      </p:sp>
      <p:sp>
        <p:nvSpPr>
          <p:cNvPr id="296980" name="Text Box 20"/>
          <p:cNvSpPr txBox="1">
            <a:spLocks noChangeArrowheads="1"/>
          </p:cNvSpPr>
          <p:nvPr/>
        </p:nvSpPr>
        <p:spPr bwMode="auto">
          <a:xfrm>
            <a:off x="6934200" y="2559050"/>
            <a:ext cx="990600" cy="336550"/>
          </a:xfrm>
          <a:prstGeom prst="rect">
            <a:avLst/>
          </a:prstGeom>
          <a:noFill/>
          <a:ln w="9525">
            <a:noFill/>
            <a:miter lim="800000"/>
            <a:headEnd/>
            <a:tailEnd/>
          </a:ln>
          <a:effectLst/>
        </p:spPr>
        <p:txBody>
          <a:bodyPr>
            <a:prstTxWarp prst="textNoShape">
              <a:avLst/>
            </a:prstTxWarp>
            <a:spAutoFit/>
          </a:bodyPr>
          <a:lstStyle/>
          <a:p>
            <a:r>
              <a:rPr lang="en-US" sz="1600" b="1" dirty="0">
                <a:solidFill>
                  <a:schemeClr val="hlink"/>
                </a:solidFill>
                <a:latin typeface="Arial Narrow" charset="0"/>
              </a:rPr>
              <a:t>Table 25.1  </a:t>
            </a:r>
          </a:p>
        </p:txBody>
      </p:sp>
      <p:graphicFrame>
        <p:nvGraphicFramePr>
          <p:cNvPr id="296981" name="Object 21"/>
          <p:cNvGraphicFramePr>
            <a:graphicFrameLocks noChangeAspect="1"/>
          </p:cNvGraphicFramePr>
          <p:nvPr/>
        </p:nvGraphicFramePr>
        <p:xfrm>
          <a:off x="2743200" y="4143375"/>
          <a:ext cx="1027113" cy="809625"/>
        </p:xfrm>
        <a:graphic>
          <a:graphicData uri="http://schemas.openxmlformats.org/presentationml/2006/ole">
            <mc:AlternateContent xmlns:mc="http://schemas.openxmlformats.org/markup-compatibility/2006">
              <mc:Choice xmlns:v="urn:schemas-microsoft-com:vml" Requires="v">
                <p:oleObj spid="_x0000_s168829" name="Equation" r:id="rId25" imgW="545760" imgH="406080" progId="Equation.DSMT4">
                  <p:embed/>
                </p:oleObj>
              </mc:Choice>
              <mc:Fallback>
                <p:oleObj name="Equation" r:id="rId25" imgW="545760" imgH="4060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43200" y="4143375"/>
                        <a:ext cx="1027113" cy="8096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82" name="Object 22"/>
          <p:cNvGraphicFramePr>
            <a:graphicFrameLocks noChangeAspect="1"/>
          </p:cNvGraphicFramePr>
          <p:nvPr/>
        </p:nvGraphicFramePr>
        <p:xfrm>
          <a:off x="1676400" y="5638800"/>
          <a:ext cx="823913" cy="455613"/>
        </p:xfrm>
        <a:graphic>
          <a:graphicData uri="http://schemas.openxmlformats.org/presentationml/2006/ole">
            <mc:AlternateContent xmlns:mc="http://schemas.openxmlformats.org/markup-compatibility/2006">
              <mc:Choice xmlns:v="urn:schemas-microsoft-com:vml" Requires="v">
                <p:oleObj spid="_x0000_s168830" name="Equation" r:id="rId27" imgW="291960" imgH="152280" progId="Equation.DSMT4">
                  <p:embed/>
                </p:oleObj>
              </mc:Choice>
              <mc:Fallback>
                <p:oleObj name="Equation" r:id="rId27" imgW="291960" imgH="1522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76400" y="5638800"/>
                        <a:ext cx="823913" cy="45561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296983" name="Object 23"/>
          <p:cNvGraphicFramePr>
            <a:graphicFrameLocks noChangeAspect="1"/>
          </p:cNvGraphicFramePr>
          <p:nvPr/>
        </p:nvGraphicFramePr>
        <p:xfrm>
          <a:off x="2443163" y="5638800"/>
          <a:ext cx="3043237" cy="492125"/>
        </p:xfrm>
        <a:graphic>
          <a:graphicData uri="http://schemas.openxmlformats.org/presentationml/2006/ole">
            <mc:AlternateContent xmlns:mc="http://schemas.openxmlformats.org/markup-compatibility/2006">
              <mc:Choice xmlns:v="urn:schemas-microsoft-com:vml" Requires="v">
                <p:oleObj spid="_x0000_s168831" name="Equation" r:id="rId29" imgW="1079280" imgH="164880" progId="Equation.DSMT4">
                  <p:embed/>
                </p:oleObj>
              </mc:Choice>
              <mc:Fallback>
                <p:oleObj name="Equation" r:id="rId29" imgW="1079280" imgH="16488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43163" y="5638800"/>
                        <a:ext cx="3043237" cy="4921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44291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Monday, Oct. 23, 2017</a:t>
            </a:r>
            <a:endParaRPr lang="en-US"/>
          </a:p>
        </p:txBody>
      </p:sp>
      <p:sp>
        <p:nvSpPr>
          <p:cNvPr id="17" name="Footer Placeholder 4"/>
          <p:cNvSpPr>
            <a:spLocks noGrp="1"/>
          </p:cNvSpPr>
          <p:nvPr>
            <p:ph type="ftr" sz="quarter" idx="11"/>
          </p:nvPr>
        </p:nvSpPr>
        <p:spPr/>
        <p:txBody>
          <a:bodyPr/>
          <a:lstStyle/>
          <a:p>
            <a:r>
              <a:rPr lang="mr-IN" smtClean="0"/>
              <a:t>PHYS 1444-002, Fall 2017                     Dr. Jaehoon Yu</a:t>
            </a:r>
            <a:endParaRPr lang="en-US"/>
          </a:p>
        </p:txBody>
      </p:sp>
      <p:sp>
        <p:nvSpPr>
          <p:cNvPr id="18" name="Slide Number Placeholder 5"/>
          <p:cNvSpPr>
            <a:spLocks noGrp="1"/>
          </p:cNvSpPr>
          <p:nvPr>
            <p:ph type="sldNum" sz="quarter" idx="12"/>
          </p:nvPr>
        </p:nvSpPr>
        <p:spPr/>
        <p:txBody>
          <a:bodyPr/>
          <a:lstStyle/>
          <a:p>
            <a:fld id="{EFFB50AE-1756-5A4F-8ABA-D2E7F7AA32F7}" type="slidenum">
              <a:rPr lang="en-US"/>
              <a:pPr/>
              <a:t>9</a:t>
            </a:fld>
            <a:endParaRPr lang="en-US"/>
          </a:p>
        </p:txBody>
      </p:sp>
      <p:sp>
        <p:nvSpPr>
          <p:cNvPr id="301058" name="Rectangle 2"/>
          <p:cNvSpPr>
            <a:spLocks noGrp="1" noChangeArrowheads="1"/>
          </p:cNvSpPr>
          <p:nvPr>
            <p:ph type="title"/>
          </p:nvPr>
        </p:nvSpPr>
        <p:spPr>
          <a:xfrm>
            <a:off x="685800" y="0"/>
            <a:ext cx="7772400" cy="609600"/>
          </a:xfrm>
        </p:spPr>
        <p:txBody>
          <a:bodyPr/>
          <a:lstStyle/>
          <a:p>
            <a:r>
              <a:rPr lang="en-US" sz="4000"/>
              <a:t>Electric Power</a:t>
            </a:r>
          </a:p>
        </p:txBody>
      </p:sp>
      <p:sp>
        <p:nvSpPr>
          <p:cNvPr id="301059" name="Rectangle 3"/>
          <p:cNvSpPr>
            <a:spLocks noGrp="1" noChangeArrowheads="1"/>
          </p:cNvSpPr>
          <p:nvPr>
            <p:ph type="body" idx="1"/>
          </p:nvPr>
        </p:nvSpPr>
        <p:spPr>
          <a:xfrm>
            <a:off x="0" y="457200"/>
            <a:ext cx="8991600" cy="6324600"/>
          </a:xfrm>
        </p:spPr>
        <p:txBody>
          <a:bodyPr/>
          <a:lstStyle/>
          <a:p>
            <a:pPr>
              <a:lnSpc>
                <a:spcPct val="90000"/>
              </a:lnSpc>
            </a:pPr>
            <a:r>
              <a:rPr lang="en-US" sz="2800" dirty="0"/>
              <a:t>How do we find out the power transformed by an electric device?</a:t>
            </a:r>
          </a:p>
          <a:p>
            <a:pPr lvl="1">
              <a:lnSpc>
                <a:spcPct val="90000"/>
              </a:lnSpc>
            </a:pPr>
            <a:r>
              <a:rPr lang="en-US" sz="2400" dirty="0"/>
              <a:t>What is </a:t>
            </a:r>
            <a:r>
              <a:rPr lang="en-US" sz="2400" dirty="0" smtClean="0"/>
              <a:t>the definition </a:t>
            </a:r>
            <a:r>
              <a:rPr lang="en-US" sz="2400" dirty="0"/>
              <a:t>of the power?</a:t>
            </a:r>
          </a:p>
          <a:p>
            <a:pPr lvl="2">
              <a:lnSpc>
                <a:spcPct val="90000"/>
              </a:lnSpc>
            </a:pPr>
            <a:r>
              <a:rPr lang="en-US" sz="2000" dirty="0"/>
              <a:t>The rate at which work is done or the energy is transformed</a:t>
            </a:r>
          </a:p>
          <a:p>
            <a:pPr>
              <a:lnSpc>
                <a:spcPct val="90000"/>
              </a:lnSpc>
            </a:pPr>
            <a:r>
              <a:rPr lang="en-US" sz="2800" dirty="0"/>
              <a:t>What is the energy transformed when an infinitesimal charge </a:t>
            </a:r>
            <a:r>
              <a:rPr lang="en-US" sz="2800" dirty="0" err="1"/>
              <a:t>dq</a:t>
            </a:r>
            <a:r>
              <a:rPr lang="en-US" sz="2800" dirty="0"/>
              <a:t> moves through a potential difference V?</a:t>
            </a:r>
          </a:p>
          <a:p>
            <a:pPr lvl="1">
              <a:lnSpc>
                <a:spcPct val="90000"/>
              </a:lnSpc>
            </a:pPr>
            <a:r>
              <a:rPr lang="en-US" sz="2400" dirty="0" err="1"/>
              <a:t>dU</a:t>
            </a:r>
            <a:r>
              <a:rPr lang="en-US" sz="2400" dirty="0"/>
              <a:t>=</a:t>
            </a:r>
            <a:r>
              <a:rPr lang="en-US" sz="2400" dirty="0" err="1"/>
              <a:t>Vdq</a:t>
            </a:r>
            <a:endParaRPr lang="en-US" sz="2400" dirty="0"/>
          </a:p>
          <a:p>
            <a:pPr lvl="1">
              <a:lnSpc>
                <a:spcPct val="90000"/>
              </a:lnSpc>
            </a:pPr>
            <a:r>
              <a:rPr lang="en-US" sz="2400" dirty="0"/>
              <a:t>If </a:t>
            </a:r>
            <a:r>
              <a:rPr lang="en-US" sz="2400" dirty="0" err="1"/>
              <a:t>dt</a:t>
            </a:r>
            <a:r>
              <a:rPr lang="en-US" sz="2400" dirty="0"/>
              <a:t> is the time required for an amount of charge </a:t>
            </a:r>
            <a:r>
              <a:rPr lang="en-US" sz="2400" dirty="0" err="1"/>
              <a:t>dq</a:t>
            </a:r>
            <a:r>
              <a:rPr lang="en-US" sz="2400" dirty="0"/>
              <a:t> to move through the potential difference V, the power P is </a:t>
            </a:r>
          </a:p>
          <a:p>
            <a:pPr lvl="1">
              <a:lnSpc>
                <a:spcPct val="90000"/>
              </a:lnSpc>
            </a:pPr>
            <a:r>
              <a:rPr lang="en-US" sz="2400" dirty="0"/>
              <a:t> </a:t>
            </a:r>
          </a:p>
          <a:p>
            <a:pPr lvl="1">
              <a:lnSpc>
                <a:spcPct val="90000"/>
              </a:lnSpc>
            </a:pPr>
            <a:r>
              <a:rPr lang="en-US" sz="2400" dirty="0"/>
              <a:t>Thus, we obtain                  .  </a:t>
            </a:r>
          </a:p>
          <a:p>
            <a:pPr lvl="1">
              <a:lnSpc>
                <a:spcPct val="90000"/>
              </a:lnSpc>
            </a:pPr>
            <a:r>
              <a:rPr lang="en-US" sz="2400" dirty="0"/>
              <a:t>What is the unit?</a:t>
            </a:r>
          </a:p>
          <a:p>
            <a:pPr lvl="1">
              <a:lnSpc>
                <a:spcPct val="90000"/>
              </a:lnSpc>
            </a:pPr>
            <a:r>
              <a:rPr lang="en-US" sz="2400" dirty="0"/>
              <a:t>What kind of quantity is the electrical power? </a:t>
            </a:r>
          </a:p>
          <a:p>
            <a:pPr lvl="2">
              <a:lnSpc>
                <a:spcPct val="90000"/>
              </a:lnSpc>
            </a:pPr>
            <a:r>
              <a:rPr lang="en-US" sz="2000" dirty="0"/>
              <a:t>Scalar</a:t>
            </a:r>
          </a:p>
          <a:p>
            <a:pPr lvl="1">
              <a:lnSpc>
                <a:spcPct val="90000"/>
              </a:lnSpc>
            </a:pPr>
            <a:r>
              <a:rPr lang="en-US" sz="2400" u="sng" dirty="0">
                <a:solidFill>
                  <a:srgbClr val="CC0000"/>
                </a:solidFill>
              </a:rPr>
              <a:t>P=IV can apply to any </a:t>
            </a:r>
            <a:r>
              <a:rPr lang="en-US" sz="2400" u="sng" dirty="0" smtClean="0">
                <a:solidFill>
                  <a:srgbClr val="CC0000"/>
                </a:solidFill>
              </a:rPr>
              <a:t>devices, </a:t>
            </a:r>
            <a:r>
              <a:rPr lang="en-US" sz="2400" u="sng" dirty="0">
                <a:solidFill>
                  <a:srgbClr val="CC0000"/>
                </a:solidFill>
              </a:rPr>
              <a:t>while the formula </a:t>
            </a:r>
            <a:r>
              <a:rPr lang="en-US" sz="2400" u="sng" dirty="0" smtClean="0">
                <a:solidFill>
                  <a:srgbClr val="CC0000"/>
                </a:solidFill>
              </a:rPr>
              <a:t>with the </a:t>
            </a:r>
            <a:r>
              <a:rPr lang="en-US" sz="2400" u="sng" dirty="0">
                <a:solidFill>
                  <a:srgbClr val="CC0000"/>
                </a:solidFill>
              </a:rPr>
              <a:t>resistance can only apply to </a:t>
            </a:r>
            <a:r>
              <a:rPr lang="en-US" sz="2400" u="sng" dirty="0" smtClean="0">
                <a:solidFill>
                  <a:srgbClr val="CC0000"/>
                </a:solidFill>
              </a:rPr>
              <a:t>devices that has resistance.</a:t>
            </a:r>
            <a:endParaRPr lang="en-US" sz="2400" u="sng" dirty="0">
              <a:solidFill>
                <a:srgbClr val="CC0000"/>
              </a:solidFill>
            </a:endParaRPr>
          </a:p>
        </p:txBody>
      </p:sp>
      <p:graphicFrame>
        <p:nvGraphicFramePr>
          <p:cNvPr id="301060" name="Object 4"/>
          <p:cNvGraphicFramePr>
            <a:graphicFrameLocks noChangeAspect="1"/>
          </p:cNvGraphicFramePr>
          <p:nvPr>
            <p:extLst>
              <p:ext uri="{D42A27DB-BD31-4B8C-83A1-F6EECF244321}">
                <p14:modId xmlns:p14="http://schemas.microsoft.com/office/powerpoint/2010/main" val="2124529006"/>
              </p:ext>
            </p:extLst>
          </p:nvPr>
        </p:nvGraphicFramePr>
        <p:xfrm>
          <a:off x="855663" y="3641725"/>
          <a:ext cx="530225" cy="336550"/>
        </p:xfrm>
        <a:graphic>
          <a:graphicData uri="http://schemas.openxmlformats.org/presentationml/2006/ole">
            <mc:AlternateContent xmlns:mc="http://schemas.openxmlformats.org/markup-compatibility/2006">
              <mc:Choice xmlns:v="urn:schemas-microsoft-com:vml" Requires="v">
                <p:oleObj spid="_x0000_s129909" name="Equation" r:id="rId3" imgW="253800" imgH="152280" progId="Equation.DSMT4">
                  <p:embed/>
                </p:oleObj>
              </mc:Choice>
              <mc:Fallback>
                <p:oleObj name="Equation" r:id="rId3" imgW="253800" imgH="152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3641725"/>
                        <a:ext cx="530225" cy="33655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pSp>
        <p:nvGrpSpPr>
          <p:cNvPr id="2" name="Group 5"/>
          <p:cNvGrpSpPr>
            <a:grpSpLocks/>
          </p:cNvGrpSpPr>
          <p:nvPr/>
        </p:nvGrpSpPr>
        <p:grpSpPr bwMode="auto">
          <a:xfrm>
            <a:off x="2608263" y="3505200"/>
            <a:ext cx="2954337" cy="533400"/>
            <a:chOff x="2651" y="2976"/>
            <a:chExt cx="1861" cy="336"/>
          </a:xfrm>
        </p:grpSpPr>
        <p:sp>
          <p:nvSpPr>
            <p:cNvPr id="301062" name="Oval 6"/>
            <p:cNvSpPr>
              <a:spLocks noChangeArrowheads="1"/>
            </p:cNvSpPr>
            <p:nvPr/>
          </p:nvSpPr>
          <p:spPr bwMode="auto">
            <a:xfrm>
              <a:off x="2651" y="2976"/>
              <a:ext cx="528" cy="336"/>
            </a:xfrm>
            <a:prstGeom prst="ellipse">
              <a:avLst/>
            </a:prstGeom>
            <a:noFill/>
            <a:ln w="28575">
              <a:solidFill>
                <a:srgbClr val="CC0000"/>
              </a:solidFill>
              <a:round/>
              <a:headEnd/>
              <a:tailEnd/>
            </a:ln>
            <a:effectLst/>
          </p:spPr>
          <p:txBody>
            <a:bodyPr anchor="ctr">
              <a:prstTxWarp prst="textNoShape">
                <a:avLst/>
              </a:prstTxWarp>
              <a:spAutoFit/>
            </a:bodyPr>
            <a:lstStyle/>
            <a:p>
              <a:endParaRPr lang="en-US"/>
            </a:p>
          </p:txBody>
        </p:sp>
        <p:sp>
          <p:nvSpPr>
            <p:cNvPr id="301063" name="Text Box 7"/>
            <p:cNvSpPr txBox="1">
              <a:spLocks noChangeArrowheads="1"/>
            </p:cNvSpPr>
            <p:nvPr/>
          </p:nvSpPr>
          <p:spPr bwMode="auto">
            <a:xfrm>
              <a:off x="3563" y="3010"/>
              <a:ext cx="949" cy="268"/>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2000" b="1">
                  <a:solidFill>
                    <a:srgbClr val="CC0000"/>
                  </a:solidFill>
                  <a:latin typeface="Arial Narrow" charset="0"/>
                </a:rPr>
                <a:t>What is this?</a:t>
              </a:r>
            </a:p>
          </p:txBody>
        </p:sp>
        <p:cxnSp>
          <p:nvCxnSpPr>
            <p:cNvPr id="301064" name="AutoShape 8"/>
            <p:cNvCxnSpPr>
              <a:cxnSpLocks noChangeShapeType="1"/>
              <a:stCxn id="301063" idx="1"/>
              <a:endCxn id="301062" idx="6"/>
            </p:cNvCxnSpPr>
            <p:nvPr/>
          </p:nvCxnSpPr>
          <p:spPr bwMode="auto">
            <a:xfrm rot="10800000">
              <a:off x="3188" y="3144"/>
              <a:ext cx="366" cy="0"/>
            </a:xfrm>
            <a:prstGeom prst="straightConnector1">
              <a:avLst/>
            </a:prstGeom>
            <a:noFill/>
            <a:ln w="28575">
              <a:solidFill>
                <a:srgbClr val="CC0000"/>
              </a:solidFill>
              <a:round/>
              <a:headEnd/>
              <a:tailEnd type="triangle" w="med" len="med"/>
            </a:ln>
            <a:effectLst/>
          </p:spPr>
        </p:cxnSp>
      </p:grpSp>
      <p:graphicFrame>
        <p:nvGraphicFramePr>
          <p:cNvPr id="301065" name="Object 9"/>
          <p:cNvGraphicFramePr>
            <a:graphicFrameLocks noChangeAspect="1"/>
          </p:cNvGraphicFramePr>
          <p:nvPr>
            <p:extLst>
              <p:ext uri="{D42A27DB-BD31-4B8C-83A1-F6EECF244321}">
                <p14:modId xmlns:p14="http://schemas.microsoft.com/office/powerpoint/2010/main" val="748405173"/>
              </p:ext>
            </p:extLst>
          </p:nvPr>
        </p:nvGraphicFramePr>
        <p:xfrm>
          <a:off x="1370013" y="3584575"/>
          <a:ext cx="1085850" cy="449263"/>
        </p:xfrm>
        <a:graphic>
          <a:graphicData uri="http://schemas.openxmlformats.org/presentationml/2006/ole">
            <mc:AlternateContent xmlns:mc="http://schemas.openxmlformats.org/markup-compatibility/2006">
              <mc:Choice xmlns:v="urn:schemas-microsoft-com:vml" Requires="v">
                <p:oleObj spid="_x0000_s129910" name="Equation" r:id="rId5" imgW="520560" imgH="203040" progId="Equation.DSMT4">
                  <p:embed/>
                </p:oleObj>
              </mc:Choice>
              <mc:Fallback>
                <p:oleObj name="Equation" r:id="rId5" imgW="52056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013" y="3584575"/>
                        <a:ext cx="1085850" cy="44926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01066" name="Object 10"/>
          <p:cNvGraphicFramePr>
            <a:graphicFrameLocks noChangeAspect="1"/>
          </p:cNvGraphicFramePr>
          <p:nvPr>
            <p:extLst>
              <p:ext uri="{D42A27DB-BD31-4B8C-83A1-F6EECF244321}">
                <p14:modId xmlns:p14="http://schemas.microsoft.com/office/powerpoint/2010/main" val="634022132"/>
              </p:ext>
            </p:extLst>
          </p:nvPr>
        </p:nvGraphicFramePr>
        <p:xfrm>
          <a:off x="2392363" y="3627438"/>
          <a:ext cx="292100" cy="365125"/>
        </p:xfrm>
        <a:graphic>
          <a:graphicData uri="http://schemas.openxmlformats.org/presentationml/2006/ole">
            <mc:AlternateContent xmlns:mc="http://schemas.openxmlformats.org/markup-compatibility/2006">
              <mc:Choice xmlns:v="urn:schemas-microsoft-com:vml" Requires="v">
                <p:oleObj spid="_x0000_s129911" name="Equation" r:id="rId7" imgW="139680" imgH="164880" progId="Equation.DSMT4">
                  <p:embed/>
                </p:oleObj>
              </mc:Choice>
              <mc:Fallback>
                <p:oleObj name="Equation" r:id="rId7" imgW="139680" imgH="1648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63" y="3627438"/>
                        <a:ext cx="292100" cy="3651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01067" name="Object 11"/>
          <p:cNvGraphicFramePr>
            <a:graphicFrameLocks noChangeAspect="1"/>
          </p:cNvGraphicFramePr>
          <p:nvPr>
            <p:extLst>
              <p:ext uri="{D42A27DB-BD31-4B8C-83A1-F6EECF244321}">
                <p14:modId xmlns:p14="http://schemas.microsoft.com/office/powerpoint/2010/main" val="196116110"/>
              </p:ext>
            </p:extLst>
          </p:nvPr>
        </p:nvGraphicFramePr>
        <p:xfrm>
          <a:off x="2601913" y="3581400"/>
          <a:ext cx="768350" cy="449263"/>
        </p:xfrm>
        <a:graphic>
          <a:graphicData uri="http://schemas.openxmlformats.org/presentationml/2006/ole">
            <mc:AlternateContent xmlns:mc="http://schemas.openxmlformats.org/markup-compatibility/2006">
              <mc:Choice xmlns:v="urn:schemas-microsoft-com:vml" Requires="v">
                <p:oleObj spid="_x0000_s129912" name="Equation" r:id="rId9" imgW="368280" imgH="203040" progId="Equation.DSMT4">
                  <p:embed/>
                </p:oleObj>
              </mc:Choice>
              <mc:Fallback>
                <p:oleObj name="Equation" r:id="rId9" imgW="36828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1913" y="3581400"/>
                        <a:ext cx="768350" cy="44926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01068" name="Object 12"/>
          <p:cNvGraphicFramePr>
            <a:graphicFrameLocks noChangeAspect="1"/>
          </p:cNvGraphicFramePr>
          <p:nvPr/>
        </p:nvGraphicFramePr>
        <p:xfrm>
          <a:off x="3011488" y="4038600"/>
          <a:ext cx="874712" cy="365125"/>
        </p:xfrm>
        <a:graphic>
          <a:graphicData uri="http://schemas.openxmlformats.org/presentationml/2006/ole">
            <mc:AlternateContent xmlns:mc="http://schemas.openxmlformats.org/markup-compatibility/2006">
              <mc:Choice xmlns:v="urn:schemas-microsoft-com:vml" Requires="v">
                <p:oleObj spid="_x0000_s129913" name="Equation" r:id="rId11" imgW="419040" imgH="164880" progId="Equation.DSMT4">
                  <p:embed/>
                </p:oleObj>
              </mc:Choice>
              <mc:Fallback>
                <p:oleObj name="Equation" r:id="rId11" imgW="41904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1488" y="4038600"/>
                        <a:ext cx="874712" cy="365125"/>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01069" name="Text Box 13"/>
          <p:cNvSpPr txBox="1">
            <a:spLocks noChangeArrowheads="1"/>
          </p:cNvSpPr>
          <p:nvPr/>
        </p:nvSpPr>
        <p:spPr bwMode="auto">
          <a:xfrm>
            <a:off x="3048000" y="4495800"/>
            <a:ext cx="1371600" cy="425450"/>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2000" b="1">
                <a:solidFill>
                  <a:srgbClr val="CC0000"/>
                </a:solidFill>
                <a:latin typeface="Arial Narrow" charset="0"/>
              </a:rPr>
              <a:t>Watts = J/s </a:t>
            </a:r>
          </a:p>
        </p:txBody>
      </p:sp>
      <p:graphicFrame>
        <p:nvGraphicFramePr>
          <p:cNvPr id="301070" name="Object 14"/>
          <p:cNvGraphicFramePr>
            <a:graphicFrameLocks noChangeAspect="1"/>
          </p:cNvGraphicFramePr>
          <p:nvPr/>
        </p:nvGraphicFramePr>
        <p:xfrm>
          <a:off x="6735763" y="3776663"/>
          <a:ext cx="1722437" cy="871537"/>
        </p:xfrm>
        <a:graphic>
          <a:graphicData uri="http://schemas.openxmlformats.org/presentationml/2006/ole">
            <mc:AlternateContent xmlns:mc="http://schemas.openxmlformats.org/markup-compatibility/2006">
              <mc:Choice xmlns:v="urn:schemas-microsoft-com:vml" Requires="v">
                <p:oleObj spid="_x0000_s129914" name="Equation" r:id="rId13" imgW="825480" imgH="393480" progId="Equation.DSMT4">
                  <p:embed/>
                </p:oleObj>
              </mc:Choice>
              <mc:Fallback>
                <p:oleObj name="Equation" r:id="rId13" imgW="82548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5763" y="3776663"/>
                        <a:ext cx="1722437" cy="871537"/>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01071" name="Text Box 15"/>
          <p:cNvSpPr txBox="1">
            <a:spLocks noChangeArrowheads="1"/>
          </p:cNvSpPr>
          <p:nvPr/>
        </p:nvSpPr>
        <p:spPr bwMode="auto">
          <a:xfrm>
            <a:off x="4267200" y="4013200"/>
            <a:ext cx="2438400" cy="396875"/>
          </a:xfrm>
          <a:prstGeom prst="rect">
            <a:avLst/>
          </a:prstGeom>
          <a:noFill/>
          <a:ln w="28575">
            <a:noFill/>
            <a:miter lim="800000"/>
            <a:headEnd/>
            <a:tailEnd/>
          </a:ln>
          <a:effectLst/>
        </p:spPr>
        <p:txBody>
          <a:bodyPr>
            <a:prstTxWarp prst="textNoShape">
              <a:avLst/>
            </a:prstTxWarp>
            <a:spAutoFit/>
          </a:bodyPr>
          <a:lstStyle/>
          <a:p>
            <a:r>
              <a:rPr lang="en-US" sz="2000" b="1">
                <a:solidFill>
                  <a:srgbClr val="660066"/>
                </a:solidFill>
                <a:latin typeface="Arial Narrow" charset="0"/>
              </a:rPr>
              <a:t>In terms of resistance </a:t>
            </a:r>
          </a:p>
        </p:txBody>
      </p:sp>
    </p:spTree>
    <p:extLst>
      <p:ext uri="{BB962C8B-B14F-4D97-AF65-F5344CB8AC3E}">
        <p14:creationId xmlns:p14="http://schemas.microsoft.com/office/powerpoint/2010/main" val="118536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33424</TotalTime>
  <Words>1582</Words>
  <Application>Microsoft Macintosh PowerPoint</Application>
  <PresentationFormat>On-screen Show (4:3)</PresentationFormat>
  <Paragraphs>192</Paragraphs>
  <Slides>16</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Arial Narrow</vt:lpstr>
      <vt:lpstr>Edwardian Script ITC</vt:lpstr>
      <vt:lpstr>Lucida Grande</vt:lpstr>
      <vt:lpstr>Monotype Corsiva</vt:lpstr>
      <vt:lpstr>ＭＳ Ｐゴシック</vt:lpstr>
      <vt:lpstr>Symbol</vt:lpstr>
      <vt:lpstr>Times New Roman</vt:lpstr>
      <vt:lpstr>Wingdings</vt:lpstr>
      <vt:lpstr>Arial</vt:lpstr>
      <vt:lpstr>phys1443-spring02</vt:lpstr>
      <vt:lpstr>Equation</vt:lpstr>
      <vt:lpstr>PHYS 1444 – Section 002 Lecture #14</vt:lpstr>
      <vt:lpstr>Announcements</vt:lpstr>
      <vt:lpstr>Special Project #5</vt:lpstr>
      <vt:lpstr>PowerPoint Presentation</vt:lpstr>
      <vt:lpstr>PowerPoint Presentation</vt:lpstr>
      <vt:lpstr>PowerPoint Presentation</vt:lpstr>
      <vt:lpstr>ProtoDUNE DP Cryostat </vt:lpstr>
      <vt:lpstr>Example 25 – 5 </vt:lpstr>
      <vt:lpstr>Electric Power</vt:lpstr>
      <vt:lpstr>Example 25 – 11 </vt:lpstr>
      <vt:lpstr>Example 25 – 13 </vt:lpstr>
      <vt:lpstr> Superconductivity</vt:lpstr>
      <vt:lpstr>Critical Temperature of Superconductors</vt:lpstr>
      <vt:lpstr> Electric Hazards: Leakage Currents</vt:lpstr>
      <vt:lpstr> EMF and Terminal Voltage</vt:lpstr>
      <vt:lpstr> EMF and Terminal Voltage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730</cp:revision>
  <dcterms:created xsi:type="dcterms:W3CDTF">2012-01-19T04:21:20Z</dcterms:created>
  <dcterms:modified xsi:type="dcterms:W3CDTF">2017-10-23T21:04:57Z</dcterms:modified>
</cp:coreProperties>
</file>