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3" r:id="rId2"/>
    <p:sldId id="482" r:id="rId3"/>
    <p:sldId id="721" r:id="rId4"/>
    <p:sldId id="688" r:id="rId5"/>
    <p:sldId id="689" r:id="rId6"/>
    <p:sldId id="671" r:id="rId7"/>
    <p:sldId id="672" r:id="rId8"/>
    <p:sldId id="673" r:id="rId9"/>
    <p:sldId id="674" r:id="rId10"/>
    <p:sldId id="675" r:id="rId11"/>
    <p:sldId id="676" r:id="rId12"/>
    <p:sldId id="677" r:id="rId13"/>
    <p:sldId id="678" r:id="rId14"/>
    <p:sldId id="679" r:id="rId15"/>
    <p:sldId id="680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3C5A77"/>
    <a:srgbClr val="660066"/>
    <a:srgbClr val="FFFFCC"/>
    <a:srgbClr val="CC6600"/>
    <a:srgbClr val="FF0066"/>
    <a:srgbClr val="CC00CC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60"/>
    <p:restoredTop sz="86402"/>
  </p:normalViewPr>
  <p:slideViewPr>
    <p:cSldViewPr>
      <p:cViewPr varScale="1">
        <p:scale>
          <a:sx n="97" d="100"/>
          <a:sy n="97" d="100"/>
        </p:scale>
        <p:origin x="208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wmf"/><Relationship Id="rId12" Type="http://schemas.openxmlformats.org/officeDocument/2006/relationships/image" Target="../media/image18.wmf"/><Relationship Id="rId13" Type="http://schemas.openxmlformats.org/officeDocument/2006/relationships/image" Target="../media/image19.wmf"/><Relationship Id="rId14" Type="http://schemas.openxmlformats.org/officeDocument/2006/relationships/image" Target="../media/image20.wmf"/><Relationship Id="rId15" Type="http://schemas.openxmlformats.org/officeDocument/2006/relationships/image" Target="../media/image21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8" Type="http://schemas.openxmlformats.org/officeDocument/2006/relationships/image" Target="../media/image14.wmf"/><Relationship Id="rId9" Type="http://schemas.openxmlformats.org/officeDocument/2006/relationships/image" Target="../media/image15.wmf"/><Relationship Id="rId10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3.wmf"/><Relationship Id="rId2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0.wmf"/><Relationship Id="rId12" Type="http://schemas.openxmlformats.org/officeDocument/2006/relationships/image" Target="../media/image41.wmf"/><Relationship Id="rId13" Type="http://schemas.openxmlformats.org/officeDocument/2006/relationships/image" Target="../media/image42.wmf"/><Relationship Id="rId14" Type="http://schemas.openxmlformats.org/officeDocument/2006/relationships/image" Target="../media/image43.wmf"/><Relationship Id="rId15" Type="http://schemas.openxmlformats.org/officeDocument/2006/relationships/image" Target="../media/image44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9" Type="http://schemas.openxmlformats.org/officeDocument/2006/relationships/image" Target="../media/image38.wmf"/><Relationship Id="rId10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6.wmf"/><Relationship Id="rId12" Type="http://schemas.openxmlformats.org/officeDocument/2006/relationships/image" Target="../media/image57.wmf"/><Relationship Id="rId13" Type="http://schemas.openxmlformats.org/officeDocument/2006/relationships/image" Target="../media/image58.wmf"/><Relationship Id="rId14" Type="http://schemas.openxmlformats.org/officeDocument/2006/relationships/image" Target="../media/image59.wmf"/><Relationship Id="rId15" Type="http://schemas.openxmlformats.org/officeDocument/2006/relationships/image" Target="../media/image60.wmf"/><Relationship Id="rId16" Type="http://schemas.openxmlformats.org/officeDocument/2006/relationships/image" Target="../media/image61.wmf"/><Relationship Id="rId17" Type="http://schemas.openxmlformats.org/officeDocument/2006/relationships/image" Target="../media/image62.wmf"/><Relationship Id="rId18" Type="http://schemas.openxmlformats.org/officeDocument/2006/relationships/image" Target="../media/image63.wmf"/><Relationship Id="rId1" Type="http://schemas.openxmlformats.org/officeDocument/2006/relationships/image" Target="../media/image46.wmf"/><Relationship Id="rId2" Type="http://schemas.openxmlformats.org/officeDocument/2006/relationships/image" Target="../media/image47.wmf"/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5" Type="http://schemas.openxmlformats.org/officeDocument/2006/relationships/image" Target="../media/image50.wmf"/><Relationship Id="rId6" Type="http://schemas.openxmlformats.org/officeDocument/2006/relationships/image" Target="../media/image51.wmf"/><Relationship Id="rId7" Type="http://schemas.openxmlformats.org/officeDocument/2006/relationships/image" Target="../media/image52.wmf"/><Relationship Id="rId8" Type="http://schemas.openxmlformats.org/officeDocument/2006/relationships/image" Target="../media/image53.wmf"/><Relationship Id="rId9" Type="http://schemas.openxmlformats.org/officeDocument/2006/relationships/image" Target="../media/image54.wmf"/><Relationship Id="rId10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3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3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5.bin"/><Relationship Id="rId21" Type="http://schemas.openxmlformats.org/officeDocument/2006/relationships/image" Target="../media/image38.wmf"/><Relationship Id="rId22" Type="http://schemas.openxmlformats.org/officeDocument/2006/relationships/oleObject" Target="../embeddings/oleObject36.bin"/><Relationship Id="rId23" Type="http://schemas.openxmlformats.org/officeDocument/2006/relationships/image" Target="../media/image39.wmf"/><Relationship Id="rId24" Type="http://schemas.openxmlformats.org/officeDocument/2006/relationships/oleObject" Target="../embeddings/oleObject37.bin"/><Relationship Id="rId25" Type="http://schemas.openxmlformats.org/officeDocument/2006/relationships/image" Target="../media/image40.wmf"/><Relationship Id="rId26" Type="http://schemas.openxmlformats.org/officeDocument/2006/relationships/oleObject" Target="../embeddings/oleObject38.bin"/><Relationship Id="rId27" Type="http://schemas.openxmlformats.org/officeDocument/2006/relationships/image" Target="../media/image41.wmf"/><Relationship Id="rId28" Type="http://schemas.openxmlformats.org/officeDocument/2006/relationships/oleObject" Target="../embeddings/oleObject39.bin"/><Relationship Id="rId29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30" Type="http://schemas.openxmlformats.org/officeDocument/2006/relationships/oleObject" Target="../embeddings/oleObject40.bin"/><Relationship Id="rId31" Type="http://schemas.openxmlformats.org/officeDocument/2006/relationships/image" Target="../media/image43.wmf"/><Relationship Id="rId32" Type="http://schemas.openxmlformats.org/officeDocument/2006/relationships/oleObject" Target="../embeddings/oleObject41.bin"/><Relationship Id="rId9" Type="http://schemas.openxmlformats.org/officeDocument/2006/relationships/image" Target="../media/image45.jpeg"/><Relationship Id="rId6" Type="http://schemas.openxmlformats.org/officeDocument/2006/relationships/image" Target="../media/image31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2.wmf"/><Relationship Id="rId33" Type="http://schemas.openxmlformats.org/officeDocument/2006/relationships/image" Target="../media/image44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34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35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36.wmf"/><Relationship Id="rId18" Type="http://schemas.openxmlformats.org/officeDocument/2006/relationships/oleObject" Target="../embeddings/oleObject34.bin"/><Relationship Id="rId19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50.bin"/><Relationship Id="rId21" Type="http://schemas.openxmlformats.org/officeDocument/2006/relationships/image" Target="../media/image54.wmf"/><Relationship Id="rId22" Type="http://schemas.openxmlformats.org/officeDocument/2006/relationships/oleObject" Target="../embeddings/oleObject51.bin"/><Relationship Id="rId23" Type="http://schemas.openxmlformats.org/officeDocument/2006/relationships/image" Target="../media/image55.wmf"/><Relationship Id="rId24" Type="http://schemas.openxmlformats.org/officeDocument/2006/relationships/oleObject" Target="../embeddings/oleObject52.bin"/><Relationship Id="rId25" Type="http://schemas.openxmlformats.org/officeDocument/2006/relationships/image" Target="../media/image56.wmf"/><Relationship Id="rId26" Type="http://schemas.openxmlformats.org/officeDocument/2006/relationships/oleObject" Target="../embeddings/oleObject53.bin"/><Relationship Id="rId27" Type="http://schemas.openxmlformats.org/officeDocument/2006/relationships/image" Target="../media/image57.wmf"/><Relationship Id="rId28" Type="http://schemas.openxmlformats.org/officeDocument/2006/relationships/oleObject" Target="../embeddings/oleObject54.bin"/><Relationship Id="rId29" Type="http://schemas.openxmlformats.org/officeDocument/2006/relationships/image" Target="../media/image5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4.jpeg"/><Relationship Id="rId4" Type="http://schemas.openxmlformats.org/officeDocument/2006/relationships/oleObject" Target="../embeddings/oleObject42.bin"/><Relationship Id="rId5" Type="http://schemas.openxmlformats.org/officeDocument/2006/relationships/image" Target="../media/image46.wmf"/><Relationship Id="rId30" Type="http://schemas.openxmlformats.org/officeDocument/2006/relationships/oleObject" Target="../embeddings/oleObject55.bin"/><Relationship Id="rId31" Type="http://schemas.openxmlformats.org/officeDocument/2006/relationships/image" Target="../media/image59.wmf"/><Relationship Id="rId32" Type="http://schemas.openxmlformats.org/officeDocument/2006/relationships/oleObject" Target="../embeddings/oleObject56.bin"/><Relationship Id="rId9" Type="http://schemas.openxmlformats.org/officeDocument/2006/relationships/image" Target="../media/image48.wmf"/><Relationship Id="rId6" Type="http://schemas.openxmlformats.org/officeDocument/2006/relationships/oleObject" Target="../embeddings/oleObject43.bin"/><Relationship Id="rId7" Type="http://schemas.openxmlformats.org/officeDocument/2006/relationships/image" Target="../media/image47.wmf"/><Relationship Id="rId8" Type="http://schemas.openxmlformats.org/officeDocument/2006/relationships/oleObject" Target="../embeddings/oleObject44.bin"/><Relationship Id="rId33" Type="http://schemas.openxmlformats.org/officeDocument/2006/relationships/image" Target="../media/image60.wmf"/><Relationship Id="rId34" Type="http://schemas.openxmlformats.org/officeDocument/2006/relationships/oleObject" Target="../embeddings/oleObject57.bin"/><Relationship Id="rId35" Type="http://schemas.openxmlformats.org/officeDocument/2006/relationships/image" Target="../media/image61.wmf"/><Relationship Id="rId36" Type="http://schemas.openxmlformats.org/officeDocument/2006/relationships/oleObject" Target="../embeddings/oleObject58.bin"/><Relationship Id="rId10" Type="http://schemas.openxmlformats.org/officeDocument/2006/relationships/oleObject" Target="../embeddings/oleObject45.bin"/><Relationship Id="rId11" Type="http://schemas.openxmlformats.org/officeDocument/2006/relationships/image" Target="../media/image49.wmf"/><Relationship Id="rId12" Type="http://schemas.openxmlformats.org/officeDocument/2006/relationships/oleObject" Target="../embeddings/oleObject46.bin"/><Relationship Id="rId13" Type="http://schemas.openxmlformats.org/officeDocument/2006/relationships/image" Target="../media/image50.wmf"/><Relationship Id="rId14" Type="http://schemas.openxmlformats.org/officeDocument/2006/relationships/oleObject" Target="../embeddings/oleObject47.bin"/><Relationship Id="rId15" Type="http://schemas.openxmlformats.org/officeDocument/2006/relationships/image" Target="../media/image51.wmf"/><Relationship Id="rId16" Type="http://schemas.openxmlformats.org/officeDocument/2006/relationships/oleObject" Target="../embeddings/oleObject48.bin"/><Relationship Id="rId17" Type="http://schemas.openxmlformats.org/officeDocument/2006/relationships/image" Target="../media/image52.wmf"/><Relationship Id="rId18" Type="http://schemas.openxmlformats.org/officeDocument/2006/relationships/oleObject" Target="../embeddings/oleObject49.bin"/><Relationship Id="rId19" Type="http://schemas.openxmlformats.org/officeDocument/2006/relationships/image" Target="../media/image53.wmf"/><Relationship Id="rId37" Type="http://schemas.openxmlformats.org/officeDocument/2006/relationships/image" Target="../media/image62.wmf"/><Relationship Id="rId38" Type="http://schemas.openxmlformats.org/officeDocument/2006/relationships/oleObject" Target="../embeddings/oleObject59.bin"/><Relationship Id="rId39" Type="http://schemas.openxmlformats.org/officeDocument/2006/relationships/image" Target="../media/image6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4" Type="http://schemas.openxmlformats.org/officeDocument/2006/relationships/oleObject" Target="../embeddings/oleObject60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4" Type="http://schemas.openxmlformats.org/officeDocument/2006/relationships/image" Target="../media/image3.wmf"/><Relationship Id="rId5" Type="http://schemas.openxmlformats.org/officeDocument/2006/relationships/image" Target="../media/image66.jpe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image" Target="../media/image6.jpeg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12.bin"/><Relationship Id="rId21" Type="http://schemas.openxmlformats.org/officeDocument/2006/relationships/image" Target="../media/image15.wmf"/><Relationship Id="rId22" Type="http://schemas.openxmlformats.org/officeDocument/2006/relationships/oleObject" Target="../embeddings/oleObject13.bin"/><Relationship Id="rId23" Type="http://schemas.openxmlformats.org/officeDocument/2006/relationships/image" Target="../media/image16.wmf"/><Relationship Id="rId24" Type="http://schemas.openxmlformats.org/officeDocument/2006/relationships/oleObject" Target="../embeddings/oleObject14.bin"/><Relationship Id="rId25" Type="http://schemas.openxmlformats.org/officeDocument/2006/relationships/image" Target="../media/image17.wmf"/><Relationship Id="rId26" Type="http://schemas.openxmlformats.org/officeDocument/2006/relationships/oleObject" Target="../embeddings/oleObject15.bin"/><Relationship Id="rId27" Type="http://schemas.openxmlformats.org/officeDocument/2006/relationships/image" Target="../media/image18.wmf"/><Relationship Id="rId28" Type="http://schemas.openxmlformats.org/officeDocument/2006/relationships/oleObject" Target="../embeddings/oleObject16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5" Type="http://schemas.openxmlformats.org/officeDocument/2006/relationships/image" Target="../media/image23.jpeg"/><Relationship Id="rId30" Type="http://schemas.openxmlformats.org/officeDocument/2006/relationships/oleObject" Target="../embeddings/oleObject17.bin"/><Relationship Id="rId31" Type="http://schemas.openxmlformats.org/officeDocument/2006/relationships/image" Target="../media/image20.wmf"/><Relationship Id="rId32" Type="http://schemas.openxmlformats.org/officeDocument/2006/relationships/oleObject" Target="../embeddings/oleObject18.bin"/><Relationship Id="rId9" Type="http://schemas.openxmlformats.org/officeDocument/2006/relationships/image" Target="../media/image9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6.bin"/><Relationship Id="rId33" Type="http://schemas.openxmlformats.org/officeDocument/2006/relationships/image" Target="../media/image21.wmf"/><Relationship Id="rId34" Type="http://schemas.openxmlformats.org/officeDocument/2006/relationships/oleObject" Target="../embeddings/oleObject19.bin"/><Relationship Id="rId35" Type="http://schemas.openxmlformats.org/officeDocument/2006/relationships/image" Target="../media/image22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12.wmf"/><Relationship Id="rId16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18" Type="http://schemas.openxmlformats.org/officeDocument/2006/relationships/oleObject" Target="../embeddings/oleObject11.bin"/><Relationship Id="rId1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4.wmf"/><Relationship Id="rId7" Type="http://schemas.openxmlformats.org/officeDocument/2006/relationships/image" Target="../media/image25.jpeg"/><Relationship Id="rId8" Type="http://schemas.openxmlformats.org/officeDocument/2006/relationships/image" Target="../media/image26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1444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1332" y="1447800"/>
            <a:ext cx="2693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Oct. 30,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 err="1" smtClean="0">
                <a:solidFill>
                  <a:schemeClr val="accent2"/>
                </a:solidFill>
                <a:latin typeface="Monotype Corsiva" pitchFamily="-84" charset="0"/>
              </a:rPr>
              <a:t>Jaehoon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600200" y="2286000"/>
            <a:ext cx="7124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4000" dirty="0" smtClean="0">
                <a:latin typeface="Arial Narrow" charset="0"/>
              </a:rPr>
              <a:t>Chapter </a:t>
            </a:r>
            <a:r>
              <a:rPr lang="en-US" sz="4000" dirty="0">
                <a:latin typeface="Arial Narrow" charset="0"/>
              </a:rPr>
              <a:t>26</a:t>
            </a:r>
          </a:p>
          <a:p>
            <a:pPr marL="1352550" lvl="1" indent="-609600">
              <a:buFont typeface="Arial" charset="0"/>
              <a:buChar char="•"/>
            </a:pPr>
            <a:r>
              <a:rPr lang="en-US" sz="3600" dirty="0" smtClean="0">
                <a:latin typeface="Arial Narrow" charset="0"/>
              </a:rPr>
              <a:t>Resistance in series and parallel</a:t>
            </a:r>
          </a:p>
          <a:p>
            <a:pPr marL="1352550" lvl="1" indent="-609600">
              <a:buFont typeface="Arial" charset="0"/>
              <a:buChar char="•"/>
            </a:pPr>
            <a:r>
              <a:rPr lang="en-US" sz="3600" dirty="0" smtClean="0">
                <a:latin typeface="Arial Narrow" charset="0"/>
              </a:rPr>
              <a:t>Kirchhoff’s </a:t>
            </a:r>
            <a:r>
              <a:rPr lang="en-US" sz="3600" dirty="0">
                <a:latin typeface="Arial Narrow" charset="0"/>
              </a:rPr>
              <a:t>Rules</a:t>
            </a:r>
          </a:p>
          <a:p>
            <a:pPr marL="1352550" lvl="1" indent="-609600">
              <a:buFont typeface="Arial" charset="0"/>
              <a:buChar char="•"/>
            </a:pPr>
            <a:r>
              <a:rPr lang="en-US" sz="3600" dirty="0">
                <a:latin typeface="Arial Narrow" charset="0"/>
              </a:rPr>
              <a:t>EMFs in Series and </a:t>
            </a:r>
            <a:r>
              <a:rPr lang="en-US" sz="3600" dirty="0" smtClean="0">
                <a:latin typeface="Arial Narrow" charset="0"/>
              </a:rPr>
              <a:t>Parallel</a:t>
            </a:r>
            <a:endParaRPr lang="en-US" sz="3600" dirty="0">
              <a:latin typeface="Arial Narrow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92669" y="5594499"/>
            <a:ext cx="7389331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#9,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Monday, Nov.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6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!!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9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10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/>
              <a:t> Resister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4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49" name="Equation" r:id="rId5" imgW="698400" imgH="342720" progId="Equation.DSMT4">
                  <p:embed/>
                </p:oleObj>
              </mc:Choice>
              <mc:Fallback>
                <p:oleObj name="Equation" r:id="rId5" imgW="698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066800"/>
                        <a:ext cx="1436688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50" name="Equation" r:id="rId7" imgW="736560" imgH="419040" progId="Equation.DSMT4">
                  <p:embed/>
                </p:oleObj>
              </mc:Choice>
              <mc:Fallback>
                <p:oleObj name="Equation" r:id="rId7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2262188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Parallel Resister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51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606800"/>
                        <a:ext cx="15398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Resister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52" name="Equation" r:id="rId11" imgW="685800" imgH="342720" progId="Equation.DSMT4">
                  <p:embed/>
                </p:oleObj>
              </mc:Choice>
              <mc:Fallback>
                <p:oleObj name="Equation" r:id="rId11" imgW="685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953000"/>
                        <a:ext cx="1409700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1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86DD-CAE9-DC44-8D5F-2650E4352A5F}" type="slidenum">
              <a:rPr lang="en-US"/>
              <a:pPr/>
              <a:t>11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48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0050"/>
                        <a:ext cx="577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49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8302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0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13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1" name="Equation" r:id="rId10" imgW="368280" imgH="419040" progId="Equation.DSMT4">
                  <p:embed/>
                </p:oleObj>
              </mc:Choice>
              <mc:Fallback>
                <p:oleObj name="Equation" r:id="rId10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55900"/>
                        <a:ext cx="890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0" name="Object 14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2"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828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16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3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735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4" name="Equation" r:id="rId16" imgW="304560" imgH="203040" progId="Equation.DSMT4">
                  <p:embed/>
                </p:oleObj>
              </mc:Choice>
              <mc:Fallback>
                <p:oleObj name="Equation" r:id="rId16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86238"/>
                        <a:ext cx="5778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1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5" name="Equation" r:id="rId18" imgW="368280" imgH="444240" progId="Equation.DSMT4">
                  <p:embed/>
                </p:oleObj>
              </mc:Choice>
              <mc:Fallback>
                <p:oleObj name="Equation" r:id="rId18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6953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6" name="Object 2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6" name="Equation" r:id="rId20" imgW="241200" imgH="393480" progId="Equation.DSMT4">
                  <p:embed/>
                </p:oleObj>
              </mc:Choice>
              <mc:Fallback>
                <p:oleObj name="Equation" r:id="rId20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62400"/>
                        <a:ext cx="4556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7" name="Object 2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7" name="Equation" r:id="rId22" imgW="368280" imgH="444240" progId="Equation.DSMT4">
                  <p:embed/>
                </p:oleObj>
              </mc:Choice>
              <mc:Fallback>
                <p:oleObj name="Equation" r:id="rId22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4938"/>
                        <a:ext cx="695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8" name="Object 2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8" name="Equation" r:id="rId24" imgW="419040" imgH="393480" progId="Equation.DSMT4">
                  <p:embed/>
                </p:oleObj>
              </mc:Choice>
              <mc:Fallback>
                <p:oleObj name="Equation" r:id="rId24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62400"/>
                        <a:ext cx="7921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9" name="Object 2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59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191000"/>
                        <a:ext cx="4556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Car’s 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28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60" name="Equation" r:id="rId28" imgW="215640" imgH="152280" progId="Equation.DSMT4">
                  <p:embed/>
                </p:oleObj>
              </mc:Choice>
              <mc:Fallback>
                <p:oleObj name="Equation" r:id="rId28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082925"/>
                        <a:ext cx="523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5" name="Object 29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61" name="Equation" r:id="rId30" imgW="164880" imgH="368280" progId="Equation.DSMT4">
                  <p:embed/>
                </p:oleObj>
              </mc:Choice>
              <mc:Fallback>
                <p:oleObj name="Equation" r:id="rId30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4000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6" name="Object 30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62" name="Equation" r:id="rId32" imgW="164880" imgH="368280" progId="Equation.DSMT4">
                  <p:embed/>
                </p:oleObj>
              </mc:Choice>
              <mc:Fallback>
                <p:oleObj name="Equation" r:id="rId32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820988"/>
                        <a:ext cx="400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2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resister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resister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3363"/>
                        <a:ext cx="857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-</a:t>
            </a:r>
            <a:r>
              <a:rPr lang="en-US" sz="1800" b="1" dirty="0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resister?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534-CEB4-6140-93FE-0EA1FF9AFF86}" type="slidenum">
              <a:rPr lang="en-US"/>
              <a:pPr/>
              <a:t>13</a:t>
            </a:fld>
            <a:endParaRPr lang="en-US"/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circuits are very complicated to do the analysis using the simple combinations of resisters</a:t>
            </a:r>
          </a:p>
          <a:p>
            <a:pPr lvl="1">
              <a:lnSpc>
                <a:spcPct val="90000"/>
              </a:lnSpc>
            </a:pPr>
            <a:r>
              <a:rPr lang="en-US"/>
              <a:t>G. R. Kirchhoff devised two rules to deal with complicated circuits.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/>
              <a:t> Kirchhoff’s Rules – 1</a:t>
            </a:r>
            <a:r>
              <a:rPr lang="en-US" baseline="30000"/>
              <a:t>st</a:t>
            </a:r>
            <a:r>
              <a:rPr lang="en-US"/>
              <a:t> Rule</a:t>
            </a:r>
          </a:p>
        </p:txBody>
      </p:sp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1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Kirchhoff’s rules are based on </a:t>
            </a:r>
            <a:r>
              <a:rPr lang="en-US" sz="3200" b="1" u="sng" dirty="0">
                <a:solidFill>
                  <a:srgbClr val="FF0000"/>
                </a:solidFill>
                <a:latin typeface="Arial Narrow" charset="0"/>
              </a:rPr>
              <a:t>conservation of charge and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Kirchhoff’s 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rule: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 junction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rule, </a:t>
            </a:r>
            <a:r>
              <a:rPr lang="en-US" sz="2800" b="1" u="sng" dirty="0">
                <a:solidFill>
                  <a:srgbClr val="FF0000"/>
                </a:solidFill>
                <a:latin typeface="Arial Narrow" charset="0"/>
                <a:ea typeface="ＭＳ Ｐゴシック" charset="-128"/>
              </a:rPr>
              <a:t>charge conservation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any junction point, the sum of all currents entering the junction must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 equal 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3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ECFF-7D66-AA4A-8342-807F3767FDEC}" type="slidenum">
              <a:rPr lang="en-US"/>
              <a:pPr/>
              <a:t>14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Kirchhoff’s Rules – 2</a:t>
            </a:r>
            <a:r>
              <a:rPr lang="en-US" baseline="30000"/>
              <a:t>nd</a:t>
            </a:r>
            <a:r>
              <a:rPr lang="en-US"/>
              <a:t> Rule</a:t>
            </a:r>
          </a:p>
        </p:txBody>
      </p:sp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3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685800"/>
            <a:ext cx="4419600" cy="2133600"/>
          </a:xfrm>
          <a:prstGeom prst="rect">
            <a:avLst/>
          </a:prstGeom>
          <a:noFill/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5791200" cy="1752600"/>
          </a:xfrm>
        </p:spPr>
        <p:txBody>
          <a:bodyPr/>
          <a:lstStyle/>
          <a:p>
            <a:r>
              <a:rPr lang="en-US" sz="2800" dirty="0" err="1"/>
              <a:t>Kirchoff’s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rule:</a:t>
            </a:r>
            <a:r>
              <a:rPr lang="en-US" sz="2800" dirty="0" smtClean="0"/>
              <a:t> The loop </a:t>
            </a:r>
            <a:r>
              <a:rPr lang="en-US" sz="2800" dirty="0"/>
              <a:t>rule, uses </a:t>
            </a:r>
            <a:r>
              <a:rPr lang="en-US" sz="2800" b="1" u="sng" dirty="0">
                <a:solidFill>
                  <a:srgbClr val="FF0000"/>
                </a:solidFill>
              </a:rPr>
              <a:t>conservation of energy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The sum of the changes in potential </a:t>
            </a:r>
            <a:r>
              <a:rPr lang="en-US" sz="2400" dirty="0" smtClean="0"/>
              <a:t>in </a:t>
            </a:r>
            <a:r>
              <a:rPr lang="en-US" sz="2400" dirty="0"/>
              <a:t>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high potential point while point </a:t>
            </a:r>
            <a:r>
              <a:rPr lang="en-US" sz="2000" dirty="0" err="1">
                <a:solidFill>
                  <a:srgbClr val="660066"/>
                </a:solidFill>
                <a:latin typeface="Monotype Corsiva"/>
                <a:ea typeface="ＭＳ Ｐゴシック" charset="-128"/>
                <a:cs typeface="Monotype Corsiva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When the test charge starts at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returns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no potential change since there is no source of potential nor any resistance.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400</a:t>
            </a:r>
            <a:r>
              <a:rPr lang="en-US" sz="2000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resistance, causing IR=0.017*400 =6.8V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290</a:t>
            </a:r>
            <a:r>
              <a:rPr lang="en-US" sz="2000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resistance, causing IR=0.017*290 =5.2V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 change 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while from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 the total change of the voltage through the loop is: -6.8V-5.2V+12V=0V.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9072" y="2738734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=12/690=0.017A.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04DF-547A-E245-A12B-6ACECAA20D22}" type="slidenum">
              <a:rPr lang="en-US"/>
              <a:pPr/>
              <a:t>15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534400" cy="5410200"/>
          </a:xfrm>
        </p:spPr>
        <p:txBody>
          <a:bodyPr/>
          <a:lstStyle/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Determine the flow of currents at the </a:t>
            </a:r>
            <a:r>
              <a:rPr lang="en-US" sz="2800" dirty="0" smtClean="0"/>
              <a:t>junctions and label each and everyone of the currents.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It does not matter which </a:t>
            </a:r>
            <a:r>
              <a:rPr lang="en-US" sz="2400" dirty="0" smtClean="0"/>
              <a:t>direction, </a:t>
            </a:r>
            <a:r>
              <a:rPr lang="en-US" sz="2400" dirty="0"/>
              <a:t>you </a:t>
            </a:r>
            <a:r>
              <a:rPr lang="en-US" sz="2400" dirty="0" smtClean="0"/>
              <a:t>decide but keep it!</a:t>
            </a:r>
          </a:p>
          <a:p>
            <a:pPr marL="1390650" lvl="2" indent="-533400">
              <a:spcBef>
                <a:spcPts val="72"/>
              </a:spcBef>
            </a:pPr>
            <a:r>
              <a:rPr lang="en-US" sz="2000" dirty="0" smtClean="0"/>
              <a:t>You cannot have all current coming in or going out of a junction, though!</a:t>
            </a:r>
            <a:endParaRPr lang="en-US" sz="2000" dirty="0"/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If the value of the current after completing the calculations are negative, you </a:t>
            </a:r>
            <a:r>
              <a:rPr lang="en-US" sz="2400" dirty="0" smtClean="0"/>
              <a:t>just need to </a:t>
            </a:r>
            <a:r>
              <a:rPr lang="en-US" sz="2400" dirty="0"/>
              <a:t>flip the direction of the current flow.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current equation based on Kirchhoff’s 1</a:t>
            </a:r>
            <a:r>
              <a:rPr lang="en-US" sz="2800" baseline="30000" dirty="0"/>
              <a:t>st</a:t>
            </a:r>
            <a:r>
              <a:rPr lang="en-US" sz="2800" dirty="0"/>
              <a:t> rule at various junctions.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Be sure to see if any of them are the same.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Choose </a:t>
            </a:r>
            <a:r>
              <a:rPr lang="en-US" sz="2800" dirty="0" smtClean="0"/>
              <a:t>closed </a:t>
            </a:r>
            <a:r>
              <a:rPr lang="en-US" sz="2800" dirty="0"/>
              <a:t>loops in the circuit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in each interval of the junctions, keeping the </a:t>
            </a:r>
            <a:r>
              <a:rPr lang="en-US" sz="2800" dirty="0" smtClean="0"/>
              <a:t>proper signs as you decided in step 1 above.</a:t>
            </a:r>
            <a:endParaRPr lang="en-US" sz="2800" dirty="0"/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equations for each loop.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Solve the equations for unknowns.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How to use </a:t>
            </a:r>
            <a:r>
              <a:rPr lang="en-US" dirty="0"/>
              <a:t>Kirchhoff’s </a:t>
            </a:r>
            <a:r>
              <a:rPr lang="en-US" dirty="0" smtClean="0"/>
              <a:t>Rules??</a:t>
            </a:r>
            <a:endParaRPr lang="en-US" dirty="0"/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6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3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Oct. 30, 2017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mr-IN" sz="1400" smtClean="0">
                <a:solidFill>
                  <a:srgbClr val="003300"/>
                </a:solidFill>
                <a:latin typeface="Arial Narrow" charset="0"/>
              </a:rPr>
              <a:t>PHYS 1444-002, Fall 2017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sz="4800" b="1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685800"/>
            <a:ext cx="8763000" cy="5410200"/>
          </a:xfrm>
        </p:spPr>
        <p:txBody>
          <a:bodyPr/>
          <a:lstStyle/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CH26.5, 6 and 7</a:t>
            </a:r>
          </a:p>
          <a:p>
            <a:r>
              <a:rPr lang="en-US" dirty="0" smtClean="0"/>
              <a:t>Mid-term exam results</a:t>
            </a:r>
          </a:p>
          <a:p>
            <a:pPr lvl="1" eaLnBrk="1" hangingPunct="1"/>
            <a:r>
              <a:rPr lang="en-US" dirty="0" smtClean="0"/>
              <a:t>Class average: 70.5/96</a:t>
            </a:r>
          </a:p>
          <a:p>
            <a:pPr lvl="2" eaLnBrk="1" hangingPunct="1"/>
            <a:r>
              <a:rPr lang="en-US" dirty="0" smtClean="0"/>
              <a:t>Equivalent to 73.4/100</a:t>
            </a:r>
          </a:p>
          <a:p>
            <a:pPr lvl="2" eaLnBrk="1" hangingPunct="1"/>
            <a:r>
              <a:rPr lang="en-US" dirty="0" smtClean="0"/>
              <a:t>Previous exam: 50.1/100</a:t>
            </a:r>
          </a:p>
          <a:p>
            <a:pPr lvl="1" eaLnBrk="1" hangingPunct="1"/>
            <a:r>
              <a:rPr lang="en-US" dirty="0" smtClean="0"/>
              <a:t>Top score: 96/96</a:t>
            </a:r>
          </a:p>
          <a:p>
            <a:r>
              <a:rPr lang="en-US" dirty="0" smtClean="0"/>
              <a:t>Quiz #3</a:t>
            </a:r>
          </a:p>
          <a:p>
            <a:pPr lvl="1"/>
            <a:r>
              <a:rPr lang="en-US" dirty="0" smtClean="0"/>
              <a:t>At the beginning of the class Monday, Nov. 6</a:t>
            </a:r>
          </a:p>
          <a:p>
            <a:pPr lvl="1"/>
            <a:r>
              <a:rPr lang="en-US" dirty="0" smtClean="0"/>
              <a:t>Covers CH25.5 to what we learn this Wednesday, Nov. 1</a:t>
            </a:r>
          </a:p>
          <a:p>
            <a:pPr lvl="1"/>
            <a:r>
              <a:rPr lang="en-US" dirty="0" smtClean="0"/>
              <a:t>BYOF</a:t>
            </a:r>
          </a:p>
        </p:txBody>
      </p:sp>
    </p:spTree>
    <p:extLst>
      <p:ext uri="{BB962C8B-B14F-4D97-AF65-F5344CB8AC3E}">
        <p14:creationId xmlns:p14="http://schemas.microsoft.com/office/powerpoint/2010/main" val="11930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Valid Planetarium Shows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94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Regular running shows</a:t>
            </a:r>
          </a:p>
          <a:p>
            <a:pPr lvl="1"/>
            <a:r>
              <a:rPr lang="en-US" sz="2000" dirty="0"/>
              <a:t>Stars of </a:t>
            </a:r>
            <a:r>
              <a:rPr lang="en-US" sz="2000" dirty="0" err="1" smtClean="0"/>
              <a:t>Pharaoes</a:t>
            </a:r>
            <a:r>
              <a:rPr lang="en-US" sz="2000" dirty="0" smtClean="0"/>
              <a:t> – </a:t>
            </a:r>
            <a:r>
              <a:rPr lang="en-US" sz="2000" dirty="0"/>
              <a:t>Saturdays </a:t>
            </a:r>
            <a:r>
              <a:rPr lang="en-US" sz="2000" dirty="0" smtClean="0"/>
              <a:t>at 6:00pm </a:t>
            </a:r>
          </a:p>
          <a:p>
            <a:pPr lvl="1"/>
            <a:r>
              <a:rPr lang="en-US" sz="2000" dirty="0" smtClean="0"/>
              <a:t>Astronaut </a:t>
            </a:r>
            <a:r>
              <a:rPr lang="mr-IN" sz="2000" dirty="0" smtClean="0"/>
              <a:t>–</a:t>
            </a:r>
            <a:r>
              <a:rPr lang="en-US" sz="2000" dirty="0" smtClean="0"/>
              <a:t> Sundays at 1:30pm</a:t>
            </a:r>
          </a:p>
          <a:p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Shows that need special arrangements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Black Holes (up to 2 times)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Bad Astronomy, Cosmic Origin, Experience </a:t>
            </a:r>
            <a:r>
              <a:rPr lang="en-US" sz="2000" dirty="0"/>
              <a:t>the </a:t>
            </a:r>
            <a:r>
              <a:rPr lang="en-US" sz="2000" dirty="0" smtClean="0"/>
              <a:t>Aurora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From Earth to the Universe, IBEX, Ice Worlds, Magnificent Sun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Mayan Prophecies, </a:t>
            </a:r>
            <a:r>
              <a:rPr lang="en-US" sz="2000" dirty="0" err="1" smtClean="0"/>
              <a:t>Nanocam</a:t>
            </a:r>
            <a:r>
              <a:rPr lang="en-US" sz="2000" dirty="0" smtClean="0"/>
              <a:t>, Phantom </a:t>
            </a:r>
            <a:r>
              <a:rPr lang="en-US" sz="2000" dirty="0"/>
              <a:t>of the Universe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Two </a:t>
            </a:r>
            <a:r>
              <a:rPr lang="en-US" sz="2000" dirty="0"/>
              <a:t>Small Pieces of </a:t>
            </a:r>
            <a:r>
              <a:rPr lang="en-US" sz="2000" dirty="0" smtClean="0"/>
              <a:t>Glass, Unseen </a:t>
            </a:r>
            <a:r>
              <a:rPr lang="en-US" sz="2000" dirty="0"/>
              <a:t>Universe: The Vision of </a:t>
            </a:r>
            <a:r>
              <a:rPr lang="en-US" sz="2000" dirty="0" smtClean="0"/>
              <a:t>SOFIA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Violent Universe, We are Astronomers</a:t>
            </a:r>
          </a:p>
          <a:p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How to submit for extra credit?</a:t>
            </a:r>
          </a:p>
          <a:p>
            <a:pPr lvl="1" eaLnBrk="1" hangingPunct="1"/>
            <a:r>
              <a:rPr lang="en-US" sz="2000" dirty="0" smtClean="0"/>
              <a:t>Obtain the ticket stub that is signed and dated by the planetarium star lecturer at the show</a:t>
            </a:r>
          </a:p>
          <a:p>
            <a:pPr lvl="1" eaLnBrk="1" hangingPunct="1"/>
            <a:r>
              <a:rPr lang="en-US" sz="2000" dirty="0" smtClean="0"/>
              <a:t>Collect the ticket stubs</a:t>
            </a:r>
          </a:p>
          <a:p>
            <a:pPr lvl="1" eaLnBrk="1" hangingPunct="1"/>
            <a:r>
              <a:rPr lang="en-US" sz="2000" dirty="0" smtClean="0"/>
              <a:t>Tape all of them on a sheet of paper with your name and ID written on it</a:t>
            </a:r>
          </a:p>
          <a:p>
            <a:pPr lvl="1" eaLnBrk="1" hangingPunct="1"/>
            <a:r>
              <a:rPr lang="en-US" sz="2000" dirty="0" smtClean="0"/>
              <a:t>Submit the sheet at the beginning of the class Nov. 29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Reminder: Special Project #5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486400"/>
          </a:xfrm>
        </p:spPr>
        <p:txBody>
          <a:bodyPr/>
          <a:lstStyle/>
          <a:p>
            <a:r>
              <a:rPr lang="en-US" sz="2800" dirty="0" smtClean="0"/>
              <a:t>Make a list of the power consumption and the resistance of all electric and electronic devices at your home and compiled them in a table. (5 points total for the first 10 items and 0.25 points each additional item.)</a:t>
            </a:r>
          </a:p>
          <a:p>
            <a:r>
              <a:rPr lang="en-US" sz="2800" dirty="0" smtClean="0"/>
              <a:t>Estimate the cost of electricity for each of the items on the table using your own electric cost per kWh (if you don’t find your own, use $0.12/kWh) and put them in the relevant column.  (2 points total for the first 10 items and 0.1 points each additional items)</a:t>
            </a:r>
          </a:p>
          <a:p>
            <a:r>
              <a:rPr lang="en-US" sz="2800" dirty="0" smtClean="0"/>
              <a:t>Estimate the the total amount of energy in Joules and the total electricity cost per day, per month and per year for your home.  (6 points)</a:t>
            </a:r>
          </a:p>
          <a:p>
            <a:r>
              <a:rPr lang="en-US" sz="2800" dirty="0" smtClean="0"/>
              <a:t>Due: Beginning of the class this Wednesday, Nov. 1 </a:t>
            </a:r>
          </a:p>
        </p:txBody>
      </p:sp>
    </p:spTree>
    <p:extLst>
      <p:ext uri="{BB962C8B-B14F-4D97-AF65-F5344CB8AC3E}">
        <p14:creationId xmlns:p14="http://schemas.microsoft.com/office/powerpoint/2010/main" val="7264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4D5-956F-8644-AA73-AAB531D7771B}" type="slidenum">
              <a:rPr lang="en-US"/>
              <a:pPr/>
              <a:t>6</a:t>
            </a:fld>
            <a:endParaRPr lang="en-US"/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819" y="381000"/>
            <a:ext cx="3581400" cy="1752600"/>
          </a:xfrm>
          <a:prstGeom prst="rect">
            <a:avLst/>
          </a:prstGeom>
          <a:noFill/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 in series when two or more resisters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resisters represent simple resisters in circuit or electrical devices, such as light bulbs, heaters, dryers, etc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Series</a:t>
            </a:r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74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8956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devices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series circuit?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=I(R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76900" y="1828800"/>
            <a:ext cx="3429000" cy="1143000"/>
          </a:xfrm>
          <a:prstGeom prst="rect">
            <a:avLst/>
          </a:prstGeom>
          <a:noFill/>
        </p:spPr>
      </p:pic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5562600" y="5334000"/>
          <a:ext cx="182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747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34000"/>
                        <a:ext cx="1828800" cy="8699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410200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6200" y="6310313"/>
            <a:ext cx="89916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series, the total resistance increases and the current decreases.</a:t>
            </a:r>
          </a:p>
        </p:txBody>
      </p:sp>
    </p:spTree>
    <p:extLst>
      <p:ext uri="{BB962C8B-B14F-4D97-AF65-F5344CB8AC3E}">
        <p14:creationId xmlns:p14="http://schemas.microsoft.com/office/powerpoint/2010/main" val="13536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DE57-E9FB-F943-917D-D94610166AF5}" type="slidenum">
              <a:rPr lang="en-US"/>
              <a:pPr/>
              <a:t>7</a:t>
            </a:fld>
            <a:endParaRPr lang="en-US"/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/>
              <a:t>Why is it true that </a:t>
            </a:r>
            <a:r>
              <a:rPr lang="en-US" sz="2800"/>
              <a:t>V=V</a:t>
            </a:r>
            <a:r>
              <a:rPr lang="en-US" sz="2800" baseline="-25000"/>
              <a:t>1</a:t>
            </a:r>
            <a:r>
              <a:rPr lang="en-US" sz="2800"/>
              <a:t>+V</a:t>
            </a:r>
            <a:r>
              <a:rPr lang="en-US" sz="2800" baseline="-25000"/>
              <a:t>2</a:t>
            </a:r>
            <a:r>
              <a:rPr lang="en-US" sz="2800"/>
              <a:t>+V</a:t>
            </a:r>
            <a:r>
              <a:rPr lang="en-US" sz="2800" baseline="-25000"/>
              <a:t>3</a:t>
            </a:r>
            <a:r>
              <a:rPr lang="en-US"/>
              <a:t>?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/>
              <a:t> Energy Losses in Resisters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potential energy loss when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passes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through resisters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energy loss should be the same as 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total energy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=q(V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V=V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3A7-4BC8-D64D-9D39-A68EA0A25289}" type="slidenum">
              <a:rPr lang="en-US"/>
              <a:pPr/>
              <a:t>8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(a) the current in the circuit,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dissipated in the resistor R and in the battery’s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26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30525"/>
                        <a:ext cx="730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</p:spPr>
      </p:pic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27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92425"/>
                        <a:ext cx="1296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28" name="Equation" r:id="rId8" imgW="228600" imgH="152280" progId="Equation.DSMT4">
                  <p:embed/>
                </p:oleObj>
              </mc:Choice>
              <mc:Fallback>
                <p:oleObj name="Equation" r:id="rId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5540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29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6238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14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0" name="Equation" r:id="rId12" imgW="253800" imgH="152280" progId="Equation.DSMT4">
                  <p:embed/>
                </p:oleObj>
              </mc:Choice>
              <mc:Fallback>
                <p:oleObj name="Equation" r:id="rId12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176838"/>
                        <a:ext cx="481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1" name="Equation" r:id="rId14" imgW="253800" imgH="152280" progId="Equation.DSMT4">
                  <p:embed/>
                </p:oleObj>
              </mc:Choice>
              <mc:Fallback>
                <p:oleObj name="Equation" r:id="rId1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5711825"/>
                        <a:ext cx="48101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2" name="Equation" r:id="rId16" imgW="291960" imgH="152280" progId="Equation.DSMT4">
                  <p:embed/>
                </p:oleObj>
              </mc:Choice>
              <mc:Fallback>
                <p:oleObj name="Equation" r:id="rId16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59100"/>
                        <a:ext cx="6461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3" name="Equation" r:id="rId18" imgW="368280" imgH="164880" progId="Equation.DSMT4">
                  <p:embed/>
                </p:oleObj>
              </mc:Choice>
              <mc:Fallback>
                <p:oleObj name="Equation" r:id="rId18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33700"/>
                        <a:ext cx="814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4" name="Object 18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4" name="Equation" r:id="rId20" imgW="482400" imgH="368280" progId="Equation.DSMT4">
                  <p:embed/>
                </p:oleObj>
              </mc:Choice>
              <mc:Fallback>
                <p:oleObj name="Equation" r:id="rId20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528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5" name="Equation" r:id="rId22" imgW="1384200" imgH="368280" progId="Equation.DSMT4">
                  <p:embed/>
                </p:oleObj>
              </mc:Choice>
              <mc:Fallback>
                <p:oleObj name="Equation" r:id="rId22" imgW="1384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6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912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7" name="Object 21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7" name="Equation" r:id="rId26" imgW="1739880" imgH="164880" progId="Equation.DSMT4">
                  <p:embed/>
                </p:oleObj>
              </mc:Choice>
              <mc:Fallback>
                <p:oleObj name="Equation" r:id="rId26" imgW="1739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908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8" name="Object 22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8" name="Equation" r:id="rId28" imgW="380880" imgH="190440" progId="Equation.DSMT4">
                  <p:embed/>
                </p:oleObj>
              </mc:Choice>
              <mc:Fallback>
                <p:oleObj name="Equation" r:id="rId28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9" name="Object 23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39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2954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0" name="Object 24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40" name="Equation" r:id="rId32" imgW="342720" imgH="190440" progId="Equation.DSMT4">
                  <p:embed/>
                </p:oleObj>
              </mc:Choice>
              <mc:Fallback>
                <p:oleObj name="Equation" r:id="rId32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638800"/>
                        <a:ext cx="6492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41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97525"/>
                        <a:ext cx="2833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21565" name="AutoShape 29"/>
            <p:cNvCxnSpPr>
              <a:cxnSpLocks noChangeShapeType="1"/>
              <a:stCxn id="321564" idx="0"/>
              <a:endCxn id="32156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584776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A battery or a source of</a:t>
            </a:r>
            <a:r>
              <a:rPr lang="en-US" sz="1600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dirty="0" err="1" smtClean="0">
                <a:solidFill>
                  <a:srgbClr val="CC0000"/>
                </a:solidFill>
                <a:latin typeface="Arial Narrow" charset="0"/>
              </a:rPr>
              <a:t>emf</a:t>
            </a:r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1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39FC-9124-7D46-8212-782585256EFF}" type="slidenum">
              <a:rPr lang="en-US"/>
              <a:pPr/>
              <a:t>9</a:t>
            </a:fld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Parallel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81000" y="2514600"/>
            <a:ext cx="8763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the devices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parallel circuit?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voltage is the same across all the resisters.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total current that leaves the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is,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however, split.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I=V/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=V(1/R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1/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9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53050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10313"/>
            <a:ext cx="90678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533400"/>
            <a:ext cx="2286000" cy="1905000"/>
          </a:xfrm>
          <a:prstGeom prst="rect">
            <a:avLst/>
          </a:prstGeom>
          <a:noFill/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685800"/>
            <a:ext cx="2057400" cy="1828800"/>
          </a:xfrm>
          <a:prstGeom prst="rect">
            <a:avLst/>
          </a:prstGeom>
          <a:noFill/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</a:t>
            </a:r>
            <a:r>
              <a:rPr lang="en-US" sz="2800" dirty="0" smtClean="0"/>
              <a:t> in </a:t>
            </a:r>
            <a:r>
              <a:rPr lang="en-US" sz="2800" dirty="0"/>
              <a:t>parallel when two or more resisters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the house and building wirings are arranged this way.</a:t>
            </a:r>
          </a:p>
        </p:txBody>
      </p:sp>
    </p:spTree>
    <p:extLst>
      <p:ext uri="{BB962C8B-B14F-4D97-AF65-F5344CB8AC3E}">
        <p14:creationId xmlns:p14="http://schemas.microsoft.com/office/powerpoint/2010/main" val="17088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34510</TotalTime>
  <Words>1722</Words>
  <Application>Microsoft Macintosh PowerPoint</Application>
  <PresentationFormat>On-screen Show (4:3)</PresentationFormat>
  <Paragraphs>191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Narrow</vt:lpstr>
      <vt:lpstr>Monotype Corsiva</vt:lpstr>
      <vt:lpstr>ＭＳ Ｐゴシック</vt:lpstr>
      <vt:lpstr>Symbol</vt:lpstr>
      <vt:lpstr>Times New Roman</vt:lpstr>
      <vt:lpstr>Arial</vt:lpstr>
      <vt:lpstr>phys1443-spring02</vt:lpstr>
      <vt:lpstr>Equation</vt:lpstr>
      <vt:lpstr>PHYS 1444 – Section 002 Lecture #15</vt:lpstr>
      <vt:lpstr>Announcements</vt:lpstr>
      <vt:lpstr>Valid Planetarium Shows</vt:lpstr>
      <vt:lpstr>Reminder: Special Project #5</vt:lpstr>
      <vt:lpstr>PowerPoint Presentation</vt:lpstr>
      <vt:lpstr> Resisters in Series</vt:lpstr>
      <vt:lpstr> Energy Losses in Resisters</vt:lpstr>
      <vt:lpstr>Example 26 – 1 </vt:lpstr>
      <vt:lpstr> Resisters in Parallel</vt:lpstr>
      <vt:lpstr> Resister and Capacitor Arrangements</vt:lpstr>
      <vt:lpstr>Example 26 – 2 </vt:lpstr>
      <vt:lpstr>Example 26 – 5 </vt:lpstr>
      <vt:lpstr> Kirchhoff’s Rules – 1st Rule</vt:lpstr>
      <vt:lpstr> Kirchhoff’s Rules – 2nd Rule</vt:lpstr>
      <vt:lpstr> How to use Kirchhoff’s Rules??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765</cp:revision>
  <dcterms:created xsi:type="dcterms:W3CDTF">2012-01-19T04:21:20Z</dcterms:created>
  <dcterms:modified xsi:type="dcterms:W3CDTF">2017-10-30T20:09:19Z</dcterms:modified>
</cp:coreProperties>
</file>