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03" r:id="rId2"/>
    <p:sldId id="482" r:id="rId3"/>
    <p:sldId id="721" r:id="rId4"/>
    <p:sldId id="688" r:id="rId5"/>
    <p:sldId id="689" r:id="rId6"/>
    <p:sldId id="671" r:id="rId7"/>
    <p:sldId id="672" r:id="rId8"/>
    <p:sldId id="673" r:id="rId9"/>
    <p:sldId id="674" r:id="rId10"/>
    <p:sldId id="675" r:id="rId11"/>
    <p:sldId id="676" r:id="rId12"/>
    <p:sldId id="677" r:id="rId13"/>
    <p:sldId id="678" r:id="rId14"/>
    <p:sldId id="679" r:id="rId15"/>
    <p:sldId id="680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3C5A77"/>
    <a:srgbClr val="660066"/>
    <a:srgbClr val="FFFFCC"/>
    <a:srgbClr val="CC6600"/>
    <a:srgbClr val="FF0066"/>
    <a:srgbClr val="CC00CC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60"/>
    <p:restoredTop sz="86402"/>
  </p:normalViewPr>
  <p:slideViewPr>
    <p:cSldViewPr>
      <p:cViewPr varScale="1">
        <p:scale>
          <a:sx n="97" d="100"/>
          <a:sy n="97" d="100"/>
        </p:scale>
        <p:origin x="208" y="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7.wmf"/><Relationship Id="rId12" Type="http://schemas.openxmlformats.org/officeDocument/2006/relationships/image" Target="../media/image18.wmf"/><Relationship Id="rId13" Type="http://schemas.openxmlformats.org/officeDocument/2006/relationships/image" Target="../media/image19.wmf"/><Relationship Id="rId14" Type="http://schemas.openxmlformats.org/officeDocument/2006/relationships/image" Target="../media/image20.wmf"/><Relationship Id="rId15" Type="http://schemas.openxmlformats.org/officeDocument/2006/relationships/image" Target="../media/image21.wmf"/><Relationship Id="rId16" Type="http://schemas.openxmlformats.org/officeDocument/2006/relationships/image" Target="../media/image22.wmf"/><Relationship Id="rId1" Type="http://schemas.openxmlformats.org/officeDocument/2006/relationships/image" Target="../media/image7.wmf"/><Relationship Id="rId2" Type="http://schemas.openxmlformats.org/officeDocument/2006/relationships/image" Target="../media/image8.wmf"/><Relationship Id="rId3" Type="http://schemas.openxmlformats.org/officeDocument/2006/relationships/image" Target="../media/image9.wmf"/><Relationship Id="rId4" Type="http://schemas.openxmlformats.org/officeDocument/2006/relationships/image" Target="../media/image10.wmf"/><Relationship Id="rId5" Type="http://schemas.openxmlformats.org/officeDocument/2006/relationships/image" Target="../media/image11.wmf"/><Relationship Id="rId6" Type="http://schemas.openxmlformats.org/officeDocument/2006/relationships/image" Target="../media/image12.wmf"/><Relationship Id="rId7" Type="http://schemas.openxmlformats.org/officeDocument/2006/relationships/image" Target="../media/image13.wmf"/><Relationship Id="rId8" Type="http://schemas.openxmlformats.org/officeDocument/2006/relationships/image" Target="../media/image14.wmf"/><Relationship Id="rId9" Type="http://schemas.openxmlformats.org/officeDocument/2006/relationships/image" Target="../media/image15.wmf"/><Relationship Id="rId10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4" Type="http://schemas.openxmlformats.org/officeDocument/2006/relationships/image" Target="../media/image28.wmf"/><Relationship Id="rId5" Type="http://schemas.openxmlformats.org/officeDocument/2006/relationships/image" Target="../media/image29.wmf"/><Relationship Id="rId1" Type="http://schemas.openxmlformats.org/officeDocument/2006/relationships/image" Target="../media/image3.wmf"/><Relationship Id="rId2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0.wmf"/><Relationship Id="rId12" Type="http://schemas.openxmlformats.org/officeDocument/2006/relationships/image" Target="../media/image41.wmf"/><Relationship Id="rId13" Type="http://schemas.openxmlformats.org/officeDocument/2006/relationships/image" Target="../media/image42.wmf"/><Relationship Id="rId14" Type="http://schemas.openxmlformats.org/officeDocument/2006/relationships/image" Target="../media/image43.wmf"/><Relationship Id="rId15" Type="http://schemas.openxmlformats.org/officeDocument/2006/relationships/image" Target="../media/image44.wmf"/><Relationship Id="rId1" Type="http://schemas.openxmlformats.org/officeDocument/2006/relationships/image" Target="../media/image30.wmf"/><Relationship Id="rId2" Type="http://schemas.openxmlformats.org/officeDocument/2006/relationships/image" Target="../media/image31.wmf"/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5" Type="http://schemas.openxmlformats.org/officeDocument/2006/relationships/image" Target="../media/image34.wmf"/><Relationship Id="rId6" Type="http://schemas.openxmlformats.org/officeDocument/2006/relationships/image" Target="../media/image35.wmf"/><Relationship Id="rId7" Type="http://schemas.openxmlformats.org/officeDocument/2006/relationships/image" Target="../media/image36.wmf"/><Relationship Id="rId8" Type="http://schemas.openxmlformats.org/officeDocument/2006/relationships/image" Target="../media/image37.wmf"/><Relationship Id="rId9" Type="http://schemas.openxmlformats.org/officeDocument/2006/relationships/image" Target="../media/image38.wmf"/><Relationship Id="rId10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6.wmf"/><Relationship Id="rId12" Type="http://schemas.openxmlformats.org/officeDocument/2006/relationships/image" Target="../media/image57.wmf"/><Relationship Id="rId13" Type="http://schemas.openxmlformats.org/officeDocument/2006/relationships/image" Target="../media/image58.wmf"/><Relationship Id="rId14" Type="http://schemas.openxmlformats.org/officeDocument/2006/relationships/image" Target="../media/image59.wmf"/><Relationship Id="rId15" Type="http://schemas.openxmlformats.org/officeDocument/2006/relationships/image" Target="../media/image60.wmf"/><Relationship Id="rId16" Type="http://schemas.openxmlformats.org/officeDocument/2006/relationships/image" Target="../media/image61.wmf"/><Relationship Id="rId17" Type="http://schemas.openxmlformats.org/officeDocument/2006/relationships/image" Target="../media/image62.wmf"/><Relationship Id="rId18" Type="http://schemas.openxmlformats.org/officeDocument/2006/relationships/image" Target="../media/image63.wmf"/><Relationship Id="rId1" Type="http://schemas.openxmlformats.org/officeDocument/2006/relationships/image" Target="../media/image46.wmf"/><Relationship Id="rId2" Type="http://schemas.openxmlformats.org/officeDocument/2006/relationships/image" Target="../media/image47.wmf"/><Relationship Id="rId3" Type="http://schemas.openxmlformats.org/officeDocument/2006/relationships/image" Target="../media/image48.wmf"/><Relationship Id="rId4" Type="http://schemas.openxmlformats.org/officeDocument/2006/relationships/image" Target="../media/image49.wmf"/><Relationship Id="rId5" Type="http://schemas.openxmlformats.org/officeDocument/2006/relationships/image" Target="../media/image50.wmf"/><Relationship Id="rId6" Type="http://schemas.openxmlformats.org/officeDocument/2006/relationships/image" Target="../media/image51.wmf"/><Relationship Id="rId7" Type="http://schemas.openxmlformats.org/officeDocument/2006/relationships/image" Target="../media/image52.wmf"/><Relationship Id="rId8" Type="http://schemas.openxmlformats.org/officeDocument/2006/relationships/image" Target="../media/image53.wmf"/><Relationship Id="rId9" Type="http://schemas.openxmlformats.org/officeDocument/2006/relationships/image" Target="../media/image54.wmf"/><Relationship Id="rId10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34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35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99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6.bin"/><Relationship Id="rId12" Type="http://schemas.openxmlformats.org/officeDocument/2006/relationships/image" Target="../media/image29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7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24.wmf"/><Relationship Id="rId9" Type="http://schemas.openxmlformats.org/officeDocument/2006/relationships/oleObject" Target="../embeddings/oleObject25.bin"/><Relationship Id="rId10" Type="http://schemas.openxmlformats.org/officeDocument/2006/relationships/image" Target="../media/image28.wmf"/></Relationships>
</file>

<file path=ppt/slides/_rels/slide11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35.bin"/><Relationship Id="rId21" Type="http://schemas.openxmlformats.org/officeDocument/2006/relationships/image" Target="../media/image38.wmf"/><Relationship Id="rId22" Type="http://schemas.openxmlformats.org/officeDocument/2006/relationships/oleObject" Target="../embeddings/oleObject36.bin"/><Relationship Id="rId23" Type="http://schemas.openxmlformats.org/officeDocument/2006/relationships/image" Target="../media/image39.wmf"/><Relationship Id="rId24" Type="http://schemas.openxmlformats.org/officeDocument/2006/relationships/oleObject" Target="../embeddings/oleObject37.bin"/><Relationship Id="rId25" Type="http://schemas.openxmlformats.org/officeDocument/2006/relationships/image" Target="../media/image40.wmf"/><Relationship Id="rId26" Type="http://schemas.openxmlformats.org/officeDocument/2006/relationships/oleObject" Target="../embeddings/oleObject38.bin"/><Relationship Id="rId27" Type="http://schemas.openxmlformats.org/officeDocument/2006/relationships/image" Target="../media/image41.wmf"/><Relationship Id="rId28" Type="http://schemas.openxmlformats.org/officeDocument/2006/relationships/oleObject" Target="../embeddings/oleObject39.bin"/><Relationship Id="rId29" Type="http://schemas.openxmlformats.org/officeDocument/2006/relationships/image" Target="../media/image4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7.bin"/><Relationship Id="rId4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30" Type="http://schemas.openxmlformats.org/officeDocument/2006/relationships/oleObject" Target="../embeddings/oleObject40.bin"/><Relationship Id="rId31" Type="http://schemas.openxmlformats.org/officeDocument/2006/relationships/image" Target="../media/image43.wmf"/><Relationship Id="rId32" Type="http://schemas.openxmlformats.org/officeDocument/2006/relationships/oleObject" Target="../embeddings/oleObject41.bin"/><Relationship Id="rId9" Type="http://schemas.openxmlformats.org/officeDocument/2006/relationships/image" Target="../media/image45.jpeg"/><Relationship Id="rId6" Type="http://schemas.openxmlformats.org/officeDocument/2006/relationships/image" Target="../media/image31.wmf"/><Relationship Id="rId7" Type="http://schemas.openxmlformats.org/officeDocument/2006/relationships/oleObject" Target="../embeddings/oleObject29.bin"/><Relationship Id="rId8" Type="http://schemas.openxmlformats.org/officeDocument/2006/relationships/image" Target="../media/image32.wmf"/><Relationship Id="rId33" Type="http://schemas.openxmlformats.org/officeDocument/2006/relationships/image" Target="../media/image44.wmf"/><Relationship Id="rId10" Type="http://schemas.openxmlformats.org/officeDocument/2006/relationships/oleObject" Target="../embeddings/oleObject30.bin"/><Relationship Id="rId11" Type="http://schemas.openxmlformats.org/officeDocument/2006/relationships/image" Target="../media/image33.wmf"/><Relationship Id="rId12" Type="http://schemas.openxmlformats.org/officeDocument/2006/relationships/oleObject" Target="../embeddings/oleObject31.bin"/><Relationship Id="rId13" Type="http://schemas.openxmlformats.org/officeDocument/2006/relationships/image" Target="../media/image34.wmf"/><Relationship Id="rId14" Type="http://schemas.openxmlformats.org/officeDocument/2006/relationships/oleObject" Target="../embeddings/oleObject32.bin"/><Relationship Id="rId15" Type="http://schemas.openxmlformats.org/officeDocument/2006/relationships/image" Target="../media/image35.wmf"/><Relationship Id="rId16" Type="http://schemas.openxmlformats.org/officeDocument/2006/relationships/oleObject" Target="../embeddings/oleObject33.bin"/><Relationship Id="rId17" Type="http://schemas.openxmlformats.org/officeDocument/2006/relationships/image" Target="../media/image36.wmf"/><Relationship Id="rId18" Type="http://schemas.openxmlformats.org/officeDocument/2006/relationships/oleObject" Target="../embeddings/oleObject34.bin"/><Relationship Id="rId19" Type="http://schemas.openxmlformats.org/officeDocument/2006/relationships/image" Target="../media/image37.wmf"/></Relationships>
</file>

<file path=ppt/slides/_rels/slide12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50.bin"/><Relationship Id="rId21" Type="http://schemas.openxmlformats.org/officeDocument/2006/relationships/image" Target="../media/image54.wmf"/><Relationship Id="rId22" Type="http://schemas.openxmlformats.org/officeDocument/2006/relationships/oleObject" Target="../embeddings/oleObject51.bin"/><Relationship Id="rId23" Type="http://schemas.openxmlformats.org/officeDocument/2006/relationships/image" Target="../media/image55.wmf"/><Relationship Id="rId24" Type="http://schemas.openxmlformats.org/officeDocument/2006/relationships/oleObject" Target="../embeddings/oleObject52.bin"/><Relationship Id="rId25" Type="http://schemas.openxmlformats.org/officeDocument/2006/relationships/image" Target="../media/image56.wmf"/><Relationship Id="rId26" Type="http://schemas.openxmlformats.org/officeDocument/2006/relationships/oleObject" Target="../embeddings/oleObject53.bin"/><Relationship Id="rId27" Type="http://schemas.openxmlformats.org/officeDocument/2006/relationships/image" Target="../media/image57.wmf"/><Relationship Id="rId28" Type="http://schemas.openxmlformats.org/officeDocument/2006/relationships/oleObject" Target="../embeddings/oleObject54.bin"/><Relationship Id="rId29" Type="http://schemas.openxmlformats.org/officeDocument/2006/relationships/image" Target="../media/image58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4.jpeg"/><Relationship Id="rId4" Type="http://schemas.openxmlformats.org/officeDocument/2006/relationships/oleObject" Target="../embeddings/oleObject42.bin"/><Relationship Id="rId5" Type="http://schemas.openxmlformats.org/officeDocument/2006/relationships/image" Target="../media/image46.wmf"/><Relationship Id="rId30" Type="http://schemas.openxmlformats.org/officeDocument/2006/relationships/oleObject" Target="../embeddings/oleObject55.bin"/><Relationship Id="rId31" Type="http://schemas.openxmlformats.org/officeDocument/2006/relationships/image" Target="../media/image59.wmf"/><Relationship Id="rId32" Type="http://schemas.openxmlformats.org/officeDocument/2006/relationships/oleObject" Target="../embeddings/oleObject56.bin"/><Relationship Id="rId9" Type="http://schemas.openxmlformats.org/officeDocument/2006/relationships/image" Target="../media/image48.wmf"/><Relationship Id="rId6" Type="http://schemas.openxmlformats.org/officeDocument/2006/relationships/oleObject" Target="../embeddings/oleObject43.bin"/><Relationship Id="rId7" Type="http://schemas.openxmlformats.org/officeDocument/2006/relationships/image" Target="../media/image47.wmf"/><Relationship Id="rId8" Type="http://schemas.openxmlformats.org/officeDocument/2006/relationships/oleObject" Target="../embeddings/oleObject44.bin"/><Relationship Id="rId33" Type="http://schemas.openxmlformats.org/officeDocument/2006/relationships/image" Target="../media/image60.wmf"/><Relationship Id="rId34" Type="http://schemas.openxmlformats.org/officeDocument/2006/relationships/oleObject" Target="../embeddings/oleObject57.bin"/><Relationship Id="rId35" Type="http://schemas.openxmlformats.org/officeDocument/2006/relationships/image" Target="../media/image61.wmf"/><Relationship Id="rId36" Type="http://schemas.openxmlformats.org/officeDocument/2006/relationships/oleObject" Target="../embeddings/oleObject58.bin"/><Relationship Id="rId10" Type="http://schemas.openxmlformats.org/officeDocument/2006/relationships/oleObject" Target="../embeddings/oleObject45.bin"/><Relationship Id="rId11" Type="http://schemas.openxmlformats.org/officeDocument/2006/relationships/image" Target="../media/image49.wmf"/><Relationship Id="rId12" Type="http://schemas.openxmlformats.org/officeDocument/2006/relationships/oleObject" Target="../embeddings/oleObject46.bin"/><Relationship Id="rId13" Type="http://schemas.openxmlformats.org/officeDocument/2006/relationships/image" Target="../media/image50.wmf"/><Relationship Id="rId14" Type="http://schemas.openxmlformats.org/officeDocument/2006/relationships/oleObject" Target="../embeddings/oleObject47.bin"/><Relationship Id="rId15" Type="http://schemas.openxmlformats.org/officeDocument/2006/relationships/image" Target="../media/image51.wmf"/><Relationship Id="rId16" Type="http://schemas.openxmlformats.org/officeDocument/2006/relationships/oleObject" Target="../embeddings/oleObject48.bin"/><Relationship Id="rId17" Type="http://schemas.openxmlformats.org/officeDocument/2006/relationships/image" Target="../media/image52.wmf"/><Relationship Id="rId18" Type="http://schemas.openxmlformats.org/officeDocument/2006/relationships/oleObject" Target="../embeddings/oleObject49.bin"/><Relationship Id="rId19" Type="http://schemas.openxmlformats.org/officeDocument/2006/relationships/image" Target="../media/image53.wmf"/><Relationship Id="rId37" Type="http://schemas.openxmlformats.org/officeDocument/2006/relationships/image" Target="../media/image62.wmf"/><Relationship Id="rId38" Type="http://schemas.openxmlformats.org/officeDocument/2006/relationships/oleObject" Target="../embeddings/oleObject59.bin"/><Relationship Id="rId39" Type="http://schemas.openxmlformats.org/officeDocument/2006/relationships/image" Target="../media/image6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4" Type="http://schemas.openxmlformats.org/officeDocument/2006/relationships/oleObject" Target="../embeddings/oleObject60.bin"/><Relationship Id="rId5" Type="http://schemas.openxmlformats.org/officeDocument/2006/relationships/image" Target="../media/image3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4" Type="http://schemas.openxmlformats.org/officeDocument/2006/relationships/image" Target="../media/image3.wmf"/><Relationship Id="rId5" Type="http://schemas.openxmlformats.org/officeDocument/2006/relationships/image" Target="../media/image66.jpe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6" Type="http://schemas.openxmlformats.org/officeDocument/2006/relationships/image" Target="../media/image6.jpeg"/><Relationship Id="rId7" Type="http://schemas.openxmlformats.org/officeDocument/2006/relationships/oleObject" Target="../embeddings/oleObject2.bin"/><Relationship Id="rId8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12.bin"/><Relationship Id="rId21" Type="http://schemas.openxmlformats.org/officeDocument/2006/relationships/image" Target="../media/image15.wmf"/><Relationship Id="rId22" Type="http://schemas.openxmlformats.org/officeDocument/2006/relationships/oleObject" Target="../embeddings/oleObject13.bin"/><Relationship Id="rId23" Type="http://schemas.openxmlformats.org/officeDocument/2006/relationships/image" Target="../media/image16.wmf"/><Relationship Id="rId24" Type="http://schemas.openxmlformats.org/officeDocument/2006/relationships/oleObject" Target="../embeddings/oleObject14.bin"/><Relationship Id="rId25" Type="http://schemas.openxmlformats.org/officeDocument/2006/relationships/image" Target="../media/image17.wmf"/><Relationship Id="rId26" Type="http://schemas.openxmlformats.org/officeDocument/2006/relationships/oleObject" Target="../embeddings/oleObject15.bin"/><Relationship Id="rId27" Type="http://schemas.openxmlformats.org/officeDocument/2006/relationships/image" Target="../media/image18.wmf"/><Relationship Id="rId28" Type="http://schemas.openxmlformats.org/officeDocument/2006/relationships/oleObject" Target="../embeddings/oleObject16.bin"/><Relationship Id="rId29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Relationship Id="rId4" Type="http://schemas.openxmlformats.org/officeDocument/2006/relationships/image" Target="../media/image7.wmf"/><Relationship Id="rId5" Type="http://schemas.openxmlformats.org/officeDocument/2006/relationships/image" Target="../media/image23.jpeg"/><Relationship Id="rId30" Type="http://schemas.openxmlformats.org/officeDocument/2006/relationships/oleObject" Target="../embeddings/oleObject17.bin"/><Relationship Id="rId31" Type="http://schemas.openxmlformats.org/officeDocument/2006/relationships/image" Target="../media/image20.wmf"/><Relationship Id="rId32" Type="http://schemas.openxmlformats.org/officeDocument/2006/relationships/oleObject" Target="../embeddings/oleObject18.bin"/><Relationship Id="rId9" Type="http://schemas.openxmlformats.org/officeDocument/2006/relationships/image" Target="../media/image9.w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8.wmf"/><Relationship Id="rId8" Type="http://schemas.openxmlformats.org/officeDocument/2006/relationships/oleObject" Target="../embeddings/oleObject6.bin"/><Relationship Id="rId33" Type="http://schemas.openxmlformats.org/officeDocument/2006/relationships/image" Target="../media/image21.wmf"/><Relationship Id="rId34" Type="http://schemas.openxmlformats.org/officeDocument/2006/relationships/oleObject" Target="../embeddings/oleObject19.bin"/><Relationship Id="rId35" Type="http://schemas.openxmlformats.org/officeDocument/2006/relationships/image" Target="../media/image22.wmf"/><Relationship Id="rId10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12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14" Type="http://schemas.openxmlformats.org/officeDocument/2006/relationships/oleObject" Target="../embeddings/oleObject9.bin"/><Relationship Id="rId15" Type="http://schemas.openxmlformats.org/officeDocument/2006/relationships/image" Target="../media/image12.wmf"/><Relationship Id="rId16" Type="http://schemas.openxmlformats.org/officeDocument/2006/relationships/oleObject" Target="../embeddings/oleObject10.bin"/><Relationship Id="rId17" Type="http://schemas.openxmlformats.org/officeDocument/2006/relationships/image" Target="../media/image13.wmf"/><Relationship Id="rId18" Type="http://schemas.openxmlformats.org/officeDocument/2006/relationships/oleObject" Target="../embeddings/oleObject11.bin"/><Relationship Id="rId1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24.wmf"/><Relationship Id="rId7" Type="http://schemas.openxmlformats.org/officeDocument/2006/relationships/image" Target="../media/image25.jpeg"/><Relationship Id="rId8" Type="http://schemas.openxmlformats.org/officeDocument/2006/relationships/image" Target="../media/image26.jpe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1444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#15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1332" y="1447800"/>
            <a:ext cx="26933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Oct. 30, 2017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 err="1" smtClean="0">
                <a:solidFill>
                  <a:schemeClr val="accent2"/>
                </a:solidFill>
                <a:latin typeface="Monotype Corsiva" pitchFamily="-84" charset="0"/>
              </a:rPr>
              <a:t>Jaehoon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600200" y="2286000"/>
            <a:ext cx="71247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4000" dirty="0" smtClean="0">
                <a:latin typeface="Arial Narrow" charset="0"/>
              </a:rPr>
              <a:t>Chapter </a:t>
            </a:r>
            <a:r>
              <a:rPr lang="en-US" sz="4000" dirty="0">
                <a:latin typeface="Arial Narrow" charset="0"/>
              </a:rPr>
              <a:t>26</a:t>
            </a:r>
          </a:p>
          <a:p>
            <a:pPr marL="1352550" lvl="1" indent="-609600">
              <a:buFont typeface="Arial" charset="0"/>
              <a:buChar char="•"/>
            </a:pPr>
            <a:r>
              <a:rPr lang="en-US" sz="3600" dirty="0" smtClean="0">
                <a:latin typeface="Arial Narrow" charset="0"/>
              </a:rPr>
              <a:t>Resistance in series and parallel</a:t>
            </a:r>
          </a:p>
          <a:p>
            <a:pPr marL="1352550" lvl="1" indent="-609600">
              <a:buFont typeface="Arial" charset="0"/>
              <a:buChar char="•"/>
            </a:pPr>
            <a:r>
              <a:rPr lang="en-US" sz="3600" dirty="0" smtClean="0">
                <a:latin typeface="Arial Narrow" charset="0"/>
              </a:rPr>
              <a:t>Kirchhoff’s </a:t>
            </a:r>
            <a:r>
              <a:rPr lang="en-US" sz="3600" dirty="0">
                <a:latin typeface="Arial Narrow" charset="0"/>
              </a:rPr>
              <a:t>Rules</a:t>
            </a:r>
          </a:p>
          <a:p>
            <a:pPr marL="1352550" lvl="1" indent="-609600">
              <a:buFont typeface="Arial" charset="0"/>
              <a:buChar char="•"/>
            </a:pPr>
            <a:r>
              <a:rPr lang="en-US" sz="3600" dirty="0">
                <a:latin typeface="Arial Narrow" charset="0"/>
              </a:rPr>
              <a:t>EMFs in Series and </a:t>
            </a:r>
            <a:r>
              <a:rPr lang="en-US" sz="3600" dirty="0" smtClean="0">
                <a:latin typeface="Arial Narrow" charset="0"/>
              </a:rPr>
              <a:t>Parallel</a:t>
            </a:r>
            <a:endParaRPr lang="en-US" sz="3600" dirty="0">
              <a:latin typeface="Arial Narrow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992669" y="5594499"/>
            <a:ext cx="7389331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#9,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Monday, Nov.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6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!!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99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A746-06FD-B841-920E-6FBE1F3C2C4D}" type="slidenum">
              <a:rPr lang="en-US"/>
              <a:pPr/>
              <a:t>10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2325" y="1066800"/>
            <a:ext cx="5562600" cy="685800"/>
          </a:xfrm>
        </p:spPr>
        <p:txBody>
          <a:bodyPr/>
          <a:lstStyle/>
          <a:p>
            <a:r>
              <a:rPr lang="en-US"/>
              <a:t>Parallel Capacitor arrangements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609600"/>
          </a:xfrm>
        </p:spPr>
        <p:txBody>
          <a:bodyPr/>
          <a:lstStyle/>
          <a:p>
            <a:r>
              <a:rPr lang="en-US"/>
              <a:t> Resister and Capacitor Arrangements</a:t>
            </a:r>
          </a:p>
        </p:txBody>
      </p:sp>
      <p:graphicFrame>
        <p:nvGraphicFramePr>
          <p:cNvPr id="3256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14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7" name="Object 5"/>
          <p:cNvGraphicFramePr>
            <a:graphicFrameLocks noChangeAspect="1"/>
          </p:cNvGraphicFramePr>
          <p:nvPr/>
        </p:nvGraphicFramePr>
        <p:xfrm>
          <a:off x="6384925" y="1066800"/>
          <a:ext cx="14366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149" name="Equation" r:id="rId5" imgW="698400" imgH="342720" progId="Equation.DSMT4">
                  <p:embed/>
                </p:oleObj>
              </mc:Choice>
              <mc:Fallback>
                <p:oleObj name="Equation" r:id="rId5" imgW="6984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1066800"/>
                        <a:ext cx="1436688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8" name="Object 6"/>
          <p:cNvGraphicFramePr>
            <a:graphicFrameLocks noChangeAspect="1"/>
          </p:cNvGraphicFramePr>
          <p:nvPr/>
        </p:nvGraphicFramePr>
        <p:xfrm>
          <a:off x="6384925" y="2262188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150" name="Equation" r:id="rId7" imgW="736560" imgH="419040" progId="Equation.DSMT4">
                  <p:embed/>
                </p:oleObj>
              </mc:Choice>
              <mc:Fallback>
                <p:oleObj name="Equation" r:id="rId7" imgW="7365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2262188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822325" y="23622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Parallel Resister arrangements</a:t>
            </a:r>
          </a:p>
        </p:txBody>
      </p:sp>
      <p:sp>
        <p:nvSpPr>
          <p:cNvPr id="325640" name="Rectangle 8"/>
          <p:cNvSpPr>
            <a:spLocks noChangeArrowheads="1"/>
          </p:cNvSpPr>
          <p:nvPr/>
        </p:nvSpPr>
        <p:spPr bwMode="auto">
          <a:xfrm>
            <a:off x="822325" y="36576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Capacitor arrangements</a:t>
            </a:r>
          </a:p>
        </p:txBody>
      </p:sp>
      <p:graphicFrame>
        <p:nvGraphicFramePr>
          <p:cNvPr id="325641" name="Object 9"/>
          <p:cNvGraphicFramePr>
            <a:graphicFrameLocks noChangeAspect="1"/>
          </p:cNvGraphicFramePr>
          <p:nvPr/>
        </p:nvGraphicFramePr>
        <p:xfrm>
          <a:off x="6384925" y="3606800"/>
          <a:ext cx="15398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151" name="Equation" r:id="rId9" imgW="749160" imgH="419040" progId="Equation.DSMT4">
                  <p:embed/>
                </p:oleObj>
              </mc:Choice>
              <mc:Fallback>
                <p:oleObj name="Equation" r:id="rId9" imgW="7491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3606800"/>
                        <a:ext cx="15398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822325" y="49530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Resister arrangements</a:t>
            </a:r>
          </a:p>
        </p:txBody>
      </p:sp>
      <p:graphicFrame>
        <p:nvGraphicFramePr>
          <p:cNvPr id="325643" name="Object 11"/>
          <p:cNvGraphicFramePr>
            <a:graphicFrameLocks noChangeAspect="1"/>
          </p:cNvGraphicFramePr>
          <p:nvPr/>
        </p:nvGraphicFramePr>
        <p:xfrm>
          <a:off x="6384925" y="4953000"/>
          <a:ext cx="14097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152" name="Equation" r:id="rId11" imgW="685800" imgH="342720" progId="Equation.DSMT4">
                  <p:embed/>
                </p:oleObj>
              </mc:Choice>
              <mc:Fallback>
                <p:oleObj name="Equation" r:id="rId11" imgW="6858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4953000"/>
                        <a:ext cx="1409700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117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86DD-CAE9-DC44-8D5F-2650E4352A5F}" type="slidenum">
              <a:rPr lang="en-US"/>
              <a:pPr/>
              <a:t>11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2 </a:t>
            </a:r>
          </a:p>
        </p:txBody>
      </p:sp>
      <p:sp>
        <p:nvSpPr>
          <p:cNvPr id="326659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60960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Series or parallel?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The light bulbs in the figure are identical and have identical resistance R.  Which configuration produces more light? (b) Which way do you think the headlights of a car are wired? 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What are the equivalent resistances for the two cases? </a:t>
            </a:r>
          </a:p>
        </p:txBody>
      </p:sp>
      <p:sp>
        <p:nvSpPr>
          <p:cNvPr id="326661" name="AutoShape 5"/>
          <p:cNvSpPr>
            <a:spLocks noChangeArrowheads="1"/>
          </p:cNvSpPr>
          <p:nvPr/>
        </p:nvSpPr>
        <p:spPr bwMode="auto">
          <a:xfrm>
            <a:off x="817563" y="2971800"/>
            <a:ext cx="782637" cy="609600"/>
          </a:xfrm>
          <a:prstGeom prst="rightArrow">
            <a:avLst>
              <a:gd name="adj1" fmla="val 50000"/>
              <a:gd name="adj2" fmla="val 32096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Series</a:t>
            </a: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457200" y="3657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bulbs get brighter when the total power transformed is larger.</a:t>
            </a: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381000" y="4191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series</a:t>
            </a:r>
          </a:p>
        </p:txBody>
      </p:sp>
      <p:graphicFrame>
        <p:nvGraphicFramePr>
          <p:cNvPr id="326664" name="Object 8"/>
          <p:cNvGraphicFramePr>
            <a:graphicFrameLocks noChangeAspect="1"/>
          </p:cNvGraphicFramePr>
          <p:nvPr/>
        </p:nvGraphicFramePr>
        <p:xfrm>
          <a:off x="1447800" y="4210050"/>
          <a:ext cx="5778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48" name="Equation" r:id="rId3" imgW="304560" imgH="203040" progId="Equation.DSMT4">
                  <p:embed/>
                </p:oleObj>
              </mc:Choice>
              <mc:Fallback>
                <p:oleObj name="Equation" r:id="rId3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10050"/>
                        <a:ext cx="57785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5" name="Object 9"/>
          <p:cNvGraphicFramePr>
            <a:graphicFrameLocks noChangeAspect="1"/>
          </p:cNvGraphicFramePr>
          <p:nvPr/>
        </p:nvGraphicFramePr>
        <p:xfrm>
          <a:off x="1752600" y="3048000"/>
          <a:ext cx="8302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49" name="Equation" r:id="rId5" imgW="342720" imgH="228600" progId="Equation.DSMT4">
                  <p:embed/>
                </p:oleObj>
              </mc:Choice>
              <mc:Fallback>
                <p:oleObj name="Equation" r:id="rId5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48000"/>
                        <a:ext cx="83026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6" name="Object 10"/>
          <p:cNvGraphicFramePr>
            <a:graphicFrameLocks noChangeAspect="1"/>
          </p:cNvGraphicFramePr>
          <p:nvPr/>
        </p:nvGraphicFramePr>
        <p:xfrm>
          <a:off x="2057400" y="426720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50" name="Equation" r:id="rId7" imgW="317160" imgH="164880" progId="Equation.DSMT4">
                  <p:embed/>
                </p:oleObj>
              </mc:Choice>
              <mc:Fallback>
                <p:oleObj name="Equation" r:id="rId7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6667" name="Picture 11" descr="FG26_00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48400" y="533400"/>
            <a:ext cx="2895600" cy="1981200"/>
          </a:xfrm>
          <a:prstGeom prst="rect">
            <a:avLst/>
          </a:prstGeom>
          <a:noFill/>
        </p:spPr>
      </p:pic>
      <p:sp>
        <p:nvSpPr>
          <p:cNvPr id="326668" name="AutoShape 12"/>
          <p:cNvSpPr>
            <a:spLocks noChangeArrowheads="1"/>
          </p:cNvSpPr>
          <p:nvPr/>
        </p:nvSpPr>
        <p:spPr bwMode="auto">
          <a:xfrm>
            <a:off x="3962400" y="2895600"/>
            <a:ext cx="889000" cy="609600"/>
          </a:xfrm>
          <a:prstGeom prst="rightArrow">
            <a:avLst>
              <a:gd name="adj1" fmla="val 50000"/>
              <a:gd name="adj2" fmla="val 36458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69" name="Object 13"/>
          <p:cNvGraphicFramePr>
            <a:graphicFrameLocks noChangeAspect="1"/>
          </p:cNvGraphicFramePr>
          <p:nvPr/>
        </p:nvGraphicFramePr>
        <p:xfrm>
          <a:off x="5053013" y="2755900"/>
          <a:ext cx="8905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51" name="Equation" r:id="rId10" imgW="368280" imgH="419040" progId="Equation.DSMT4">
                  <p:embed/>
                </p:oleObj>
              </mc:Choice>
              <mc:Fallback>
                <p:oleObj name="Equation" r:id="rId10" imgW="368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2755900"/>
                        <a:ext cx="890587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0" name="Object 14"/>
          <p:cNvGraphicFramePr>
            <a:graphicFrameLocks noChangeAspect="1"/>
          </p:cNvGraphicFramePr>
          <p:nvPr/>
        </p:nvGraphicFramePr>
        <p:xfrm>
          <a:off x="7162800" y="3048000"/>
          <a:ext cx="82867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52" name="Equation" r:id="rId12" imgW="342720" imgH="228600" progId="Equation.DSMT4">
                  <p:embed/>
                </p:oleObj>
              </mc:Choice>
              <mc:Fallback>
                <p:oleObj name="Equation" r:id="rId12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0"/>
                        <a:ext cx="82867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1" name="AutoShape 15"/>
          <p:cNvSpPr>
            <a:spLocks noChangeArrowheads="1"/>
          </p:cNvSpPr>
          <p:nvPr/>
        </p:nvSpPr>
        <p:spPr bwMode="auto">
          <a:xfrm>
            <a:off x="6613525" y="28956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</a:t>
            </a:r>
          </a:p>
        </p:txBody>
      </p:sp>
      <p:graphicFrame>
        <p:nvGraphicFramePr>
          <p:cNvPr id="326672" name="Object 16"/>
          <p:cNvGraphicFramePr>
            <a:graphicFrameLocks noChangeAspect="1"/>
          </p:cNvGraphicFramePr>
          <p:nvPr/>
        </p:nvGraphicFramePr>
        <p:xfrm>
          <a:off x="5943600" y="419735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53" name="Equation" r:id="rId14" imgW="317160" imgH="164880" progId="Equation.DSMT4">
                  <p:embed/>
                </p:oleObj>
              </mc:Choice>
              <mc:Fallback>
                <p:oleObj name="Equation" r:id="rId14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19735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3" name="Object 17"/>
          <p:cNvGraphicFramePr>
            <a:graphicFrameLocks noChangeAspect="1"/>
          </p:cNvGraphicFramePr>
          <p:nvPr/>
        </p:nvGraphicFramePr>
        <p:xfrm>
          <a:off x="5334000" y="4186238"/>
          <a:ext cx="5778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54" name="Equation" r:id="rId16" imgW="304560" imgH="203040" progId="Equation.DSMT4">
                  <p:embed/>
                </p:oleObj>
              </mc:Choice>
              <mc:Fallback>
                <p:oleObj name="Equation" r:id="rId16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86238"/>
                        <a:ext cx="57785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4267200" y="4191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75" name="Object 19"/>
          <p:cNvGraphicFramePr>
            <a:graphicFrameLocks noChangeAspect="1"/>
          </p:cNvGraphicFramePr>
          <p:nvPr/>
        </p:nvGraphicFramePr>
        <p:xfrm>
          <a:off x="2590800" y="3962400"/>
          <a:ext cx="6953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55" name="Equation" r:id="rId18" imgW="368280" imgH="444240" progId="Equation.DSMT4">
                  <p:embed/>
                </p:oleObj>
              </mc:Choice>
              <mc:Fallback>
                <p:oleObj name="Equation" r:id="rId18" imgW="3682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62400"/>
                        <a:ext cx="69532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6" name="Object 20"/>
          <p:cNvGraphicFramePr>
            <a:graphicFrameLocks noChangeAspect="1"/>
          </p:cNvGraphicFramePr>
          <p:nvPr/>
        </p:nvGraphicFramePr>
        <p:xfrm>
          <a:off x="3278188" y="3962400"/>
          <a:ext cx="45561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56" name="Equation" r:id="rId20" imgW="241200" imgH="393480" progId="Equation.DSMT4">
                  <p:embed/>
                </p:oleObj>
              </mc:Choice>
              <mc:Fallback>
                <p:oleObj name="Equation" r:id="rId20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8" y="3962400"/>
                        <a:ext cx="455612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7" name="Object 21"/>
          <p:cNvGraphicFramePr>
            <a:graphicFrameLocks noChangeAspect="1"/>
          </p:cNvGraphicFramePr>
          <p:nvPr/>
        </p:nvGraphicFramePr>
        <p:xfrm>
          <a:off x="6477000" y="3944938"/>
          <a:ext cx="6953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57" name="Equation" r:id="rId22" imgW="368280" imgH="444240" progId="Equation.DSMT4">
                  <p:embed/>
                </p:oleObj>
              </mc:Choice>
              <mc:Fallback>
                <p:oleObj name="Equation" r:id="rId22" imgW="3682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944938"/>
                        <a:ext cx="69532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8" name="Object 22"/>
          <p:cNvGraphicFramePr>
            <a:graphicFrameLocks noChangeAspect="1"/>
          </p:cNvGraphicFramePr>
          <p:nvPr/>
        </p:nvGraphicFramePr>
        <p:xfrm>
          <a:off x="7162800" y="3962400"/>
          <a:ext cx="79216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58" name="Equation" r:id="rId24" imgW="419040" imgH="393480" progId="Equation.DSMT4">
                  <p:embed/>
                </p:oleObj>
              </mc:Choice>
              <mc:Fallback>
                <p:oleObj name="Equation" r:id="rId24" imgW="419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962400"/>
                        <a:ext cx="792163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9" name="Object 23"/>
          <p:cNvGraphicFramePr>
            <a:graphicFrameLocks noChangeAspect="1"/>
          </p:cNvGraphicFramePr>
          <p:nvPr/>
        </p:nvGraphicFramePr>
        <p:xfrm>
          <a:off x="7926388" y="4191000"/>
          <a:ext cx="4556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59" name="Equation" r:id="rId26" imgW="241200" imgH="203040" progId="Equation.DSMT4">
                  <p:embed/>
                </p:oleObj>
              </mc:Choice>
              <mc:Fallback>
                <p:oleObj name="Equation" r:id="rId26" imgW="241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6388" y="4191000"/>
                        <a:ext cx="45561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457200" y="4876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parallel circuit provides brighter lighting.</a:t>
            </a: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381000" y="52578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Car’s headlights are in parallel to provide brighter lighting and also to prevent both lights going out at the same time when one burns out. </a:t>
            </a: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28600" y="6172200"/>
            <a:ext cx="4419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So what is bad about parallel circuits?</a:t>
            </a: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4876800" y="6172200"/>
            <a:ext cx="403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Uses more energy in a given time.</a:t>
            </a:r>
          </a:p>
        </p:txBody>
      </p:sp>
      <p:graphicFrame>
        <p:nvGraphicFramePr>
          <p:cNvPr id="326684" name="Object 28"/>
          <p:cNvGraphicFramePr>
            <a:graphicFrameLocks noChangeAspect="1"/>
          </p:cNvGraphicFramePr>
          <p:nvPr/>
        </p:nvGraphicFramePr>
        <p:xfrm>
          <a:off x="2600325" y="3082925"/>
          <a:ext cx="5238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60" name="Equation" r:id="rId28" imgW="215640" imgH="152280" progId="Equation.DSMT4">
                  <p:embed/>
                </p:oleObj>
              </mc:Choice>
              <mc:Fallback>
                <p:oleObj name="Equation" r:id="rId28" imgW="215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3082925"/>
                        <a:ext cx="5238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5" name="Object 29"/>
          <p:cNvGraphicFramePr>
            <a:graphicFrameLocks noChangeAspect="1"/>
          </p:cNvGraphicFramePr>
          <p:nvPr/>
        </p:nvGraphicFramePr>
        <p:xfrm>
          <a:off x="5943600" y="2743200"/>
          <a:ext cx="4000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61" name="Equation" r:id="rId30" imgW="164880" imgH="368280" progId="Equation.DSMT4">
                  <p:embed/>
                </p:oleObj>
              </mc:Choice>
              <mc:Fallback>
                <p:oleObj name="Equation" r:id="rId30" imgW="164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743200"/>
                        <a:ext cx="40005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6" name="Object 30"/>
          <p:cNvGraphicFramePr>
            <a:graphicFrameLocks noChangeAspect="1"/>
          </p:cNvGraphicFramePr>
          <p:nvPr/>
        </p:nvGraphicFramePr>
        <p:xfrm>
          <a:off x="7981950" y="2820988"/>
          <a:ext cx="40005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62" name="Equation" r:id="rId32" imgW="164880" imgH="368280" progId="Equation.DSMT4">
                  <p:embed/>
                </p:oleObj>
              </mc:Choice>
              <mc:Fallback>
                <p:oleObj name="Equation" r:id="rId32" imgW="164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1950" y="2820988"/>
                        <a:ext cx="400050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622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64D-6CCF-CC49-AE57-F3B5A6E91CF5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48400" y="228600"/>
            <a:ext cx="3581400" cy="4724400"/>
            <a:chOff x="3504" y="0"/>
            <a:chExt cx="1920" cy="1488"/>
          </a:xfrm>
        </p:grpSpPr>
        <p:pic>
          <p:nvPicPr>
            <p:cNvPr id="327683" name="Picture 3" descr="FG26_00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4" y="0"/>
              <a:ext cx="1920" cy="1440"/>
            </a:xfrm>
            <a:prstGeom prst="rect">
              <a:avLst/>
            </a:prstGeom>
            <a:noFill/>
          </p:spPr>
        </p:pic>
        <p:sp>
          <p:nvSpPr>
            <p:cNvPr id="327684" name="Rectangle 4"/>
            <p:cNvSpPr>
              <a:spLocks noChangeArrowheads="1"/>
            </p:cNvSpPr>
            <p:nvPr/>
          </p:nvSpPr>
          <p:spPr bwMode="auto">
            <a:xfrm>
              <a:off x="3792" y="672"/>
              <a:ext cx="1344" cy="81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27685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5 </a:t>
            </a: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152400" y="609600"/>
            <a:ext cx="6858000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Current in one branch.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is the current flowing through the 500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resister in the figure?</a:t>
            </a:r>
          </a:p>
        </p:txBody>
      </p:sp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do we need to find first? 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457200" y="3581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total current in the circuit is</a:t>
            </a:r>
          </a:p>
        </p:txBody>
      </p:sp>
      <p:graphicFrame>
        <p:nvGraphicFramePr>
          <p:cNvPr id="327689" name="Object 9"/>
          <p:cNvGraphicFramePr>
            <a:graphicFrameLocks noChangeAspect="1"/>
          </p:cNvGraphicFramePr>
          <p:nvPr/>
        </p:nvGraphicFramePr>
        <p:xfrm>
          <a:off x="4710113" y="2449513"/>
          <a:ext cx="623887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2" name="Equation" r:id="rId4" imgW="342720" imgH="406080" progId="Equation.DSMT4">
                  <p:embed/>
                </p:oleObj>
              </mc:Choice>
              <mc:Fallback>
                <p:oleObj name="Equation" r:id="rId4" imgW="342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2449513"/>
                        <a:ext cx="623887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90" name="Object 10"/>
          <p:cNvGraphicFramePr>
            <a:graphicFrameLocks noChangeAspect="1"/>
          </p:cNvGraphicFramePr>
          <p:nvPr/>
        </p:nvGraphicFramePr>
        <p:xfrm>
          <a:off x="4724400" y="3733800"/>
          <a:ext cx="3905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" name="Equation" r:id="rId6" imgW="228600" imgH="152280" progId="Equation.DSMT4">
                  <p:embed/>
                </p:oleObj>
              </mc:Choice>
              <mc:Fallback>
                <p:oleObj name="Equation" r:id="rId6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33800"/>
                        <a:ext cx="3905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3810000" y="12954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need to find the total current.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304800" y="2057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To do that we need to compute the equivalent resistance. </a:t>
            </a: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457200" y="2590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small parallel branch is: </a:t>
            </a:r>
          </a:p>
        </p:txBody>
      </p:sp>
      <p:graphicFrame>
        <p:nvGraphicFramePr>
          <p:cNvPr id="327694" name="Object 14"/>
          <p:cNvGraphicFramePr>
            <a:graphicFrameLocks noChangeAspect="1"/>
          </p:cNvGraphicFramePr>
          <p:nvPr/>
        </p:nvGraphicFramePr>
        <p:xfrm>
          <a:off x="7543800" y="2578100"/>
          <a:ext cx="5778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" name="Equation" r:id="rId8" imgW="317160" imgH="203040" progId="Equation.DSMT4">
                  <p:embed/>
                </p:oleObj>
              </mc:Choice>
              <mc:Fallback>
                <p:oleObj name="Equation" r:id="rId8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78100"/>
                        <a:ext cx="5778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457200" y="3048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circuit is: </a:t>
            </a:r>
          </a:p>
        </p:txBody>
      </p:sp>
      <p:graphicFrame>
        <p:nvGraphicFramePr>
          <p:cNvPr id="327696" name="Object 16"/>
          <p:cNvGraphicFramePr>
            <a:graphicFrameLocks noChangeAspect="1"/>
          </p:cNvGraphicFramePr>
          <p:nvPr/>
        </p:nvGraphicFramePr>
        <p:xfrm>
          <a:off x="2971800" y="3133725"/>
          <a:ext cx="6223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33725"/>
                        <a:ext cx="6223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457200" y="41910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voltage drop across the parallel branch is</a:t>
            </a:r>
          </a:p>
        </p:txBody>
      </p:sp>
      <p:graphicFrame>
        <p:nvGraphicFramePr>
          <p:cNvPr id="327698" name="Object 18"/>
          <p:cNvGraphicFramePr>
            <a:graphicFrameLocks noChangeAspect="1"/>
          </p:cNvGraphicFramePr>
          <p:nvPr/>
        </p:nvGraphicFramePr>
        <p:xfrm>
          <a:off x="5737225" y="4278313"/>
          <a:ext cx="5111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4278313"/>
                        <a:ext cx="5111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457200" y="4724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current flowing across 500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resister is therefore</a:t>
            </a:r>
          </a:p>
        </p:txBody>
      </p:sp>
      <p:graphicFrame>
        <p:nvGraphicFramePr>
          <p:cNvPr id="327700" name="Object 20"/>
          <p:cNvGraphicFramePr>
            <a:graphicFrameLocks noChangeAspect="1"/>
          </p:cNvGraphicFramePr>
          <p:nvPr/>
        </p:nvGraphicFramePr>
        <p:xfrm>
          <a:off x="2266950" y="5313363"/>
          <a:ext cx="8572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" name="Equation" r:id="rId14" imgW="533160" imgH="203040" progId="Equation.DSMT4">
                  <p:embed/>
                </p:oleObj>
              </mc:Choice>
              <mc:Fallback>
                <p:oleObj name="Equation" r:id="rId14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5313363"/>
                        <a:ext cx="8572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457200" y="5881688"/>
            <a:ext cx="4191000" cy="3667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is the current flowing 700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-</a:t>
            </a:r>
            <a:r>
              <a:rPr lang="en-US" sz="1800" b="1" dirty="0" smtClean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resister?</a:t>
            </a:r>
          </a:p>
        </p:txBody>
      </p:sp>
      <p:graphicFrame>
        <p:nvGraphicFramePr>
          <p:cNvPr id="327702" name="Object 22"/>
          <p:cNvGraphicFramePr>
            <a:graphicFrameLocks noChangeAspect="1"/>
          </p:cNvGraphicFramePr>
          <p:nvPr/>
        </p:nvGraphicFramePr>
        <p:xfrm>
          <a:off x="4818063" y="5846763"/>
          <a:ext cx="5921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" name="Equation" r:id="rId16" imgW="368280" imgH="203040" progId="Equation.DSMT4">
                  <p:embed/>
                </p:oleObj>
              </mc:Choice>
              <mc:Fallback>
                <p:oleObj name="Equation" r:id="rId1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8063" y="5846763"/>
                        <a:ext cx="5921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3" name="Object 23"/>
          <p:cNvGraphicFramePr>
            <a:graphicFrameLocks noChangeAspect="1"/>
          </p:cNvGraphicFramePr>
          <p:nvPr/>
        </p:nvGraphicFramePr>
        <p:xfrm>
          <a:off x="3086100" y="5154613"/>
          <a:ext cx="5715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" name="Equation" r:id="rId18" imgW="355320" imgH="368280" progId="Equation.DSMT4">
                  <p:embed/>
                </p:oleObj>
              </mc:Choice>
              <mc:Fallback>
                <p:oleObj name="Equation" r:id="rId18" imgW="3553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5154613"/>
                        <a:ext cx="5715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4" name="Object 24"/>
          <p:cNvGraphicFramePr>
            <a:graphicFrameLocks noChangeAspect="1"/>
          </p:cNvGraphicFramePr>
          <p:nvPr/>
        </p:nvGraphicFramePr>
        <p:xfrm>
          <a:off x="3657600" y="5154613"/>
          <a:ext cx="261461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" name="Equation" r:id="rId20" imgW="1625400" imgH="368280" progId="Equation.DSMT4">
                  <p:embed/>
                </p:oleObj>
              </mc:Choice>
              <mc:Fallback>
                <p:oleObj name="Equation" r:id="rId20" imgW="1625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154613"/>
                        <a:ext cx="2614613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5" name="Object 25"/>
          <p:cNvGraphicFramePr>
            <a:graphicFrameLocks noChangeAspect="1"/>
          </p:cNvGraphicFramePr>
          <p:nvPr/>
        </p:nvGraphicFramePr>
        <p:xfrm>
          <a:off x="5410200" y="5854700"/>
          <a:ext cx="9191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" name="Equation" r:id="rId22" imgW="571320" imgH="203040" progId="Equation.DSMT4">
                  <p:embed/>
                </p:oleObj>
              </mc:Choice>
              <mc:Fallback>
                <p:oleObj name="Equation" r:id="rId22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854700"/>
                        <a:ext cx="91916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6" name="Object 26"/>
          <p:cNvGraphicFramePr>
            <a:graphicFrameLocks noChangeAspect="1"/>
          </p:cNvGraphicFramePr>
          <p:nvPr/>
        </p:nvGraphicFramePr>
        <p:xfrm>
          <a:off x="6354763" y="5867400"/>
          <a:ext cx="17986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" name="Equation" r:id="rId24" imgW="1117440" imgH="164880" progId="Equation.DSMT4">
                  <p:embed/>
                </p:oleObj>
              </mc:Choice>
              <mc:Fallback>
                <p:oleObj name="Equation" r:id="rId24" imgW="11174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5867400"/>
                        <a:ext cx="1798637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7" name="Oval 27"/>
          <p:cNvSpPr>
            <a:spLocks noChangeArrowheads="1"/>
          </p:cNvSpPr>
          <p:nvPr/>
        </p:nvSpPr>
        <p:spPr bwMode="auto">
          <a:xfrm>
            <a:off x="7848600" y="228600"/>
            <a:ext cx="990600" cy="685800"/>
          </a:xfrm>
          <a:prstGeom prst="ellips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08" name="Object 28"/>
          <p:cNvGraphicFramePr>
            <a:graphicFrameLocks noChangeAspect="1"/>
          </p:cNvGraphicFramePr>
          <p:nvPr/>
        </p:nvGraphicFramePr>
        <p:xfrm>
          <a:off x="5257800" y="2438400"/>
          <a:ext cx="198596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" name="Equation" r:id="rId26" imgW="1091880" imgH="368280" progId="Equation.DSMT4">
                  <p:embed/>
                </p:oleObj>
              </mc:Choice>
              <mc:Fallback>
                <p:oleObj name="Equation" r:id="rId26" imgW="1091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438400"/>
                        <a:ext cx="198596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9" name="Object 29"/>
          <p:cNvGraphicFramePr>
            <a:graphicFrameLocks noChangeAspect="1"/>
          </p:cNvGraphicFramePr>
          <p:nvPr/>
        </p:nvGraphicFramePr>
        <p:xfrm>
          <a:off x="8062913" y="2438400"/>
          <a:ext cx="6238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" name="Equation" r:id="rId28" imgW="342720" imgH="368280" progId="Equation.DSMT4">
                  <p:embed/>
                </p:oleObj>
              </mc:Choice>
              <mc:Fallback>
                <p:oleObj name="Equation" r:id="rId28" imgW="342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2913" y="2438400"/>
                        <a:ext cx="6238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0" name="Object 30"/>
          <p:cNvGraphicFramePr>
            <a:graphicFrameLocks noChangeAspect="1"/>
          </p:cNvGraphicFramePr>
          <p:nvPr/>
        </p:nvGraphicFramePr>
        <p:xfrm>
          <a:off x="3581400" y="3027363"/>
          <a:ext cx="33480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" name="Equation" r:id="rId30" imgW="1841400" imgH="368280" progId="Equation.DSMT4">
                  <p:embed/>
                </p:oleObj>
              </mc:Choice>
              <mc:Fallback>
                <p:oleObj name="Equation" r:id="rId30" imgW="1841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027363"/>
                        <a:ext cx="334803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1" name="Object 31"/>
          <p:cNvGraphicFramePr>
            <a:graphicFrameLocks noChangeAspect="1"/>
          </p:cNvGraphicFramePr>
          <p:nvPr/>
        </p:nvGraphicFramePr>
        <p:xfrm>
          <a:off x="5105400" y="3505200"/>
          <a:ext cx="630238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" name="Equation" r:id="rId32" imgW="368280" imgH="419040" progId="Equation.DSMT4">
                  <p:embed/>
                </p:oleObj>
              </mc:Choice>
              <mc:Fallback>
                <p:oleObj name="Equation" r:id="rId32" imgW="368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505200"/>
                        <a:ext cx="630238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2" name="Object 32"/>
          <p:cNvGraphicFramePr>
            <a:graphicFrameLocks noChangeAspect="1"/>
          </p:cNvGraphicFramePr>
          <p:nvPr/>
        </p:nvGraphicFramePr>
        <p:xfrm>
          <a:off x="5715000" y="3505200"/>
          <a:ext cx="1258888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" name="Equation" r:id="rId34" imgW="736560" imgH="368280" progId="Equation.DSMT4">
                  <p:embed/>
                </p:oleObj>
              </mc:Choice>
              <mc:Fallback>
                <p:oleObj name="Equation" r:id="rId34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05200"/>
                        <a:ext cx="1258888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3" name="Object 33"/>
          <p:cNvGraphicFramePr>
            <a:graphicFrameLocks noChangeAspect="1"/>
          </p:cNvGraphicFramePr>
          <p:nvPr/>
        </p:nvGraphicFramePr>
        <p:xfrm>
          <a:off x="6288088" y="4278313"/>
          <a:ext cx="5699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" name="Equation" r:id="rId36" imgW="368280" imgH="203040" progId="Equation.DSMT4">
                  <p:embed/>
                </p:oleObj>
              </mc:Choice>
              <mc:Fallback>
                <p:oleObj name="Equation" r:id="rId3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4278313"/>
                        <a:ext cx="5699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4" name="Object 34"/>
          <p:cNvGraphicFramePr>
            <a:graphicFrameLocks noChangeAspect="1"/>
          </p:cNvGraphicFramePr>
          <p:nvPr/>
        </p:nvGraphicFramePr>
        <p:xfrm>
          <a:off x="6892925" y="4203700"/>
          <a:ext cx="20224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" name="Equation" r:id="rId38" imgW="1307880" imgH="203040" progId="Equation.DSMT4">
                  <p:embed/>
                </p:oleObj>
              </mc:Choice>
              <mc:Fallback>
                <p:oleObj name="Equation" r:id="rId38" imgW="1307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925" y="4203700"/>
                        <a:ext cx="20224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14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2534-CEB4-6140-93FE-0EA1FF9AFF86}" type="slidenum">
              <a:rPr lang="en-US"/>
              <a:pPr/>
              <a:t>13</a:t>
            </a:fld>
            <a:endParaRPr lang="en-US"/>
          </a:p>
        </p:txBody>
      </p:sp>
      <p:pic>
        <p:nvPicPr>
          <p:cNvPr id="328706" name="Picture 2" descr="FG26_0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95300"/>
            <a:ext cx="3352800" cy="2171700"/>
          </a:xfrm>
          <a:prstGeom prst="rect">
            <a:avLst/>
          </a:prstGeom>
          <a:noFill/>
        </p:spPr>
      </p:pic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57150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Some circuits are very complicated to do the analysis using the simple combinations of resisters</a:t>
            </a:r>
          </a:p>
          <a:p>
            <a:pPr lvl="1">
              <a:lnSpc>
                <a:spcPct val="90000"/>
              </a:lnSpc>
            </a:pPr>
            <a:r>
              <a:rPr lang="en-US"/>
              <a:t>G. R. Kirchhoff devised two rules to deal with complicated circuits.</a:t>
            </a:r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/>
              <a:t> Kirchhoff’s Rules – 1</a:t>
            </a:r>
            <a:r>
              <a:rPr lang="en-US" baseline="30000"/>
              <a:t>st</a:t>
            </a:r>
            <a:r>
              <a:rPr lang="en-US"/>
              <a:t> Rule</a:t>
            </a:r>
          </a:p>
        </p:txBody>
      </p:sp>
      <p:graphicFrame>
        <p:nvGraphicFramePr>
          <p:cNvPr id="32870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1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304800" y="2667000"/>
            <a:ext cx="868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Kirchhoff’s rules are based on </a:t>
            </a:r>
            <a:r>
              <a:rPr lang="en-US" sz="3200" b="1" u="sng" dirty="0">
                <a:solidFill>
                  <a:srgbClr val="FF0000"/>
                </a:solidFill>
                <a:latin typeface="Arial Narrow" charset="0"/>
              </a:rPr>
              <a:t>conservation of charge and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Kirchhoff’s 1</a:t>
            </a:r>
            <a:r>
              <a:rPr lang="en-US" sz="2800" baseline="30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st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rule:</a:t>
            </a: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 junction 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rule, </a:t>
            </a:r>
            <a:r>
              <a:rPr lang="en-US" sz="2800" b="1" u="sng" dirty="0">
                <a:solidFill>
                  <a:srgbClr val="FF0000"/>
                </a:solidFill>
                <a:latin typeface="Arial Narrow" charset="0"/>
                <a:ea typeface="ＭＳ Ｐゴシック" charset="-128"/>
              </a:rPr>
              <a:t>charge conservation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any junction point, the sum of all currents entering the junction must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be equal 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to the sum of all currents leaving the junction.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In other words, what goes in must come out.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junction 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in the figure,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comes into the junction while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and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leaves: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=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+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endParaRPr lang="en-US" dirty="0">
              <a:solidFill>
                <a:srgbClr val="003300"/>
              </a:solidFill>
              <a:latin typeface="Arial Narrow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931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ECFF-7D66-AA4A-8342-807F3767FDEC}" type="slidenum">
              <a:rPr lang="en-US"/>
              <a:pPr/>
              <a:t>14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/>
              <a:t> Kirchhoff’s Rules – 2</a:t>
            </a:r>
            <a:r>
              <a:rPr lang="en-US" baseline="30000"/>
              <a:t>nd</a:t>
            </a:r>
            <a:r>
              <a:rPr lang="en-US"/>
              <a:t> Rule</a:t>
            </a:r>
          </a:p>
        </p:txBody>
      </p:sp>
      <p:graphicFrame>
        <p:nvGraphicFramePr>
          <p:cNvPr id="3297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3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9732" name="Picture 4" descr="FG26_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685800"/>
            <a:ext cx="4419600" cy="2133600"/>
          </a:xfrm>
          <a:prstGeom prst="rect">
            <a:avLst/>
          </a:prstGeom>
          <a:noFill/>
        </p:spPr>
      </p:pic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5791200" cy="1752600"/>
          </a:xfrm>
        </p:spPr>
        <p:txBody>
          <a:bodyPr/>
          <a:lstStyle/>
          <a:p>
            <a:r>
              <a:rPr lang="en-US" sz="2800" dirty="0" err="1"/>
              <a:t>Kirchoff’s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rule:</a:t>
            </a:r>
            <a:r>
              <a:rPr lang="en-US" sz="2800" dirty="0" smtClean="0"/>
              <a:t> The loop </a:t>
            </a:r>
            <a:r>
              <a:rPr lang="en-US" sz="2800" dirty="0"/>
              <a:t>rule, uses </a:t>
            </a:r>
            <a:r>
              <a:rPr lang="en-US" sz="2800" b="1" u="sng" dirty="0">
                <a:solidFill>
                  <a:srgbClr val="FF0000"/>
                </a:solidFill>
              </a:rPr>
              <a:t>conservation of energy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The sum of the changes in potential </a:t>
            </a:r>
            <a:r>
              <a:rPr lang="en-US" sz="2400" dirty="0" smtClean="0"/>
              <a:t>in </a:t>
            </a:r>
            <a:r>
              <a:rPr lang="en-US" sz="2400" dirty="0"/>
              <a:t>any closed path of a circuit must be zero.</a:t>
            </a:r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304800" y="2743200"/>
            <a:ext cx="8839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current in the circuit in the figure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is</a:t>
            </a:r>
            <a:endParaRPr lang="en-US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high potential point while point </a:t>
            </a:r>
            <a:r>
              <a:rPr lang="en-US" sz="2000" dirty="0" err="1">
                <a:solidFill>
                  <a:srgbClr val="660066"/>
                </a:solidFill>
                <a:latin typeface="Monotype Corsiva"/>
                <a:ea typeface="ＭＳ Ｐゴシック" charset="-128"/>
                <a:cs typeface="Monotype Corsiva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lowest potential.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When the test charge starts at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returns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 total potential change is 0.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no potential change since there is no source of potential nor any resistance.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400</a:t>
            </a:r>
            <a:r>
              <a:rPr lang="en-US" sz="2000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resistance, causing IR=0.017*400 =6.8V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290</a:t>
            </a:r>
            <a:r>
              <a:rPr lang="en-US" sz="2000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resistance, causing IR=0.017*290 =5.2V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Since these are voltage drops, we use negative sign for these, -6.8V and -5.2V.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No change between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while from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there is +12V change.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 the total change of the voltage through the loop is: -6.8V-5.2V+12V=0V.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69072" y="2738734"/>
            <a:ext cx="2246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=12/690=0.017A.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04DF-547A-E245-A12B-6ACECAA20D22}" type="slidenum">
              <a:rPr lang="en-US"/>
              <a:pPr/>
              <a:t>15</a:t>
            </a:fld>
            <a:endParaRPr lang="en-US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534400" cy="5410200"/>
          </a:xfrm>
        </p:spPr>
        <p:txBody>
          <a:bodyPr/>
          <a:lstStyle/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Determine the flow of currents at the </a:t>
            </a:r>
            <a:r>
              <a:rPr lang="en-US" sz="2800" dirty="0" smtClean="0"/>
              <a:t>junctions and label each and everyone of the currents.</a:t>
            </a:r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It does not matter which </a:t>
            </a:r>
            <a:r>
              <a:rPr lang="en-US" sz="2400" dirty="0" smtClean="0"/>
              <a:t>direction, </a:t>
            </a:r>
            <a:r>
              <a:rPr lang="en-US" sz="2400" dirty="0"/>
              <a:t>you </a:t>
            </a:r>
            <a:r>
              <a:rPr lang="en-US" sz="2400" dirty="0" smtClean="0"/>
              <a:t>decide but keep it!</a:t>
            </a:r>
          </a:p>
          <a:p>
            <a:pPr marL="1390650" lvl="2" indent="-533400">
              <a:spcBef>
                <a:spcPts val="72"/>
              </a:spcBef>
            </a:pPr>
            <a:r>
              <a:rPr lang="en-US" sz="2000" dirty="0" smtClean="0"/>
              <a:t>You cannot have all current coming in or going out of a junction, though!</a:t>
            </a:r>
            <a:endParaRPr lang="en-US" sz="2000" dirty="0"/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If the value of the current after completing the calculations are negative, you </a:t>
            </a:r>
            <a:r>
              <a:rPr lang="en-US" sz="2400" dirty="0" smtClean="0"/>
              <a:t>just need to </a:t>
            </a:r>
            <a:r>
              <a:rPr lang="en-US" sz="2400" dirty="0"/>
              <a:t>flip the direction of the current flow.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current equation based on Kirchhoff’s 1</a:t>
            </a:r>
            <a:r>
              <a:rPr lang="en-US" sz="2800" baseline="30000" dirty="0"/>
              <a:t>st</a:t>
            </a:r>
            <a:r>
              <a:rPr lang="en-US" sz="2800" dirty="0"/>
              <a:t> rule at various junctions.</a:t>
            </a:r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Be sure to see if any of them are the same.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Choose </a:t>
            </a:r>
            <a:r>
              <a:rPr lang="en-US" sz="2800" dirty="0" smtClean="0"/>
              <a:t>closed </a:t>
            </a:r>
            <a:r>
              <a:rPr lang="en-US" sz="2800" dirty="0"/>
              <a:t>loops in the circuit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potential in each interval of the junctions, keeping the </a:t>
            </a:r>
            <a:r>
              <a:rPr lang="en-US" sz="2800" dirty="0" smtClean="0"/>
              <a:t>proper signs as you decided in step 1 above.</a:t>
            </a:r>
            <a:endParaRPr lang="en-US" sz="2800" dirty="0"/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potential equations for each loop.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Solve the equations for unknowns.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How to use </a:t>
            </a:r>
            <a:r>
              <a:rPr lang="en-US" dirty="0"/>
              <a:t>Kirchhoff’s </a:t>
            </a:r>
            <a:r>
              <a:rPr lang="en-US" dirty="0" smtClean="0"/>
              <a:t>Rules??</a:t>
            </a:r>
            <a:endParaRPr lang="en-US" dirty="0"/>
          </a:p>
        </p:txBody>
      </p:sp>
      <p:graphicFrame>
        <p:nvGraphicFramePr>
          <p:cNvPr id="33075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6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937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Oct. 30, 2017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mr-IN" sz="1400" smtClean="0">
                <a:solidFill>
                  <a:srgbClr val="003300"/>
                </a:solidFill>
                <a:latin typeface="Arial Narrow" charset="0"/>
              </a:rPr>
              <a:t>PHYS 1444-002, Fall 2017 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sz="4800" b="1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685800"/>
            <a:ext cx="8763000" cy="5410200"/>
          </a:xfrm>
        </p:spPr>
        <p:txBody>
          <a:bodyPr/>
          <a:lstStyle/>
          <a:p>
            <a:r>
              <a:rPr lang="en-US" dirty="0" smtClean="0"/>
              <a:t>Reading assignments</a:t>
            </a:r>
          </a:p>
          <a:p>
            <a:pPr lvl="1"/>
            <a:r>
              <a:rPr lang="en-US" dirty="0" smtClean="0"/>
              <a:t>CH26.5, 6 and 7</a:t>
            </a:r>
          </a:p>
          <a:p>
            <a:r>
              <a:rPr lang="en-US" dirty="0" smtClean="0"/>
              <a:t>Mid-term exam results</a:t>
            </a:r>
          </a:p>
          <a:p>
            <a:pPr lvl="1" eaLnBrk="1" hangingPunct="1"/>
            <a:r>
              <a:rPr lang="en-US" dirty="0" smtClean="0"/>
              <a:t>Class average: 70.5/96</a:t>
            </a:r>
          </a:p>
          <a:p>
            <a:pPr lvl="2" eaLnBrk="1" hangingPunct="1"/>
            <a:r>
              <a:rPr lang="en-US" dirty="0" smtClean="0"/>
              <a:t>Equivalent to 73.4/100</a:t>
            </a:r>
          </a:p>
          <a:p>
            <a:pPr lvl="2" eaLnBrk="1" hangingPunct="1"/>
            <a:r>
              <a:rPr lang="en-US" dirty="0" smtClean="0"/>
              <a:t>Previous exam: 50.1/100</a:t>
            </a:r>
          </a:p>
          <a:p>
            <a:pPr lvl="1" eaLnBrk="1" hangingPunct="1"/>
            <a:r>
              <a:rPr lang="en-US" dirty="0" smtClean="0"/>
              <a:t>Top score: 96/96</a:t>
            </a:r>
          </a:p>
          <a:p>
            <a:r>
              <a:rPr lang="en-US" dirty="0" smtClean="0"/>
              <a:t>Quiz #3</a:t>
            </a:r>
          </a:p>
          <a:p>
            <a:pPr lvl="1"/>
            <a:r>
              <a:rPr lang="en-US" dirty="0" smtClean="0"/>
              <a:t>At the beginning of the class Monday, Nov. 6</a:t>
            </a:r>
          </a:p>
          <a:p>
            <a:pPr lvl="1"/>
            <a:r>
              <a:rPr lang="en-US" dirty="0" smtClean="0"/>
              <a:t>Covers CH25.5 to what we learn this Wednesday, Nov. 1</a:t>
            </a:r>
          </a:p>
          <a:p>
            <a:pPr lvl="1"/>
            <a:r>
              <a:rPr lang="en-US" dirty="0" smtClean="0"/>
              <a:t>BYOF</a:t>
            </a:r>
          </a:p>
        </p:txBody>
      </p:sp>
    </p:spTree>
    <p:extLst>
      <p:ext uri="{BB962C8B-B14F-4D97-AF65-F5344CB8AC3E}">
        <p14:creationId xmlns:p14="http://schemas.microsoft.com/office/powerpoint/2010/main" val="119304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Valid Planetarium Shows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7772400" cy="59436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Regular running shows</a:t>
            </a:r>
          </a:p>
          <a:p>
            <a:pPr lvl="1"/>
            <a:r>
              <a:rPr lang="en-US" sz="2000" dirty="0"/>
              <a:t>Stars of </a:t>
            </a:r>
            <a:r>
              <a:rPr lang="en-US" sz="2000" dirty="0" err="1" smtClean="0"/>
              <a:t>Pharaoes</a:t>
            </a:r>
            <a:r>
              <a:rPr lang="en-US" sz="2000" dirty="0" smtClean="0"/>
              <a:t> – </a:t>
            </a:r>
            <a:r>
              <a:rPr lang="en-US" sz="2000" dirty="0"/>
              <a:t>Saturdays </a:t>
            </a:r>
            <a:r>
              <a:rPr lang="en-US" sz="2000" dirty="0" smtClean="0"/>
              <a:t>at 6:00pm </a:t>
            </a:r>
          </a:p>
          <a:p>
            <a:pPr lvl="1"/>
            <a:r>
              <a:rPr lang="en-US" sz="2000" dirty="0" smtClean="0"/>
              <a:t>Astronaut </a:t>
            </a:r>
            <a:r>
              <a:rPr lang="mr-IN" sz="2000" dirty="0" smtClean="0"/>
              <a:t>–</a:t>
            </a:r>
            <a:r>
              <a:rPr lang="en-US" sz="2000" dirty="0" smtClean="0"/>
              <a:t> Sundays at 1:30pm</a:t>
            </a:r>
          </a:p>
          <a:p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Shows that need special arrangements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Black Holes (up to 2 times)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Bad Astronomy, Cosmic Origin, Experience </a:t>
            </a:r>
            <a:r>
              <a:rPr lang="en-US" sz="2000" dirty="0"/>
              <a:t>the </a:t>
            </a:r>
            <a:r>
              <a:rPr lang="en-US" sz="2000" dirty="0" smtClean="0"/>
              <a:t>Aurora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From Earth to the Universe, IBEX, Ice Worlds, Magnificent Sun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Mayan Prophecies, </a:t>
            </a:r>
            <a:r>
              <a:rPr lang="en-US" sz="2000" dirty="0" err="1" smtClean="0"/>
              <a:t>Nanocam</a:t>
            </a:r>
            <a:r>
              <a:rPr lang="en-US" sz="2000" dirty="0" smtClean="0"/>
              <a:t>, Phantom </a:t>
            </a:r>
            <a:r>
              <a:rPr lang="en-US" sz="2000" dirty="0"/>
              <a:t>of the Universe 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Two </a:t>
            </a:r>
            <a:r>
              <a:rPr lang="en-US" sz="2000" dirty="0"/>
              <a:t>Small Pieces of </a:t>
            </a:r>
            <a:r>
              <a:rPr lang="en-US" sz="2000" dirty="0" smtClean="0"/>
              <a:t>Glass, Unseen </a:t>
            </a:r>
            <a:r>
              <a:rPr lang="en-US" sz="2000" dirty="0"/>
              <a:t>Universe: The Vision of </a:t>
            </a:r>
            <a:r>
              <a:rPr lang="en-US" sz="2000" dirty="0" smtClean="0"/>
              <a:t>SOFIA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Violent Universe, We are Astronomers</a:t>
            </a:r>
          </a:p>
          <a:p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How to submit for extra credit?</a:t>
            </a:r>
          </a:p>
          <a:p>
            <a:pPr lvl="1" eaLnBrk="1" hangingPunct="1"/>
            <a:r>
              <a:rPr lang="en-US" sz="2000" dirty="0" smtClean="0"/>
              <a:t>Obtain the ticket stub that is signed and dated by the planetarium star lecturer at the show</a:t>
            </a:r>
          </a:p>
          <a:p>
            <a:pPr lvl="1" eaLnBrk="1" hangingPunct="1"/>
            <a:r>
              <a:rPr lang="en-US" sz="2000" dirty="0" smtClean="0"/>
              <a:t>Collect the ticket stubs</a:t>
            </a:r>
          </a:p>
          <a:p>
            <a:pPr lvl="1" eaLnBrk="1" hangingPunct="1"/>
            <a:r>
              <a:rPr lang="en-US" sz="2000" dirty="0" smtClean="0"/>
              <a:t>Tape all of them on a sheet of paper with your name and ID written on it</a:t>
            </a:r>
          </a:p>
          <a:p>
            <a:pPr lvl="1" eaLnBrk="1" hangingPunct="1"/>
            <a:r>
              <a:rPr lang="en-US" sz="2000" dirty="0" smtClean="0"/>
              <a:t>Submit the sheet at the beginning of the class Nov. 29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4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en-US" dirty="0" smtClean="0"/>
              <a:t>Reminder: Special Project #5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486400"/>
          </a:xfrm>
        </p:spPr>
        <p:txBody>
          <a:bodyPr/>
          <a:lstStyle/>
          <a:p>
            <a:r>
              <a:rPr lang="en-US" sz="2800" dirty="0" smtClean="0"/>
              <a:t>Make a list of the power consumption and the resistance of all electric and electronic devices at your home and compiled them in a table. (5 points total for the first 10 items and 0.25 points each additional item.)</a:t>
            </a:r>
          </a:p>
          <a:p>
            <a:r>
              <a:rPr lang="en-US" sz="2800" dirty="0" smtClean="0"/>
              <a:t>Estimate the cost of electricity for each of the items on the table using your own electric cost per kWh (if you don’t find your own, use $0.12/kWh) and put them in the relevant column.  (2 points total for the first 10 items and 0.1 points each additional items)</a:t>
            </a:r>
          </a:p>
          <a:p>
            <a:r>
              <a:rPr lang="en-US" sz="2800" dirty="0" smtClean="0"/>
              <a:t>Estimate the the total amount of energy in Joules and the total electricity cost per day, per month and per year for your home.  (6 points)</a:t>
            </a:r>
          </a:p>
          <a:p>
            <a:r>
              <a:rPr lang="en-US" sz="2800" dirty="0" smtClean="0"/>
              <a:t>Due: Beginning of the class this Wednesday, Nov. 1 </a:t>
            </a:r>
          </a:p>
        </p:txBody>
      </p:sp>
    </p:spTree>
    <p:extLst>
      <p:ext uri="{BB962C8B-B14F-4D97-AF65-F5344CB8AC3E}">
        <p14:creationId xmlns:p14="http://schemas.microsoft.com/office/powerpoint/2010/main" val="7264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6-06-23 at 9.26.2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8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A34D5-956F-8644-AA73-AAB531D7771B}" type="slidenum">
              <a:rPr lang="en-US"/>
              <a:pPr/>
              <a:t>6</a:t>
            </a:fld>
            <a:endParaRPr lang="en-US"/>
          </a:p>
        </p:txBody>
      </p:sp>
      <p:pic>
        <p:nvPicPr>
          <p:cNvPr id="322562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1819" y="381000"/>
            <a:ext cx="3581400" cy="1752600"/>
          </a:xfrm>
          <a:prstGeom prst="rect">
            <a:avLst/>
          </a:prstGeom>
          <a:noFill/>
        </p:spPr>
      </p:pic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54864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Resisters are in series when two or more resisters are connected end to end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These resisters represent simple resisters in circuit or electrical devices, such as light bulbs, heaters, dryers, etc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/>
              <a:t> Resisters in Series</a:t>
            </a:r>
          </a:p>
        </p:txBody>
      </p:sp>
      <p:graphicFrame>
        <p:nvGraphicFramePr>
          <p:cNvPr id="32256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74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6" name="Rectangle 6"/>
          <p:cNvSpPr>
            <a:spLocks noChangeArrowheads="1"/>
          </p:cNvSpPr>
          <p:nvPr/>
        </p:nvSpPr>
        <p:spPr bwMode="auto">
          <a:xfrm>
            <a:off x="304800" y="2895600"/>
            <a:ext cx="8458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common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for devices in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series circuit?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Current is the same through all the elements in series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difference across every element in the circuit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Since the total potential difference is V,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=I(R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pic>
        <p:nvPicPr>
          <p:cNvPr id="322567" name="Picture 7" descr="FG26_003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76900" y="1828800"/>
            <a:ext cx="3429000" cy="1143000"/>
          </a:xfrm>
          <a:prstGeom prst="rect">
            <a:avLst/>
          </a:prstGeom>
          <a:noFill/>
        </p:spPr>
      </p:pic>
      <p:graphicFrame>
        <p:nvGraphicFramePr>
          <p:cNvPr id="322568" name="Object 8"/>
          <p:cNvGraphicFramePr>
            <a:graphicFrameLocks noChangeAspect="1"/>
          </p:cNvGraphicFramePr>
          <p:nvPr/>
        </p:nvGraphicFramePr>
        <p:xfrm>
          <a:off x="5562600" y="5334000"/>
          <a:ext cx="18288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747" name="Equation" r:id="rId7" imgW="685800" imgH="342720" progId="Equation.DSMT4">
                  <p:embed/>
                </p:oleObj>
              </mc:Choice>
              <mc:Fallback>
                <p:oleObj name="Equation" r:id="rId7" imgW="6858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334000"/>
                        <a:ext cx="1828800" cy="8699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7696200" y="5410200"/>
            <a:ext cx="10668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series</a:t>
            </a:r>
          </a:p>
        </p:txBody>
      </p:sp>
      <p:sp>
        <p:nvSpPr>
          <p:cNvPr id="322570" name="Text Box 10"/>
          <p:cNvSpPr txBox="1">
            <a:spLocks noChangeArrowheads="1"/>
          </p:cNvSpPr>
          <p:nvPr/>
        </p:nvSpPr>
        <p:spPr bwMode="auto">
          <a:xfrm>
            <a:off x="76200" y="6310313"/>
            <a:ext cx="899160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series, the total resistance increases and the current decreases.</a:t>
            </a:r>
          </a:p>
        </p:txBody>
      </p:sp>
    </p:spTree>
    <p:extLst>
      <p:ext uri="{BB962C8B-B14F-4D97-AF65-F5344CB8AC3E}">
        <p14:creationId xmlns:p14="http://schemas.microsoft.com/office/powerpoint/2010/main" val="135367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DE57-E9FB-F943-917D-D94610166AF5}" type="slidenum">
              <a:rPr lang="en-US"/>
              <a:pPr/>
              <a:t>7</a:t>
            </a:fld>
            <a:endParaRPr lang="en-US"/>
          </a:p>
        </p:txBody>
      </p:sp>
      <p:pic>
        <p:nvPicPr>
          <p:cNvPr id="323586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990600"/>
            <a:ext cx="6400800" cy="2514600"/>
          </a:xfrm>
          <a:prstGeom prst="rect">
            <a:avLst/>
          </a:prstGeom>
          <a:noFill/>
        </p:spPr>
      </p:pic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5486400" cy="685800"/>
          </a:xfrm>
        </p:spPr>
        <p:txBody>
          <a:bodyPr/>
          <a:lstStyle/>
          <a:p>
            <a:r>
              <a:rPr lang="en-US"/>
              <a:t>Why is it true that </a:t>
            </a:r>
            <a:r>
              <a:rPr lang="en-US" sz="2800"/>
              <a:t>V=V</a:t>
            </a:r>
            <a:r>
              <a:rPr lang="en-US" sz="2800" baseline="-25000"/>
              <a:t>1</a:t>
            </a:r>
            <a:r>
              <a:rPr lang="en-US" sz="2800"/>
              <a:t>+V</a:t>
            </a:r>
            <a:r>
              <a:rPr lang="en-US" sz="2800" baseline="-25000"/>
              <a:t>2</a:t>
            </a:r>
            <a:r>
              <a:rPr lang="en-US" sz="2800"/>
              <a:t>+V</a:t>
            </a:r>
            <a:r>
              <a:rPr lang="en-US" sz="2800" baseline="-25000"/>
              <a:t>3</a:t>
            </a:r>
            <a:r>
              <a:rPr lang="en-US"/>
              <a:t>?</a:t>
            </a:r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09600"/>
          </a:xfrm>
        </p:spPr>
        <p:txBody>
          <a:bodyPr/>
          <a:lstStyle/>
          <a:p>
            <a:r>
              <a:rPr lang="en-US"/>
              <a:t> Energy Losses in Resisters</a:t>
            </a:r>
          </a:p>
        </p:txBody>
      </p:sp>
      <p:graphicFrame>
        <p:nvGraphicFramePr>
          <p:cNvPr id="32358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8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609600" y="30480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potential energy loss when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passes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through resisters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3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energy loss should be the same as the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total energy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provided to the system,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=q(V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V=V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76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63A7-4BC8-D64D-9D39-A68EA0A25289}" type="slidenum">
              <a:rPr lang="en-US"/>
              <a:pPr/>
              <a:t>8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1 </a:t>
            </a:r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28600" y="536575"/>
            <a:ext cx="65532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Battery with internal resistance.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65.0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resistor is connected to the terminals of a battery whose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is 12.0V and whose internal resistance is 0.5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. 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Calculate (a) the current in the circuit,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terminal voltage of the battery,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power dissipated in the resistor R and in the battery’s internal resistor. 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833688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Since </a:t>
            </a:r>
          </a:p>
        </p:txBody>
      </p:sp>
      <p:graphicFrame>
        <p:nvGraphicFramePr>
          <p:cNvPr id="321541" name="Object 5"/>
          <p:cNvGraphicFramePr>
            <a:graphicFrameLocks noChangeAspect="1"/>
          </p:cNvGraphicFramePr>
          <p:nvPr/>
        </p:nvGraphicFramePr>
        <p:xfrm>
          <a:off x="4495800" y="2930525"/>
          <a:ext cx="7302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26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30525"/>
                        <a:ext cx="73025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1542" name="Picture 6" descr="FG26_00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381000"/>
            <a:ext cx="2514600" cy="2362200"/>
          </a:xfrm>
          <a:prstGeom prst="rect">
            <a:avLst/>
          </a:prstGeom>
          <a:noFill/>
        </p:spPr>
      </p:pic>
      <p:graphicFrame>
        <p:nvGraphicFramePr>
          <p:cNvPr id="321543" name="Object 7"/>
          <p:cNvGraphicFramePr>
            <a:graphicFrameLocks noChangeAspect="1"/>
          </p:cNvGraphicFramePr>
          <p:nvPr/>
        </p:nvGraphicFramePr>
        <p:xfrm>
          <a:off x="1446213" y="2892425"/>
          <a:ext cx="12969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27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2892425"/>
                        <a:ext cx="129698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3048000" y="2895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</a:p>
        </p:txBody>
      </p:sp>
      <p:graphicFrame>
        <p:nvGraphicFramePr>
          <p:cNvPr id="321545" name="Object 9"/>
          <p:cNvGraphicFramePr>
            <a:graphicFrameLocks noChangeAspect="1"/>
          </p:cNvGraphicFramePr>
          <p:nvPr/>
        </p:nvGraphicFramePr>
        <p:xfrm>
          <a:off x="2209800" y="3581400"/>
          <a:ext cx="5540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28" name="Equation" r:id="rId8" imgW="228600" imgH="152280" progId="Equation.DSMT4">
                  <p:embed/>
                </p:oleObj>
              </mc:Choice>
              <mc:Fallback>
                <p:oleObj name="Equation" r:id="rId8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81400"/>
                        <a:ext cx="554038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6" name="AutoShape 10"/>
          <p:cNvSpPr>
            <a:spLocks noChangeArrowheads="1"/>
          </p:cNvSpPr>
          <p:nvPr/>
        </p:nvSpPr>
        <p:spPr bwMode="auto">
          <a:xfrm>
            <a:off x="593725" y="3505200"/>
            <a:ext cx="1168400" cy="609600"/>
          </a:xfrm>
          <a:prstGeom prst="rightArrow">
            <a:avLst>
              <a:gd name="adj1" fmla="val 50000"/>
              <a:gd name="adj2" fmla="val 47917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for </a:t>
            </a:r>
            <a:r>
              <a:rPr lang="en-US" sz="1600" b="1">
                <a:solidFill>
                  <a:srgbClr val="CC0000"/>
                </a:solidFill>
                <a:latin typeface="Monotype Corsiva" charset="0"/>
              </a:rPr>
              <a:t>I</a:t>
            </a:r>
          </a:p>
        </p:txBody>
      </p:sp>
      <p:sp>
        <p:nvSpPr>
          <p:cNvPr id="321547" name="Text Box 11"/>
          <p:cNvSpPr txBox="1">
            <a:spLocks noChangeArrowheads="1"/>
          </p:cNvSpPr>
          <p:nvPr/>
        </p:nvSpPr>
        <p:spPr bwMode="auto">
          <a:xfrm>
            <a:off x="381000" y="4495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The terminal voltage V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ab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is</a:t>
            </a:r>
          </a:p>
        </p:txBody>
      </p:sp>
      <p:graphicFrame>
        <p:nvGraphicFramePr>
          <p:cNvPr id="321548" name="Object 12"/>
          <p:cNvGraphicFramePr>
            <a:graphicFrameLocks noChangeAspect="1"/>
          </p:cNvGraphicFramePr>
          <p:nvPr/>
        </p:nvGraphicFramePr>
        <p:xfrm>
          <a:off x="3962400" y="4495800"/>
          <a:ext cx="6238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29" name="Equation" r:id="rId10" imgW="330120" imgH="203040" progId="Equation.DSMT4">
                  <p:embed/>
                </p:oleObj>
              </mc:Choice>
              <mc:Fallback>
                <p:oleObj name="Equation" r:id="rId10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95800"/>
                        <a:ext cx="62388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381000" y="5121275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power dissipated in R and r are</a:t>
            </a:r>
          </a:p>
        </p:txBody>
      </p:sp>
      <p:graphicFrame>
        <p:nvGraphicFramePr>
          <p:cNvPr id="321550" name="Object 14"/>
          <p:cNvGraphicFramePr>
            <a:graphicFrameLocks noChangeAspect="1"/>
          </p:cNvGraphicFramePr>
          <p:nvPr/>
        </p:nvGraphicFramePr>
        <p:xfrm>
          <a:off x="3709988" y="5176838"/>
          <a:ext cx="4810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30" name="Equation" r:id="rId12" imgW="253800" imgH="152280" progId="Equation.DSMT4">
                  <p:embed/>
                </p:oleObj>
              </mc:Choice>
              <mc:Fallback>
                <p:oleObj name="Equation" r:id="rId12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5176838"/>
                        <a:ext cx="48101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1" name="Object 15"/>
          <p:cNvGraphicFramePr>
            <a:graphicFrameLocks noChangeAspect="1"/>
          </p:cNvGraphicFramePr>
          <p:nvPr/>
        </p:nvGraphicFramePr>
        <p:xfrm>
          <a:off x="3786188" y="5711825"/>
          <a:ext cx="481012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31" name="Equation" r:id="rId14" imgW="253800" imgH="152280" progId="Equation.DSMT4">
                  <p:embed/>
                </p:oleObj>
              </mc:Choice>
              <mc:Fallback>
                <p:oleObj name="Equation" r:id="rId14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5711825"/>
                        <a:ext cx="481012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2" name="Object 16"/>
          <p:cNvGraphicFramePr>
            <a:graphicFrameLocks noChangeAspect="1"/>
          </p:cNvGraphicFramePr>
          <p:nvPr/>
        </p:nvGraphicFramePr>
        <p:xfrm>
          <a:off x="5221288" y="2959100"/>
          <a:ext cx="64611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32" name="Equation" r:id="rId16" imgW="291960" imgH="152280" progId="Equation.DSMT4">
                  <p:embed/>
                </p:oleObj>
              </mc:Choice>
              <mc:Fallback>
                <p:oleObj name="Equation" r:id="rId16" imgW="29196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2959100"/>
                        <a:ext cx="646112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3" name="Object 17"/>
          <p:cNvGraphicFramePr>
            <a:graphicFrameLocks noChangeAspect="1"/>
          </p:cNvGraphicFramePr>
          <p:nvPr/>
        </p:nvGraphicFramePr>
        <p:xfrm>
          <a:off x="5791200" y="2933700"/>
          <a:ext cx="8143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33" name="Equation" r:id="rId18" imgW="368280" imgH="164880" progId="Equation.DSMT4">
                  <p:embed/>
                </p:oleObj>
              </mc:Choice>
              <mc:Fallback>
                <p:oleObj name="Equation" r:id="rId18" imgW="3682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933700"/>
                        <a:ext cx="8143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4" name="Object 18"/>
          <p:cNvGraphicFramePr>
            <a:graphicFrameLocks noChangeAspect="1"/>
          </p:cNvGraphicFramePr>
          <p:nvPr/>
        </p:nvGraphicFramePr>
        <p:xfrm>
          <a:off x="2641600" y="3352800"/>
          <a:ext cx="1168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34" name="Equation" r:id="rId20" imgW="482400" imgH="368280" progId="Equation.DSMT4">
                  <p:embed/>
                </p:oleObj>
              </mc:Choice>
              <mc:Fallback>
                <p:oleObj name="Equation" r:id="rId20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3352800"/>
                        <a:ext cx="1168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5" name="Object 19"/>
          <p:cNvGraphicFramePr>
            <a:graphicFrameLocks noChangeAspect="1"/>
          </p:cNvGraphicFramePr>
          <p:nvPr/>
        </p:nvGraphicFramePr>
        <p:xfrm>
          <a:off x="3733800" y="3352800"/>
          <a:ext cx="3352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35" name="Equation" r:id="rId22" imgW="1384200" imgH="368280" progId="Equation.DSMT4">
                  <p:embed/>
                </p:oleObj>
              </mc:Choice>
              <mc:Fallback>
                <p:oleObj name="Equation" r:id="rId22" imgW="13842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52800"/>
                        <a:ext cx="3352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6" name="Object 20"/>
          <p:cNvGraphicFramePr>
            <a:graphicFrameLocks noChangeAspect="1"/>
          </p:cNvGraphicFramePr>
          <p:nvPr/>
        </p:nvGraphicFramePr>
        <p:xfrm>
          <a:off x="4648200" y="4495800"/>
          <a:ext cx="9128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36" name="Equation" r:id="rId24" imgW="482400" imgH="164880" progId="Equation.DSMT4">
                  <p:embed/>
                </p:oleObj>
              </mc:Choice>
              <mc:Fallback>
                <p:oleObj name="Equation" r:id="rId24" imgW="482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9128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7" name="Object 21"/>
          <p:cNvGraphicFramePr>
            <a:graphicFrameLocks noChangeAspect="1"/>
          </p:cNvGraphicFramePr>
          <p:nvPr/>
        </p:nvGraphicFramePr>
        <p:xfrm>
          <a:off x="5486400" y="4495800"/>
          <a:ext cx="32908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37" name="Equation" r:id="rId26" imgW="1739880" imgH="164880" progId="Equation.DSMT4">
                  <p:embed/>
                </p:oleObj>
              </mc:Choice>
              <mc:Fallback>
                <p:oleObj name="Equation" r:id="rId26" imgW="17398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495800"/>
                        <a:ext cx="32908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8" name="Object 22"/>
          <p:cNvGraphicFramePr>
            <a:graphicFrameLocks noChangeAspect="1"/>
          </p:cNvGraphicFramePr>
          <p:nvPr/>
        </p:nvGraphicFramePr>
        <p:xfrm>
          <a:off x="4191000" y="5105400"/>
          <a:ext cx="7191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38" name="Equation" r:id="rId28" imgW="380880" imgH="190440" progId="Equation.DSMT4">
                  <p:embed/>
                </p:oleObj>
              </mc:Choice>
              <mc:Fallback>
                <p:oleObj name="Equation" r:id="rId28" imgW="3808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105400"/>
                        <a:ext cx="71913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9" name="Object 23"/>
          <p:cNvGraphicFramePr>
            <a:graphicFrameLocks noChangeAspect="1"/>
          </p:cNvGraphicFramePr>
          <p:nvPr/>
        </p:nvGraphicFramePr>
        <p:xfrm>
          <a:off x="4876800" y="5029200"/>
          <a:ext cx="29543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39" name="Equation" r:id="rId30" imgW="1562040" imgH="253800" progId="Equation.DSMT4">
                  <p:embed/>
                </p:oleObj>
              </mc:Choice>
              <mc:Fallback>
                <p:oleObj name="Equation" r:id="rId30" imgW="15620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029200"/>
                        <a:ext cx="29543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0" name="Object 24"/>
          <p:cNvGraphicFramePr>
            <a:graphicFrameLocks noChangeAspect="1"/>
          </p:cNvGraphicFramePr>
          <p:nvPr/>
        </p:nvGraphicFramePr>
        <p:xfrm>
          <a:off x="4227513" y="5638800"/>
          <a:ext cx="64928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40" name="Equation" r:id="rId32" imgW="342720" imgH="190440" progId="Equation.DSMT4">
                  <p:embed/>
                </p:oleObj>
              </mc:Choice>
              <mc:Fallback>
                <p:oleObj name="Equation" r:id="rId32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513" y="5638800"/>
                        <a:ext cx="649287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1" name="Object 25"/>
          <p:cNvGraphicFramePr>
            <a:graphicFrameLocks noChangeAspect="1"/>
          </p:cNvGraphicFramePr>
          <p:nvPr/>
        </p:nvGraphicFramePr>
        <p:xfrm>
          <a:off x="4876800" y="5597525"/>
          <a:ext cx="28336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41" name="Equation" r:id="rId34" imgW="1498320" imgH="253800" progId="Equation.DSMT4">
                  <p:embed/>
                </p:oleObj>
              </mc:Choice>
              <mc:Fallback>
                <p:oleObj name="Equation" r:id="rId34" imgW="1498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597525"/>
                        <a:ext cx="283368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86600" y="1524000"/>
            <a:ext cx="1936750" cy="2085975"/>
            <a:chOff x="4464" y="960"/>
            <a:chExt cx="1220" cy="1314"/>
          </a:xfrm>
        </p:grpSpPr>
        <p:sp>
          <p:nvSpPr>
            <p:cNvPr id="321563" name="Rectangle 27"/>
            <p:cNvSpPr>
              <a:spLocks noChangeArrowheads="1"/>
            </p:cNvSpPr>
            <p:nvPr/>
          </p:nvSpPr>
          <p:spPr bwMode="auto">
            <a:xfrm>
              <a:off x="4464" y="960"/>
              <a:ext cx="1008" cy="864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prstDash val="dash"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1564" name="Text Box 28"/>
            <p:cNvSpPr txBox="1">
              <a:spLocks noChangeArrowheads="1"/>
            </p:cNvSpPr>
            <p:nvPr/>
          </p:nvSpPr>
          <p:spPr bwMode="auto">
            <a:xfrm>
              <a:off x="4800" y="2006"/>
              <a:ext cx="884" cy="268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321565" name="AutoShape 29"/>
            <p:cNvCxnSpPr>
              <a:cxnSpLocks noChangeShapeType="1"/>
              <a:stCxn id="321564" idx="0"/>
              <a:endCxn id="321563" idx="2"/>
            </p:cNvCxnSpPr>
            <p:nvPr/>
          </p:nvCxnSpPr>
          <p:spPr bwMode="auto">
            <a:xfrm flipH="1" flipV="1">
              <a:off x="4968" y="1824"/>
              <a:ext cx="274" cy="173"/>
            </a:xfrm>
            <a:prstGeom prst="straightConnector1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321566" name="Text Box 30"/>
          <p:cNvSpPr txBox="1">
            <a:spLocks noChangeArrowheads="1"/>
          </p:cNvSpPr>
          <p:nvPr/>
        </p:nvSpPr>
        <p:spPr bwMode="auto">
          <a:xfrm>
            <a:off x="7620000" y="3676650"/>
            <a:ext cx="1371600" cy="584776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A battery or a source of</a:t>
            </a:r>
            <a:r>
              <a:rPr lang="en-US" sz="1600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600" dirty="0" err="1" smtClean="0">
                <a:solidFill>
                  <a:srgbClr val="CC0000"/>
                </a:solidFill>
                <a:latin typeface="Arial Narrow" charset="0"/>
              </a:rPr>
              <a:t>emf</a:t>
            </a:r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716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39FC-9124-7D46-8212-782585256EFF}" type="slidenum">
              <a:rPr lang="en-US"/>
              <a:pPr/>
              <a:t>9</a:t>
            </a:fld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/>
              <a:t> Resisters in Parallel</a:t>
            </a:r>
          </a:p>
        </p:txBody>
      </p:sp>
      <p:graphicFrame>
        <p:nvGraphicFramePr>
          <p:cNvPr id="3246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1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381000" y="2514600"/>
            <a:ext cx="8763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common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for the devices in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parallel circuit?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voltage is the same across all the resisters.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total current that leaves the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is,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however, split.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current that passes through every element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current is I,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I=V/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=V(1/R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1/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graphicFrame>
        <p:nvGraphicFramePr>
          <p:cNvPr id="324614" name="Object 6"/>
          <p:cNvGraphicFramePr>
            <a:graphicFrameLocks noChangeAspect="1"/>
          </p:cNvGraphicFramePr>
          <p:nvPr/>
        </p:nvGraphicFramePr>
        <p:xfrm>
          <a:off x="5876925" y="5353050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19" name="Equation" r:id="rId5" imgW="736560" imgH="419040" progId="Equation.DSMT4">
                  <p:embed/>
                </p:oleObj>
              </mc:Choice>
              <mc:Fallback>
                <p:oleObj name="Equation" r:id="rId5" imgW="7365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5353050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7696200" y="5410200"/>
            <a:ext cx="11430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parallel</a:t>
            </a: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76200" y="6310313"/>
            <a:ext cx="906780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parallel, the total resistance decreases and the current increases.</a:t>
            </a:r>
          </a:p>
        </p:txBody>
      </p:sp>
      <p:pic>
        <p:nvPicPr>
          <p:cNvPr id="324617" name="Picture 9" descr="FG26_004B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2800" y="533400"/>
            <a:ext cx="2286000" cy="1905000"/>
          </a:xfrm>
          <a:prstGeom prst="rect">
            <a:avLst/>
          </a:prstGeom>
          <a:noFill/>
        </p:spPr>
      </p:pic>
      <p:pic>
        <p:nvPicPr>
          <p:cNvPr id="324618" name="Picture 10" descr="FG26_004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62600" y="685800"/>
            <a:ext cx="2057400" cy="1828800"/>
          </a:xfrm>
          <a:prstGeom prst="rect">
            <a:avLst/>
          </a:prstGeom>
          <a:noFill/>
        </p:spPr>
      </p:pic>
      <p:sp>
        <p:nvSpPr>
          <p:cNvPr id="324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55626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Resisters are</a:t>
            </a:r>
            <a:r>
              <a:rPr lang="en-US" sz="2800" dirty="0" smtClean="0"/>
              <a:t> in </a:t>
            </a:r>
            <a:r>
              <a:rPr lang="en-US" sz="2800" dirty="0"/>
              <a:t>parallel when two or more resisters are connected in separate branches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Most the house and building wirings are arranged this way.</a:t>
            </a:r>
          </a:p>
        </p:txBody>
      </p:sp>
    </p:spTree>
    <p:extLst>
      <p:ext uri="{BB962C8B-B14F-4D97-AF65-F5344CB8AC3E}">
        <p14:creationId xmlns:p14="http://schemas.microsoft.com/office/powerpoint/2010/main" val="170889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34510</TotalTime>
  <Words>1722</Words>
  <Application>Microsoft Macintosh PowerPoint</Application>
  <PresentationFormat>On-screen Show (4:3)</PresentationFormat>
  <Paragraphs>191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Narrow</vt:lpstr>
      <vt:lpstr>Monotype Corsiva</vt:lpstr>
      <vt:lpstr>ＭＳ Ｐゴシック</vt:lpstr>
      <vt:lpstr>Symbol</vt:lpstr>
      <vt:lpstr>Times New Roman</vt:lpstr>
      <vt:lpstr>Arial</vt:lpstr>
      <vt:lpstr>phys1443-spring02</vt:lpstr>
      <vt:lpstr>Equation</vt:lpstr>
      <vt:lpstr>PHYS 1444 – Section 002 Lecture #15</vt:lpstr>
      <vt:lpstr>Announcements</vt:lpstr>
      <vt:lpstr>Valid Planetarium Shows</vt:lpstr>
      <vt:lpstr>Reminder: Special Project #5</vt:lpstr>
      <vt:lpstr>PowerPoint Presentation</vt:lpstr>
      <vt:lpstr> Resisters in Series</vt:lpstr>
      <vt:lpstr> Energy Losses in Resisters</vt:lpstr>
      <vt:lpstr>Example 26 – 1 </vt:lpstr>
      <vt:lpstr> Resisters in Parallel</vt:lpstr>
      <vt:lpstr> Resister and Capacitor Arrangements</vt:lpstr>
      <vt:lpstr>Example 26 – 2 </vt:lpstr>
      <vt:lpstr>Example 26 – 5 </vt:lpstr>
      <vt:lpstr> Kirchhoff’s Rules – 1st Rule</vt:lpstr>
      <vt:lpstr> Kirchhoff’s Rules – 2nd Rule</vt:lpstr>
      <vt:lpstr> How to use Kirchhoff’s Rules??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765</cp:revision>
  <dcterms:created xsi:type="dcterms:W3CDTF">2012-01-19T04:21:20Z</dcterms:created>
  <dcterms:modified xsi:type="dcterms:W3CDTF">2017-10-30T20:09:19Z</dcterms:modified>
</cp:coreProperties>
</file>