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3" r:id="rId2"/>
    <p:sldId id="482" r:id="rId3"/>
    <p:sldId id="722" r:id="rId4"/>
    <p:sldId id="721" r:id="rId5"/>
    <p:sldId id="678" r:id="rId6"/>
    <p:sldId id="679" r:id="rId7"/>
    <p:sldId id="680" r:id="rId8"/>
    <p:sldId id="681" r:id="rId9"/>
    <p:sldId id="682" r:id="rId10"/>
    <p:sldId id="683" r:id="rId11"/>
    <p:sldId id="684" r:id="rId12"/>
    <p:sldId id="685" r:id="rId13"/>
    <p:sldId id="690" r:id="rId14"/>
    <p:sldId id="691" r:id="rId15"/>
    <p:sldId id="692" r:id="rId16"/>
    <p:sldId id="693" r:id="rId17"/>
    <p:sldId id="694" r:id="rId18"/>
    <p:sldId id="695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3C5A77"/>
    <a:srgbClr val="660066"/>
    <a:srgbClr val="FFFFCC"/>
    <a:srgbClr val="CC6600"/>
    <a:srgbClr val="FF0066"/>
    <a:srgbClr val="CC00CC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28"/>
    <p:restoredTop sz="86409"/>
  </p:normalViewPr>
  <p:slideViewPr>
    <p:cSldViewPr>
      <p:cViewPr varScale="1">
        <p:scale>
          <a:sx n="112" d="100"/>
          <a:sy n="112" d="100"/>
        </p:scale>
        <p:origin x="496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8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0" Type="http://schemas.openxmlformats.org/officeDocument/2006/relationships/image" Target="../media/image66.wmf"/><Relationship Id="rId21" Type="http://schemas.openxmlformats.org/officeDocument/2006/relationships/image" Target="../media/image67.wmf"/><Relationship Id="rId22" Type="http://schemas.openxmlformats.org/officeDocument/2006/relationships/image" Target="../media/image68.wmf"/><Relationship Id="rId23" Type="http://schemas.openxmlformats.org/officeDocument/2006/relationships/image" Target="../media/image69.wmf"/><Relationship Id="rId24" Type="http://schemas.openxmlformats.org/officeDocument/2006/relationships/image" Target="../media/image70.wmf"/><Relationship Id="rId25" Type="http://schemas.openxmlformats.org/officeDocument/2006/relationships/image" Target="../media/image71.wmf"/><Relationship Id="rId26" Type="http://schemas.openxmlformats.org/officeDocument/2006/relationships/image" Target="../media/image72.wmf"/><Relationship Id="rId27" Type="http://schemas.openxmlformats.org/officeDocument/2006/relationships/image" Target="../media/image73.wmf"/><Relationship Id="rId28" Type="http://schemas.openxmlformats.org/officeDocument/2006/relationships/image" Target="../media/image74.wmf"/><Relationship Id="rId29" Type="http://schemas.openxmlformats.org/officeDocument/2006/relationships/image" Target="../media/image75.wmf"/><Relationship Id="rId1" Type="http://schemas.openxmlformats.org/officeDocument/2006/relationships/image" Target="../media/image47.wmf"/><Relationship Id="rId2" Type="http://schemas.openxmlformats.org/officeDocument/2006/relationships/image" Target="../media/image48.wmf"/><Relationship Id="rId3" Type="http://schemas.openxmlformats.org/officeDocument/2006/relationships/image" Target="../media/image49.wmf"/><Relationship Id="rId4" Type="http://schemas.openxmlformats.org/officeDocument/2006/relationships/image" Target="../media/image50.wmf"/><Relationship Id="rId5" Type="http://schemas.openxmlformats.org/officeDocument/2006/relationships/image" Target="../media/image51.wmf"/><Relationship Id="rId30" Type="http://schemas.openxmlformats.org/officeDocument/2006/relationships/image" Target="../media/image76.wmf"/><Relationship Id="rId31" Type="http://schemas.openxmlformats.org/officeDocument/2006/relationships/image" Target="../media/image77.wmf"/><Relationship Id="rId32" Type="http://schemas.openxmlformats.org/officeDocument/2006/relationships/image" Target="../media/image78.wmf"/><Relationship Id="rId9" Type="http://schemas.openxmlformats.org/officeDocument/2006/relationships/image" Target="../media/image55.wmf"/><Relationship Id="rId6" Type="http://schemas.openxmlformats.org/officeDocument/2006/relationships/image" Target="../media/image52.wmf"/><Relationship Id="rId7" Type="http://schemas.openxmlformats.org/officeDocument/2006/relationships/image" Target="../media/image53.wmf"/><Relationship Id="rId8" Type="http://schemas.openxmlformats.org/officeDocument/2006/relationships/image" Target="../media/image54.wmf"/><Relationship Id="rId33" Type="http://schemas.openxmlformats.org/officeDocument/2006/relationships/image" Target="../media/image79.wmf"/><Relationship Id="rId34" Type="http://schemas.openxmlformats.org/officeDocument/2006/relationships/image" Target="../media/image80.wmf"/><Relationship Id="rId35" Type="http://schemas.openxmlformats.org/officeDocument/2006/relationships/image" Target="../media/image81.wmf"/><Relationship Id="rId36" Type="http://schemas.openxmlformats.org/officeDocument/2006/relationships/image" Target="../media/image82.wmf"/><Relationship Id="rId10" Type="http://schemas.openxmlformats.org/officeDocument/2006/relationships/image" Target="../media/image56.wmf"/><Relationship Id="rId11" Type="http://schemas.openxmlformats.org/officeDocument/2006/relationships/image" Target="../media/image57.wmf"/><Relationship Id="rId12" Type="http://schemas.openxmlformats.org/officeDocument/2006/relationships/image" Target="../media/image58.wmf"/><Relationship Id="rId13" Type="http://schemas.openxmlformats.org/officeDocument/2006/relationships/image" Target="../media/image59.wmf"/><Relationship Id="rId14" Type="http://schemas.openxmlformats.org/officeDocument/2006/relationships/image" Target="../media/image60.wmf"/><Relationship Id="rId15" Type="http://schemas.openxmlformats.org/officeDocument/2006/relationships/image" Target="../media/image61.wmf"/><Relationship Id="rId16" Type="http://schemas.openxmlformats.org/officeDocument/2006/relationships/image" Target="../media/image62.wmf"/><Relationship Id="rId17" Type="http://schemas.openxmlformats.org/officeDocument/2006/relationships/image" Target="../media/image63.wmf"/><Relationship Id="rId18" Type="http://schemas.openxmlformats.org/officeDocument/2006/relationships/image" Target="../media/image64.wmf"/><Relationship Id="rId19" Type="http://schemas.openxmlformats.org/officeDocument/2006/relationships/image" Target="../media/image65.wmf"/><Relationship Id="rId37" Type="http://schemas.openxmlformats.org/officeDocument/2006/relationships/image" Target="../media/image8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4" Type="http://schemas.openxmlformats.org/officeDocument/2006/relationships/image" Target="../media/image86.wmf"/><Relationship Id="rId5" Type="http://schemas.openxmlformats.org/officeDocument/2006/relationships/image" Target="../media/image87.wmf"/><Relationship Id="rId1" Type="http://schemas.openxmlformats.org/officeDocument/2006/relationships/image" Target="../media/image3.wmf"/><Relationship Id="rId2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4" Type="http://schemas.openxmlformats.org/officeDocument/2006/relationships/image" Target="../media/image91.wmf"/><Relationship Id="rId5" Type="http://schemas.openxmlformats.org/officeDocument/2006/relationships/image" Target="../media/image92.wmf"/><Relationship Id="rId6" Type="http://schemas.openxmlformats.org/officeDocument/2006/relationships/image" Target="../media/image93.wmf"/><Relationship Id="rId7" Type="http://schemas.openxmlformats.org/officeDocument/2006/relationships/image" Target="../media/image94.wmf"/><Relationship Id="rId8" Type="http://schemas.openxmlformats.org/officeDocument/2006/relationships/image" Target="../media/image95.wmf"/><Relationship Id="rId9" Type="http://schemas.openxmlformats.org/officeDocument/2006/relationships/image" Target="../media/image96.wmf"/><Relationship Id="rId10" Type="http://schemas.openxmlformats.org/officeDocument/2006/relationships/image" Target="../media/image97.wmf"/><Relationship Id="rId11" Type="http://schemas.openxmlformats.org/officeDocument/2006/relationships/image" Target="../media/image98.wmf"/><Relationship Id="rId1" Type="http://schemas.openxmlformats.org/officeDocument/2006/relationships/image" Target="../media/image3.wmf"/><Relationship Id="rId2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08.wmf"/><Relationship Id="rId12" Type="http://schemas.openxmlformats.org/officeDocument/2006/relationships/image" Target="../media/image109.wmf"/><Relationship Id="rId13" Type="http://schemas.openxmlformats.org/officeDocument/2006/relationships/image" Target="../media/image110.wmf"/><Relationship Id="rId14" Type="http://schemas.openxmlformats.org/officeDocument/2006/relationships/image" Target="../media/image111.wmf"/><Relationship Id="rId15" Type="http://schemas.openxmlformats.org/officeDocument/2006/relationships/image" Target="../media/image112.wmf"/><Relationship Id="rId16" Type="http://schemas.openxmlformats.org/officeDocument/2006/relationships/image" Target="../media/image113.wmf"/><Relationship Id="rId1" Type="http://schemas.openxmlformats.org/officeDocument/2006/relationships/image" Target="../media/image99.wmf"/><Relationship Id="rId2" Type="http://schemas.openxmlformats.org/officeDocument/2006/relationships/image" Target="../media/image100.wmf"/><Relationship Id="rId3" Type="http://schemas.openxmlformats.org/officeDocument/2006/relationships/image" Target="../media/image93.wmf"/><Relationship Id="rId4" Type="http://schemas.openxmlformats.org/officeDocument/2006/relationships/image" Target="../media/image101.wmf"/><Relationship Id="rId5" Type="http://schemas.openxmlformats.org/officeDocument/2006/relationships/image" Target="../media/image102.wmf"/><Relationship Id="rId6" Type="http://schemas.openxmlformats.org/officeDocument/2006/relationships/image" Target="../media/image103.wmf"/><Relationship Id="rId7" Type="http://schemas.openxmlformats.org/officeDocument/2006/relationships/image" Target="../media/image104.wmf"/><Relationship Id="rId8" Type="http://schemas.openxmlformats.org/officeDocument/2006/relationships/image" Target="../media/image105.wmf"/><Relationship Id="rId9" Type="http://schemas.openxmlformats.org/officeDocument/2006/relationships/image" Target="../media/image106.wmf"/><Relationship Id="rId10" Type="http://schemas.openxmlformats.org/officeDocument/2006/relationships/image" Target="../media/image10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wmf"/><Relationship Id="rId12" Type="http://schemas.openxmlformats.org/officeDocument/2006/relationships/image" Target="../media/image17.wmf"/><Relationship Id="rId13" Type="http://schemas.openxmlformats.org/officeDocument/2006/relationships/image" Target="../media/image18.emf"/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Relationship Id="rId4" Type="http://schemas.openxmlformats.org/officeDocument/2006/relationships/image" Target="../media/image9.wmf"/><Relationship Id="rId5" Type="http://schemas.openxmlformats.org/officeDocument/2006/relationships/image" Target="../media/image10.wmf"/><Relationship Id="rId6" Type="http://schemas.openxmlformats.org/officeDocument/2006/relationships/image" Target="../media/image11.wmf"/><Relationship Id="rId7" Type="http://schemas.openxmlformats.org/officeDocument/2006/relationships/image" Target="../media/image12.wmf"/><Relationship Id="rId8" Type="http://schemas.openxmlformats.org/officeDocument/2006/relationships/image" Target="../media/image13.wmf"/><Relationship Id="rId9" Type="http://schemas.openxmlformats.org/officeDocument/2006/relationships/image" Target="../media/image14.wmf"/><Relationship Id="rId10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9" Type="http://schemas.openxmlformats.org/officeDocument/2006/relationships/image" Target="../media/image6.wmf"/><Relationship Id="rId20" Type="http://schemas.openxmlformats.org/officeDocument/2006/relationships/image" Target="../media/image37.wmf"/><Relationship Id="rId10" Type="http://schemas.openxmlformats.org/officeDocument/2006/relationships/image" Target="../media/image27.wmf"/><Relationship Id="rId11" Type="http://schemas.openxmlformats.org/officeDocument/2006/relationships/image" Target="../media/image28.wmf"/><Relationship Id="rId12" Type="http://schemas.openxmlformats.org/officeDocument/2006/relationships/image" Target="../media/image29.wmf"/><Relationship Id="rId13" Type="http://schemas.openxmlformats.org/officeDocument/2006/relationships/image" Target="../media/image30.wmf"/><Relationship Id="rId14" Type="http://schemas.openxmlformats.org/officeDocument/2006/relationships/image" Target="../media/image31.emf"/><Relationship Id="rId15" Type="http://schemas.openxmlformats.org/officeDocument/2006/relationships/image" Target="../media/image32.emf"/><Relationship Id="rId16" Type="http://schemas.openxmlformats.org/officeDocument/2006/relationships/image" Target="../media/image33.wmf"/><Relationship Id="rId17" Type="http://schemas.openxmlformats.org/officeDocument/2006/relationships/image" Target="../media/image34.emf"/><Relationship Id="rId18" Type="http://schemas.openxmlformats.org/officeDocument/2006/relationships/image" Target="../media/image35.emf"/><Relationship Id="rId19" Type="http://schemas.openxmlformats.org/officeDocument/2006/relationships/image" Target="../media/image36.wmf"/><Relationship Id="rId1" Type="http://schemas.openxmlformats.org/officeDocument/2006/relationships/image" Target="../media/image19.wmf"/><Relationship Id="rId2" Type="http://schemas.openxmlformats.org/officeDocument/2006/relationships/image" Target="../media/image20.wmf"/><Relationship Id="rId3" Type="http://schemas.openxmlformats.org/officeDocument/2006/relationships/image" Target="../media/image21.wmf"/><Relationship Id="rId4" Type="http://schemas.openxmlformats.org/officeDocument/2006/relationships/image" Target="../media/image22.wmf"/><Relationship Id="rId5" Type="http://schemas.openxmlformats.org/officeDocument/2006/relationships/image" Target="../media/image23.wmf"/><Relationship Id="rId6" Type="http://schemas.openxmlformats.org/officeDocument/2006/relationships/image" Target="../media/image24.wmf"/><Relationship Id="rId7" Type="http://schemas.openxmlformats.org/officeDocument/2006/relationships/image" Target="../media/image25.wmf"/><Relationship Id="rId8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4" Type="http://schemas.openxmlformats.org/officeDocument/2006/relationships/image" Target="../media/image44.wmf"/><Relationship Id="rId5" Type="http://schemas.openxmlformats.org/officeDocument/2006/relationships/image" Target="../media/image45.wmf"/><Relationship Id="rId6" Type="http://schemas.openxmlformats.org/officeDocument/2006/relationships/image" Target="../media/image46.wmf"/><Relationship Id="rId1" Type="http://schemas.openxmlformats.org/officeDocument/2006/relationships/image" Target="../media/image3.wmf"/><Relationship Id="rId2" Type="http://schemas.openxmlformats.org/officeDocument/2006/relationships/image" Target="../media/image4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34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535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40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18042F0-41D0-5340-90E3-DBE3BE5AF95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45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248400"/>
            <a:ext cx="588696" cy="5196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8.jpeg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.wmf"/><Relationship Id="rId5" Type="http://schemas.openxmlformats.org/officeDocument/2006/relationships/image" Target="../media/image40.jpeg"/><Relationship Id="rId6" Type="http://schemas.openxmlformats.org/officeDocument/2006/relationships/image" Target="../media/image41.jpeg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7.bin"/><Relationship Id="rId12" Type="http://schemas.openxmlformats.org/officeDocument/2006/relationships/image" Target="../media/image44.wmf"/><Relationship Id="rId13" Type="http://schemas.openxmlformats.org/officeDocument/2006/relationships/oleObject" Target="../embeddings/oleObject48.bin"/><Relationship Id="rId14" Type="http://schemas.openxmlformats.org/officeDocument/2006/relationships/image" Target="../media/image45.wmf"/><Relationship Id="rId15" Type="http://schemas.openxmlformats.org/officeDocument/2006/relationships/oleObject" Target="../embeddings/oleObject49.bin"/><Relationship Id="rId16" Type="http://schemas.openxmlformats.org/officeDocument/2006/relationships/image" Target="../media/image46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2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43.bin"/><Relationship Id="rId6" Type="http://schemas.openxmlformats.org/officeDocument/2006/relationships/oleObject" Target="../embeddings/oleObject44.bin"/><Relationship Id="rId7" Type="http://schemas.openxmlformats.org/officeDocument/2006/relationships/oleObject" Target="../embeddings/oleObject45.bin"/><Relationship Id="rId8" Type="http://schemas.openxmlformats.org/officeDocument/2006/relationships/image" Target="../media/image42.wmf"/><Relationship Id="rId9" Type="http://schemas.openxmlformats.org/officeDocument/2006/relationships/oleObject" Target="../embeddings/oleObject46.bin"/><Relationship Id="rId10" Type="http://schemas.openxmlformats.org/officeDocument/2006/relationships/image" Target="../media/image43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wmf"/><Relationship Id="rId14" Type="http://schemas.openxmlformats.org/officeDocument/2006/relationships/oleObject" Target="../embeddings/oleObject55.bin"/><Relationship Id="rId15" Type="http://schemas.openxmlformats.org/officeDocument/2006/relationships/image" Target="../media/image52.wmf"/><Relationship Id="rId16" Type="http://schemas.openxmlformats.org/officeDocument/2006/relationships/oleObject" Target="../embeddings/oleObject56.bin"/><Relationship Id="rId17" Type="http://schemas.openxmlformats.org/officeDocument/2006/relationships/image" Target="../media/image53.wmf"/><Relationship Id="rId18" Type="http://schemas.openxmlformats.org/officeDocument/2006/relationships/oleObject" Target="../embeddings/oleObject57.bin"/><Relationship Id="rId19" Type="http://schemas.openxmlformats.org/officeDocument/2006/relationships/image" Target="../media/image54.wmf"/><Relationship Id="rId63" Type="http://schemas.openxmlformats.org/officeDocument/2006/relationships/image" Target="../media/image76.wmf"/><Relationship Id="rId64" Type="http://schemas.openxmlformats.org/officeDocument/2006/relationships/oleObject" Target="../embeddings/oleObject80.bin"/><Relationship Id="rId65" Type="http://schemas.openxmlformats.org/officeDocument/2006/relationships/image" Target="../media/image77.wmf"/><Relationship Id="rId66" Type="http://schemas.openxmlformats.org/officeDocument/2006/relationships/oleObject" Target="../embeddings/oleObject81.bin"/><Relationship Id="rId67" Type="http://schemas.openxmlformats.org/officeDocument/2006/relationships/image" Target="../media/image78.wmf"/><Relationship Id="rId68" Type="http://schemas.openxmlformats.org/officeDocument/2006/relationships/oleObject" Target="../embeddings/oleObject82.bin"/><Relationship Id="rId69" Type="http://schemas.openxmlformats.org/officeDocument/2006/relationships/image" Target="../media/image79.wmf"/><Relationship Id="rId50" Type="http://schemas.openxmlformats.org/officeDocument/2006/relationships/oleObject" Target="../embeddings/oleObject73.bin"/><Relationship Id="rId51" Type="http://schemas.openxmlformats.org/officeDocument/2006/relationships/image" Target="../media/image70.wmf"/><Relationship Id="rId52" Type="http://schemas.openxmlformats.org/officeDocument/2006/relationships/oleObject" Target="../embeddings/oleObject74.bin"/><Relationship Id="rId53" Type="http://schemas.openxmlformats.org/officeDocument/2006/relationships/image" Target="../media/image71.wmf"/><Relationship Id="rId54" Type="http://schemas.openxmlformats.org/officeDocument/2006/relationships/oleObject" Target="../embeddings/oleObject75.bin"/><Relationship Id="rId55" Type="http://schemas.openxmlformats.org/officeDocument/2006/relationships/image" Target="../media/image72.wmf"/><Relationship Id="rId56" Type="http://schemas.openxmlformats.org/officeDocument/2006/relationships/oleObject" Target="../embeddings/oleObject76.bin"/><Relationship Id="rId57" Type="http://schemas.openxmlformats.org/officeDocument/2006/relationships/image" Target="../media/image73.wmf"/><Relationship Id="rId58" Type="http://schemas.openxmlformats.org/officeDocument/2006/relationships/oleObject" Target="../embeddings/oleObject77.bin"/><Relationship Id="rId59" Type="http://schemas.openxmlformats.org/officeDocument/2006/relationships/image" Target="../media/image74.wmf"/><Relationship Id="rId40" Type="http://schemas.openxmlformats.org/officeDocument/2006/relationships/oleObject" Target="../embeddings/oleObject68.bin"/><Relationship Id="rId41" Type="http://schemas.openxmlformats.org/officeDocument/2006/relationships/image" Target="../media/image65.wmf"/><Relationship Id="rId42" Type="http://schemas.openxmlformats.org/officeDocument/2006/relationships/oleObject" Target="../embeddings/oleObject69.bin"/><Relationship Id="rId43" Type="http://schemas.openxmlformats.org/officeDocument/2006/relationships/image" Target="../media/image66.wmf"/><Relationship Id="rId44" Type="http://schemas.openxmlformats.org/officeDocument/2006/relationships/oleObject" Target="../embeddings/oleObject70.bin"/><Relationship Id="rId45" Type="http://schemas.openxmlformats.org/officeDocument/2006/relationships/image" Target="../media/image67.wmf"/><Relationship Id="rId46" Type="http://schemas.openxmlformats.org/officeDocument/2006/relationships/oleObject" Target="../embeddings/oleObject71.bin"/><Relationship Id="rId47" Type="http://schemas.openxmlformats.org/officeDocument/2006/relationships/image" Target="../media/image68.wmf"/><Relationship Id="rId48" Type="http://schemas.openxmlformats.org/officeDocument/2006/relationships/oleObject" Target="../embeddings/oleObject72.bin"/><Relationship Id="rId49" Type="http://schemas.openxmlformats.org/officeDocument/2006/relationships/image" Target="../media/image69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jpeg"/><Relationship Id="rId4" Type="http://schemas.openxmlformats.org/officeDocument/2006/relationships/oleObject" Target="../embeddings/oleObject50.bin"/><Relationship Id="rId5" Type="http://schemas.openxmlformats.org/officeDocument/2006/relationships/image" Target="../media/image47.wmf"/><Relationship Id="rId6" Type="http://schemas.openxmlformats.org/officeDocument/2006/relationships/oleObject" Target="../embeddings/oleObject51.bin"/><Relationship Id="rId7" Type="http://schemas.openxmlformats.org/officeDocument/2006/relationships/image" Target="../media/image48.wmf"/><Relationship Id="rId8" Type="http://schemas.openxmlformats.org/officeDocument/2006/relationships/oleObject" Target="../embeddings/oleObject52.bin"/><Relationship Id="rId9" Type="http://schemas.openxmlformats.org/officeDocument/2006/relationships/image" Target="../media/image49.wmf"/><Relationship Id="rId30" Type="http://schemas.openxmlformats.org/officeDocument/2006/relationships/oleObject" Target="../embeddings/oleObject63.bin"/><Relationship Id="rId31" Type="http://schemas.openxmlformats.org/officeDocument/2006/relationships/image" Target="../media/image60.wmf"/><Relationship Id="rId32" Type="http://schemas.openxmlformats.org/officeDocument/2006/relationships/oleObject" Target="../embeddings/oleObject64.bin"/><Relationship Id="rId33" Type="http://schemas.openxmlformats.org/officeDocument/2006/relationships/image" Target="../media/image61.wmf"/><Relationship Id="rId34" Type="http://schemas.openxmlformats.org/officeDocument/2006/relationships/oleObject" Target="../embeddings/oleObject65.bin"/><Relationship Id="rId35" Type="http://schemas.openxmlformats.org/officeDocument/2006/relationships/image" Target="../media/image62.wmf"/><Relationship Id="rId36" Type="http://schemas.openxmlformats.org/officeDocument/2006/relationships/oleObject" Target="../embeddings/oleObject66.bin"/><Relationship Id="rId37" Type="http://schemas.openxmlformats.org/officeDocument/2006/relationships/image" Target="../media/image63.wmf"/><Relationship Id="rId38" Type="http://schemas.openxmlformats.org/officeDocument/2006/relationships/oleObject" Target="../embeddings/oleObject67.bin"/><Relationship Id="rId39" Type="http://schemas.openxmlformats.org/officeDocument/2006/relationships/image" Target="../media/image64.wmf"/><Relationship Id="rId70" Type="http://schemas.openxmlformats.org/officeDocument/2006/relationships/oleObject" Target="../embeddings/oleObject83.bin"/><Relationship Id="rId71" Type="http://schemas.openxmlformats.org/officeDocument/2006/relationships/image" Target="../media/image80.wmf"/><Relationship Id="rId72" Type="http://schemas.openxmlformats.org/officeDocument/2006/relationships/oleObject" Target="../embeddings/oleObject84.bin"/><Relationship Id="rId20" Type="http://schemas.openxmlformats.org/officeDocument/2006/relationships/oleObject" Target="../embeddings/oleObject58.bin"/><Relationship Id="rId21" Type="http://schemas.openxmlformats.org/officeDocument/2006/relationships/image" Target="../media/image55.wmf"/><Relationship Id="rId22" Type="http://schemas.openxmlformats.org/officeDocument/2006/relationships/oleObject" Target="../embeddings/oleObject59.bin"/><Relationship Id="rId23" Type="http://schemas.openxmlformats.org/officeDocument/2006/relationships/image" Target="../media/image56.wmf"/><Relationship Id="rId24" Type="http://schemas.openxmlformats.org/officeDocument/2006/relationships/oleObject" Target="../embeddings/oleObject60.bin"/><Relationship Id="rId25" Type="http://schemas.openxmlformats.org/officeDocument/2006/relationships/image" Target="../media/image57.wmf"/><Relationship Id="rId26" Type="http://schemas.openxmlformats.org/officeDocument/2006/relationships/oleObject" Target="../embeddings/oleObject61.bin"/><Relationship Id="rId27" Type="http://schemas.openxmlformats.org/officeDocument/2006/relationships/image" Target="../media/image58.wmf"/><Relationship Id="rId28" Type="http://schemas.openxmlformats.org/officeDocument/2006/relationships/oleObject" Target="../embeddings/oleObject62.bin"/><Relationship Id="rId29" Type="http://schemas.openxmlformats.org/officeDocument/2006/relationships/image" Target="../media/image59.wmf"/><Relationship Id="rId73" Type="http://schemas.openxmlformats.org/officeDocument/2006/relationships/image" Target="../media/image81.wmf"/><Relationship Id="rId74" Type="http://schemas.openxmlformats.org/officeDocument/2006/relationships/oleObject" Target="../embeddings/oleObject85.bin"/><Relationship Id="rId75" Type="http://schemas.openxmlformats.org/officeDocument/2006/relationships/image" Target="../media/image82.wmf"/><Relationship Id="rId76" Type="http://schemas.openxmlformats.org/officeDocument/2006/relationships/oleObject" Target="../embeddings/oleObject86.bin"/><Relationship Id="rId77" Type="http://schemas.openxmlformats.org/officeDocument/2006/relationships/image" Target="../media/image83.wmf"/><Relationship Id="rId60" Type="http://schemas.openxmlformats.org/officeDocument/2006/relationships/oleObject" Target="../embeddings/oleObject78.bin"/><Relationship Id="rId61" Type="http://schemas.openxmlformats.org/officeDocument/2006/relationships/image" Target="../media/image75.wmf"/><Relationship Id="rId62" Type="http://schemas.openxmlformats.org/officeDocument/2006/relationships/oleObject" Target="../embeddings/oleObject79.bin"/><Relationship Id="rId10" Type="http://schemas.openxmlformats.org/officeDocument/2006/relationships/oleObject" Target="../embeddings/oleObject53.bin"/><Relationship Id="rId11" Type="http://schemas.openxmlformats.org/officeDocument/2006/relationships/image" Target="../media/image50.wmf"/><Relationship Id="rId12" Type="http://schemas.openxmlformats.org/officeDocument/2006/relationships/oleObject" Target="../embeddings/oleObject54.bin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85.wmf"/><Relationship Id="rId12" Type="http://schemas.openxmlformats.org/officeDocument/2006/relationships/oleObject" Target="../embeddings/oleObject92.bin"/><Relationship Id="rId13" Type="http://schemas.openxmlformats.org/officeDocument/2006/relationships/image" Target="../media/image86.wmf"/><Relationship Id="rId14" Type="http://schemas.openxmlformats.org/officeDocument/2006/relationships/oleObject" Target="../embeddings/oleObject93.bin"/><Relationship Id="rId15" Type="http://schemas.openxmlformats.org/officeDocument/2006/relationships/image" Target="../media/image87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8.jpeg"/><Relationship Id="rId4" Type="http://schemas.openxmlformats.org/officeDocument/2006/relationships/oleObject" Target="../embeddings/oleObject87.bin"/><Relationship Id="rId5" Type="http://schemas.openxmlformats.org/officeDocument/2006/relationships/image" Target="../media/image3.wmf"/><Relationship Id="rId6" Type="http://schemas.openxmlformats.org/officeDocument/2006/relationships/oleObject" Target="../embeddings/oleObject88.bin"/><Relationship Id="rId7" Type="http://schemas.openxmlformats.org/officeDocument/2006/relationships/oleObject" Target="../embeddings/oleObject89.bin"/><Relationship Id="rId8" Type="http://schemas.openxmlformats.org/officeDocument/2006/relationships/oleObject" Target="../embeddings/oleObject90.bin"/><Relationship Id="rId9" Type="http://schemas.openxmlformats.org/officeDocument/2006/relationships/image" Target="../media/image84.wmf"/><Relationship Id="rId10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98.bin"/><Relationship Id="rId20" Type="http://schemas.openxmlformats.org/officeDocument/2006/relationships/image" Target="../media/image95.wmf"/><Relationship Id="rId21" Type="http://schemas.openxmlformats.org/officeDocument/2006/relationships/oleObject" Target="../embeddings/oleObject104.bin"/><Relationship Id="rId22" Type="http://schemas.openxmlformats.org/officeDocument/2006/relationships/image" Target="../media/image96.wmf"/><Relationship Id="rId23" Type="http://schemas.openxmlformats.org/officeDocument/2006/relationships/oleObject" Target="../embeddings/oleObject105.bin"/><Relationship Id="rId24" Type="http://schemas.openxmlformats.org/officeDocument/2006/relationships/image" Target="../media/image97.wmf"/><Relationship Id="rId25" Type="http://schemas.openxmlformats.org/officeDocument/2006/relationships/oleObject" Target="../embeddings/oleObject106.bin"/><Relationship Id="rId26" Type="http://schemas.openxmlformats.org/officeDocument/2006/relationships/image" Target="../media/image98.wmf"/><Relationship Id="rId10" Type="http://schemas.openxmlformats.org/officeDocument/2006/relationships/image" Target="../media/image90.wmf"/><Relationship Id="rId11" Type="http://schemas.openxmlformats.org/officeDocument/2006/relationships/oleObject" Target="../embeddings/oleObject99.bin"/><Relationship Id="rId12" Type="http://schemas.openxmlformats.org/officeDocument/2006/relationships/image" Target="../media/image91.wmf"/><Relationship Id="rId13" Type="http://schemas.openxmlformats.org/officeDocument/2006/relationships/oleObject" Target="../embeddings/oleObject100.bin"/><Relationship Id="rId14" Type="http://schemas.openxmlformats.org/officeDocument/2006/relationships/image" Target="../media/image92.wmf"/><Relationship Id="rId15" Type="http://schemas.openxmlformats.org/officeDocument/2006/relationships/oleObject" Target="../embeddings/oleObject101.bin"/><Relationship Id="rId16" Type="http://schemas.openxmlformats.org/officeDocument/2006/relationships/image" Target="../media/image93.wmf"/><Relationship Id="rId17" Type="http://schemas.openxmlformats.org/officeDocument/2006/relationships/oleObject" Target="../embeddings/oleObject102.bin"/><Relationship Id="rId18" Type="http://schemas.openxmlformats.org/officeDocument/2006/relationships/image" Target="../media/image94.wmf"/><Relationship Id="rId19" Type="http://schemas.openxmlformats.org/officeDocument/2006/relationships/oleObject" Target="../embeddings/oleObject103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94.bin"/><Relationship Id="rId4" Type="http://schemas.openxmlformats.org/officeDocument/2006/relationships/image" Target="../media/image3.wmf"/><Relationship Id="rId5" Type="http://schemas.openxmlformats.org/officeDocument/2006/relationships/oleObject" Target="../embeddings/oleObject95.bin"/><Relationship Id="rId6" Type="http://schemas.openxmlformats.org/officeDocument/2006/relationships/oleObject" Target="../embeddings/oleObject96.bin"/><Relationship Id="rId7" Type="http://schemas.openxmlformats.org/officeDocument/2006/relationships/oleObject" Target="../embeddings/oleObject97.bin"/><Relationship Id="rId8" Type="http://schemas.openxmlformats.org/officeDocument/2006/relationships/image" Target="../media/image89.wmf"/></Relationships>
</file>

<file path=ppt/slides/_rels/slide17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115.bin"/><Relationship Id="rId21" Type="http://schemas.openxmlformats.org/officeDocument/2006/relationships/image" Target="../media/image106.wmf"/><Relationship Id="rId22" Type="http://schemas.openxmlformats.org/officeDocument/2006/relationships/oleObject" Target="../embeddings/oleObject116.bin"/><Relationship Id="rId23" Type="http://schemas.openxmlformats.org/officeDocument/2006/relationships/image" Target="../media/image107.wmf"/><Relationship Id="rId24" Type="http://schemas.openxmlformats.org/officeDocument/2006/relationships/oleObject" Target="../embeddings/oleObject117.bin"/><Relationship Id="rId25" Type="http://schemas.openxmlformats.org/officeDocument/2006/relationships/image" Target="../media/image108.wmf"/><Relationship Id="rId26" Type="http://schemas.openxmlformats.org/officeDocument/2006/relationships/oleObject" Target="../embeddings/oleObject118.bin"/><Relationship Id="rId27" Type="http://schemas.openxmlformats.org/officeDocument/2006/relationships/image" Target="../media/image109.wmf"/><Relationship Id="rId28" Type="http://schemas.openxmlformats.org/officeDocument/2006/relationships/oleObject" Target="../embeddings/oleObject119.bin"/><Relationship Id="rId29" Type="http://schemas.openxmlformats.org/officeDocument/2006/relationships/image" Target="../media/image110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14.jpeg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99.wmf"/><Relationship Id="rId30" Type="http://schemas.openxmlformats.org/officeDocument/2006/relationships/oleObject" Target="../embeddings/oleObject120.bin"/><Relationship Id="rId31" Type="http://schemas.openxmlformats.org/officeDocument/2006/relationships/image" Target="../media/image111.wmf"/><Relationship Id="rId32" Type="http://schemas.openxmlformats.org/officeDocument/2006/relationships/oleObject" Target="../embeddings/oleObject121.bin"/><Relationship Id="rId9" Type="http://schemas.openxmlformats.org/officeDocument/2006/relationships/image" Target="../media/image93.w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00.wmf"/><Relationship Id="rId8" Type="http://schemas.openxmlformats.org/officeDocument/2006/relationships/oleObject" Target="../embeddings/oleObject109.bin"/><Relationship Id="rId33" Type="http://schemas.openxmlformats.org/officeDocument/2006/relationships/image" Target="../media/image112.wmf"/><Relationship Id="rId34" Type="http://schemas.openxmlformats.org/officeDocument/2006/relationships/oleObject" Target="../embeddings/oleObject122.bin"/><Relationship Id="rId35" Type="http://schemas.openxmlformats.org/officeDocument/2006/relationships/image" Target="../media/image113.wmf"/><Relationship Id="rId10" Type="http://schemas.openxmlformats.org/officeDocument/2006/relationships/oleObject" Target="../embeddings/oleObject110.bin"/><Relationship Id="rId11" Type="http://schemas.openxmlformats.org/officeDocument/2006/relationships/image" Target="../media/image101.wmf"/><Relationship Id="rId12" Type="http://schemas.openxmlformats.org/officeDocument/2006/relationships/oleObject" Target="../embeddings/oleObject111.bin"/><Relationship Id="rId13" Type="http://schemas.openxmlformats.org/officeDocument/2006/relationships/image" Target="../media/image102.wmf"/><Relationship Id="rId14" Type="http://schemas.openxmlformats.org/officeDocument/2006/relationships/oleObject" Target="../embeddings/oleObject112.bin"/><Relationship Id="rId15" Type="http://schemas.openxmlformats.org/officeDocument/2006/relationships/image" Target="../media/image103.wmf"/><Relationship Id="rId16" Type="http://schemas.openxmlformats.org/officeDocument/2006/relationships/oleObject" Target="../embeddings/oleObject113.bin"/><Relationship Id="rId17" Type="http://schemas.openxmlformats.org/officeDocument/2006/relationships/image" Target="../media/image104.wmf"/><Relationship Id="rId18" Type="http://schemas.openxmlformats.org/officeDocument/2006/relationships/oleObject" Target="../embeddings/oleObject114.bin"/><Relationship Id="rId19" Type="http://schemas.openxmlformats.org/officeDocument/2006/relationships/image" Target="../media/image10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15.jpeg"/><Relationship Id="rId5" Type="http://schemas.openxmlformats.org/officeDocument/2006/relationships/oleObject" Target="../embeddings/oleObject123.bin"/><Relationship Id="rId6" Type="http://schemas.openxmlformats.org/officeDocument/2006/relationships/image" Target="../media/image3.wmf"/><Relationship Id="rId7" Type="http://schemas.openxmlformats.org/officeDocument/2006/relationships/oleObject" Target="../embeddings/oleObject124.bin"/><Relationship Id="rId8" Type="http://schemas.openxmlformats.org/officeDocument/2006/relationships/oleObject" Target="../embeddings/oleObject125.bin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3.wmf"/><Relationship Id="rId5" Type="http://schemas.openxmlformats.org/officeDocument/2006/relationships/image" Target="../media/image5.jpe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wmf"/><Relationship Id="rId20" Type="http://schemas.openxmlformats.org/officeDocument/2006/relationships/oleObject" Target="../embeddings/oleObject12.bin"/><Relationship Id="rId21" Type="http://schemas.openxmlformats.org/officeDocument/2006/relationships/image" Target="../media/image14.wmf"/><Relationship Id="rId22" Type="http://schemas.openxmlformats.org/officeDocument/2006/relationships/oleObject" Target="../embeddings/oleObject13.bin"/><Relationship Id="rId23" Type="http://schemas.openxmlformats.org/officeDocument/2006/relationships/image" Target="../media/image15.wmf"/><Relationship Id="rId24" Type="http://schemas.openxmlformats.org/officeDocument/2006/relationships/oleObject" Target="../embeddings/oleObject14.bin"/><Relationship Id="rId25" Type="http://schemas.openxmlformats.org/officeDocument/2006/relationships/image" Target="../media/image16.wmf"/><Relationship Id="rId26" Type="http://schemas.openxmlformats.org/officeDocument/2006/relationships/oleObject" Target="../embeddings/oleObject15.bin"/><Relationship Id="rId27" Type="http://schemas.openxmlformats.org/officeDocument/2006/relationships/image" Target="../media/image17.wmf"/><Relationship Id="rId28" Type="http://schemas.openxmlformats.org/officeDocument/2006/relationships/oleObject" Target="../embeddings/oleObject16.bin"/><Relationship Id="rId29" Type="http://schemas.openxmlformats.org/officeDocument/2006/relationships/image" Target="../media/image18.emf"/><Relationship Id="rId10" Type="http://schemas.openxmlformats.org/officeDocument/2006/relationships/oleObject" Target="../embeddings/oleObject7.bin"/><Relationship Id="rId11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13" Type="http://schemas.openxmlformats.org/officeDocument/2006/relationships/image" Target="../media/image10.wmf"/><Relationship Id="rId14" Type="http://schemas.openxmlformats.org/officeDocument/2006/relationships/oleObject" Target="../embeddings/oleObject9.bin"/><Relationship Id="rId15" Type="http://schemas.openxmlformats.org/officeDocument/2006/relationships/image" Target="../media/image11.wmf"/><Relationship Id="rId16" Type="http://schemas.openxmlformats.org/officeDocument/2006/relationships/oleObject" Target="../embeddings/oleObject10.bin"/><Relationship Id="rId17" Type="http://schemas.openxmlformats.org/officeDocument/2006/relationships/image" Target="../media/image12.wmf"/><Relationship Id="rId18" Type="http://schemas.openxmlformats.org/officeDocument/2006/relationships/oleObject" Target="../embeddings/oleObject11.bin"/><Relationship Id="rId19" Type="http://schemas.openxmlformats.org/officeDocument/2006/relationships/image" Target="../media/image13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5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20" Type="http://schemas.openxmlformats.org/officeDocument/2006/relationships/oleObject" Target="../embeddings/oleObject25.bin"/><Relationship Id="rId21" Type="http://schemas.openxmlformats.org/officeDocument/2006/relationships/image" Target="../media/image6.wmf"/><Relationship Id="rId22" Type="http://schemas.openxmlformats.org/officeDocument/2006/relationships/oleObject" Target="../embeddings/oleObject26.bin"/><Relationship Id="rId23" Type="http://schemas.openxmlformats.org/officeDocument/2006/relationships/image" Target="../media/image27.wmf"/><Relationship Id="rId24" Type="http://schemas.openxmlformats.org/officeDocument/2006/relationships/oleObject" Target="../embeddings/oleObject27.bin"/><Relationship Id="rId25" Type="http://schemas.openxmlformats.org/officeDocument/2006/relationships/image" Target="../media/image28.wmf"/><Relationship Id="rId26" Type="http://schemas.openxmlformats.org/officeDocument/2006/relationships/oleObject" Target="../embeddings/oleObject28.bin"/><Relationship Id="rId27" Type="http://schemas.openxmlformats.org/officeDocument/2006/relationships/image" Target="../media/image29.wmf"/><Relationship Id="rId28" Type="http://schemas.openxmlformats.org/officeDocument/2006/relationships/oleObject" Target="../embeddings/oleObject29.bin"/><Relationship Id="rId29" Type="http://schemas.openxmlformats.org/officeDocument/2006/relationships/image" Target="../media/image30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9.wmf"/><Relationship Id="rId5" Type="http://schemas.openxmlformats.org/officeDocument/2006/relationships/image" Target="../media/image4.jpeg"/><Relationship Id="rId30" Type="http://schemas.openxmlformats.org/officeDocument/2006/relationships/oleObject" Target="../embeddings/oleObject30.bin"/><Relationship Id="rId31" Type="http://schemas.openxmlformats.org/officeDocument/2006/relationships/image" Target="../media/image31.emf"/><Relationship Id="rId32" Type="http://schemas.openxmlformats.org/officeDocument/2006/relationships/oleObject" Target="../embeddings/oleObject31.bin"/><Relationship Id="rId9" Type="http://schemas.openxmlformats.org/officeDocument/2006/relationships/image" Target="../media/image21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0.wmf"/><Relationship Id="rId8" Type="http://schemas.openxmlformats.org/officeDocument/2006/relationships/oleObject" Target="../embeddings/oleObject19.bin"/><Relationship Id="rId33" Type="http://schemas.openxmlformats.org/officeDocument/2006/relationships/image" Target="../media/image32.emf"/><Relationship Id="rId34" Type="http://schemas.openxmlformats.org/officeDocument/2006/relationships/oleObject" Target="../embeddings/oleObject32.bin"/><Relationship Id="rId35" Type="http://schemas.openxmlformats.org/officeDocument/2006/relationships/image" Target="../media/image33.wmf"/><Relationship Id="rId36" Type="http://schemas.openxmlformats.org/officeDocument/2006/relationships/oleObject" Target="../embeddings/oleObject33.bin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2.w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23.w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24.w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25.w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26.wmf"/><Relationship Id="rId37" Type="http://schemas.openxmlformats.org/officeDocument/2006/relationships/image" Target="../media/image34.emf"/><Relationship Id="rId38" Type="http://schemas.openxmlformats.org/officeDocument/2006/relationships/oleObject" Target="../embeddings/oleObject34.bin"/><Relationship Id="rId39" Type="http://schemas.openxmlformats.org/officeDocument/2006/relationships/image" Target="../media/image35.emf"/><Relationship Id="rId40" Type="http://schemas.openxmlformats.org/officeDocument/2006/relationships/oleObject" Target="../embeddings/oleObject35.bin"/><Relationship Id="rId41" Type="http://schemas.openxmlformats.org/officeDocument/2006/relationships/image" Target="../media/image36.wmf"/><Relationship Id="rId42" Type="http://schemas.openxmlformats.org/officeDocument/2006/relationships/oleObject" Target="../embeddings/oleObject36.bin"/><Relationship Id="rId43" Type="http://schemas.openxmlformats.org/officeDocument/2006/relationships/image" Target="../media/image3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1444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002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/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#16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0267" y="1447800"/>
            <a:ext cx="29754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Nov. 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1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dirty="0" err="1" smtClean="0">
                <a:solidFill>
                  <a:schemeClr val="accent2"/>
                </a:solidFill>
                <a:latin typeface="Monotype Corsiva" pitchFamily="-84" charset="0"/>
              </a:rPr>
              <a:t>Jaehoon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Yu</a:t>
            </a:r>
            <a:endParaRPr lang="en-US" b="1" dirty="0">
              <a:solidFill>
                <a:srgbClr val="FF0066"/>
              </a:solidFill>
              <a:latin typeface="Monotype Corsiva" pitchFamily="-8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600200" y="2286000"/>
            <a:ext cx="7124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charset="0"/>
              </a:rPr>
              <a:t>Chapter 26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dirty="0" err="1" smtClean="0">
                <a:latin typeface="Arial Narrow" charset="0"/>
              </a:rPr>
              <a:t>ReKirchhoff’s</a:t>
            </a:r>
            <a:r>
              <a:rPr lang="en-US" dirty="0" smtClean="0">
                <a:latin typeface="Arial Narrow" charset="0"/>
              </a:rPr>
              <a:t> Rules</a:t>
            </a:r>
          </a:p>
          <a:p>
            <a:pPr marL="1352550" lvl="1" indent="-609600">
              <a:buFont typeface="Arial" charset="0"/>
              <a:buChar char="•"/>
            </a:pPr>
            <a:r>
              <a:rPr lang="en-US" dirty="0" smtClean="0">
                <a:latin typeface="Arial Narrow" charset="0"/>
              </a:rPr>
              <a:t>EMFs </a:t>
            </a:r>
            <a:r>
              <a:rPr lang="en-US" dirty="0">
                <a:latin typeface="Arial Narrow" charset="0"/>
              </a:rPr>
              <a:t>in Series and </a:t>
            </a:r>
            <a:r>
              <a:rPr lang="en-US" dirty="0" smtClean="0">
                <a:latin typeface="Arial Narrow" charset="0"/>
              </a:rPr>
              <a:t>Parallel</a:t>
            </a:r>
          </a:p>
          <a:p>
            <a:pPr marL="609600" indent="-609600" algn="l"/>
            <a:r>
              <a:rPr lang="en-US" dirty="0">
                <a:latin typeface="Arial Narrow" charset="0"/>
              </a:rPr>
              <a:t>Chapter 27: Magnetism &amp;</a:t>
            </a:r>
            <a:r>
              <a:rPr lang="en-US" dirty="0" smtClean="0">
                <a:latin typeface="Arial Narrow" charset="0"/>
              </a:rPr>
              <a:t> </a:t>
            </a:r>
            <a:r>
              <a:rPr lang="en-US" dirty="0">
                <a:latin typeface="Arial Narrow" charset="0"/>
              </a:rPr>
              <a:t>Magnetic Field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Electric Current and Magnetism</a:t>
            </a:r>
          </a:p>
          <a:p>
            <a:pPr marL="1352550" lvl="1" indent="-609600"/>
            <a:r>
              <a:rPr lang="en-US" dirty="0">
                <a:latin typeface="Arial Narrow" charset="0"/>
              </a:rPr>
              <a:t>Magnetic Forces on Electric </a:t>
            </a:r>
            <a:r>
              <a:rPr lang="en-US" dirty="0" smtClean="0">
                <a:latin typeface="Arial Narrow" charset="0"/>
              </a:rPr>
              <a:t>Current</a:t>
            </a:r>
            <a:endParaRPr lang="en-US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99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F5F9A-AC56-104E-B695-ED1062847BF7}" type="slidenum">
              <a:rPr lang="en-US"/>
              <a:pPr/>
              <a:t>10</a:t>
            </a:fld>
            <a:endParaRPr lang="en-US"/>
          </a:p>
        </p:txBody>
      </p:sp>
      <p:pic>
        <p:nvPicPr>
          <p:cNvPr id="333826" name="Picture 2" descr="FG26_0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3450" y="0"/>
            <a:ext cx="3054350" cy="4648200"/>
          </a:xfrm>
          <a:prstGeom prst="rect">
            <a:avLst/>
          </a:prstGeom>
          <a:noFill/>
        </p:spPr>
      </p:pic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57912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When two or more sources of </a:t>
            </a:r>
            <a:r>
              <a:rPr lang="en-US" sz="2800" dirty="0" err="1"/>
              <a:t>emfs</a:t>
            </a:r>
            <a:r>
              <a:rPr lang="en-US" sz="2800" dirty="0"/>
              <a:t>, such as batteries, are connected in series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The total voltage is the algebraic sum of their voltages, if their direction is the same</a:t>
            </a:r>
          </a:p>
          <a:p>
            <a:pPr lvl="2">
              <a:lnSpc>
                <a:spcPct val="90000"/>
              </a:lnSpc>
            </a:pPr>
            <a:r>
              <a:rPr lang="en-US" sz="2000" dirty="0" err="1"/>
              <a:t>V</a:t>
            </a:r>
            <a:r>
              <a:rPr lang="en-US" sz="2000" baseline="-25000" dirty="0" err="1"/>
              <a:t>ab</a:t>
            </a:r>
            <a:r>
              <a:rPr lang="en-US" sz="2000" dirty="0"/>
              <a:t>=1.5 + 1.5=3.0V in figure (a).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If the batteries are arranged in an opposite direction, the total voltage is the difference between them</a:t>
            </a:r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sz="3600"/>
              <a:t> EMFs in Series and Parallel: Charging a Battery</a:t>
            </a:r>
          </a:p>
        </p:txBody>
      </p:sp>
      <p:graphicFrame>
        <p:nvGraphicFramePr>
          <p:cNvPr id="33382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66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3830" name="Rectangle 6"/>
          <p:cNvSpPr>
            <a:spLocks noChangeArrowheads="1"/>
          </p:cNvSpPr>
          <p:nvPr/>
        </p:nvSpPr>
        <p:spPr bwMode="auto">
          <a:xfrm>
            <a:off x="228600" y="40386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V</a:t>
            </a:r>
            <a:r>
              <a:rPr lang="en-US" sz="2000" baseline="-25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ac</a:t>
            </a: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=20 – 12=8.0V in figure (b)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Connecting batteries in opposite direction is wasteful.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This, however, is the way a battery charger works.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Since the 20V battery is at a higher voltage, it forces charges into 12V battery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Some battery are rechargeable since their chemical reactions are reversible but most the batteries do not reverse their chemical reactions</a:t>
            </a:r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7543800" y="2590800"/>
            <a:ext cx="1524000" cy="1323439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Parallel arrangements (</a:t>
            </a:r>
            <a:r>
              <a:rPr lang="en-US" sz="1600" dirty="0" err="1">
                <a:solidFill>
                  <a:srgbClr val="CC0000"/>
                </a:solidFill>
                <a:latin typeface="Arial Narrow" charset="0"/>
              </a:rPr>
              <a:t>c</a:t>
            </a:r>
            <a:r>
              <a:rPr lang="en-US" sz="1600" dirty="0">
                <a:solidFill>
                  <a:srgbClr val="CC0000"/>
                </a:solidFill>
                <a:latin typeface="Arial Narrow" charset="0"/>
              </a:rPr>
              <a:t>) are used only to increase currents</a:t>
            </a:r>
            <a:r>
              <a:rPr lang="en-US" sz="1600" dirty="0" smtClean="0">
                <a:solidFill>
                  <a:srgbClr val="CC0000"/>
                </a:solidFill>
                <a:latin typeface="Arial Narrow" charset="0"/>
              </a:rPr>
              <a:t>. An example?</a:t>
            </a:r>
            <a:endParaRPr lang="en-US" sz="1600" dirty="0">
              <a:solidFill>
                <a:srgbClr val="CC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7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7B013-E315-FB48-9784-A73DB5BE20A1}" type="slidenum">
              <a:rPr lang="en-US"/>
              <a:pPr/>
              <a:t>11</a:t>
            </a:fld>
            <a:endParaRPr lang="en-US"/>
          </a:p>
        </p:txBody>
      </p:sp>
      <p:pic>
        <p:nvPicPr>
          <p:cNvPr id="334850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762000"/>
            <a:ext cx="3200400" cy="2400300"/>
          </a:xfrm>
          <a:prstGeom prst="rect">
            <a:avLst/>
          </a:prstGeom>
          <a:noFill/>
        </p:spPr>
      </p:pic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715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/>
              <a:t>Circuits containing both resisters and capacitors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RC circuits are used commonly in everyday life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Control windshield wiper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Timing of traffic light from red to green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Camera flashes and heart pacemakers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How does an RC circuit look?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There should be a source of </a:t>
            </a:r>
            <a:r>
              <a:rPr lang="en-US" sz="2000" dirty="0" err="1"/>
              <a:t>emf</a:t>
            </a:r>
            <a:r>
              <a:rPr lang="en-US" sz="2000" dirty="0"/>
              <a:t>, capacitors and resisters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What happens when the switch S is closed?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Current immediately starts flowing through the circuit.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Electrons </a:t>
            </a:r>
            <a:r>
              <a:rPr lang="en-US" sz="2000" dirty="0" smtClean="0"/>
              <a:t>flow </a:t>
            </a:r>
            <a:r>
              <a:rPr lang="en-US" sz="2000" dirty="0"/>
              <a:t>out of negative terminal of the </a:t>
            </a:r>
            <a:r>
              <a:rPr lang="en-US" sz="2000" dirty="0" err="1"/>
              <a:t>emf</a:t>
            </a:r>
            <a:r>
              <a:rPr lang="en-US" sz="2000" dirty="0"/>
              <a:t> source, through the resister R and accumulates on the upper plate of the </a:t>
            </a:r>
            <a:r>
              <a:rPr lang="en-US" sz="2000" dirty="0" smtClean="0"/>
              <a:t>capacitor.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electrons from the bottom plate of the capacitor will flow into the positive terminal of the battery, leaving only positive charge on the bottom </a:t>
            </a:r>
            <a:r>
              <a:rPr lang="en-US" sz="2000" dirty="0" smtClean="0"/>
              <a:t>plate.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As the charge accumulates on the capacitor, the potential difference across it increases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current reduces gradually to 0 till the voltage across the capacitor is the same as </a:t>
            </a:r>
            <a:r>
              <a:rPr lang="en-US" sz="2000" dirty="0" err="1"/>
              <a:t>emf</a:t>
            </a:r>
            <a:r>
              <a:rPr lang="en-US" sz="2000" dirty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charge on the capacitor increases till it reaches to its maximum </a:t>
            </a:r>
            <a:r>
              <a:rPr lang="en-US" sz="2000" dirty="0" smtClean="0"/>
              <a:t>C</a:t>
            </a:r>
            <a:r>
              <a:rPr lang="en-US" sz="2400" dirty="0" smtClean="0">
                <a:latin typeface="Edwardian Script ITC"/>
                <a:ea typeface="Lucida Grande"/>
                <a:cs typeface="Edwardian Script ITC"/>
              </a:rPr>
              <a:t>E</a:t>
            </a:r>
            <a:r>
              <a:rPr lang="en-US" sz="2400" dirty="0" smtClean="0">
                <a:latin typeface="Monotype Corsiva" charset="0"/>
              </a:rPr>
              <a:t>.</a:t>
            </a:r>
            <a:endParaRPr lang="en-US" sz="2400" dirty="0">
              <a:latin typeface="Monotype Corsiva" charset="0"/>
            </a:endParaRPr>
          </a:p>
        </p:txBody>
      </p:sp>
      <p:sp>
        <p:nvSpPr>
          <p:cNvPr id="334852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4853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130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8C7-07DC-E44C-BC2C-F4165C46206F}" type="slidenum">
              <a:rPr lang="en-US"/>
              <a:pPr/>
              <a:t>12</a:t>
            </a:fld>
            <a:endParaRPr lang="en-US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915400" cy="5715000"/>
          </a:xfrm>
        </p:spPr>
        <p:txBody>
          <a:bodyPr/>
          <a:lstStyle/>
          <a:p>
            <a:pPr>
              <a:spcBef>
                <a:spcPts val="72"/>
              </a:spcBef>
            </a:pPr>
            <a:r>
              <a:rPr lang="en-US" sz="2800" dirty="0"/>
              <a:t>How does all this look like in graphs?</a:t>
            </a:r>
            <a:endParaRPr lang="en-US" sz="28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The charge </a:t>
            </a:r>
            <a:r>
              <a:rPr lang="en-US" sz="2400" dirty="0"/>
              <a:t>and the current on the capacitor as a function of time</a:t>
            </a:r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endParaRPr lang="en-US" sz="2400" dirty="0" smtClean="0"/>
          </a:p>
          <a:p>
            <a:pPr lvl="1">
              <a:spcBef>
                <a:spcPts val="72"/>
              </a:spcBef>
            </a:pPr>
            <a:r>
              <a:rPr lang="en-US" sz="2400" dirty="0" smtClean="0"/>
              <a:t>From </a:t>
            </a:r>
            <a:r>
              <a:rPr lang="en-US" sz="2400" dirty="0"/>
              <a:t>energy conservation (Kirchhoff’s 2</a:t>
            </a:r>
            <a:r>
              <a:rPr lang="en-US" sz="2400" baseline="30000" dirty="0"/>
              <a:t>nd</a:t>
            </a:r>
            <a:r>
              <a:rPr lang="en-US" sz="2400" dirty="0"/>
              <a:t> rule), the </a:t>
            </a:r>
            <a:r>
              <a:rPr lang="en-US" sz="2400" dirty="0" err="1"/>
              <a:t>emf</a:t>
            </a:r>
            <a:r>
              <a:rPr lang="en-US" sz="2400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 </a:t>
            </a:r>
            <a:r>
              <a:rPr lang="en-US" sz="2400" dirty="0"/>
              <a:t>must be equal to the voltage drop across the capacitor and the resister</a:t>
            </a:r>
          </a:p>
          <a:p>
            <a:pPr lvl="2">
              <a:spcBef>
                <a:spcPts val="72"/>
              </a:spcBef>
            </a:pP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>
                <a:latin typeface="Monotype Corsiva" charset="0"/>
              </a:rPr>
              <a:t>=</a:t>
            </a:r>
            <a:r>
              <a:rPr lang="en-US" dirty="0">
                <a:latin typeface="Monotype Corsiva" charset="0"/>
              </a:rPr>
              <a:t>IR+Q/C</a:t>
            </a:r>
          </a:p>
          <a:p>
            <a:pPr lvl="2">
              <a:spcBef>
                <a:spcPts val="72"/>
              </a:spcBef>
            </a:pPr>
            <a:r>
              <a:rPr lang="en-US" dirty="0"/>
              <a:t> R includes all resistance in the circuit, including the internal resistance of the battery, </a:t>
            </a:r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 is the current in the circuit at any </a:t>
            </a:r>
            <a:r>
              <a:rPr lang="en-US" dirty="0" smtClean="0"/>
              <a:t>instance, </a:t>
            </a:r>
            <a:r>
              <a:rPr lang="en-US" dirty="0"/>
              <a:t>and Q is the charge of the capacitor at that same instance.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RC Circuits</a:t>
            </a:r>
          </a:p>
        </p:txBody>
      </p:sp>
      <p:graphicFrame>
        <p:nvGraphicFramePr>
          <p:cNvPr id="336900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6901" name="Picture 5" descr="FG26_018B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9200" y="1676400"/>
            <a:ext cx="3276600" cy="2171700"/>
          </a:xfrm>
          <a:prstGeom prst="rect">
            <a:avLst/>
          </a:prstGeom>
          <a:noFill/>
        </p:spPr>
      </p:pic>
      <p:pic>
        <p:nvPicPr>
          <p:cNvPr id="336902" name="Picture 6" descr="FG26_018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1752600"/>
            <a:ext cx="3200400" cy="2057400"/>
          </a:xfrm>
          <a:prstGeom prst="rect">
            <a:avLst/>
          </a:prstGeom>
          <a:noFill/>
        </p:spPr>
      </p:pic>
      <p:graphicFrame>
        <p:nvGraphicFramePr>
          <p:cNvPr id="336903" name="Object 7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6904" name="Object 8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8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63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569CA-1B30-8D46-A18D-2132E08E490F}" type="slidenum">
              <a:rPr lang="en-US"/>
              <a:pPr/>
              <a:t>13</a:t>
            </a:fld>
            <a:endParaRPr lang="en-US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 smtClean="0"/>
              <a:t>In an RC circuit                         </a:t>
            </a:r>
            <a:r>
              <a:rPr lang="en-US" dirty="0"/>
              <a:t>and</a:t>
            </a:r>
          </a:p>
          <a:p>
            <a:r>
              <a:rPr lang="en-US" dirty="0"/>
              <a:t>What can we see from the above equations?</a:t>
            </a:r>
          </a:p>
          <a:p>
            <a:pPr lvl="1"/>
            <a:r>
              <a:rPr lang="en-US" dirty="0"/>
              <a:t>Q and V</a:t>
            </a:r>
            <a:r>
              <a:rPr lang="en-US" baseline="-25000" dirty="0"/>
              <a:t>C</a:t>
            </a:r>
            <a:r>
              <a:rPr lang="en-US" dirty="0"/>
              <a:t> increase from 0 at </a:t>
            </a:r>
            <a:r>
              <a:rPr lang="en-US" dirty="0" err="1"/>
              <a:t>t</a:t>
            </a:r>
            <a:r>
              <a:rPr lang="en-US" dirty="0"/>
              <a:t>=0 to maximum value </a:t>
            </a:r>
            <a:r>
              <a:rPr lang="en-US" dirty="0" err="1"/>
              <a:t>Q</a:t>
            </a:r>
            <a:r>
              <a:rPr lang="en-US" baseline="-25000" dirty="0" err="1"/>
              <a:t>max</a:t>
            </a:r>
            <a:r>
              <a:rPr lang="en-US" dirty="0"/>
              <a:t>=</a:t>
            </a:r>
            <a:r>
              <a:rPr lang="en-US" dirty="0" smtClean="0"/>
              <a:t>C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  and </a:t>
            </a:r>
            <a:r>
              <a:rPr lang="en-US" dirty="0"/>
              <a:t>V</a:t>
            </a:r>
            <a:r>
              <a:rPr lang="en-US" baseline="-25000" dirty="0"/>
              <a:t>C</a:t>
            </a:r>
            <a:r>
              <a:rPr lang="en-US" dirty="0"/>
              <a:t>=</a:t>
            </a:r>
            <a:r>
              <a:rPr lang="en-US" dirty="0" smtClean="0"/>
              <a:t> </a:t>
            </a:r>
            <a:r>
              <a:rPr lang="en-US" dirty="0" smtClean="0">
                <a:latin typeface="Edwardian Script ITC"/>
                <a:cs typeface="Edwardian Script ITC"/>
              </a:rPr>
              <a:t>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In how much time?</a:t>
            </a:r>
          </a:p>
          <a:p>
            <a:pPr lvl="1"/>
            <a:r>
              <a:rPr lang="en-US" dirty="0"/>
              <a:t>The quantity RC is called the </a:t>
            </a:r>
            <a:r>
              <a:rPr lang="en-US" b="1" u="sng" dirty="0">
                <a:solidFill>
                  <a:srgbClr val="FF0000"/>
                </a:solidFill>
              </a:rPr>
              <a:t>time </a:t>
            </a:r>
            <a:r>
              <a:rPr lang="en-US" b="1" u="sng" dirty="0" smtClean="0">
                <a:solidFill>
                  <a:srgbClr val="FF0000"/>
                </a:solidFill>
              </a:rPr>
              <a:t>constant </a:t>
            </a:r>
            <a:r>
              <a:rPr lang="en-US" dirty="0" smtClean="0"/>
              <a:t>of the circuit,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 </a:t>
            </a:r>
            <a:r>
              <a:rPr lang="en-US" dirty="0" err="1" smtClean="0">
                <a:latin typeface="Symbol" charset="2"/>
              </a:rPr>
              <a:t>τ</a:t>
            </a:r>
            <a:r>
              <a:rPr lang="en-US" dirty="0" smtClean="0">
                <a:latin typeface="Symbol" charset="2"/>
              </a:rPr>
              <a:t>=</a:t>
            </a:r>
            <a:r>
              <a:rPr lang="en-US" dirty="0"/>
              <a:t>RC, What is the unit?</a:t>
            </a:r>
          </a:p>
          <a:p>
            <a:pPr lvl="1"/>
            <a:r>
              <a:rPr lang="en-US" dirty="0"/>
              <a:t>What is the physical meaning?</a:t>
            </a:r>
          </a:p>
          <a:p>
            <a:pPr lvl="2"/>
            <a:r>
              <a:rPr lang="en-US" dirty="0"/>
              <a:t>The time required for the capacitor to reach (</a:t>
            </a:r>
            <a:r>
              <a:rPr lang="en-US" dirty="0" smtClean="0"/>
              <a:t>1 - e</a:t>
            </a:r>
            <a:r>
              <a:rPr lang="en-US" baseline="30000" dirty="0" smtClean="0"/>
              <a:t>-1</a:t>
            </a:r>
            <a:r>
              <a:rPr lang="en-US" dirty="0" smtClean="0"/>
              <a:t>)=</a:t>
            </a:r>
            <a:r>
              <a:rPr lang="en-US" dirty="0"/>
              <a:t>0.63 or 63% of the full charge</a:t>
            </a:r>
          </a:p>
          <a:p>
            <a:r>
              <a:rPr lang="en-US" dirty="0"/>
              <a:t>The current is 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Analysis of RC Circuits</a:t>
            </a:r>
          </a:p>
        </p:txBody>
      </p:sp>
      <p:graphicFrame>
        <p:nvGraphicFramePr>
          <p:cNvPr id="34099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8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7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8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8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8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09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693911"/>
              </p:ext>
            </p:extLst>
          </p:nvPr>
        </p:nvGraphicFramePr>
        <p:xfrm>
          <a:off x="2970212" y="720725"/>
          <a:ext cx="2239963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87" name="Equation" r:id="rId7" imgW="1091880" imgH="279360" progId="Equation.DSMT4">
                  <p:embed/>
                </p:oleObj>
              </mc:Choice>
              <mc:Fallback>
                <p:oleObj name="Equation" r:id="rId7" imgW="10918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2" y="720725"/>
                        <a:ext cx="2239963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4249"/>
              </p:ext>
            </p:extLst>
          </p:nvPr>
        </p:nvGraphicFramePr>
        <p:xfrm>
          <a:off x="5942012" y="720725"/>
          <a:ext cx="2135188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88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012" y="720725"/>
                        <a:ext cx="2135188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1001" name="Text Box 9"/>
          <p:cNvSpPr txBox="1">
            <a:spLocks noChangeArrowheads="1"/>
          </p:cNvSpPr>
          <p:nvPr/>
        </p:nvSpPr>
        <p:spPr bwMode="auto">
          <a:xfrm>
            <a:off x="4391025" y="3857625"/>
            <a:ext cx="714375" cy="48577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00"/>
                </a:solidFill>
                <a:latin typeface="Arial Narrow" charset="0"/>
              </a:rPr>
              <a:t>Sec.</a:t>
            </a:r>
          </a:p>
        </p:txBody>
      </p:sp>
      <p:graphicFrame>
        <p:nvGraphicFramePr>
          <p:cNvPr id="341002" name="Object 10"/>
          <p:cNvGraphicFramePr>
            <a:graphicFrameLocks noChangeAspect="1"/>
          </p:cNvGraphicFramePr>
          <p:nvPr/>
        </p:nvGraphicFramePr>
        <p:xfrm>
          <a:off x="2808288" y="5784850"/>
          <a:ext cx="468312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89" name="Equation" r:id="rId11" imgW="228600" imgH="152280" progId="Equation.DSMT4">
                  <p:embed/>
                </p:oleObj>
              </mc:Choice>
              <mc:Fallback>
                <p:oleObj name="Equation" r:id="rId11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8288" y="5784850"/>
                        <a:ext cx="468312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ChangeAspect="1"/>
          </p:cNvGraphicFramePr>
          <p:nvPr/>
        </p:nvGraphicFramePr>
        <p:xfrm>
          <a:off x="3232150" y="5562600"/>
          <a:ext cx="73025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90" name="Equation" r:id="rId13" imgW="355320" imgH="368280" progId="Equation.DSMT4">
                  <p:embed/>
                </p:oleObj>
              </mc:Choice>
              <mc:Fallback>
                <p:oleObj name="Equation" r:id="rId13" imgW="355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2150" y="5562600"/>
                        <a:ext cx="73025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4" name="Object 12"/>
          <p:cNvGraphicFramePr>
            <a:graphicFrameLocks noChangeAspect="1"/>
          </p:cNvGraphicFramePr>
          <p:nvPr/>
        </p:nvGraphicFramePr>
        <p:xfrm>
          <a:off x="3962400" y="5562600"/>
          <a:ext cx="9906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91" name="Equation" r:id="rId15" imgW="482400" imgH="368280" progId="Equation.DSMT4">
                  <p:embed/>
                </p:oleObj>
              </mc:Choice>
              <mc:Fallback>
                <p:oleObj name="Equation" r:id="rId15" imgW="4824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562600"/>
                        <a:ext cx="990600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18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5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510B-C271-3147-8A57-49C48135F8AC}" type="slidenum">
              <a:rPr lang="en-US"/>
              <a:pPr/>
              <a:t>14</a:t>
            </a:fld>
            <a:endParaRPr lang="en-US"/>
          </a:p>
        </p:txBody>
      </p:sp>
      <p:pic>
        <p:nvPicPr>
          <p:cNvPr id="342018" name="Picture 2" descr="FG26_01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5750"/>
            <a:ext cx="3276600" cy="2457450"/>
          </a:xfrm>
          <a:prstGeom prst="rect">
            <a:avLst/>
          </a:prstGeom>
          <a:noFill/>
        </p:spPr>
      </p:pic>
      <p:sp>
        <p:nvSpPr>
          <p:cNvPr id="34201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 12 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2225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RC circuit, with </a:t>
            </a:r>
            <a:r>
              <a:rPr lang="en-US" sz="2000" b="1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 capacitance in the circuit of the figure is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0.30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, the total resistance is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20k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Ω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,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and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12V.  Determine (a) the time constant,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charge the capacitor could acquire,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time it takes for the charge to reach 99% of this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d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when the charge Q is half its maximum value,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maximum current, and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the charge Q when, the current </a:t>
            </a:r>
            <a:r>
              <a:rPr lang="en-US" sz="2000" b="1" dirty="0">
                <a:solidFill>
                  <a:schemeClr val="accent2"/>
                </a:solidFill>
                <a:latin typeface="Monotype Corsiva"/>
                <a:cs typeface="Monotype Corsiva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0.20 its maximum value. </a:t>
            </a:r>
          </a:p>
        </p:txBody>
      </p:sp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304800" y="2681288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(a) Since </a:t>
            </a:r>
          </a:p>
        </p:txBody>
      </p:sp>
      <p:graphicFrame>
        <p:nvGraphicFramePr>
          <p:cNvPr id="342022" name="Object 6"/>
          <p:cNvGraphicFramePr>
            <a:graphicFrameLocks noChangeAspect="1"/>
          </p:cNvGraphicFramePr>
          <p:nvPr/>
        </p:nvGraphicFramePr>
        <p:xfrm>
          <a:off x="4419600" y="2859088"/>
          <a:ext cx="39846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28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859088"/>
                        <a:ext cx="39846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23" name="Object 7"/>
          <p:cNvGraphicFramePr>
            <a:graphicFrameLocks noChangeAspect="1"/>
          </p:cNvGraphicFramePr>
          <p:nvPr/>
        </p:nvGraphicFramePr>
        <p:xfrm>
          <a:off x="1600200" y="2895600"/>
          <a:ext cx="433388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29" name="Equation" r:id="rId6" imgW="228600" imgH="126720" progId="Equation.DSMT4">
                  <p:embed/>
                </p:oleObj>
              </mc:Choice>
              <mc:Fallback>
                <p:oleObj name="Equation" r:id="rId6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895600"/>
                        <a:ext cx="433388" cy="288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3048000" y="2743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25" name="Object 9"/>
          <p:cNvGraphicFramePr>
            <a:graphicFrameLocks noChangeAspect="1"/>
          </p:cNvGraphicFramePr>
          <p:nvPr/>
        </p:nvGraphicFramePr>
        <p:xfrm>
          <a:off x="3124200" y="3149600"/>
          <a:ext cx="896938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0" name="Equation" r:id="rId8" imgW="419040" imgH="203040" progId="Equation.DSMT4">
                  <p:embed/>
                </p:oleObj>
              </mc:Choice>
              <mc:Fallback>
                <p:oleObj name="Equation" r:id="rId8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149600"/>
                        <a:ext cx="896938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04800" y="3546475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(c) Since </a:t>
            </a:r>
          </a:p>
        </p:txBody>
      </p:sp>
      <p:sp>
        <p:nvSpPr>
          <p:cNvPr id="342027" name="Text Box 11"/>
          <p:cNvSpPr txBox="1">
            <a:spLocks noChangeArrowheads="1"/>
          </p:cNvSpPr>
          <p:nvPr/>
        </p:nvSpPr>
        <p:spPr bwMode="auto">
          <a:xfrm>
            <a:off x="457200" y="4865688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CC00CC"/>
                </a:solidFill>
                <a:latin typeface="Arial Narrow" charset="0"/>
              </a:rPr>
              <a:t>The current when Q is 0.5Q</a:t>
            </a:r>
            <a:r>
              <a:rPr lang="en-US" sz="2000" baseline="-25000">
                <a:solidFill>
                  <a:srgbClr val="CC00CC"/>
                </a:solidFill>
                <a:latin typeface="Arial Narrow" charset="0"/>
              </a:rPr>
              <a:t>max</a:t>
            </a:r>
          </a:p>
        </p:txBody>
      </p:sp>
      <p:sp>
        <p:nvSpPr>
          <p:cNvPr id="342028" name="Text Box 12"/>
          <p:cNvSpPr txBox="1">
            <a:spLocks noChangeArrowheads="1"/>
          </p:cNvSpPr>
          <p:nvPr/>
        </p:nvSpPr>
        <p:spPr bwMode="auto">
          <a:xfrm>
            <a:off x="304800" y="3127375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Maximum charge is  </a:t>
            </a:r>
          </a:p>
        </p:txBody>
      </p:sp>
      <p:graphicFrame>
        <p:nvGraphicFramePr>
          <p:cNvPr id="342029" name="Object 13"/>
          <p:cNvGraphicFramePr>
            <a:graphicFrameLocks noChangeAspect="1"/>
          </p:cNvGraphicFramePr>
          <p:nvPr/>
        </p:nvGraphicFramePr>
        <p:xfrm>
          <a:off x="1524000" y="3595688"/>
          <a:ext cx="52070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1" name="Equation" r:id="rId10" imgW="253800" imgH="190440" progId="Equation.DSMT4">
                  <p:embed/>
                </p:oleObj>
              </mc:Choice>
              <mc:Fallback>
                <p:oleObj name="Equation" r:id="rId10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595688"/>
                        <a:ext cx="52070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0" name="Text Box 14"/>
          <p:cNvSpPr txBox="1">
            <a:spLocks noChangeArrowheads="1"/>
          </p:cNvSpPr>
          <p:nvPr/>
        </p:nvSpPr>
        <p:spPr bwMode="auto">
          <a:xfrm>
            <a:off x="3810000" y="3546475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For 99% we obtain </a:t>
            </a:r>
          </a:p>
        </p:txBody>
      </p:sp>
      <p:graphicFrame>
        <p:nvGraphicFramePr>
          <p:cNvPr id="342031" name="Object 15"/>
          <p:cNvGraphicFramePr>
            <a:graphicFrameLocks noChangeAspect="1"/>
          </p:cNvGraphicFramePr>
          <p:nvPr/>
        </p:nvGraphicFramePr>
        <p:xfrm>
          <a:off x="6116638" y="3622675"/>
          <a:ext cx="1198562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2" name="Equation" r:id="rId12" imgW="583920" imgH="164880" progId="Equation.DSMT4">
                  <p:embed/>
                </p:oleObj>
              </mc:Choice>
              <mc:Fallback>
                <p:oleObj name="Equation" r:id="rId12" imgW="5839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6638" y="3622675"/>
                        <a:ext cx="1198562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2" name="Object 16"/>
          <p:cNvGraphicFramePr>
            <a:graphicFrameLocks noChangeAspect="1"/>
          </p:cNvGraphicFramePr>
          <p:nvPr/>
        </p:nvGraphicFramePr>
        <p:xfrm>
          <a:off x="544513" y="4016375"/>
          <a:ext cx="158908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3" name="Equation" r:id="rId14" imgW="774360" imgH="215640" progId="Equation.DSMT4">
                  <p:embed/>
                </p:oleObj>
              </mc:Choice>
              <mc:Fallback>
                <p:oleObj name="Equation" r:id="rId14" imgW="774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3" y="4016375"/>
                        <a:ext cx="1589087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3" name="Object 17"/>
          <p:cNvGraphicFramePr>
            <a:graphicFrameLocks noChangeAspect="1"/>
          </p:cNvGraphicFramePr>
          <p:nvPr/>
        </p:nvGraphicFramePr>
        <p:xfrm>
          <a:off x="2286000" y="4043363"/>
          <a:ext cx="208438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4" name="Equation" r:id="rId16" imgW="1015920" imgH="203040" progId="Equation.DSMT4">
                  <p:embed/>
                </p:oleObj>
              </mc:Choice>
              <mc:Fallback>
                <p:oleObj name="Equation" r:id="rId16" imgW="10159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043363"/>
                        <a:ext cx="208438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4" name="Object 18"/>
          <p:cNvGraphicFramePr>
            <a:graphicFrameLocks noChangeAspect="1"/>
          </p:cNvGraphicFramePr>
          <p:nvPr/>
        </p:nvGraphicFramePr>
        <p:xfrm>
          <a:off x="4460875" y="4056063"/>
          <a:ext cx="415925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5" name="Equation" r:id="rId18" imgW="203040" imgH="152280" progId="Equation.DSMT4">
                  <p:embed/>
                </p:oleObj>
              </mc:Choice>
              <mc:Fallback>
                <p:oleObj name="Equation" r:id="rId18" imgW="2030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4056063"/>
                        <a:ext cx="415925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5" name="Text Box 19"/>
          <p:cNvSpPr txBox="1">
            <a:spLocks noChangeArrowheads="1"/>
          </p:cNvSpPr>
          <p:nvPr/>
        </p:nvSpPr>
        <p:spPr bwMode="auto">
          <a:xfrm>
            <a:off x="304800" y="442595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(d) Since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36" name="Object 20"/>
          <p:cNvGraphicFramePr>
            <a:graphicFrameLocks noChangeAspect="1"/>
          </p:cNvGraphicFramePr>
          <p:nvPr/>
        </p:nvGraphicFramePr>
        <p:xfrm>
          <a:off x="1600200" y="4511675"/>
          <a:ext cx="493713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6" name="Equation" r:id="rId20" imgW="241200" imgH="139680" progId="Equation.DSMT4">
                  <p:embed/>
                </p:oleObj>
              </mc:Choice>
              <mc:Fallback>
                <p:oleObj name="Equation" r:id="rId20" imgW="24120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4511675"/>
                        <a:ext cx="493713" cy="287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37" name="Object 21"/>
          <p:cNvGraphicFramePr>
            <a:graphicFrameLocks noChangeAspect="1"/>
          </p:cNvGraphicFramePr>
          <p:nvPr/>
        </p:nvGraphicFramePr>
        <p:xfrm>
          <a:off x="4953000" y="4497388"/>
          <a:ext cx="468313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7" name="Equation" r:id="rId22" imgW="228600" imgH="152280" progId="Equation.DSMT4">
                  <p:embed/>
                </p:oleObj>
              </mc:Choice>
              <mc:Fallback>
                <p:oleObj name="Equation" r:id="rId22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497388"/>
                        <a:ext cx="468313" cy="312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38" name="Text Box 22"/>
          <p:cNvSpPr txBox="1">
            <a:spLocks noChangeArrowheads="1"/>
          </p:cNvSpPr>
          <p:nvPr/>
        </p:nvSpPr>
        <p:spPr bwMode="auto">
          <a:xfrm>
            <a:off x="3476625" y="442595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obtain </a:t>
            </a:r>
          </a:p>
        </p:txBody>
      </p:sp>
      <p:graphicFrame>
        <p:nvGraphicFramePr>
          <p:cNvPr id="342039" name="Object 23"/>
          <p:cNvGraphicFramePr>
            <a:graphicFrameLocks noChangeAspect="1"/>
          </p:cNvGraphicFramePr>
          <p:nvPr/>
        </p:nvGraphicFramePr>
        <p:xfrm>
          <a:off x="3505200" y="4953000"/>
          <a:ext cx="403225" cy="26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8" name="Equation" r:id="rId24" imgW="228600" imgH="152280" progId="Equation.DSMT4">
                  <p:embed/>
                </p:oleObj>
              </mc:Choice>
              <mc:Fallback>
                <p:oleObj name="Equation" r:id="rId24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53000"/>
                        <a:ext cx="403225" cy="268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0" name="Text Box 24"/>
          <p:cNvSpPr txBox="1">
            <a:spLocks noChangeArrowheads="1"/>
          </p:cNvSpPr>
          <p:nvPr/>
        </p:nvSpPr>
        <p:spPr bwMode="auto">
          <a:xfrm>
            <a:off x="304800" y="52578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(e) When is I maximum?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1" name="Object 25"/>
          <p:cNvGraphicFramePr>
            <a:graphicFrameLocks noChangeAspect="1"/>
          </p:cNvGraphicFramePr>
          <p:nvPr/>
        </p:nvGraphicFramePr>
        <p:xfrm>
          <a:off x="4832350" y="5341938"/>
          <a:ext cx="501650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9" name="Equation" r:id="rId26" imgW="228600" imgH="152280" progId="Equation.DSMT4">
                  <p:embed/>
                </p:oleObj>
              </mc:Choice>
              <mc:Fallback>
                <p:oleObj name="Equation" r:id="rId26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5341938"/>
                        <a:ext cx="501650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2042" name="Text Box 26"/>
          <p:cNvSpPr txBox="1">
            <a:spLocks noChangeArrowheads="1"/>
          </p:cNvSpPr>
          <p:nvPr/>
        </p:nvSpPr>
        <p:spPr bwMode="auto">
          <a:xfrm>
            <a:off x="3276600" y="52578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when Q=0: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sp>
        <p:nvSpPr>
          <p:cNvPr id="342043" name="Text Box 27"/>
          <p:cNvSpPr txBox="1">
            <a:spLocks noChangeArrowheads="1"/>
          </p:cNvSpPr>
          <p:nvPr/>
        </p:nvSpPr>
        <p:spPr bwMode="auto">
          <a:xfrm>
            <a:off x="304800" y="57150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(f) What is Q when I=120mA?</a:t>
            </a:r>
            <a:endParaRPr lang="en-US" baseline="-25000">
              <a:solidFill>
                <a:srgbClr val="CC00CC"/>
              </a:solidFill>
              <a:latin typeface="Arial Narrow" charset="0"/>
            </a:endParaRPr>
          </a:p>
        </p:txBody>
      </p:sp>
      <p:graphicFrame>
        <p:nvGraphicFramePr>
          <p:cNvPr id="342044" name="Object 28"/>
          <p:cNvGraphicFramePr>
            <a:graphicFrameLocks noChangeAspect="1"/>
          </p:cNvGraphicFramePr>
          <p:nvPr/>
        </p:nvGraphicFramePr>
        <p:xfrm>
          <a:off x="3810000" y="5754688"/>
          <a:ext cx="527050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0" name="Equation" r:id="rId28" imgW="253800" imgH="190440" progId="Equation.DSMT4">
                  <p:embed/>
                </p:oleObj>
              </mc:Choice>
              <mc:Fallback>
                <p:oleObj name="Equation" r:id="rId28" imgW="253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754688"/>
                        <a:ext cx="527050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5" name="Object 29"/>
          <p:cNvGraphicFramePr>
            <a:graphicFrameLocks noChangeAspect="1"/>
          </p:cNvGraphicFramePr>
          <p:nvPr/>
        </p:nvGraphicFramePr>
        <p:xfrm>
          <a:off x="3956050" y="6156325"/>
          <a:ext cx="503555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1" name="Equation" r:id="rId30" imgW="2971800" imgH="279360" progId="Equation.DSMT4">
                  <p:embed/>
                </p:oleObj>
              </mc:Choice>
              <mc:Fallback>
                <p:oleObj name="Equation" r:id="rId30" imgW="29718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6156325"/>
                        <a:ext cx="5035550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6" name="Object 30"/>
          <p:cNvGraphicFramePr>
            <a:graphicFrameLocks noChangeAspect="1"/>
          </p:cNvGraphicFramePr>
          <p:nvPr/>
        </p:nvGraphicFramePr>
        <p:xfrm>
          <a:off x="2057400" y="2819400"/>
          <a:ext cx="45720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2" name="Equation" r:id="rId32" imgW="241200" imgH="164880" progId="Equation.DSMT4">
                  <p:embed/>
                </p:oleObj>
              </mc:Choice>
              <mc:Fallback>
                <p:oleObj name="Equation" r:id="rId32" imgW="241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819400"/>
                        <a:ext cx="457200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7" name="Object 31"/>
          <p:cNvGraphicFramePr>
            <a:graphicFrameLocks noChangeAspect="1"/>
          </p:cNvGraphicFramePr>
          <p:nvPr/>
        </p:nvGraphicFramePr>
        <p:xfrm>
          <a:off x="4800600" y="2700338"/>
          <a:ext cx="971550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3" name="Equation" r:id="rId34" imgW="558720" imgH="203040" progId="Equation.DSMT4">
                  <p:embed/>
                </p:oleObj>
              </mc:Choice>
              <mc:Fallback>
                <p:oleObj name="Equation" r:id="rId34" imgW="558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2700338"/>
                        <a:ext cx="971550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8" name="Object 32"/>
          <p:cNvGraphicFramePr>
            <a:graphicFrameLocks noChangeAspect="1"/>
          </p:cNvGraphicFramePr>
          <p:nvPr/>
        </p:nvGraphicFramePr>
        <p:xfrm>
          <a:off x="5715000" y="2700338"/>
          <a:ext cx="132556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4" name="Equation" r:id="rId36" imgW="761760" imgH="203040" progId="Equation.DSMT4">
                  <p:embed/>
                </p:oleObj>
              </mc:Choice>
              <mc:Fallback>
                <p:oleObj name="Equation" r:id="rId36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2700338"/>
                        <a:ext cx="1325563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49" name="Object 33"/>
          <p:cNvGraphicFramePr>
            <a:graphicFrameLocks noChangeAspect="1"/>
          </p:cNvGraphicFramePr>
          <p:nvPr/>
        </p:nvGraphicFramePr>
        <p:xfrm>
          <a:off x="7034213" y="2700338"/>
          <a:ext cx="134778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5" name="Equation" r:id="rId38" imgW="774360" imgH="203040" progId="Equation.DSMT4">
                  <p:embed/>
                </p:oleObj>
              </mc:Choice>
              <mc:Fallback>
                <p:oleObj name="Equation" r:id="rId38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2700338"/>
                        <a:ext cx="1347787" cy="42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0" name="Object 34"/>
          <p:cNvGraphicFramePr>
            <a:graphicFrameLocks noChangeAspect="1"/>
          </p:cNvGraphicFramePr>
          <p:nvPr/>
        </p:nvGraphicFramePr>
        <p:xfrm>
          <a:off x="3990975" y="3200400"/>
          <a:ext cx="733425" cy="331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6" name="Equation" r:id="rId40" imgW="342720" imgH="164880" progId="Equation.DSMT4">
                  <p:embed/>
                </p:oleObj>
              </mc:Choice>
              <mc:Fallback>
                <p:oleObj name="Equation" r:id="rId40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0975" y="3200400"/>
                        <a:ext cx="733425" cy="331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1" name="Object 35"/>
          <p:cNvGraphicFramePr>
            <a:graphicFrameLocks noChangeAspect="1"/>
          </p:cNvGraphicFramePr>
          <p:nvPr/>
        </p:nvGraphicFramePr>
        <p:xfrm>
          <a:off x="4648200" y="3124200"/>
          <a:ext cx="160337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7" name="Equation" r:id="rId42" imgW="749160" imgH="203040" progId="Equation.DSMT4">
                  <p:embed/>
                </p:oleObj>
              </mc:Choice>
              <mc:Fallback>
                <p:oleObj name="Equation" r:id="rId42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124200"/>
                        <a:ext cx="160337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2" name="Object 36"/>
          <p:cNvGraphicFramePr>
            <a:graphicFrameLocks noChangeAspect="1"/>
          </p:cNvGraphicFramePr>
          <p:nvPr/>
        </p:nvGraphicFramePr>
        <p:xfrm>
          <a:off x="6259513" y="3200400"/>
          <a:ext cx="59848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8" name="Equation" r:id="rId44" imgW="279360" imgH="152280" progId="Equation.DSMT4">
                  <p:embed/>
                </p:oleObj>
              </mc:Choice>
              <mc:Fallback>
                <p:oleObj name="Equation" r:id="rId44" imgW="2793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513" y="3200400"/>
                        <a:ext cx="598487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3" name="Object 37"/>
          <p:cNvGraphicFramePr>
            <a:graphicFrameLocks noChangeAspect="1"/>
          </p:cNvGraphicFramePr>
          <p:nvPr/>
        </p:nvGraphicFramePr>
        <p:xfrm>
          <a:off x="6781800" y="3124200"/>
          <a:ext cx="1495425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9" name="Equation" r:id="rId46" imgW="698400" imgH="203040" progId="Equation.DSMT4">
                  <p:embed/>
                </p:oleObj>
              </mc:Choice>
              <mc:Fallback>
                <p:oleObj name="Equation" r:id="rId46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3124200"/>
                        <a:ext cx="1495425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4" name="Object 38"/>
          <p:cNvGraphicFramePr>
            <a:graphicFrameLocks noChangeAspect="1"/>
          </p:cNvGraphicFramePr>
          <p:nvPr/>
        </p:nvGraphicFramePr>
        <p:xfrm>
          <a:off x="2057400" y="3622675"/>
          <a:ext cx="4683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0" name="Equation" r:id="rId48" imgW="228600" imgH="164880" progId="Equation.DSMT4">
                  <p:embed/>
                </p:oleObj>
              </mc:Choice>
              <mc:Fallback>
                <p:oleObj name="Equation" r:id="rId48" imgW="2286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622675"/>
                        <a:ext cx="468313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5" name="Object 39"/>
          <p:cNvGraphicFramePr>
            <a:graphicFrameLocks noChangeAspect="1"/>
          </p:cNvGraphicFramePr>
          <p:nvPr/>
        </p:nvGraphicFramePr>
        <p:xfrm>
          <a:off x="2454275" y="3505200"/>
          <a:ext cx="1355725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1" name="Equation" r:id="rId50" imgW="660240" imgH="279360" progId="Equation.DSMT4">
                  <p:embed/>
                </p:oleObj>
              </mc:Choice>
              <mc:Fallback>
                <p:oleObj name="Equation" r:id="rId50" imgW="6602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4275" y="3505200"/>
                        <a:ext cx="1355725" cy="574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6" name="Object 40"/>
          <p:cNvGraphicFramePr>
            <a:graphicFrameLocks noChangeAspect="1"/>
          </p:cNvGraphicFramePr>
          <p:nvPr/>
        </p:nvGraphicFramePr>
        <p:xfrm>
          <a:off x="7296150" y="3505200"/>
          <a:ext cx="17716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2" name="Equation" r:id="rId52" imgW="863280" imgH="279360" progId="Equation.DSMT4">
                  <p:embed/>
                </p:oleObj>
              </mc:Choice>
              <mc:Fallback>
                <p:oleObj name="Equation" r:id="rId52" imgW="8632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3505200"/>
                        <a:ext cx="177165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7" name="Object 41"/>
          <p:cNvGraphicFramePr>
            <a:graphicFrameLocks noChangeAspect="1"/>
          </p:cNvGraphicFramePr>
          <p:nvPr/>
        </p:nvGraphicFramePr>
        <p:xfrm>
          <a:off x="4811713" y="4079875"/>
          <a:ext cx="1589087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3" name="Equation" r:id="rId54" imgW="774360" imgH="164880" progId="Equation.DSMT4">
                  <p:embed/>
                </p:oleObj>
              </mc:Choice>
              <mc:Fallback>
                <p:oleObj name="Equation" r:id="rId54" imgW="7743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3" y="4079875"/>
                        <a:ext cx="1589087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8" name="Object 42"/>
          <p:cNvGraphicFramePr>
            <a:graphicFrameLocks noChangeAspect="1"/>
          </p:cNvGraphicFramePr>
          <p:nvPr/>
        </p:nvGraphicFramePr>
        <p:xfrm>
          <a:off x="6400800" y="4079875"/>
          <a:ext cx="10668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4" name="Equation" r:id="rId56" imgW="520560" imgH="164880" progId="Equation.DSMT4">
                  <p:embed/>
                </p:oleObj>
              </mc:Choice>
              <mc:Fallback>
                <p:oleObj name="Equation" r:id="rId56" imgW="520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079875"/>
                        <a:ext cx="10668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59" name="Object 43"/>
          <p:cNvGraphicFramePr>
            <a:graphicFrameLocks noChangeAspect="1"/>
          </p:cNvGraphicFramePr>
          <p:nvPr/>
        </p:nvGraphicFramePr>
        <p:xfrm>
          <a:off x="7391400" y="4002088"/>
          <a:ext cx="15367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5" name="Equation" r:id="rId58" imgW="749160" imgH="203040" progId="Equation.DSMT4">
                  <p:embed/>
                </p:oleObj>
              </mc:Choice>
              <mc:Fallback>
                <p:oleObj name="Equation" r:id="rId58" imgW="749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4002088"/>
                        <a:ext cx="153670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0" name="Object 44"/>
          <p:cNvGraphicFramePr>
            <a:graphicFrameLocks noChangeAspect="1"/>
          </p:cNvGraphicFramePr>
          <p:nvPr/>
        </p:nvGraphicFramePr>
        <p:xfrm>
          <a:off x="2124075" y="4495800"/>
          <a:ext cx="390525" cy="31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6" name="Equation" r:id="rId60" imgW="190440" imgH="152280" progId="Equation.DSMT4">
                  <p:embed/>
                </p:oleObj>
              </mc:Choice>
              <mc:Fallback>
                <p:oleObj name="Equation" r:id="rId60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495800"/>
                        <a:ext cx="390525" cy="312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1" name="Object 45"/>
          <p:cNvGraphicFramePr>
            <a:graphicFrameLocks noChangeAspect="1"/>
          </p:cNvGraphicFramePr>
          <p:nvPr/>
        </p:nvGraphicFramePr>
        <p:xfrm>
          <a:off x="2443163" y="4459288"/>
          <a:ext cx="83343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7" name="Equation" r:id="rId62" imgW="406080" imgH="203040" progId="Equation.DSMT4">
                  <p:embed/>
                </p:oleObj>
              </mc:Choice>
              <mc:Fallback>
                <p:oleObj name="Equation" r:id="rId62" imgW="406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4459288"/>
                        <a:ext cx="833437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2" name="Object 46"/>
          <p:cNvGraphicFramePr>
            <a:graphicFrameLocks noChangeAspect="1"/>
          </p:cNvGraphicFramePr>
          <p:nvPr/>
        </p:nvGraphicFramePr>
        <p:xfrm>
          <a:off x="5410200" y="4419600"/>
          <a:ext cx="13017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8" name="Equation" r:id="rId64" imgW="634680" imgH="228600" progId="Equation.DSMT4">
                  <p:embed/>
                </p:oleObj>
              </mc:Choice>
              <mc:Fallback>
                <p:oleObj name="Equation" r:id="rId64" imgW="634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19600"/>
                        <a:ext cx="130175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3" name="Object 47"/>
          <p:cNvGraphicFramePr>
            <a:graphicFrameLocks noChangeAspect="1"/>
          </p:cNvGraphicFramePr>
          <p:nvPr/>
        </p:nvGraphicFramePr>
        <p:xfrm>
          <a:off x="6565900" y="4419600"/>
          <a:ext cx="5207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9" name="Equation" r:id="rId66" imgW="253800" imgH="203040" progId="Equation.DSMT4">
                  <p:embed/>
                </p:oleObj>
              </mc:Choice>
              <mc:Fallback>
                <p:oleObj name="Equation" r:id="rId66" imgW="253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900" y="4419600"/>
                        <a:ext cx="520700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4" name="Object 48"/>
          <p:cNvGraphicFramePr>
            <a:graphicFrameLocks noChangeAspect="1"/>
          </p:cNvGraphicFramePr>
          <p:nvPr/>
        </p:nvGraphicFramePr>
        <p:xfrm>
          <a:off x="3886200" y="4876800"/>
          <a:ext cx="401161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0" name="Equation" r:id="rId68" imgW="2273040" imgH="279360" progId="Equation.DSMT4">
                  <p:embed/>
                </p:oleObj>
              </mc:Choice>
              <mc:Fallback>
                <p:oleObj name="Equation" r:id="rId68" imgW="227304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4011613" cy="49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5" name="Object 49"/>
          <p:cNvGraphicFramePr>
            <a:graphicFrameLocks noChangeAspect="1"/>
          </p:cNvGraphicFramePr>
          <p:nvPr/>
        </p:nvGraphicFramePr>
        <p:xfrm>
          <a:off x="7848600" y="4876800"/>
          <a:ext cx="1008063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1" name="Equation" r:id="rId70" imgW="571320" imgH="203040" progId="Equation.DSMT4">
                  <p:embed/>
                </p:oleObj>
              </mc:Choice>
              <mc:Fallback>
                <p:oleObj name="Equation" r:id="rId70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8600" y="4876800"/>
                        <a:ext cx="1008063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6" name="Object 50"/>
          <p:cNvGraphicFramePr>
            <a:graphicFrameLocks noChangeAspect="1"/>
          </p:cNvGraphicFramePr>
          <p:nvPr/>
        </p:nvGraphicFramePr>
        <p:xfrm>
          <a:off x="5257800" y="5257800"/>
          <a:ext cx="17557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2" name="Equation" r:id="rId72" imgW="799920" imgH="228600" progId="Equation.DSMT4">
                  <p:embed/>
                </p:oleObj>
              </mc:Choice>
              <mc:Fallback>
                <p:oleObj name="Equation" r:id="rId72" imgW="7999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257800"/>
                        <a:ext cx="1755775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7" name="Object 51"/>
          <p:cNvGraphicFramePr>
            <a:graphicFrameLocks noChangeAspect="1"/>
          </p:cNvGraphicFramePr>
          <p:nvPr/>
        </p:nvGraphicFramePr>
        <p:xfrm>
          <a:off x="6975475" y="5257800"/>
          <a:ext cx="1254125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3" name="Equation" r:id="rId74" imgW="571320" imgH="203040" progId="Equation.DSMT4">
                  <p:embed/>
                </p:oleObj>
              </mc:Choice>
              <mc:Fallback>
                <p:oleObj name="Equation" r:id="rId74" imgW="57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5475" y="5257800"/>
                        <a:ext cx="1254125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2068" name="Object 52"/>
          <p:cNvGraphicFramePr>
            <a:graphicFrameLocks noChangeAspect="1"/>
          </p:cNvGraphicFramePr>
          <p:nvPr/>
        </p:nvGraphicFramePr>
        <p:xfrm>
          <a:off x="4360863" y="5715000"/>
          <a:ext cx="1582737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4" name="Equation" r:id="rId76" imgW="761760" imgH="228600" progId="Equation.DSMT4">
                  <p:embed/>
                </p:oleObj>
              </mc:Choice>
              <mc:Fallback>
                <p:oleObj name="Equation" r:id="rId76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5715000"/>
                        <a:ext cx="1582737" cy="474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71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16F05-E739-D244-93FC-DE27C2B688DE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391400" y="-457200"/>
            <a:ext cx="5334000" cy="3657600"/>
            <a:chOff x="480" y="480"/>
            <a:chExt cx="5040" cy="3600"/>
          </a:xfrm>
        </p:grpSpPr>
        <p:pic>
          <p:nvPicPr>
            <p:cNvPr id="343043" name="Picture 3" descr="FG26_0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0" y="480"/>
              <a:ext cx="4800" cy="3600"/>
            </a:xfrm>
            <a:prstGeom prst="rect">
              <a:avLst/>
            </a:prstGeom>
            <a:noFill/>
          </p:spPr>
        </p:pic>
        <p:sp>
          <p:nvSpPr>
            <p:cNvPr id="343044" name="Rectangle 4"/>
            <p:cNvSpPr>
              <a:spLocks noChangeArrowheads="1"/>
            </p:cNvSpPr>
            <p:nvPr/>
          </p:nvSpPr>
          <p:spPr bwMode="auto">
            <a:xfrm>
              <a:off x="1968" y="816"/>
              <a:ext cx="3552" cy="28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30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0"/>
            <a:ext cx="8458200" cy="3352800"/>
          </a:xfrm>
        </p:spPr>
        <p:txBody>
          <a:bodyPr/>
          <a:lstStyle/>
          <a:p>
            <a:pPr lvl="1"/>
            <a:r>
              <a:rPr lang="en-US" dirty="0"/>
              <a:t>The rate at which the charge leaves the capacitor equals the negative the current flows through the resistor</a:t>
            </a:r>
          </a:p>
          <a:p>
            <a:pPr lvl="2"/>
            <a:r>
              <a:rPr lang="en-US" dirty="0">
                <a:latin typeface="Monotype Corsiva" charset="0"/>
              </a:rPr>
              <a:t>I</a:t>
            </a:r>
            <a:r>
              <a:rPr lang="en-US" dirty="0"/>
              <a:t>= - </a:t>
            </a:r>
            <a:r>
              <a:rPr lang="en-US" dirty="0" err="1" smtClean="0"/>
              <a:t>dQ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endParaRPr lang="en-US" dirty="0"/>
          </a:p>
          <a:p>
            <a:pPr lvl="2"/>
            <a:r>
              <a:rPr lang="en-US" dirty="0"/>
              <a:t>Since the current is leaving the capacitor </a:t>
            </a:r>
          </a:p>
          <a:p>
            <a:pPr lvl="1"/>
            <a:r>
              <a:rPr lang="en-US" dirty="0"/>
              <a:t>Thus the voltage equation becomes a differential equation</a:t>
            </a:r>
          </a:p>
        </p:txBody>
      </p:sp>
      <p:sp>
        <p:nvSpPr>
          <p:cNvPr id="343046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3047" name="Object 7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0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8" name="Object 8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1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49" name="Object 9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2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0" name="Rectangle 10"/>
          <p:cNvSpPr>
            <a:spLocks noChangeArrowheads="1"/>
          </p:cNvSpPr>
          <p:nvPr/>
        </p:nvSpPr>
        <p:spPr bwMode="auto">
          <a:xfrm>
            <a:off x="228600" y="685800"/>
            <a:ext cx="7391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>
                <a:solidFill>
                  <a:schemeClr val="accent2"/>
                </a:solidFill>
                <a:latin typeface="Arial Narrow" charset="0"/>
              </a:rPr>
              <a:t>When a capacitor is already charged, it is allowed to discharge through a resistance R.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switch S is closed, the voltage across the resistor at any instant equals that across the capacitor. Thus IR=Q/C.</a:t>
            </a:r>
          </a:p>
        </p:txBody>
      </p:sp>
      <p:graphicFrame>
        <p:nvGraphicFramePr>
          <p:cNvPr id="343051" name="Object 11"/>
          <p:cNvGraphicFramePr>
            <a:graphicFrameLocks noChangeAspect="1"/>
          </p:cNvGraphicFramePr>
          <p:nvPr/>
        </p:nvGraphicFramePr>
        <p:xfrm>
          <a:off x="1114425" y="5338763"/>
          <a:ext cx="1171575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3" name="Equation" r:id="rId8" imgW="571320" imgH="368280" progId="Equation.DSMT4">
                  <p:embed/>
                </p:oleObj>
              </mc:Choice>
              <mc:Fallback>
                <p:oleObj name="Equation" r:id="rId8" imgW="5713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4425" y="5338763"/>
                        <a:ext cx="1171575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2" name="Object 12"/>
          <p:cNvGraphicFramePr>
            <a:graphicFrameLocks noChangeAspect="1"/>
          </p:cNvGraphicFramePr>
          <p:nvPr/>
        </p:nvGraphicFramePr>
        <p:xfrm>
          <a:off x="5181600" y="5334000"/>
          <a:ext cx="728663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4" name="Equation" r:id="rId10" imgW="355320" imgH="406080" progId="Equation.DSMT4">
                  <p:embed/>
                </p:oleObj>
              </mc:Choice>
              <mc:Fallback>
                <p:oleObj name="Equation" r:id="rId10" imgW="35532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5334000"/>
                        <a:ext cx="728663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3053" name="AutoShape 13"/>
          <p:cNvSpPr>
            <a:spLocks noChangeArrowheads="1"/>
          </p:cNvSpPr>
          <p:nvPr/>
        </p:nvSpPr>
        <p:spPr bwMode="auto">
          <a:xfrm>
            <a:off x="2998788" y="5426075"/>
            <a:ext cx="2105025" cy="730250"/>
          </a:xfrm>
          <a:prstGeom prst="rightArrow">
            <a:avLst>
              <a:gd name="adj1" fmla="val 50000"/>
              <a:gd name="adj2" fmla="val 7206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graphicFrame>
        <p:nvGraphicFramePr>
          <p:cNvPr id="343054" name="Object 14"/>
          <p:cNvGraphicFramePr>
            <a:graphicFrameLocks noChangeAspect="1"/>
          </p:cNvGraphicFramePr>
          <p:nvPr/>
        </p:nvGraphicFramePr>
        <p:xfrm>
          <a:off x="2301875" y="5334000"/>
          <a:ext cx="365125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5" name="Equation" r:id="rId12" imgW="177480" imgH="368280" progId="Equation.DSMT4">
                  <p:embed/>
                </p:oleObj>
              </mc:Choice>
              <mc:Fallback>
                <p:oleObj name="Equation" r:id="rId12" imgW="1774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334000"/>
                        <a:ext cx="365125" cy="757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3055" name="Object 15"/>
          <p:cNvGraphicFramePr>
            <a:graphicFrameLocks noChangeAspect="1"/>
          </p:cNvGraphicFramePr>
          <p:nvPr/>
        </p:nvGraphicFramePr>
        <p:xfrm>
          <a:off x="5949950" y="5340350"/>
          <a:ext cx="755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46" name="Equation" r:id="rId14" imgW="368280" imgH="368280" progId="Equation.DSMT4">
                  <p:embed/>
                </p:oleObj>
              </mc:Choice>
              <mc:Fallback>
                <p:oleObj name="Equation" r:id="rId14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9950" y="5340350"/>
                        <a:ext cx="7556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209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9D4CA-406F-DC4C-B0CF-5F5D38D9E15A}" type="slidenum">
              <a:rPr lang="en-US"/>
              <a:pPr/>
              <a:t>16</a:t>
            </a:fld>
            <a:endParaRPr lang="en-US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8458200" cy="5715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dirty="0"/>
              <a:t>Now, let’s integrate from </a:t>
            </a:r>
            <a:r>
              <a:rPr lang="en-US" dirty="0" err="1"/>
              <a:t>t</a:t>
            </a:r>
            <a:r>
              <a:rPr lang="en-US" dirty="0"/>
              <a:t>=0 when the charge is Q</a:t>
            </a:r>
            <a:r>
              <a:rPr lang="en-US" baseline="-25000" dirty="0"/>
              <a:t>0</a:t>
            </a:r>
            <a:r>
              <a:rPr lang="en-US" dirty="0"/>
              <a:t> to </a:t>
            </a:r>
            <a:r>
              <a:rPr lang="en-US" dirty="0" err="1"/>
              <a:t>t</a:t>
            </a:r>
            <a:r>
              <a:rPr lang="en-US" dirty="0"/>
              <a:t> when the charge is Q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The result is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Thus, we obtain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What does this tell you about the charge on the capacitor?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It decreases exponentially w/ time </a:t>
            </a:r>
            <a:r>
              <a:rPr lang="en-US" dirty="0" smtClean="0"/>
              <a:t>at the time </a:t>
            </a:r>
            <a:r>
              <a:rPr lang="en-US" dirty="0"/>
              <a:t>constant RC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 like the case of charging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The current is: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The current also decreases exponentially </a:t>
            </a:r>
            <a:r>
              <a:rPr lang="en-US" dirty="0" err="1"/>
              <a:t>w</a:t>
            </a:r>
            <a:r>
              <a:rPr lang="en-US" dirty="0"/>
              <a:t>/ time </a:t>
            </a:r>
            <a:r>
              <a:rPr lang="en-US" dirty="0" err="1"/>
              <a:t>w</a:t>
            </a:r>
            <a:r>
              <a:rPr lang="en-US" dirty="0"/>
              <a:t>/</a:t>
            </a:r>
            <a:r>
              <a:rPr lang="en-US" dirty="0" smtClean="0"/>
              <a:t> the constant </a:t>
            </a:r>
            <a:r>
              <a:rPr lang="en-US" dirty="0"/>
              <a:t>RC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/>
              <a:t> Discharging RC Circuits</a:t>
            </a:r>
          </a:p>
        </p:txBody>
      </p:sp>
      <p:graphicFrame>
        <p:nvGraphicFramePr>
          <p:cNvPr id="344068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69" name="Object 5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5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0" name="Object 6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6" name="Equation" r:id="rId6" imgW="914400" imgH="190080" progId="Equation.DSMT4">
                  <p:embed/>
                </p:oleObj>
              </mc:Choice>
              <mc:Fallback>
                <p:oleObj name="Equation" r:id="rId6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1" name="Object 7"/>
          <p:cNvGraphicFramePr>
            <a:graphicFrameLocks noChangeAspect="1"/>
          </p:cNvGraphicFramePr>
          <p:nvPr/>
        </p:nvGraphicFramePr>
        <p:xfrm>
          <a:off x="4038600" y="990600"/>
          <a:ext cx="12715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7" name="Equation" r:id="rId7" imgW="533160" imgH="406080" progId="Equation.DSMT4">
                  <p:embed/>
                </p:oleObj>
              </mc:Choice>
              <mc:Fallback>
                <p:oleObj name="Equation" r:id="rId7" imgW="53316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90600"/>
                        <a:ext cx="1271588" cy="969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2" name="Object 8"/>
          <p:cNvGraphicFramePr>
            <a:graphicFrameLocks noChangeAspect="1"/>
          </p:cNvGraphicFramePr>
          <p:nvPr/>
        </p:nvGraphicFramePr>
        <p:xfrm>
          <a:off x="2870200" y="1946275"/>
          <a:ext cx="10922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8" name="Equation" r:id="rId9" imgW="533160" imgH="291960" progId="Equation.DSMT4">
                  <p:embed/>
                </p:oleObj>
              </mc:Choice>
              <mc:Fallback>
                <p:oleObj name="Equation" r:id="rId9" imgW="533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0200" y="1946275"/>
                        <a:ext cx="1092200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3" name="Object 9"/>
          <p:cNvGraphicFramePr>
            <a:graphicFrameLocks noChangeAspect="1"/>
          </p:cNvGraphicFramePr>
          <p:nvPr/>
        </p:nvGraphicFramePr>
        <p:xfrm>
          <a:off x="3276600" y="2743200"/>
          <a:ext cx="25146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49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743200"/>
                        <a:ext cx="2514600" cy="6667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4" name="Object 10"/>
          <p:cNvGraphicFramePr>
            <a:graphicFrameLocks noChangeAspect="1"/>
          </p:cNvGraphicFramePr>
          <p:nvPr/>
        </p:nvGraphicFramePr>
        <p:xfrm>
          <a:off x="2960688" y="4945063"/>
          <a:ext cx="468312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0" name="Equation" r:id="rId13" imgW="228600" imgH="152280" progId="Equation.DSMT4">
                  <p:embed/>
                </p:oleObj>
              </mc:Choice>
              <mc:Fallback>
                <p:oleObj name="Equation" r:id="rId13" imgW="2286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0688" y="4945063"/>
                        <a:ext cx="468312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5" name="Object 11"/>
          <p:cNvGraphicFramePr>
            <a:graphicFrameLocks noChangeAspect="1"/>
          </p:cNvGraphicFramePr>
          <p:nvPr/>
        </p:nvGraphicFramePr>
        <p:xfrm>
          <a:off x="5864225" y="4857750"/>
          <a:ext cx="19081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1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4225" y="4857750"/>
                        <a:ext cx="1908175" cy="552450"/>
                      </a:xfrm>
                      <a:prstGeom prst="rect">
                        <a:avLst/>
                      </a:prstGeom>
                      <a:solidFill>
                        <a:srgbClr val="99FFCC"/>
                      </a:solidFill>
                      <a:ln w="28575">
                        <a:solidFill>
                          <a:srgbClr val="CC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76" name="Oval 12"/>
          <p:cNvSpPr>
            <a:spLocks noChangeArrowheads="1"/>
          </p:cNvSpPr>
          <p:nvPr/>
        </p:nvSpPr>
        <p:spPr bwMode="auto">
          <a:xfrm>
            <a:off x="4267200" y="4724400"/>
            <a:ext cx="533400" cy="838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44077" name="Object 13"/>
          <p:cNvGraphicFramePr>
            <a:graphicFrameLocks noChangeAspect="1"/>
          </p:cNvGraphicFramePr>
          <p:nvPr/>
        </p:nvGraphicFramePr>
        <p:xfrm>
          <a:off x="3962400" y="1828800"/>
          <a:ext cx="962025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2" name="Equation" r:id="rId17" imgW="469800" imgH="406080" progId="Equation.DSMT4">
                  <p:embed/>
                </p:oleObj>
              </mc:Choice>
              <mc:Fallback>
                <p:oleObj name="Equation" r:id="rId17" imgW="4698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828800"/>
                        <a:ext cx="962025" cy="83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8" name="Object 14"/>
          <p:cNvGraphicFramePr>
            <a:graphicFrameLocks noChangeAspect="1"/>
          </p:cNvGraphicFramePr>
          <p:nvPr/>
        </p:nvGraphicFramePr>
        <p:xfrm>
          <a:off x="4884738" y="1833563"/>
          <a:ext cx="754062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3" name="Equation" r:id="rId19" imgW="368280" imgH="368280" progId="Equation.DSMT4">
                  <p:embed/>
                </p:oleObj>
              </mc:Choice>
              <mc:Fallback>
                <p:oleObj name="Equation" r:id="rId19" imgW="36828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4738" y="1833563"/>
                        <a:ext cx="754062" cy="757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79" name="Object 15"/>
          <p:cNvGraphicFramePr>
            <a:graphicFrameLocks noChangeAspect="1"/>
          </p:cNvGraphicFramePr>
          <p:nvPr/>
        </p:nvGraphicFramePr>
        <p:xfrm>
          <a:off x="3405188" y="4724400"/>
          <a:ext cx="93821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4" name="Equation" r:id="rId21" imgW="457200" imgH="368280" progId="Equation.DSMT4">
                  <p:embed/>
                </p:oleObj>
              </mc:Choice>
              <mc:Fallback>
                <p:oleObj name="Equation" r:id="rId21" imgW="4572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5188" y="4724400"/>
                        <a:ext cx="93821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4080" name="Object 16"/>
          <p:cNvGraphicFramePr>
            <a:graphicFrameLocks noChangeAspect="1"/>
          </p:cNvGraphicFramePr>
          <p:nvPr/>
        </p:nvGraphicFramePr>
        <p:xfrm>
          <a:off x="4287838" y="4724400"/>
          <a:ext cx="1198562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5" name="Equation" r:id="rId23" imgW="583920" imgH="368280" progId="Equation.DSMT4">
                  <p:embed/>
                </p:oleObj>
              </mc:Choice>
              <mc:Fallback>
                <p:oleObj name="Equation" r:id="rId23" imgW="58392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7838" y="4724400"/>
                        <a:ext cx="1198562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4081" name="Text Box 17"/>
          <p:cNvSpPr txBox="1">
            <a:spLocks noChangeArrowheads="1"/>
          </p:cNvSpPr>
          <p:nvPr/>
        </p:nvSpPr>
        <p:spPr bwMode="auto">
          <a:xfrm>
            <a:off x="5410200" y="4341813"/>
            <a:ext cx="1246188" cy="365125"/>
          </a:xfrm>
          <a:prstGeom prst="rect">
            <a:avLst/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What is this?</a:t>
            </a:r>
          </a:p>
        </p:txBody>
      </p:sp>
      <p:cxnSp>
        <p:nvCxnSpPr>
          <p:cNvPr id="344082" name="AutoShape 18"/>
          <p:cNvCxnSpPr>
            <a:cxnSpLocks noChangeShapeType="1"/>
            <a:stCxn id="344081" idx="1"/>
            <a:endCxn id="344076" idx="0"/>
          </p:cNvCxnSpPr>
          <p:nvPr/>
        </p:nvCxnSpPr>
        <p:spPr bwMode="auto">
          <a:xfrm rot="10800000" flipV="1">
            <a:off x="4533900" y="4524376"/>
            <a:ext cx="876300" cy="200024"/>
          </a:xfrm>
          <a:prstGeom prst="curvedConnector2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344083" name="Object 19"/>
          <p:cNvGraphicFramePr>
            <a:graphicFrameLocks noChangeAspect="1"/>
          </p:cNvGraphicFramePr>
          <p:nvPr/>
        </p:nvGraphicFramePr>
        <p:xfrm>
          <a:off x="5205413" y="990600"/>
          <a:ext cx="1119187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956" name="Equation" r:id="rId25" imgW="469800" imgH="368280" progId="Equation.DSMT4">
                  <p:embed/>
                </p:oleObj>
              </mc:Choice>
              <mc:Fallback>
                <p:oleObj name="Equation" r:id="rId25" imgW="469800" imgH="368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5413" y="990600"/>
                        <a:ext cx="1119187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691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4586E-D0B3-A344-B11D-9C94336125B6}" type="slidenum">
              <a:rPr lang="en-US"/>
              <a:pPr/>
              <a:t>17</a:t>
            </a:fld>
            <a:endParaRPr lang="en-US"/>
          </a:p>
        </p:txBody>
      </p:sp>
      <p:pic>
        <p:nvPicPr>
          <p:cNvPr id="345090" name="Picture 2" descr="FG26_0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990600"/>
            <a:ext cx="2514600" cy="4038600"/>
          </a:xfrm>
          <a:prstGeom prst="rect">
            <a:avLst/>
          </a:prstGeom>
          <a:noFill/>
        </p:spPr>
      </p:pic>
      <p:sp>
        <p:nvSpPr>
          <p:cNvPr id="34509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/>
              <a:t>Example 26 – 13 </a:t>
            </a: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228600" y="536575"/>
            <a:ext cx="6553200" cy="138499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b="1" dirty="0">
                <a:solidFill>
                  <a:schemeClr val="accent2"/>
                </a:solidFill>
                <a:latin typeface="Arial Narrow" charset="0"/>
              </a:rPr>
              <a:t>Discharging RC circuit.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In the RC circuit shown in the figure the battery has fully charged the capacitor, so Q</a:t>
            </a:r>
            <a:r>
              <a:rPr lang="en-US" sz="2000" baseline="-25000" dirty="0">
                <a:solidFill>
                  <a:schemeClr val="accent2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chemeClr val="accent2"/>
                </a:solidFill>
                <a:latin typeface="Edwardian Script ITC"/>
                <a:cs typeface="Edwardian Script ITC"/>
              </a:rPr>
              <a:t>E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. 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Then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=0, the switch is thrown from position a to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battery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emf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20.0V, and the capacitance C=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1.02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 The current </a:t>
            </a:r>
            <a:r>
              <a:rPr lang="en-US" sz="2000" dirty="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 is observed to decrease to</a:t>
            </a:r>
          </a:p>
        </p:txBody>
      </p:sp>
      <p:sp>
        <p:nvSpPr>
          <p:cNvPr id="345093" name="Text Box 5"/>
          <p:cNvSpPr txBox="1">
            <a:spLocks noChangeArrowheads="1"/>
          </p:cNvSpPr>
          <p:nvPr/>
        </p:nvSpPr>
        <p:spPr bwMode="auto">
          <a:xfrm>
            <a:off x="228600" y="2514600"/>
            <a:ext cx="883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(a) Since the current reaches to 0.5 of its initial value in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40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, we can obtain </a:t>
            </a:r>
          </a:p>
        </p:txBody>
      </p:sp>
      <p:graphicFrame>
        <p:nvGraphicFramePr>
          <p:cNvPr id="345094" name="Object 6"/>
          <p:cNvGraphicFramePr>
            <a:graphicFrameLocks noChangeAspect="1"/>
          </p:cNvGraphicFramePr>
          <p:nvPr/>
        </p:nvGraphicFramePr>
        <p:xfrm>
          <a:off x="2335213" y="5464175"/>
          <a:ext cx="484187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6" name="Equation" r:id="rId4" imgW="228600" imgH="126720" progId="Equation.DSMT4">
                  <p:embed/>
                </p:oleObj>
              </mc:Choice>
              <mc:Fallback>
                <p:oleObj name="Equation" r:id="rId4" imgW="22860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5213" y="5464175"/>
                        <a:ext cx="484187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304800" y="4114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(b) The value of Q at t=0 is</a:t>
            </a:r>
          </a:p>
        </p:txBody>
      </p:sp>
      <p:graphicFrame>
        <p:nvGraphicFramePr>
          <p:cNvPr id="345096" name="Object 8"/>
          <p:cNvGraphicFramePr>
            <a:graphicFrameLocks noChangeAspect="1"/>
          </p:cNvGraphicFramePr>
          <p:nvPr/>
        </p:nvGraphicFramePr>
        <p:xfrm>
          <a:off x="1939925" y="4611688"/>
          <a:ext cx="6508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7" name="Equation" r:id="rId6" imgW="317160" imgH="203040" progId="Equation.DSMT4">
                  <p:embed/>
                </p:oleObj>
              </mc:Choice>
              <mc:Fallback>
                <p:oleObj name="Equation" r:id="rId6" imgW="317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9925" y="4611688"/>
                        <a:ext cx="650875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097" name="Text Box 9"/>
          <p:cNvSpPr txBox="1">
            <a:spLocks noChangeArrowheads="1"/>
          </p:cNvSpPr>
          <p:nvPr/>
        </p:nvSpPr>
        <p:spPr bwMode="auto">
          <a:xfrm>
            <a:off x="228600" y="1828800"/>
            <a:ext cx="8305800" cy="7016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0.50 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of its initial value in 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40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. (a) what is the value of R?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b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the value of Q, the charge on the capacitor,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=0? (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c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) What is Q at </a:t>
            </a:r>
            <a:r>
              <a:rPr lang="en-US" sz="2000" dirty="0" err="1">
                <a:solidFill>
                  <a:schemeClr val="accent2"/>
                </a:solidFill>
                <a:latin typeface="Arial Narrow" charset="0"/>
              </a:rPr>
              <a:t>t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60</a:t>
            </a:r>
            <a:r>
              <a:rPr lang="en-US" sz="2000" dirty="0" smtClean="0">
                <a:solidFill>
                  <a:schemeClr val="accent2"/>
                </a:solidFill>
                <a:latin typeface="Symbol" charset="2"/>
              </a:rPr>
              <a:t>μ</a:t>
            </a:r>
            <a:r>
              <a:rPr lang="en-US" sz="2000" dirty="0" smtClean="0">
                <a:solidFill>
                  <a:schemeClr val="accent2"/>
                </a:solidFill>
                <a:latin typeface="Arial Narrow" charset="0"/>
              </a:rPr>
              <a:t>s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? </a:t>
            </a:r>
          </a:p>
        </p:txBody>
      </p:sp>
      <p:graphicFrame>
        <p:nvGraphicFramePr>
          <p:cNvPr id="345098" name="Object 10"/>
          <p:cNvGraphicFramePr>
            <a:graphicFrameLocks noChangeAspect="1"/>
          </p:cNvGraphicFramePr>
          <p:nvPr/>
        </p:nvGraphicFramePr>
        <p:xfrm>
          <a:off x="381000" y="3048000"/>
          <a:ext cx="15240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8" name="Equation" r:id="rId8" imgW="838080" imgH="241200" progId="Equation.DSMT4">
                  <p:embed/>
                </p:oleObj>
              </mc:Choice>
              <mc:Fallback>
                <p:oleObj name="Equation" r:id="rId8" imgW="838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1524000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99" name="Object 11"/>
          <p:cNvGraphicFramePr>
            <a:graphicFrameLocks noChangeAspect="1"/>
          </p:cNvGraphicFramePr>
          <p:nvPr/>
        </p:nvGraphicFramePr>
        <p:xfrm>
          <a:off x="3236913" y="3011488"/>
          <a:ext cx="163988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9" name="Equation" r:id="rId10" imgW="901440" imgH="228600" progId="Equation.DSMT4">
                  <p:embed/>
                </p:oleObj>
              </mc:Choice>
              <mc:Fallback>
                <p:oleObj name="Equation" r:id="rId10" imgW="901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011488"/>
                        <a:ext cx="1639887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0" name="Object 12"/>
          <p:cNvGraphicFramePr>
            <a:graphicFrameLocks noChangeAspect="1"/>
          </p:cNvGraphicFramePr>
          <p:nvPr/>
        </p:nvGraphicFramePr>
        <p:xfrm>
          <a:off x="6689725" y="3048000"/>
          <a:ext cx="237807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0" name="Equation" r:id="rId12" imgW="1307880" imgH="203040" progId="Equation.DSMT4">
                  <p:embed/>
                </p:oleObj>
              </mc:Choice>
              <mc:Fallback>
                <p:oleObj name="Equation" r:id="rId12" imgW="1307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9725" y="3048000"/>
                        <a:ext cx="237807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1" name="Object 13"/>
          <p:cNvGraphicFramePr>
            <a:graphicFrameLocks noChangeAspect="1"/>
          </p:cNvGraphicFramePr>
          <p:nvPr/>
        </p:nvGraphicFramePr>
        <p:xfrm>
          <a:off x="2057400" y="3719513"/>
          <a:ext cx="4619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1" name="Equation" r:id="rId14" imgW="253800" imgH="152280" progId="Equation.DSMT4">
                  <p:embed/>
                </p:oleObj>
              </mc:Choice>
              <mc:Fallback>
                <p:oleObj name="Equation" r:id="rId14" imgW="25380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719513"/>
                        <a:ext cx="461963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5102" name="AutoShape 14"/>
          <p:cNvSpPr>
            <a:spLocks noChangeArrowheads="1"/>
          </p:cNvSpPr>
          <p:nvPr/>
        </p:nvSpPr>
        <p:spPr bwMode="auto">
          <a:xfrm>
            <a:off x="2133600" y="2971800"/>
            <a:ext cx="996950" cy="609600"/>
          </a:xfrm>
          <a:prstGeom prst="rightArrow">
            <a:avLst>
              <a:gd name="adj1" fmla="val 50000"/>
              <a:gd name="adj2" fmla="val 40885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For 0.5</a:t>
            </a:r>
            <a:r>
              <a:rPr lang="en-US" sz="1600" b="1">
                <a:solidFill>
                  <a:srgbClr val="CC0000"/>
                </a:solidFill>
                <a:latin typeface="Monotype Corsiva" charset="0"/>
              </a:rPr>
              <a:t>I</a:t>
            </a:r>
            <a:r>
              <a:rPr lang="en-US" sz="1600" b="1" baseline="-25000">
                <a:solidFill>
                  <a:srgbClr val="CC0000"/>
                </a:solidFill>
                <a:latin typeface="Arial Narrow" charset="0"/>
              </a:rPr>
              <a:t>0</a:t>
            </a:r>
          </a:p>
        </p:txBody>
      </p:sp>
      <p:sp>
        <p:nvSpPr>
          <p:cNvPr id="345103" name="AutoShape 15"/>
          <p:cNvSpPr>
            <a:spLocks noChangeArrowheads="1"/>
          </p:cNvSpPr>
          <p:nvPr/>
        </p:nvSpPr>
        <p:spPr bwMode="auto">
          <a:xfrm>
            <a:off x="4906963" y="2971800"/>
            <a:ext cx="1722437" cy="609600"/>
          </a:xfrm>
          <a:prstGeom prst="rightArrow">
            <a:avLst>
              <a:gd name="adj1" fmla="val 50000"/>
              <a:gd name="adj2" fmla="val 70638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>
                <a:solidFill>
                  <a:srgbClr val="CC0000"/>
                </a:solidFill>
                <a:latin typeface="Arial Narrow" charset="0"/>
              </a:rPr>
              <a:t>Rearrange terms</a:t>
            </a:r>
          </a:p>
        </p:txBody>
      </p:sp>
      <p:sp>
        <p:nvSpPr>
          <p:cNvPr id="345104" name="AutoShape 16"/>
          <p:cNvSpPr>
            <a:spLocks noChangeArrowheads="1"/>
          </p:cNvSpPr>
          <p:nvPr/>
        </p:nvSpPr>
        <p:spPr bwMode="auto">
          <a:xfrm>
            <a:off x="457200" y="3429000"/>
            <a:ext cx="1468438" cy="730250"/>
          </a:xfrm>
          <a:prstGeom prst="rightArrow">
            <a:avLst>
              <a:gd name="adj1" fmla="val 50000"/>
              <a:gd name="adj2" fmla="val 50272"/>
            </a:avLst>
          </a:prstGeom>
          <a:solidFill>
            <a:srgbClr val="FFFF66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>
                <a:solidFill>
                  <a:srgbClr val="CC0000"/>
                </a:solidFill>
                <a:latin typeface="Arial Narrow" charset="0"/>
              </a:rPr>
              <a:t>Solve for R</a:t>
            </a:r>
          </a:p>
        </p:txBody>
      </p:sp>
      <p:sp>
        <p:nvSpPr>
          <p:cNvPr id="345105" name="Text Box 17"/>
          <p:cNvSpPr txBox="1">
            <a:spLocks noChangeArrowheads="1"/>
          </p:cNvSpPr>
          <p:nvPr/>
        </p:nvSpPr>
        <p:spPr bwMode="auto">
          <a:xfrm>
            <a:off x="685800" y="54102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RC time</a:t>
            </a:r>
          </a:p>
        </p:txBody>
      </p:sp>
      <p:sp>
        <p:nvSpPr>
          <p:cNvPr id="345106" name="Text Box 18"/>
          <p:cNvSpPr txBox="1">
            <a:spLocks noChangeArrowheads="1"/>
          </p:cNvSpPr>
          <p:nvPr/>
        </p:nvSpPr>
        <p:spPr bwMode="auto">
          <a:xfrm>
            <a:off x="304800" y="495300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c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) What do we need to know first for the value of Q at </a:t>
            </a:r>
            <a:r>
              <a:rPr lang="en-US" dirty="0" err="1">
                <a:solidFill>
                  <a:srgbClr val="CC00CC"/>
                </a:solidFill>
                <a:latin typeface="Arial Narrow" charset="0"/>
              </a:rPr>
              <a:t>t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=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60</a:t>
            </a:r>
            <a:r>
              <a:rPr lang="en-US" dirty="0" smtClean="0">
                <a:solidFill>
                  <a:srgbClr val="CC00CC"/>
                </a:solidFill>
                <a:latin typeface="Symbol" charset="2"/>
              </a:rPr>
              <a:t>μ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s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?</a:t>
            </a:r>
          </a:p>
        </p:txBody>
      </p:sp>
      <p:sp>
        <p:nvSpPr>
          <p:cNvPr id="345107" name="Text Box 19"/>
          <p:cNvSpPr txBox="1">
            <a:spLocks noChangeArrowheads="1"/>
          </p:cNvSpPr>
          <p:nvPr/>
        </p:nvSpPr>
        <p:spPr bwMode="auto">
          <a:xfrm>
            <a:off x="685800" y="57912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Thus</a:t>
            </a:r>
          </a:p>
        </p:txBody>
      </p:sp>
      <p:graphicFrame>
        <p:nvGraphicFramePr>
          <p:cNvPr id="345108" name="Object 20"/>
          <p:cNvGraphicFramePr>
            <a:graphicFrameLocks noChangeAspect="1"/>
          </p:cNvGraphicFramePr>
          <p:nvPr/>
        </p:nvGraphicFramePr>
        <p:xfrm>
          <a:off x="1600200" y="5846763"/>
          <a:ext cx="1798638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2" name="Equation" r:id="rId16" imgW="863280" imgH="228600" progId="Equation.DSMT4">
                  <p:embed/>
                </p:oleObj>
              </mc:Choice>
              <mc:Fallback>
                <p:oleObj name="Equation" r:id="rId16" imgW="863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46763"/>
                        <a:ext cx="1798638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09" name="Object 21"/>
          <p:cNvGraphicFramePr>
            <a:graphicFrameLocks noChangeAspect="1"/>
          </p:cNvGraphicFramePr>
          <p:nvPr/>
        </p:nvGraphicFramePr>
        <p:xfrm>
          <a:off x="2486025" y="3657600"/>
          <a:ext cx="12477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3" name="Equation" r:id="rId18" imgW="685800" imgH="228600" progId="Equation.DSMT4">
                  <p:embed/>
                </p:oleObj>
              </mc:Choice>
              <mc:Fallback>
                <p:oleObj name="Equation" r:id="rId18" imgW="68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6025" y="3657600"/>
                        <a:ext cx="12477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0" name="Object 22"/>
          <p:cNvGraphicFramePr>
            <a:graphicFrameLocks noChangeAspect="1"/>
          </p:cNvGraphicFramePr>
          <p:nvPr/>
        </p:nvGraphicFramePr>
        <p:xfrm>
          <a:off x="3657600" y="3581400"/>
          <a:ext cx="3811588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4" name="Equation" r:id="rId20" imgW="2095200" imgH="279360" progId="Equation.DSMT4">
                  <p:embed/>
                </p:oleObj>
              </mc:Choice>
              <mc:Fallback>
                <p:oleObj name="Equation" r:id="rId20" imgW="2095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581400"/>
                        <a:ext cx="3811588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1" name="Object 23"/>
          <p:cNvGraphicFramePr>
            <a:graphicFrameLocks noChangeAspect="1"/>
          </p:cNvGraphicFramePr>
          <p:nvPr/>
        </p:nvGraphicFramePr>
        <p:xfrm>
          <a:off x="2590800" y="4611688"/>
          <a:ext cx="858838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5" name="Equation" r:id="rId22" imgW="419040" imgH="203040" progId="Equation.DSMT4">
                  <p:embed/>
                </p:oleObj>
              </mc:Choice>
              <mc:Fallback>
                <p:oleObj name="Equation" r:id="rId22" imgW="419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611688"/>
                        <a:ext cx="858838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2" name="Object 24"/>
          <p:cNvGraphicFramePr>
            <a:graphicFrameLocks noChangeAspect="1"/>
          </p:cNvGraphicFramePr>
          <p:nvPr/>
        </p:nvGraphicFramePr>
        <p:xfrm>
          <a:off x="3413125" y="4648200"/>
          <a:ext cx="7016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6" name="Equation" r:id="rId24" imgW="342720" imgH="164880" progId="Equation.DSMT4">
                  <p:embed/>
                </p:oleObj>
              </mc:Choice>
              <mc:Fallback>
                <p:oleObj name="Equation" r:id="rId24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4648200"/>
                        <a:ext cx="7016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3" name="Object 25"/>
          <p:cNvGraphicFramePr>
            <a:graphicFrameLocks noChangeAspect="1"/>
          </p:cNvGraphicFramePr>
          <p:nvPr/>
        </p:nvGraphicFramePr>
        <p:xfrm>
          <a:off x="4059238" y="4559300"/>
          <a:ext cx="32559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7" name="Equation" r:id="rId26" imgW="1587240" imgH="228600" progId="Equation.DSMT4">
                  <p:embed/>
                </p:oleObj>
              </mc:Choice>
              <mc:Fallback>
                <p:oleObj name="Equation" r:id="rId26" imgW="15872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9238" y="4559300"/>
                        <a:ext cx="3255962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4" name="Object 26"/>
          <p:cNvGraphicFramePr>
            <a:graphicFrameLocks noChangeAspect="1"/>
          </p:cNvGraphicFramePr>
          <p:nvPr/>
        </p:nvGraphicFramePr>
        <p:xfrm>
          <a:off x="2743200" y="5410200"/>
          <a:ext cx="72707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8" name="Equation" r:id="rId28" imgW="342720" imgH="164880" progId="Equation.DSMT4">
                  <p:embed/>
                </p:oleObj>
              </mc:Choice>
              <mc:Fallback>
                <p:oleObj name="Equation" r:id="rId28" imgW="3427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410200"/>
                        <a:ext cx="72707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5" name="Object 27"/>
          <p:cNvGraphicFramePr>
            <a:graphicFrameLocks noChangeAspect="1"/>
          </p:cNvGraphicFramePr>
          <p:nvPr/>
        </p:nvGraphicFramePr>
        <p:xfrm>
          <a:off x="3455988" y="5334000"/>
          <a:ext cx="3173412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9" name="Equation" r:id="rId30" imgW="1498320" imgH="228600" progId="Equation.DSMT4">
                  <p:embed/>
                </p:oleObj>
              </mc:Choice>
              <mc:Fallback>
                <p:oleObj name="Equation" r:id="rId30" imgW="1498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5988" y="5334000"/>
                        <a:ext cx="3173412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6" name="Object 28"/>
          <p:cNvGraphicFramePr>
            <a:graphicFrameLocks noChangeAspect="1"/>
          </p:cNvGraphicFramePr>
          <p:nvPr/>
        </p:nvGraphicFramePr>
        <p:xfrm>
          <a:off x="3351213" y="5791200"/>
          <a:ext cx="1296987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0" name="Equation" r:id="rId32" imgW="622080" imgH="228600" progId="Equation.DSMT4">
                  <p:embed/>
                </p:oleObj>
              </mc:Choice>
              <mc:Fallback>
                <p:oleObj name="Equation" r:id="rId32" imgW="622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5791200"/>
                        <a:ext cx="1296987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117" name="Object 29"/>
          <p:cNvGraphicFramePr>
            <a:graphicFrameLocks noChangeAspect="1"/>
          </p:cNvGraphicFramePr>
          <p:nvPr/>
        </p:nvGraphicFramePr>
        <p:xfrm>
          <a:off x="4645025" y="5791200"/>
          <a:ext cx="388937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1" name="Equation" r:id="rId34" imgW="1866600" imgH="228600" progId="Equation.DSMT4">
                  <p:embed/>
                </p:oleObj>
              </mc:Choice>
              <mc:Fallback>
                <p:oleObj name="Equation" r:id="rId34" imgW="1866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5025" y="5791200"/>
                        <a:ext cx="388937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23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EEA1A-E26B-CA4E-9F51-E8BAD8AA4DBB}" type="slidenum">
              <a:rPr lang="en-US"/>
              <a:pPr/>
              <a:t>18</a:t>
            </a:fld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24600" y="3200400"/>
            <a:ext cx="3505200" cy="3200400"/>
            <a:chOff x="144" y="1248"/>
            <a:chExt cx="3888" cy="2928"/>
          </a:xfrm>
        </p:grpSpPr>
        <p:pic>
          <p:nvPicPr>
            <p:cNvPr id="346115" name="Picture 3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44" y="1248"/>
              <a:ext cx="3888" cy="2916"/>
            </a:xfrm>
            <a:prstGeom prst="rect">
              <a:avLst/>
            </a:prstGeom>
            <a:noFill/>
          </p:spPr>
        </p:pic>
        <p:sp>
          <p:nvSpPr>
            <p:cNvPr id="346116" name="Rectangle 4"/>
            <p:cNvSpPr>
              <a:spLocks noChangeArrowheads="1"/>
            </p:cNvSpPr>
            <p:nvPr/>
          </p:nvSpPr>
          <p:spPr bwMode="auto">
            <a:xfrm>
              <a:off x="1056" y="1248"/>
              <a:ext cx="2064" cy="14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  <p:sp>
          <p:nvSpPr>
            <p:cNvPr id="346117" name="Rectangle 5"/>
            <p:cNvSpPr>
              <a:spLocks noChangeArrowheads="1"/>
            </p:cNvSpPr>
            <p:nvPr/>
          </p:nvSpPr>
          <p:spPr bwMode="auto">
            <a:xfrm>
              <a:off x="1872" y="3984"/>
              <a:ext cx="480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705600" y="1371600"/>
            <a:ext cx="3124200" cy="3048000"/>
            <a:chOff x="480" y="1620"/>
            <a:chExt cx="3120" cy="2364"/>
          </a:xfrm>
        </p:grpSpPr>
        <p:pic>
          <p:nvPicPr>
            <p:cNvPr id="346119" name="Picture 7" descr="FG26_02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0" y="1620"/>
              <a:ext cx="3120" cy="2340"/>
            </a:xfrm>
            <a:prstGeom prst="rect">
              <a:avLst/>
            </a:prstGeom>
            <a:noFill/>
          </p:spPr>
        </p:pic>
        <p:sp>
          <p:nvSpPr>
            <p:cNvPr id="346120" name="Rectangle 8"/>
            <p:cNvSpPr>
              <a:spLocks noChangeArrowheads="1"/>
            </p:cNvSpPr>
            <p:nvPr/>
          </p:nvSpPr>
          <p:spPr bwMode="auto">
            <a:xfrm>
              <a:off x="1008" y="2640"/>
              <a:ext cx="2208" cy="13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  <p:sp>
        <p:nvSpPr>
          <p:cNvPr id="34612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10600" cy="5715000"/>
          </a:xfrm>
        </p:spPr>
        <p:txBody>
          <a:bodyPr/>
          <a:lstStyle/>
          <a:p>
            <a:r>
              <a:rPr lang="en-US" dirty="0"/>
              <a:t>What do you think the charging and discharging characteristics of RC circuits can be used for?</a:t>
            </a:r>
          </a:p>
          <a:p>
            <a:pPr lvl="1"/>
            <a:r>
              <a:rPr lang="en-US" dirty="0"/>
              <a:t>To produce voltage pulses at a regular frequency</a:t>
            </a:r>
          </a:p>
          <a:p>
            <a:pPr lvl="1"/>
            <a:r>
              <a:rPr lang="en-US" dirty="0"/>
              <a:t> How?</a:t>
            </a:r>
          </a:p>
          <a:p>
            <a:pPr lvl="2"/>
            <a:r>
              <a:rPr lang="en-US" dirty="0"/>
              <a:t>The capacitor charges up to a particular voltage and discharges</a:t>
            </a:r>
          </a:p>
          <a:p>
            <a:pPr lvl="2"/>
            <a:r>
              <a:rPr lang="en-US" dirty="0"/>
              <a:t>A simple way of doing this is to use breakdown of voltage in a gas filled tube</a:t>
            </a:r>
          </a:p>
          <a:p>
            <a:pPr lvl="3"/>
            <a:r>
              <a:rPr lang="en-US" dirty="0"/>
              <a:t>The discharge occurs when the voltage breaks down at V</a:t>
            </a:r>
            <a:r>
              <a:rPr lang="en-US" baseline="-25000" dirty="0"/>
              <a:t>0</a:t>
            </a:r>
          </a:p>
          <a:p>
            <a:pPr lvl="3"/>
            <a:r>
              <a:rPr lang="en-US" dirty="0"/>
              <a:t>After the completion of discharge, the tube no longer conducts</a:t>
            </a:r>
          </a:p>
          <a:p>
            <a:pPr lvl="3"/>
            <a:r>
              <a:rPr lang="en-US" dirty="0"/>
              <a:t>Then the voltage is at V</a:t>
            </a:r>
            <a:r>
              <a:rPr lang="en-US" baseline="-25000" dirty="0"/>
              <a:t>0</a:t>
            </a:r>
            <a:r>
              <a:rPr lang="en-US" dirty="0"/>
              <a:t>’ and it starts charging up</a:t>
            </a:r>
          </a:p>
          <a:p>
            <a:pPr lvl="3"/>
            <a:r>
              <a:rPr lang="en-US" dirty="0"/>
              <a:t>How do you think the voltage as a function of time look?</a:t>
            </a:r>
          </a:p>
          <a:p>
            <a:pPr lvl="4"/>
            <a:r>
              <a:rPr lang="en-US" dirty="0"/>
              <a:t>A </a:t>
            </a:r>
            <a:r>
              <a:rPr lang="en-US" dirty="0" err="1"/>
              <a:t>sawtooth</a:t>
            </a:r>
            <a:r>
              <a:rPr lang="en-US" dirty="0"/>
              <a:t> shape</a:t>
            </a:r>
          </a:p>
          <a:p>
            <a:pPr lvl="2"/>
            <a:r>
              <a:rPr lang="en-US" dirty="0"/>
              <a:t>Pace maker, intermittent windshield wiper,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461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534400" cy="609600"/>
          </a:xfrm>
        </p:spPr>
        <p:txBody>
          <a:bodyPr/>
          <a:lstStyle/>
          <a:p>
            <a:r>
              <a:rPr lang="en-US" dirty="0"/>
              <a:t> Application of RC Circuits</a:t>
            </a:r>
          </a:p>
        </p:txBody>
      </p:sp>
      <p:graphicFrame>
        <p:nvGraphicFramePr>
          <p:cNvPr id="346123" name="Object 11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4" name="Equation" r:id="rId5" imgW="914400" imgH="190080" progId="Equation.DSMT4">
                  <p:embed/>
                </p:oleObj>
              </mc:Choice>
              <mc:Fallback>
                <p:oleObj name="Equation" r:id="rId5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4" name="Object 12"/>
          <p:cNvGraphicFramePr>
            <a:graphicFrameLocks noChangeAspect="1"/>
          </p:cNvGraphicFramePr>
          <p:nvPr/>
        </p:nvGraphicFramePr>
        <p:xfrm>
          <a:off x="400050" y="127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5" name="Equation" r:id="rId7" imgW="914400" imgH="190080" progId="Equation.DSMT4">
                  <p:embed/>
                </p:oleObj>
              </mc:Choice>
              <mc:Fallback>
                <p:oleObj name="Equation" r:id="rId7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" y="1270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6125" name="Object 13"/>
          <p:cNvGraphicFramePr>
            <a:graphicFrameLocks noChangeAspect="1"/>
          </p:cNvGraphicFramePr>
          <p:nvPr/>
        </p:nvGraphicFramePr>
        <p:xfrm>
          <a:off x="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46" name="Equation" r:id="rId8" imgW="914400" imgH="190080" progId="Equation.DSMT4">
                  <p:embed/>
                </p:oleObj>
              </mc:Choice>
              <mc:Fallback>
                <p:oleObj name="Equation" r:id="rId8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6126" name="Oval 14"/>
          <p:cNvSpPr>
            <a:spLocks noChangeArrowheads="1"/>
          </p:cNvSpPr>
          <p:nvPr/>
        </p:nvSpPr>
        <p:spPr bwMode="auto">
          <a:xfrm>
            <a:off x="8534400" y="1905000"/>
            <a:ext cx="609600" cy="685800"/>
          </a:xfrm>
          <a:prstGeom prst="ellips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FF0066"/>
                </a:solidFill>
                <a:latin typeface="Arial Narrow" charset="0"/>
              </a:rPr>
              <a:t>Wednesday, Nov. 1, 2017</a:t>
            </a:r>
            <a:endParaRPr lang="en-US" sz="1400">
              <a:solidFill>
                <a:srgbClr val="FF0066"/>
              </a:solidFill>
              <a:latin typeface="Arial Narrow" charset="0"/>
            </a:endParaRPr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mr-IN" sz="1400" smtClean="0">
                <a:solidFill>
                  <a:srgbClr val="003300"/>
                </a:solidFill>
                <a:latin typeface="Arial Narrow" charset="0"/>
              </a:rPr>
              <a:t>PHYS 1444-002, Fall 2017 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69E5A06-31D5-AF47-8D83-B0D4AB7E3FC1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z="4800" b="1">
                <a:latin typeface="Arial Narrow" charset="0"/>
                <a:ea typeface="ＭＳ Ｐゴシック" charset="0"/>
                <a:cs typeface="ＭＳ Ｐゴシック" charset="0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533400"/>
            <a:ext cx="8763000" cy="5410200"/>
          </a:xfrm>
        </p:spPr>
        <p:txBody>
          <a:bodyPr/>
          <a:lstStyle/>
          <a:p>
            <a:r>
              <a:rPr lang="en-US" sz="2800" dirty="0" smtClean="0"/>
              <a:t>Reading assignments</a:t>
            </a:r>
          </a:p>
          <a:p>
            <a:pPr lvl="1"/>
            <a:r>
              <a:rPr lang="en-US" sz="2400" dirty="0" smtClean="0"/>
              <a:t>CH26.5, 6 and 7</a:t>
            </a:r>
          </a:p>
          <a:p>
            <a:r>
              <a:rPr lang="en-US" sz="2800" dirty="0" smtClean="0"/>
              <a:t>Quiz #3</a:t>
            </a:r>
          </a:p>
          <a:p>
            <a:pPr lvl="1"/>
            <a:r>
              <a:rPr lang="en-US" sz="2400" dirty="0" smtClean="0"/>
              <a:t>At the beginning of the class Monday, Nov. 6</a:t>
            </a:r>
          </a:p>
          <a:p>
            <a:pPr lvl="1"/>
            <a:r>
              <a:rPr lang="en-US" sz="2400" dirty="0" smtClean="0"/>
              <a:t>Covers CH25.5 to what we learn today (CH26+ maybe CH27.1?)</a:t>
            </a:r>
          </a:p>
          <a:p>
            <a:pPr lvl="1" eaLnBrk="1" hangingPunct="1"/>
            <a:r>
              <a:rPr lang="en-US" sz="2400" dirty="0"/>
              <a:t>Bring your calculator but DO NOT input formula into it!</a:t>
            </a:r>
          </a:p>
          <a:p>
            <a:pPr lvl="2" eaLnBrk="1" hangingPunct="1"/>
            <a:r>
              <a:rPr lang="en-US" sz="2000" dirty="0"/>
              <a:t>Cell phones or any types of computers cannot replace a calculator!</a:t>
            </a:r>
          </a:p>
          <a:p>
            <a:pPr lvl="1" eaLnBrk="1" hangingPunct="1"/>
            <a:r>
              <a:rPr lang="en-US" sz="2400" dirty="0"/>
              <a:t>BYOF: You may bring a one 8.5x11.5 sheet (front and back) of </a:t>
            </a:r>
            <a:r>
              <a:rPr lang="en-US" sz="2400" b="1" u="sng" dirty="0">
                <a:solidFill>
                  <a:srgbClr val="FF0000"/>
                </a:solidFill>
              </a:rPr>
              <a:t>handwritten</a:t>
            </a:r>
            <a:r>
              <a:rPr lang="en-US" sz="2400" dirty="0"/>
              <a:t> formulae and values of constants</a:t>
            </a:r>
          </a:p>
          <a:p>
            <a:pPr lvl="1" eaLnBrk="1" hangingPunct="1"/>
            <a:r>
              <a:rPr lang="en-US" sz="2400" dirty="0"/>
              <a:t>No derivations, word definitions or solutions of any kind!</a:t>
            </a:r>
          </a:p>
          <a:p>
            <a:pPr lvl="1" eaLnBrk="1" hangingPunct="1"/>
            <a:r>
              <a:rPr lang="en-US" sz="2400" dirty="0"/>
              <a:t>No additional formulae or values of constants will be provided! </a:t>
            </a:r>
          </a:p>
          <a:p>
            <a:r>
              <a:rPr lang="en-US" sz="2800" dirty="0" smtClean="0"/>
              <a:t>Colloquium today</a:t>
            </a:r>
          </a:p>
          <a:p>
            <a:pPr lvl="1"/>
            <a:r>
              <a:rPr lang="en-US" sz="2400" dirty="0" smtClean="0"/>
              <a:t>4pm in SH100, Prof. F. </a:t>
            </a:r>
            <a:r>
              <a:rPr lang="en-US" sz="2400" dirty="0" err="1" smtClean="0"/>
              <a:t>Calaprice</a:t>
            </a:r>
            <a:r>
              <a:rPr lang="en-US" sz="2400" dirty="0"/>
              <a:t> </a:t>
            </a:r>
            <a:r>
              <a:rPr lang="en-US" sz="2400" dirty="0" smtClean="0"/>
              <a:t>of Princeton Univ.</a:t>
            </a:r>
          </a:p>
        </p:txBody>
      </p:sp>
    </p:spTree>
    <p:extLst>
      <p:ext uri="{BB962C8B-B14F-4D97-AF65-F5344CB8AC3E}">
        <p14:creationId xmlns:p14="http://schemas.microsoft.com/office/powerpoint/2010/main" val="11930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1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Monday, Oct. 30,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AF082-A4C6-FF4F-9EDB-A3A6DC4698BE}" type="slidenum">
              <a:rPr lang="en-US"/>
              <a:pPr/>
              <a:t>4</a:t>
            </a:fld>
            <a:endParaRPr lang="en-US"/>
          </a:p>
        </p:txBody>
      </p:sp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09600"/>
          </a:xfrm>
        </p:spPr>
        <p:txBody>
          <a:bodyPr/>
          <a:lstStyle/>
          <a:p>
            <a:r>
              <a:rPr lang="en-US" dirty="0" smtClean="0"/>
              <a:t>Reminder: Special Project #5</a:t>
            </a:r>
            <a:endParaRPr lang="en-US" dirty="0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09600"/>
            <a:ext cx="8839200" cy="5486400"/>
          </a:xfrm>
        </p:spPr>
        <p:txBody>
          <a:bodyPr/>
          <a:lstStyle/>
          <a:p>
            <a:r>
              <a:rPr lang="en-US" sz="2800" dirty="0" smtClean="0"/>
              <a:t>Make a list of the power consumption and the resistance of all electric and electronic devices at your home and compiled them in a table. (5 points total for the first 10 items and 0.25 points each additional item.)</a:t>
            </a:r>
          </a:p>
          <a:p>
            <a:r>
              <a:rPr lang="en-US" sz="2800" dirty="0" smtClean="0"/>
              <a:t>Estimate the cost of electricity for each of the items on the table using your own electric cost per kWh (if you don’t find your own, use $0.12/kWh) and put them in the relevant column.  (2 points total for the first 10 items and 0.1 points each additional items)</a:t>
            </a:r>
          </a:p>
          <a:p>
            <a:r>
              <a:rPr lang="en-US" sz="2800" dirty="0" smtClean="0"/>
              <a:t>Estimate the the total amount of energy in Joules and the total electricity cost per day, per month and per year for your home.  (6 points)</a:t>
            </a:r>
          </a:p>
          <a:p>
            <a:r>
              <a:rPr lang="en-US" sz="2800" dirty="0" smtClean="0"/>
              <a:t>Due: Beginning of the class coming Monday, Nov. 6 </a:t>
            </a:r>
          </a:p>
        </p:txBody>
      </p:sp>
    </p:spTree>
    <p:extLst>
      <p:ext uri="{BB962C8B-B14F-4D97-AF65-F5344CB8AC3E}">
        <p14:creationId xmlns:p14="http://schemas.microsoft.com/office/powerpoint/2010/main" val="9783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2534-CEB4-6140-93FE-0EA1FF9AFF86}" type="slidenum">
              <a:rPr lang="en-US"/>
              <a:pPr/>
              <a:t>5</a:t>
            </a:fld>
            <a:endParaRPr lang="en-US"/>
          </a:p>
        </p:txBody>
      </p:sp>
      <p:pic>
        <p:nvPicPr>
          <p:cNvPr id="328706" name="Picture 2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95300"/>
            <a:ext cx="3352800" cy="2171700"/>
          </a:xfrm>
          <a:prstGeom prst="rect">
            <a:avLst/>
          </a:prstGeom>
          <a:noFill/>
        </p:spPr>
      </p:pic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5715000" cy="2362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Some circuits are very complicated to do the analysis using the simple combinations of resisters</a:t>
            </a:r>
          </a:p>
          <a:p>
            <a:pPr lvl="1">
              <a:lnSpc>
                <a:spcPct val="90000"/>
              </a:lnSpc>
            </a:pPr>
            <a:r>
              <a:rPr lang="en-US"/>
              <a:t>G. R. Kirchhoff devised two rules to deal with complicated circuits.</a:t>
            </a:r>
          </a:p>
        </p:txBody>
      </p:sp>
      <p:sp>
        <p:nvSpPr>
          <p:cNvPr id="32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/>
              <a:t> Kirchhoff’s Rules – 1</a:t>
            </a:r>
            <a:r>
              <a:rPr lang="en-US" baseline="30000"/>
              <a:t>st</a:t>
            </a:r>
            <a:r>
              <a:rPr lang="en-US"/>
              <a:t> Rule</a:t>
            </a:r>
          </a:p>
        </p:txBody>
      </p:sp>
      <p:graphicFrame>
        <p:nvGraphicFramePr>
          <p:cNvPr id="328709" name="Object 5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46" name="Equation" r:id="rId4" imgW="914400" imgH="190080" progId="Equation.DSMT4">
                  <p:embed/>
                </p:oleObj>
              </mc:Choice>
              <mc:Fallback>
                <p:oleObj name="Equation" r:id="rId4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710" name="Rectangle 6"/>
          <p:cNvSpPr>
            <a:spLocks noChangeArrowheads="1"/>
          </p:cNvSpPr>
          <p:nvPr/>
        </p:nvSpPr>
        <p:spPr bwMode="auto">
          <a:xfrm>
            <a:off x="304800" y="2667000"/>
            <a:ext cx="868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charset="0"/>
              </a:rPr>
              <a:t>Kirchhoff’s rules are based on </a:t>
            </a:r>
            <a:r>
              <a:rPr lang="en-US" sz="3200" b="1" u="sng" dirty="0">
                <a:solidFill>
                  <a:srgbClr val="FF0000"/>
                </a:solidFill>
                <a:latin typeface="Arial Narrow" charset="0"/>
              </a:rPr>
              <a:t>conservation of charge and energy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Kirchhoff’s 1</a:t>
            </a:r>
            <a:r>
              <a:rPr lang="en-US" sz="2800" baseline="30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st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rule:</a:t>
            </a:r>
            <a:r>
              <a:rPr lang="en-US" sz="28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 junction 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rule, </a:t>
            </a:r>
            <a:r>
              <a:rPr lang="en-US" sz="2800" b="1" u="sng" dirty="0">
                <a:solidFill>
                  <a:srgbClr val="FF0000"/>
                </a:solidFill>
                <a:latin typeface="Arial Narrow" charset="0"/>
                <a:ea typeface="ＭＳ Ｐゴシック" charset="-128"/>
              </a:rPr>
              <a:t>charge conservation</a:t>
            </a:r>
            <a:r>
              <a:rPr lang="en-US" sz="28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any junction point, the sum of all currents entering the junction must </a:t>
            </a:r>
            <a:r>
              <a:rPr lang="en-US" dirty="0" smtClean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be equal 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to the sum of all currents leaving the junction.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In other words, what goes in must come out.</a:t>
            </a:r>
          </a:p>
          <a:p>
            <a:pPr marL="1143000" lvl="2" indent="-228600"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At junction </a:t>
            </a:r>
            <a:r>
              <a:rPr lang="en-US" dirty="0">
                <a:solidFill>
                  <a:srgbClr val="003300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in the figure,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comes into the junction while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and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leaves: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3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 =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1</a:t>
            </a:r>
            <a:r>
              <a:rPr lang="en-US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+ I</a:t>
            </a:r>
            <a:r>
              <a:rPr lang="en-US" baseline="-25000" dirty="0">
                <a:solidFill>
                  <a:srgbClr val="003300"/>
                </a:solidFill>
                <a:latin typeface="Arial Narrow" charset="0"/>
                <a:ea typeface="ＭＳ Ｐゴシック" charset="-128"/>
              </a:rPr>
              <a:t>2</a:t>
            </a:r>
            <a:endParaRPr lang="en-US" dirty="0">
              <a:solidFill>
                <a:srgbClr val="003300"/>
              </a:solidFill>
              <a:latin typeface="Arial Narro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93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BECFF-7D66-AA4A-8342-807F3767FDEC}" type="slidenum">
              <a:rPr lang="en-US"/>
              <a:pPr/>
              <a:t>6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76200"/>
            <a:ext cx="7239000" cy="609600"/>
          </a:xfrm>
        </p:spPr>
        <p:txBody>
          <a:bodyPr/>
          <a:lstStyle/>
          <a:p>
            <a:r>
              <a:rPr lang="en-US"/>
              <a:t> Kirchhoff’s Rules – 2</a:t>
            </a:r>
            <a:r>
              <a:rPr lang="en-US" baseline="30000"/>
              <a:t>nd</a:t>
            </a:r>
            <a:r>
              <a:rPr lang="en-US"/>
              <a:t> Rule</a:t>
            </a:r>
          </a:p>
        </p:txBody>
      </p:sp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0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9732" name="Picture 4" descr="FG26_0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685800"/>
            <a:ext cx="4419600" cy="2133600"/>
          </a:xfrm>
          <a:prstGeom prst="rect">
            <a:avLst/>
          </a:prstGeom>
          <a:noFill/>
        </p:spPr>
      </p:pic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5791200" cy="1752600"/>
          </a:xfrm>
        </p:spPr>
        <p:txBody>
          <a:bodyPr/>
          <a:lstStyle/>
          <a:p>
            <a:r>
              <a:rPr lang="en-US" sz="2800" dirty="0" err="1"/>
              <a:t>Kirchoff’s</a:t>
            </a:r>
            <a:r>
              <a:rPr lang="en-US" sz="2800" dirty="0"/>
              <a:t> 2</a:t>
            </a:r>
            <a:r>
              <a:rPr lang="en-US" sz="2800" baseline="30000" dirty="0"/>
              <a:t>nd</a:t>
            </a:r>
            <a:r>
              <a:rPr lang="en-US" sz="2800" dirty="0"/>
              <a:t> rule:</a:t>
            </a:r>
            <a:r>
              <a:rPr lang="en-US" sz="2800" dirty="0" smtClean="0"/>
              <a:t> The loop </a:t>
            </a:r>
            <a:r>
              <a:rPr lang="en-US" sz="2800" dirty="0"/>
              <a:t>rule, uses </a:t>
            </a:r>
            <a:r>
              <a:rPr lang="en-US" sz="2800" b="1" u="sng" dirty="0">
                <a:solidFill>
                  <a:srgbClr val="FF0000"/>
                </a:solidFill>
              </a:rPr>
              <a:t>conservation of energy</a:t>
            </a:r>
            <a:r>
              <a:rPr lang="en-US" sz="2800" dirty="0"/>
              <a:t>.</a:t>
            </a:r>
          </a:p>
          <a:p>
            <a:pPr lvl="1"/>
            <a:r>
              <a:rPr lang="en-US" sz="2400" dirty="0"/>
              <a:t>The sum of the changes in potential </a:t>
            </a:r>
            <a:r>
              <a:rPr lang="en-US" sz="2400" dirty="0" smtClean="0"/>
              <a:t>in </a:t>
            </a:r>
            <a:r>
              <a:rPr lang="en-US" sz="2400" dirty="0"/>
              <a:t>any closed path of a circuit must be zero.</a:t>
            </a:r>
          </a:p>
        </p:txBody>
      </p:sp>
      <p:sp>
        <p:nvSpPr>
          <p:cNvPr id="329734" name="Rectangle 6"/>
          <p:cNvSpPr>
            <a:spLocks noChangeArrowheads="1"/>
          </p:cNvSpPr>
          <p:nvPr/>
        </p:nvSpPr>
        <p:spPr bwMode="auto">
          <a:xfrm>
            <a:off x="304800" y="27432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solidFill>
                  <a:schemeClr val="accent2"/>
                </a:solidFill>
                <a:latin typeface="Arial Narrow" charset="0"/>
              </a:rPr>
              <a:t>The current in the circuit in the figure </a:t>
            </a:r>
            <a:r>
              <a:rPr lang="en-US" dirty="0" smtClean="0">
                <a:solidFill>
                  <a:schemeClr val="accent2"/>
                </a:solidFill>
                <a:latin typeface="Arial Narrow" charset="0"/>
              </a:rPr>
              <a:t>is</a:t>
            </a:r>
            <a:endParaRPr lang="en-US" dirty="0">
              <a:solidFill>
                <a:schemeClr val="accent2"/>
              </a:solidFill>
              <a:latin typeface="Arial Narrow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high potential point while point </a:t>
            </a:r>
            <a:r>
              <a:rPr lang="en-US" sz="2000" dirty="0" err="1">
                <a:solidFill>
                  <a:srgbClr val="660066"/>
                </a:solidFill>
                <a:latin typeface="Monotype Corsiva"/>
                <a:ea typeface="ＭＳ Ｐゴシック" charset="-128"/>
                <a:cs typeface="Monotype Corsiva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is the lowest potential.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When the test charge starts at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returns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 total potential change is 0.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point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no potential change since there is no source of potential nor any resistance.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a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400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IR=0.017*400 =6.8V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b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, there is a 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290</a:t>
            </a:r>
            <a:r>
              <a:rPr lang="en-US" sz="2000" dirty="0" smtClean="0">
                <a:solidFill>
                  <a:srgbClr val="660066"/>
                </a:solidFill>
                <a:latin typeface="Symbol" charset="2"/>
                <a:ea typeface="ＭＳ Ｐゴシック" charset="-128"/>
              </a:rPr>
              <a:t>Ω</a:t>
            </a:r>
            <a:r>
              <a:rPr lang="en-US" sz="2000" dirty="0" smtClean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resistance, causing IR=0.017*290 =5.2V drop.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Since these are voltage drops, we use negative sign for these, -6.8V and -5.2V.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No change between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c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and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while from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d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to </a:t>
            </a:r>
            <a:r>
              <a:rPr lang="en-US" sz="2000" dirty="0" err="1">
                <a:solidFill>
                  <a:srgbClr val="660066"/>
                </a:solidFill>
                <a:latin typeface="Monotype Corsiva" charset="0"/>
                <a:ea typeface="ＭＳ Ｐゴシック" charset="-128"/>
              </a:rPr>
              <a:t>e</a:t>
            </a: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 there is +12V change.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  <a:ea typeface="ＭＳ Ｐゴシック" charset="-128"/>
              </a:rPr>
              <a:t>Thus the total change of the voltage through the loop is: -6.8V-5.2V+12V=0V.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69072" y="2738734"/>
            <a:ext cx="2246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=12/690=0.017A.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9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04DF-547A-E245-A12B-6ACECAA20D22}" type="slidenum">
              <a:rPr lang="en-US"/>
              <a:pPr/>
              <a:t>7</a:t>
            </a:fld>
            <a:endParaRPr lang="en-US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533400"/>
            <a:ext cx="8534400" cy="5410200"/>
          </a:xfrm>
        </p:spPr>
        <p:txBody>
          <a:bodyPr/>
          <a:lstStyle/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Determine the flow of currents at the </a:t>
            </a:r>
            <a:r>
              <a:rPr lang="en-US" sz="2800" dirty="0" smtClean="0"/>
              <a:t>junctions and label each and everyone of the currents.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It does not matter which </a:t>
            </a:r>
            <a:r>
              <a:rPr lang="en-US" sz="2400" dirty="0" smtClean="0"/>
              <a:t>direction, </a:t>
            </a:r>
            <a:r>
              <a:rPr lang="en-US" sz="2400" dirty="0"/>
              <a:t>you </a:t>
            </a:r>
            <a:r>
              <a:rPr lang="en-US" sz="2400" dirty="0" smtClean="0"/>
              <a:t>decide but keep it!</a:t>
            </a:r>
          </a:p>
          <a:p>
            <a:pPr marL="1390650" lvl="2" indent="-533400">
              <a:spcBef>
                <a:spcPts val="72"/>
              </a:spcBef>
            </a:pPr>
            <a:r>
              <a:rPr lang="en-US" sz="2000" dirty="0" smtClean="0"/>
              <a:t>You cannot have all current coming in or going out of a junction, though!</a:t>
            </a:r>
            <a:endParaRPr lang="en-US" sz="2000" dirty="0"/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If the value of the current after completing the calculations </a:t>
            </a:r>
            <a:r>
              <a:rPr lang="en-US" sz="2400" dirty="0" smtClean="0"/>
              <a:t>is </a:t>
            </a:r>
            <a:r>
              <a:rPr lang="en-US" sz="2400" dirty="0"/>
              <a:t>negative, you </a:t>
            </a:r>
            <a:r>
              <a:rPr lang="en-US" sz="2400" dirty="0" smtClean="0"/>
              <a:t>just need to </a:t>
            </a:r>
            <a:r>
              <a:rPr lang="en-US" sz="2400" dirty="0"/>
              <a:t>flip the direction of the current flow.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current equation based on Kirchhoff’s 1</a:t>
            </a:r>
            <a:r>
              <a:rPr lang="en-US" sz="2800" baseline="30000" dirty="0"/>
              <a:t>st</a:t>
            </a:r>
            <a:r>
              <a:rPr lang="en-US" sz="2800" dirty="0"/>
              <a:t> rule at various junctions.</a:t>
            </a:r>
          </a:p>
          <a:p>
            <a:pPr marL="990600" lvl="1" indent="-533400">
              <a:spcBef>
                <a:spcPts val="72"/>
              </a:spcBef>
              <a:buFontTx/>
              <a:buChar char="•"/>
            </a:pPr>
            <a:r>
              <a:rPr lang="en-US" sz="2400" dirty="0"/>
              <a:t>Be sure to see if any of them are the same.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Choose </a:t>
            </a:r>
            <a:r>
              <a:rPr lang="en-US" sz="2800" dirty="0" smtClean="0"/>
              <a:t>closed </a:t>
            </a:r>
            <a:r>
              <a:rPr lang="en-US" sz="2800" dirty="0"/>
              <a:t>loops in the circuit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in each interval of the junctions, keeping the </a:t>
            </a:r>
            <a:r>
              <a:rPr lang="en-US" sz="2800" dirty="0" smtClean="0"/>
              <a:t>proper signs as you decided in step 1 above.</a:t>
            </a:r>
            <a:endParaRPr lang="en-US" sz="2800" dirty="0"/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Write down the potential equations for each loop.</a:t>
            </a:r>
          </a:p>
          <a:p>
            <a:pPr marL="609600" indent="-609600">
              <a:spcBef>
                <a:spcPts val="72"/>
              </a:spcBef>
              <a:buFontTx/>
              <a:buAutoNum type="arabicPeriod"/>
            </a:pPr>
            <a:r>
              <a:rPr lang="en-US" sz="2800" dirty="0"/>
              <a:t>Solve the equations for unknowns.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How to use </a:t>
            </a:r>
            <a:r>
              <a:rPr lang="en-US" dirty="0"/>
              <a:t>Kirchhoff’s </a:t>
            </a:r>
            <a:r>
              <a:rPr lang="en-US" dirty="0" smtClean="0"/>
              <a:t>Rules??</a:t>
            </a:r>
            <a:endParaRPr lang="en-US" dirty="0"/>
          </a:p>
        </p:txBody>
      </p:sp>
      <p:graphicFrame>
        <p:nvGraphicFramePr>
          <p:cNvPr id="330756" name="Object 4"/>
          <p:cNvGraphicFramePr>
            <a:graphicFrameLocks noChangeAspect="1"/>
          </p:cNvGraphicFramePr>
          <p:nvPr/>
        </p:nvGraphicFramePr>
        <p:xfrm>
          <a:off x="-76200" y="0"/>
          <a:ext cx="914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94" name="Equation" r:id="rId3" imgW="914400" imgH="190080" progId="Equation.DSMT4">
                  <p:embed/>
                </p:oleObj>
              </mc:Choice>
              <mc:Fallback>
                <p:oleObj name="Equation" r:id="rId3" imgW="914400" imgH="190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6200" y="0"/>
                        <a:ext cx="9144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937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7F8-C557-114C-B0B7-59E4BF649E18}" type="slidenum">
              <a:rPr lang="en-US"/>
              <a:pPr/>
              <a:t>8</a:t>
            </a:fld>
            <a:endParaRPr lang="en-US"/>
          </a:p>
        </p:txBody>
      </p:sp>
      <p:pic>
        <p:nvPicPr>
          <p:cNvPr id="331787" name="Picture 11" descr="FG26_0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76200"/>
            <a:ext cx="2514600" cy="1628775"/>
          </a:xfrm>
          <a:prstGeom prst="rect">
            <a:avLst/>
          </a:prstGeom>
          <a:noFill/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</a:t>
            </a:r>
            <a:endParaRPr lang="en-US" dirty="0"/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152400" y="609600"/>
            <a:ext cx="6477000" cy="822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20000"/>
              </a:spcBef>
            </a:pPr>
            <a:r>
              <a:rPr lang="en-US" b="1">
                <a:solidFill>
                  <a:schemeClr val="accent2"/>
                </a:solidFill>
                <a:latin typeface="Arial Narrow" charset="0"/>
              </a:rPr>
              <a:t>Use Kirchhoff’s rules. 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Calculate the currents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1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, 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2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and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3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in each of the branches of the circuit in the figure.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28600" y="1447800"/>
            <a:ext cx="86106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directions of the current through the circuit is not known a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priori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but since the current tends to move away from the positive terminal of a battery, we 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arbitrarily 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choose the direction of the currents as shown.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457200" y="3581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This is the same for junction </a:t>
            </a:r>
            <a:r>
              <a:rPr lang="en-US" dirty="0" err="1">
                <a:solidFill>
                  <a:srgbClr val="CC00CC"/>
                </a:solidFill>
                <a:latin typeface="Monotype Corsiva"/>
                <a:cs typeface="Monotype Corsiva"/>
              </a:rPr>
              <a:t>d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as well, so no additional information.</a:t>
            </a:r>
          </a:p>
        </p:txBody>
      </p:sp>
      <p:graphicFrame>
        <p:nvGraphicFramePr>
          <p:cNvPr id="331782" name="Object 6"/>
          <p:cNvGraphicFramePr>
            <a:graphicFrameLocks noChangeAspect="1"/>
          </p:cNvGraphicFramePr>
          <p:nvPr/>
        </p:nvGraphicFramePr>
        <p:xfrm>
          <a:off x="6324600" y="3048000"/>
          <a:ext cx="182880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46" name="Equation" r:id="rId4" imgW="660240" imgH="203040" progId="Equation.DSMT4">
                  <p:embed/>
                </p:oleObj>
              </mc:Choice>
              <mc:Fallback>
                <p:oleObj name="Equation" r:id="rId4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3048000"/>
                        <a:ext cx="182880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We have three unknowns so we need three equations. </a:t>
            </a:r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457200" y="3048000"/>
            <a:ext cx="617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Using Kirchhoff’s junction rule at point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, we obtain </a:t>
            </a:r>
          </a:p>
        </p:txBody>
      </p:sp>
      <p:sp>
        <p:nvSpPr>
          <p:cNvPr id="331785" name="Text Box 9"/>
          <p:cNvSpPr txBox="1">
            <a:spLocks noChangeArrowheads="1"/>
          </p:cNvSpPr>
          <p:nvPr/>
        </p:nvSpPr>
        <p:spPr bwMode="auto">
          <a:xfrm>
            <a:off x="457200" y="403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1786" name="Object 10"/>
          <p:cNvGraphicFramePr>
            <a:graphicFrameLocks noChangeAspect="1"/>
          </p:cNvGraphicFramePr>
          <p:nvPr/>
        </p:nvGraphicFramePr>
        <p:xfrm>
          <a:off x="712788" y="4516438"/>
          <a:ext cx="6588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47" name="Equation" r:id="rId6" imgW="330120" imgH="203040" progId="Equation.DSMT4">
                  <p:embed/>
                </p:oleObj>
              </mc:Choice>
              <mc:Fallback>
                <p:oleObj name="Equation" r:id="rId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16438"/>
                        <a:ext cx="6588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8" name="Object 12"/>
          <p:cNvGraphicFramePr>
            <a:graphicFrameLocks noChangeAspect="1"/>
          </p:cNvGraphicFramePr>
          <p:nvPr/>
        </p:nvGraphicFramePr>
        <p:xfrm>
          <a:off x="1219200" y="5422900"/>
          <a:ext cx="111125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48" name="Equation" r:id="rId8" imgW="507960" imgH="203040" progId="Equation.DSMT4">
                  <p:embed/>
                </p:oleObj>
              </mc:Choice>
              <mc:Fallback>
                <p:oleObj name="Equation" r:id="rId8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422900"/>
                        <a:ext cx="1111250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89" name="Object 13"/>
          <p:cNvGraphicFramePr>
            <a:graphicFrameLocks noChangeAspect="1"/>
          </p:cNvGraphicFramePr>
          <p:nvPr/>
        </p:nvGraphicFramePr>
        <p:xfrm>
          <a:off x="2517775" y="4516438"/>
          <a:ext cx="6826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49" name="Equation" r:id="rId10" imgW="342720" imgH="203040" progId="Equation.DSMT4">
                  <p:embed/>
                </p:oleObj>
              </mc:Choice>
              <mc:Fallback>
                <p:oleObj name="Equation" r:id="rId10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775" y="4516438"/>
                        <a:ext cx="6826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0" name="Object 14"/>
          <p:cNvGraphicFramePr>
            <a:graphicFrameLocks noChangeAspect="1"/>
          </p:cNvGraphicFramePr>
          <p:nvPr/>
        </p:nvGraphicFramePr>
        <p:xfrm>
          <a:off x="3746500" y="4516438"/>
          <a:ext cx="6588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0" name="Equation" r:id="rId12" imgW="330120" imgH="203040" progId="Equation.DSMT4">
                  <p:embed/>
                </p:oleObj>
              </mc:Choice>
              <mc:Fallback>
                <p:oleObj name="Equation" r:id="rId12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6500" y="4516438"/>
                        <a:ext cx="658813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1" name="Object 15"/>
          <p:cNvGraphicFramePr>
            <a:graphicFrameLocks noChangeAspect="1"/>
          </p:cNvGraphicFramePr>
          <p:nvPr/>
        </p:nvGraphicFramePr>
        <p:xfrm>
          <a:off x="5257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1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2" name="Object 16"/>
          <p:cNvGraphicFramePr>
            <a:graphicFrameLocks noChangeAspect="1"/>
          </p:cNvGraphicFramePr>
          <p:nvPr/>
        </p:nvGraphicFramePr>
        <p:xfrm>
          <a:off x="6781800" y="4516438"/>
          <a:ext cx="6572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2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16438"/>
                        <a:ext cx="6572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3" name="Text Box 17"/>
          <p:cNvSpPr txBox="1">
            <a:spLocks noChangeArrowheads="1"/>
          </p:cNvSpPr>
          <p:nvPr/>
        </p:nvSpPr>
        <p:spPr bwMode="auto">
          <a:xfrm>
            <a:off x="609600" y="49530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The total voltage change in</a:t>
            </a:r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 the loop </a:t>
            </a:r>
            <a:r>
              <a:rPr lang="en-US" dirty="0" err="1">
                <a:solidFill>
                  <a:srgbClr val="CC00CC"/>
                </a:solidFill>
                <a:latin typeface="Monotype Corsiva" charset="0"/>
              </a:rPr>
              <a:t>ahdcba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1794" name="Object 18"/>
          <p:cNvGraphicFramePr>
            <a:graphicFrameLocks noChangeAspect="1"/>
          </p:cNvGraphicFramePr>
          <p:nvPr/>
        </p:nvGraphicFramePr>
        <p:xfrm>
          <a:off x="1374775" y="4516438"/>
          <a:ext cx="7588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3" name="Equation" r:id="rId18" imgW="380880" imgH="203040" progId="Equation.DSMT4">
                  <p:embed/>
                </p:oleObj>
              </mc:Choice>
              <mc:Fallback>
                <p:oleObj name="Equation" r:id="rId18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4775" y="4516438"/>
                        <a:ext cx="7588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5" name="Object 19"/>
          <p:cNvGraphicFramePr>
            <a:graphicFrameLocks noChangeAspect="1"/>
          </p:cNvGraphicFramePr>
          <p:nvPr/>
        </p:nvGraphicFramePr>
        <p:xfrm>
          <a:off x="3200400" y="4560888"/>
          <a:ext cx="227013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4" name="Equation" r:id="rId20" imgW="114120" imgH="164880" progId="Equation.DSMT4">
                  <p:embed/>
                </p:oleObj>
              </mc:Choice>
              <mc:Fallback>
                <p:oleObj name="Equation" r:id="rId20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560888"/>
                        <a:ext cx="227013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6" name="Object 20"/>
          <p:cNvGraphicFramePr>
            <a:graphicFrameLocks noChangeAspect="1"/>
          </p:cNvGraphicFramePr>
          <p:nvPr/>
        </p:nvGraphicFramePr>
        <p:xfrm>
          <a:off x="4421188" y="4560888"/>
          <a:ext cx="53181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5" name="Equation" r:id="rId22" imgW="266400" imgH="164880" progId="Equation.DSMT4">
                  <p:embed/>
                </p:oleObj>
              </mc:Choice>
              <mc:Fallback>
                <p:oleObj name="Equation" r:id="rId22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1188" y="4560888"/>
                        <a:ext cx="53181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7" name="Object 21"/>
          <p:cNvGraphicFramePr>
            <a:graphicFrameLocks noChangeAspect="1"/>
          </p:cNvGraphicFramePr>
          <p:nvPr/>
        </p:nvGraphicFramePr>
        <p:xfrm>
          <a:off x="5945188" y="4516438"/>
          <a:ext cx="455612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6" name="Equation" r:id="rId24" imgW="228600" imgH="203040" progId="Equation.DSMT4">
                  <p:embed/>
                </p:oleObj>
              </mc:Choice>
              <mc:Fallback>
                <p:oleObj name="Equation" r:id="rId24" imgW="228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5188" y="4516438"/>
                        <a:ext cx="455612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98" name="Object 22"/>
          <p:cNvGraphicFramePr>
            <a:graphicFrameLocks noChangeAspect="1"/>
          </p:cNvGraphicFramePr>
          <p:nvPr/>
        </p:nvGraphicFramePr>
        <p:xfrm>
          <a:off x="7419975" y="4516438"/>
          <a:ext cx="733425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7" name="Equation" r:id="rId26" imgW="368280" imgH="203040" progId="Equation.DSMT4">
                  <p:embed/>
                </p:oleObj>
              </mc:Choice>
              <mc:Fallback>
                <p:oleObj name="Equation" r:id="rId26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4516438"/>
                        <a:ext cx="733425" cy="474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1799" name="Rectangle 23"/>
          <p:cNvSpPr>
            <a:spLocks noChangeArrowheads="1"/>
          </p:cNvSpPr>
          <p:nvPr/>
        </p:nvSpPr>
        <p:spPr bwMode="auto">
          <a:xfrm>
            <a:off x="6553200" y="0"/>
            <a:ext cx="2438400" cy="9906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1800" name="Object 24"/>
          <p:cNvGraphicFramePr>
            <a:graphicFrameLocks noChangeAspect="1"/>
          </p:cNvGraphicFramePr>
          <p:nvPr/>
        </p:nvGraphicFramePr>
        <p:xfrm>
          <a:off x="2336800" y="5378450"/>
          <a:ext cx="56642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558" name="Equation" r:id="rId28" imgW="2590800" imgH="228600" progId="Equation.DSMT4">
                  <p:embed/>
                </p:oleObj>
              </mc:Choice>
              <mc:Fallback>
                <p:oleObj name="Equation" r:id="rId28" imgW="2590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378450"/>
                        <a:ext cx="5664200" cy="585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010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Wednesday, Nov. 1, 2017</a:t>
            </a:r>
            <a:endParaRPr lang="en-US"/>
          </a:p>
        </p:txBody>
      </p:sp>
      <p:sp>
        <p:nvSpPr>
          <p:cNvPr id="3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PHYS 1444-002, Fall 2017                     Dr. Jaehoon Yu</a:t>
            </a:r>
            <a:endParaRPr lang="en-US"/>
          </a:p>
        </p:txBody>
      </p:sp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7A97-ED37-414A-95F2-FD58C3A3D77F}" type="slidenum">
              <a:rPr lang="en-US"/>
              <a:pPr/>
              <a:t>9</a:t>
            </a:fld>
            <a:endParaRPr lang="en-US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762000"/>
          </a:xfrm>
        </p:spPr>
        <p:txBody>
          <a:bodyPr/>
          <a:lstStyle/>
          <a:p>
            <a:r>
              <a:rPr lang="en-US" dirty="0"/>
              <a:t>Example 26 –</a:t>
            </a:r>
            <a:r>
              <a:rPr lang="en-US" dirty="0" smtClean="0"/>
              <a:t> 9, </a:t>
            </a:r>
            <a:r>
              <a:rPr lang="en-US" dirty="0" err="1"/>
              <a:t>cnt’d</a:t>
            </a:r>
            <a:endParaRPr lang="en-US" dirty="0"/>
          </a:p>
        </p:txBody>
      </p:sp>
      <p:sp>
        <p:nvSpPr>
          <p:cNvPr id="332803" name="Text Box 3"/>
          <p:cNvSpPr txBox="1">
            <a:spLocks noChangeArrowheads="1"/>
          </p:cNvSpPr>
          <p:nvPr/>
        </p:nvSpPr>
        <p:spPr bwMode="auto">
          <a:xfrm>
            <a:off x="304800" y="28956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So the three equations become</a:t>
            </a: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381000" y="838200"/>
            <a:ext cx="571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Now the second rule on the other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graphicFrame>
        <p:nvGraphicFramePr>
          <p:cNvPr id="332805" name="Object 5"/>
          <p:cNvGraphicFramePr>
            <a:graphicFrameLocks noChangeAspect="1"/>
          </p:cNvGraphicFramePr>
          <p:nvPr/>
        </p:nvGraphicFramePr>
        <p:xfrm>
          <a:off x="4543425" y="1295400"/>
          <a:ext cx="714375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3" name="Equation" r:id="rId3" imgW="342720" imgH="203040" progId="Equation.DSMT4">
                  <p:embed/>
                </p:oleObj>
              </mc:Choice>
              <mc:Fallback>
                <p:oleObj name="Equation" r:id="rId3" imgW="3427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3425" y="1295400"/>
                        <a:ext cx="714375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2806" name="Picture 6" descr="FG26_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533400"/>
            <a:ext cx="2514600" cy="1828800"/>
          </a:xfrm>
          <a:prstGeom prst="rect">
            <a:avLst/>
          </a:prstGeom>
          <a:noFill/>
        </p:spPr>
      </p:pic>
      <p:graphicFrame>
        <p:nvGraphicFramePr>
          <p:cNvPr id="332807" name="Object 7"/>
          <p:cNvGraphicFramePr>
            <a:graphicFrameLocks noChangeAspect="1"/>
          </p:cNvGraphicFramePr>
          <p:nvPr/>
        </p:nvGraphicFramePr>
        <p:xfrm>
          <a:off x="5362575" y="2408237"/>
          <a:ext cx="10382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4" name="Equation" r:id="rId6" imgW="571320" imgH="228600" progId="Equation.DSMT4">
                  <p:embed/>
                </p:oleObj>
              </mc:Choice>
              <mc:Fallback>
                <p:oleObj name="Equation" r:id="rId6" imgW="571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2408237"/>
                        <a:ext cx="10382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8" name="Object 8"/>
          <p:cNvGraphicFramePr>
            <a:graphicFrameLocks noChangeAspect="1"/>
          </p:cNvGraphicFramePr>
          <p:nvPr/>
        </p:nvGraphicFramePr>
        <p:xfrm>
          <a:off x="304800" y="1257300"/>
          <a:ext cx="712788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5" name="Equation" r:id="rId8" imgW="342720" imgH="228600" progId="Equation.DSMT4">
                  <p:embed/>
                </p:oleObj>
              </mc:Choice>
              <mc:Fallback>
                <p:oleObj name="Equation" r:id="rId8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57300"/>
                        <a:ext cx="712788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09" name="Object 9"/>
          <p:cNvGraphicFramePr>
            <a:graphicFrameLocks noChangeAspect="1"/>
          </p:cNvGraphicFramePr>
          <p:nvPr/>
        </p:nvGraphicFramePr>
        <p:xfrm>
          <a:off x="1546225" y="1257300"/>
          <a:ext cx="71596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6" name="Equation" r:id="rId10" imgW="342720" imgH="228600" progId="Equation.DSMT4">
                  <p:embed/>
                </p:oleObj>
              </mc:Choice>
              <mc:Fallback>
                <p:oleObj name="Equation" r:id="rId10" imgW="3427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6225" y="1257300"/>
                        <a:ext cx="71596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0" name="Object 10"/>
          <p:cNvGraphicFramePr>
            <a:graphicFrameLocks noChangeAspect="1"/>
          </p:cNvGraphicFramePr>
          <p:nvPr/>
        </p:nvGraphicFramePr>
        <p:xfrm>
          <a:off x="2895600" y="1255713"/>
          <a:ext cx="68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7" name="Equation" r:id="rId12" imgW="330120" imgH="228600" progId="Equation.DSMT4">
                  <p:embed/>
                </p:oleObj>
              </mc:Choice>
              <mc:Fallback>
                <p:oleObj name="Equation" r:id="rId12" imgW="3301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255713"/>
                        <a:ext cx="6858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1" name="Object 11"/>
          <p:cNvGraphicFramePr>
            <a:graphicFrameLocks noChangeAspect="1"/>
          </p:cNvGraphicFramePr>
          <p:nvPr/>
        </p:nvGraphicFramePr>
        <p:xfrm>
          <a:off x="3581400" y="1885950"/>
          <a:ext cx="6604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8" name="Equation" r:id="rId14" imgW="330120" imgH="203040" progId="Equation.DSMT4">
                  <p:embed/>
                </p:oleObj>
              </mc:Choice>
              <mc:Fallback>
                <p:oleObj name="Equation" r:id="rId14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885950"/>
                        <a:ext cx="6604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2" name="Text Box 12"/>
          <p:cNvSpPr txBox="1">
            <a:spLocks noChangeArrowheads="1"/>
          </p:cNvSpPr>
          <p:nvPr/>
        </p:nvSpPr>
        <p:spPr bwMode="auto">
          <a:xfrm>
            <a:off x="228600" y="23622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CC00CC"/>
                </a:solidFill>
                <a:latin typeface="Arial Narrow" charset="0"/>
              </a:rPr>
              <a:t>The total voltage change in loop </a:t>
            </a:r>
            <a:r>
              <a:rPr lang="en-US">
                <a:solidFill>
                  <a:srgbClr val="CC00CC"/>
                </a:solidFill>
                <a:latin typeface="Monotype Corsiva" charset="0"/>
              </a:rPr>
              <a:t>agfedcba</a:t>
            </a:r>
            <a:r>
              <a:rPr lang="en-US">
                <a:solidFill>
                  <a:srgbClr val="CC00CC"/>
                </a:solidFill>
                <a:latin typeface="Arial Narrow" charset="0"/>
              </a:rPr>
              <a:t> is.</a:t>
            </a:r>
          </a:p>
        </p:txBody>
      </p:sp>
      <p:graphicFrame>
        <p:nvGraphicFramePr>
          <p:cNvPr id="332813" name="Object 13"/>
          <p:cNvGraphicFramePr>
            <a:graphicFrameLocks noChangeAspect="1"/>
          </p:cNvGraphicFramePr>
          <p:nvPr/>
        </p:nvGraphicFramePr>
        <p:xfrm>
          <a:off x="1960563" y="1851025"/>
          <a:ext cx="706437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" name="Equation" r:id="rId16" imgW="330120" imgH="203040" progId="Equation.DSMT4">
                  <p:embed/>
                </p:oleObj>
              </mc:Choice>
              <mc:Fallback>
                <p:oleObj name="Equation" r:id="rId16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0563" y="1851025"/>
                        <a:ext cx="706437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4" name="Object 14"/>
          <p:cNvGraphicFramePr>
            <a:graphicFrameLocks noChangeAspect="1"/>
          </p:cNvGraphicFramePr>
          <p:nvPr/>
        </p:nvGraphicFramePr>
        <p:xfrm>
          <a:off x="469900" y="1866900"/>
          <a:ext cx="6905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" name="Equation" r:id="rId18" imgW="330120" imgH="203040" progId="Equation.DSMT4">
                  <p:embed/>
                </p:oleObj>
              </mc:Choice>
              <mc:Fallback>
                <p:oleObj name="Equation" r:id="rId18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900" y="1866900"/>
                        <a:ext cx="6905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5" name="Object 15"/>
          <p:cNvGraphicFramePr>
            <a:graphicFrameLocks noChangeAspect="1"/>
          </p:cNvGraphicFramePr>
          <p:nvPr/>
        </p:nvGraphicFramePr>
        <p:xfrm>
          <a:off x="4129088" y="2921000"/>
          <a:ext cx="13573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" name="Equation" r:id="rId20" imgW="660240" imgH="203040" progId="Equation.DSMT4">
                  <p:embed/>
                </p:oleObj>
              </mc:Choice>
              <mc:Fallback>
                <p:oleObj name="Equation" r:id="rId20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2921000"/>
                        <a:ext cx="1357312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6" name="Object 16"/>
          <p:cNvGraphicFramePr>
            <a:graphicFrameLocks noChangeAspect="1"/>
          </p:cNvGraphicFramePr>
          <p:nvPr/>
        </p:nvGraphicFramePr>
        <p:xfrm>
          <a:off x="4102100" y="3352800"/>
          <a:ext cx="2298700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2" name="Equation" r:id="rId22" imgW="1155600" imgH="203040" progId="Equation.DSMT4">
                  <p:embed/>
                </p:oleObj>
              </mc:Choice>
              <mc:Fallback>
                <p:oleObj name="Equation" r:id="rId22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2100" y="3352800"/>
                        <a:ext cx="2298700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17" name="Object 17"/>
          <p:cNvGraphicFramePr>
            <a:graphicFrameLocks noChangeAspect="1"/>
          </p:cNvGraphicFramePr>
          <p:nvPr/>
        </p:nvGraphicFramePr>
        <p:xfrm>
          <a:off x="4103688" y="3810000"/>
          <a:ext cx="22399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" name="Equation" r:id="rId24" imgW="1231560" imgH="203040" progId="Equation.DSMT4">
                  <p:embed/>
                </p:oleObj>
              </mc:Choice>
              <mc:Fallback>
                <p:oleObj name="Equation" r:id="rId24" imgW="1231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3810000"/>
                        <a:ext cx="22399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2818" name="Text Box 18"/>
          <p:cNvSpPr txBox="1">
            <a:spLocks noChangeArrowheads="1"/>
          </p:cNvSpPr>
          <p:nvPr/>
        </p:nvSpPr>
        <p:spPr bwMode="auto">
          <a:xfrm>
            <a:off x="228600" y="44196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CC00CC"/>
                </a:solidFill>
                <a:latin typeface="Arial Narrow" charset="0"/>
              </a:rPr>
              <a:t>We can obtain the three current by solving  these equations for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1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, 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2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 and </a:t>
            </a:r>
            <a:r>
              <a:rPr lang="en-US" dirty="0">
                <a:solidFill>
                  <a:srgbClr val="CC00CC"/>
                </a:solidFill>
                <a:latin typeface="Monotype Corsiva" charset="0"/>
              </a:rPr>
              <a:t>I</a:t>
            </a:r>
            <a:r>
              <a:rPr lang="en-US" baseline="-25000" dirty="0">
                <a:solidFill>
                  <a:srgbClr val="CC00CC"/>
                </a:solidFill>
                <a:latin typeface="Monotype Corsiva" charset="0"/>
              </a:rPr>
              <a:t>3</a:t>
            </a:r>
            <a:r>
              <a:rPr lang="en-US" dirty="0">
                <a:solidFill>
                  <a:srgbClr val="CC00CC"/>
                </a:solidFill>
                <a:latin typeface="Arial Narrow" charset="0"/>
              </a:rPr>
              <a:t>.</a:t>
            </a:r>
          </a:p>
        </p:txBody>
      </p:sp>
      <p:sp>
        <p:nvSpPr>
          <p:cNvPr id="332819" name="Rectangle 19"/>
          <p:cNvSpPr>
            <a:spLocks noChangeArrowheads="1"/>
          </p:cNvSpPr>
          <p:nvPr/>
        </p:nvSpPr>
        <p:spPr bwMode="auto">
          <a:xfrm>
            <a:off x="6553200" y="1219200"/>
            <a:ext cx="2590800" cy="1143000"/>
          </a:xfrm>
          <a:prstGeom prst="rect">
            <a:avLst/>
          </a:prstGeom>
          <a:noFill/>
          <a:ln w="19050">
            <a:solidFill>
              <a:srgbClr val="CC0000"/>
            </a:solidFill>
            <a:prstDash val="dash"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32820" name="Object 20"/>
          <p:cNvGraphicFramePr>
            <a:graphicFrameLocks noChangeAspect="1"/>
          </p:cNvGraphicFramePr>
          <p:nvPr/>
        </p:nvGraphicFramePr>
        <p:xfrm>
          <a:off x="1057275" y="1295400"/>
          <a:ext cx="2381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4" name="Equation" r:id="rId26" imgW="114120" imgH="164880" progId="Equation.DSMT4">
                  <p:embed/>
                </p:oleObj>
              </mc:Choice>
              <mc:Fallback>
                <p:oleObj name="Equation" r:id="rId26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1295400"/>
                        <a:ext cx="2381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1" name="Object 21"/>
          <p:cNvGraphicFramePr>
            <a:graphicFrameLocks noChangeAspect="1"/>
          </p:cNvGraphicFramePr>
          <p:nvPr/>
        </p:nvGraphicFramePr>
        <p:xfrm>
          <a:off x="2185988" y="1295400"/>
          <a:ext cx="557212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5" name="Equation" r:id="rId28" imgW="266400" imgH="164880" progId="Equation.DSMT4">
                  <p:embed/>
                </p:oleObj>
              </mc:Choice>
              <mc:Fallback>
                <p:oleObj name="Equation" r:id="rId28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5988" y="1295400"/>
                        <a:ext cx="557212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2" name="Object 22"/>
          <p:cNvGraphicFramePr>
            <a:graphicFrameLocks noChangeAspect="1"/>
          </p:cNvGraphicFramePr>
          <p:nvPr/>
        </p:nvGraphicFramePr>
        <p:xfrm>
          <a:off x="3578225" y="1225550"/>
          <a:ext cx="7651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6" name="Equation" r:id="rId30" imgW="368300" imgH="228600" progId="Equation.DSMT4">
                  <p:embed/>
                </p:oleObj>
              </mc:Choice>
              <mc:Fallback>
                <p:oleObj name="Equation" r:id="rId30" imgW="3683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8225" y="1225550"/>
                        <a:ext cx="76517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3" name="Object 23"/>
          <p:cNvGraphicFramePr>
            <a:graphicFrameLocks noChangeAspect="1"/>
          </p:cNvGraphicFramePr>
          <p:nvPr/>
        </p:nvGraphicFramePr>
        <p:xfrm>
          <a:off x="5211763" y="1265238"/>
          <a:ext cx="950912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7" name="Equation" r:id="rId32" imgW="457200" imgH="228600" progId="Equation.DSMT4">
                  <p:embed/>
                </p:oleObj>
              </mc:Choice>
              <mc:Fallback>
                <p:oleObj name="Equation" r:id="rId32" imgW="457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1265238"/>
                        <a:ext cx="950912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4" name="Object 24"/>
          <p:cNvGraphicFramePr>
            <a:graphicFrameLocks noChangeAspect="1"/>
          </p:cNvGraphicFramePr>
          <p:nvPr/>
        </p:nvGraphicFramePr>
        <p:xfrm>
          <a:off x="1120775" y="1905000"/>
          <a:ext cx="5556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8" name="Equation" r:id="rId34" imgW="266400" imgH="164880" progId="Equation.DSMT4">
                  <p:embed/>
                </p:oleObj>
              </mc:Choice>
              <mc:Fallback>
                <p:oleObj name="Equation" r:id="rId34" imgW="2664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1905000"/>
                        <a:ext cx="555625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5" name="Object 25"/>
          <p:cNvGraphicFramePr>
            <a:graphicFrameLocks noChangeAspect="1"/>
          </p:cNvGraphicFramePr>
          <p:nvPr/>
        </p:nvGraphicFramePr>
        <p:xfrm>
          <a:off x="2667000" y="1828800"/>
          <a:ext cx="762000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9" name="Equation" r:id="rId36" imgW="355600" imgH="228600" progId="Equation.DSMT4">
                  <p:embed/>
                </p:oleObj>
              </mc:Choice>
              <mc:Fallback>
                <p:oleObj name="Equation" r:id="rId36" imgW="3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828800"/>
                        <a:ext cx="762000" cy="574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6" name="Object 26"/>
          <p:cNvGraphicFramePr>
            <a:graphicFrameLocks noChangeAspect="1"/>
          </p:cNvGraphicFramePr>
          <p:nvPr/>
        </p:nvGraphicFramePr>
        <p:xfrm>
          <a:off x="4318000" y="1874838"/>
          <a:ext cx="8636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" name="Equation" r:id="rId38" imgW="431800" imgH="228600" progId="Equation.DSMT4">
                  <p:embed/>
                </p:oleObj>
              </mc:Choice>
              <mc:Fallback>
                <p:oleObj name="Equation" r:id="rId38" imgW="431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0" y="1874838"/>
                        <a:ext cx="8636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7" name="Object 27"/>
          <p:cNvGraphicFramePr>
            <a:graphicFrameLocks noChangeAspect="1"/>
          </p:cNvGraphicFramePr>
          <p:nvPr/>
        </p:nvGraphicFramePr>
        <p:xfrm>
          <a:off x="6419850" y="2438400"/>
          <a:ext cx="219075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" name="Equation" r:id="rId40" imgW="1206360" imgH="203040" progId="Equation.DSMT4">
                  <p:embed/>
                </p:oleObj>
              </mc:Choice>
              <mc:Fallback>
                <p:oleObj name="Equation" r:id="rId40" imgW="1206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9850" y="2438400"/>
                        <a:ext cx="219075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828" name="Object 28"/>
          <p:cNvGraphicFramePr>
            <a:graphicFrameLocks noChangeAspect="1"/>
          </p:cNvGraphicFramePr>
          <p:nvPr/>
        </p:nvGraphicFramePr>
        <p:xfrm>
          <a:off x="8707438" y="2466975"/>
          <a:ext cx="2079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" name="Equation" r:id="rId42" imgW="114120" imgH="164880" progId="Equation.DSMT4">
                  <p:embed/>
                </p:oleObj>
              </mc:Choice>
              <mc:Fallback>
                <p:oleObj name="Equation" r:id="rId42" imgW="11412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7438" y="2466975"/>
                        <a:ext cx="207962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99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CC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 Box 18"/>
          <p:cNvSpPr txBox="1">
            <a:spLocks noChangeArrowheads="1"/>
          </p:cNvSpPr>
          <p:nvPr/>
        </p:nvSpPr>
        <p:spPr bwMode="auto">
          <a:xfrm>
            <a:off x="3124200" y="50292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CC00CC"/>
                </a:solidFill>
                <a:latin typeface="Arial Narrow" charset="0"/>
              </a:rPr>
              <a:t>Do this yourselves!!</a:t>
            </a:r>
            <a:endParaRPr lang="en-US" dirty="0">
              <a:solidFill>
                <a:srgbClr val="CC00CC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4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37242</TotalTime>
  <Words>2330</Words>
  <Application>Microsoft Macintosh PowerPoint</Application>
  <PresentationFormat>On-screen Show (4:3)</PresentationFormat>
  <Paragraphs>234</Paragraphs>
  <Slides>18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 Narrow</vt:lpstr>
      <vt:lpstr>Edwardian Script ITC</vt:lpstr>
      <vt:lpstr>Lucida Grande</vt:lpstr>
      <vt:lpstr>Monotype Corsiva</vt:lpstr>
      <vt:lpstr>ＭＳ Ｐゴシック</vt:lpstr>
      <vt:lpstr>Symbol</vt:lpstr>
      <vt:lpstr>Times New Roman</vt:lpstr>
      <vt:lpstr>Arial</vt:lpstr>
      <vt:lpstr>phys1443-spring02</vt:lpstr>
      <vt:lpstr>Equation</vt:lpstr>
      <vt:lpstr>PHYS 1444 – Section 002 Lecture #16</vt:lpstr>
      <vt:lpstr>Announcements</vt:lpstr>
      <vt:lpstr>PowerPoint Presentation</vt:lpstr>
      <vt:lpstr>Reminder: Special Project #5</vt:lpstr>
      <vt:lpstr> Kirchhoff’s Rules – 1st Rule</vt:lpstr>
      <vt:lpstr> Kirchhoff’s Rules – 2nd Rule</vt:lpstr>
      <vt:lpstr> How to use Kirchhoff’s Rules??</vt:lpstr>
      <vt:lpstr>Example 26 – 9</vt:lpstr>
      <vt:lpstr>Example 26 – 9, cnt’d</vt:lpstr>
      <vt:lpstr> EMFs in Series and Parallel: Charging a Battery</vt:lpstr>
      <vt:lpstr> RC Circuits</vt:lpstr>
      <vt:lpstr> RC Circuits</vt:lpstr>
      <vt:lpstr> Analysis of RC Circuits</vt:lpstr>
      <vt:lpstr>Example 26 – 12 </vt:lpstr>
      <vt:lpstr> Discharging RC Circuits</vt:lpstr>
      <vt:lpstr> Discharging RC Circuits</vt:lpstr>
      <vt:lpstr>Example 26 – 13 </vt:lpstr>
      <vt:lpstr> Application of RC Circuits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787</cp:revision>
  <dcterms:created xsi:type="dcterms:W3CDTF">2012-01-19T04:21:20Z</dcterms:created>
  <dcterms:modified xsi:type="dcterms:W3CDTF">2017-11-01T20:56:48Z</dcterms:modified>
</cp:coreProperties>
</file>