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482" r:id="rId3"/>
    <p:sldId id="696" r:id="rId4"/>
    <p:sldId id="697" r:id="rId5"/>
    <p:sldId id="698" r:id="rId6"/>
    <p:sldId id="699" r:id="rId7"/>
    <p:sldId id="700" r:id="rId8"/>
    <p:sldId id="701" r:id="rId9"/>
    <p:sldId id="702" r:id="rId10"/>
    <p:sldId id="703" r:id="rId11"/>
    <p:sldId id="704" r:id="rId12"/>
    <p:sldId id="705" r:id="rId13"/>
    <p:sldId id="706" r:id="rId14"/>
    <p:sldId id="707"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C5A77"/>
    <a:srgbClr val="660066"/>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9"/>
    <p:restoredTop sz="86402"/>
  </p:normalViewPr>
  <p:slideViewPr>
    <p:cSldViewPr>
      <p:cViewPr varScale="1">
        <p:scale>
          <a:sx n="105" d="100"/>
          <a:sy n="105" d="100"/>
        </p:scale>
        <p:origin x="200" y="464"/>
      </p:cViewPr>
      <p:guideLst>
        <p:guide orient="horz" pos="2160"/>
        <p:guide pos="2880"/>
      </p:guideLst>
    </p:cSldViewPr>
  </p:slideViewPr>
  <p:outlineViewPr>
    <p:cViewPr>
      <p:scale>
        <a:sx n="33" d="100"/>
        <a:sy n="33" d="100"/>
      </p:scale>
      <p:origin x="0" y="-3584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wmf"/><Relationship Id="rId2"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wmf"/><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 Type="http://schemas.openxmlformats.org/officeDocument/2006/relationships/image" Target="../media/image30.png"/><Relationship Id="rId2"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image" Target="../media/image2.wmf"/><Relationship Id="rId2"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5873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Nov. 6,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Nov. 6,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wmf"/><Relationship Id="rId5" Type="http://schemas.openxmlformats.org/officeDocument/2006/relationships/oleObject" Target="../embeddings/oleObject23.bin"/><Relationship Id="rId6" Type="http://schemas.openxmlformats.org/officeDocument/2006/relationships/oleObject" Target="../embeddings/oleObject24.bin"/><Relationship Id="rId7" Type="http://schemas.openxmlformats.org/officeDocument/2006/relationships/oleObject" Target="../embeddings/oleObject25.bin"/><Relationship Id="rId8" Type="http://schemas.openxmlformats.org/officeDocument/2006/relationships/image" Target="../media/image1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17.wmf"/><Relationship Id="rId13" Type="http://schemas.openxmlformats.org/officeDocument/2006/relationships/oleObject" Target="../embeddings/oleObject32.bin"/><Relationship Id="rId14" Type="http://schemas.openxmlformats.org/officeDocument/2006/relationships/image" Target="../media/image18.wmf"/><Relationship Id="rId15" Type="http://schemas.openxmlformats.org/officeDocument/2006/relationships/image" Target="../media/image19.emf"/><Relationship Id="rId16" Type="http://schemas.openxmlformats.org/officeDocument/2006/relationships/image" Target="../media/image20.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6.bin"/><Relationship Id="rId4" Type="http://schemas.openxmlformats.org/officeDocument/2006/relationships/image" Target="../media/image2.wmf"/><Relationship Id="rId5" Type="http://schemas.openxmlformats.org/officeDocument/2006/relationships/oleObject" Target="../embeddings/oleObject27.bin"/><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image" Target="../media/image15.wmf"/><Relationship Id="rId9" Type="http://schemas.openxmlformats.org/officeDocument/2006/relationships/oleObject" Target="../embeddings/oleObject30.bin"/><Relationship Id="rId10"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2.wmf"/><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image" Target="../media/image21.wmf"/><Relationship Id="rId9" Type="http://schemas.openxmlformats.org/officeDocument/2006/relationships/image" Target="../media/image22.tif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oleObject" Target="../embeddings/oleObject41.bin"/><Relationship Id="rId13" Type="http://schemas.openxmlformats.org/officeDocument/2006/relationships/image" Target="../media/image27.wmf"/><Relationship Id="rId14" Type="http://schemas.openxmlformats.org/officeDocument/2006/relationships/image" Target="../media/image29.emf"/><Relationship Id="rId15" Type="http://schemas.openxmlformats.org/officeDocument/2006/relationships/image" Target="../media/image19.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28.jpeg"/><Relationship Id="rId4" Type="http://schemas.openxmlformats.org/officeDocument/2006/relationships/oleObject" Target="../embeddings/oleObject37.bin"/><Relationship Id="rId5" Type="http://schemas.openxmlformats.org/officeDocument/2006/relationships/image" Target="../media/image23.wmf"/><Relationship Id="rId6" Type="http://schemas.openxmlformats.org/officeDocument/2006/relationships/oleObject" Target="../embeddings/oleObject38.bin"/><Relationship Id="rId7" Type="http://schemas.openxmlformats.org/officeDocument/2006/relationships/image" Target="../media/image24.wmf"/><Relationship Id="rId8" Type="http://schemas.openxmlformats.org/officeDocument/2006/relationships/oleObject" Target="../embeddings/oleObject39.bin"/><Relationship Id="rId9" Type="http://schemas.openxmlformats.org/officeDocument/2006/relationships/image" Target="../media/image25.wmf"/><Relationship Id="rId10"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9" Type="http://schemas.openxmlformats.org/officeDocument/2006/relationships/image" Target="../media/image32.png"/><Relationship Id="rId20" Type="http://schemas.openxmlformats.org/officeDocument/2006/relationships/oleObject" Target="../embeddings/oleObject50.bin"/><Relationship Id="rId21" Type="http://schemas.openxmlformats.org/officeDocument/2006/relationships/image" Target="../media/image38.png"/><Relationship Id="rId22" Type="http://schemas.openxmlformats.org/officeDocument/2006/relationships/oleObject" Target="../embeddings/oleObject51.bin"/><Relationship Id="rId23" Type="http://schemas.openxmlformats.org/officeDocument/2006/relationships/image" Target="../media/image39.png"/><Relationship Id="rId24" Type="http://schemas.openxmlformats.org/officeDocument/2006/relationships/image" Target="../media/image41.emf"/><Relationship Id="rId10" Type="http://schemas.openxmlformats.org/officeDocument/2006/relationships/oleObject" Target="../embeddings/oleObject45.bin"/><Relationship Id="rId11" Type="http://schemas.openxmlformats.org/officeDocument/2006/relationships/image" Target="../media/image33.png"/><Relationship Id="rId12" Type="http://schemas.openxmlformats.org/officeDocument/2006/relationships/oleObject" Target="../embeddings/oleObject46.bin"/><Relationship Id="rId13" Type="http://schemas.openxmlformats.org/officeDocument/2006/relationships/image" Target="../media/image34.png"/><Relationship Id="rId14" Type="http://schemas.openxmlformats.org/officeDocument/2006/relationships/oleObject" Target="../embeddings/oleObject47.bin"/><Relationship Id="rId15" Type="http://schemas.openxmlformats.org/officeDocument/2006/relationships/image" Target="../media/image35.wmf"/><Relationship Id="rId16" Type="http://schemas.openxmlformats.org/officeDocument/2006/relationships/oleObject" Target="../embeddings/oleObject48.bin"/><Relationship Id="rId17" Type="http://schemas.openxmlformats.org/officeDocument/2006/relationships/image" Target="../media/image36.png"/><Relationship Id="rId18" Type="http://schemas.openxmlformats.org/officeDocument/2006/relationships/oleObject" Target="../embeddings/oleObject49.bin"/><Relationship Id="rId19" Type="http://schemas.openxmlformats.org/officeDocument/2006/relationships/image" Target="../media/image37.png"/><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40.jpeg"/><Relationship Id="rId4" Type="http://schemas.openxmlformats.org/officeDocument/2006/relationships/oleObject" Target="../embeddings/oleObject42.bin"/><Relationship Id="rId5" Type="http://schemas.openxmlformats.org/officeDocument/2006/relationships/image" Target="../media/image30.png"/><Relationship Id="rId6" Type="http://schemas.openxmlformats.org/officeDocument/2006/relationships/oleObject" Target="../embeddings/oleObject43.bin"/><Relationship Id="rId7" Type="http://schemas.openxmlformats.org/officeDocument/2006/relationships/image" Target="../media/image31.png"/><Relationship Id="rId8"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4.bin"/><Relationship Id="rId5" Type="http://schemas.openxmlformats.org/officeDocument/2006/relationships/image" Target="../media/image2.wmf"/><Relationship Id="rId6" Type="http://schemas.openxmlformats.org/officeDocument/2006/relationships/oleObject" Target="../embeddings/oleObject5.bin"/><Relationship Id="rId7"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7.bin"/><Relationship Id="rId5" Type="http://schemas.openxmlformats.org/officeDocument/2006/relationships/image" Target="../media/image2.wmf"/><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image" Target="../media/image6.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0.bin"/><Relationship Id="rId5" Type="http://schemas.openxmlformats.org/officeDocument/2006/relationships/image" Target="../media/image2.wmf"/><Relationship Id="rId6" Type="http://schemas.openxmlformats.org/officeDocument/2006/relationships/oleObject" Target="../embeddings/oleObject11.bin"/><Relationship Id="rId7" Type="http://schemas.openxmlformats.org/officeDocument/2006/relationships/oleObject" Target="../embeddings/oleObject1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13.bin"/><Relationship Id="rId5" Type="http://schemas.openxmlformats.org/officeDocument/2006/relationships/image" Target="../media/image2.wmf"/><Relationship Id="rId6" Type="http://schemas.openxmlformats.org/officeDocument/2006/relationships/oleObject" Target="../embeddings/oleObject14.bin"/><Relationship Id="rId7" Type="http://schemas.openxmlformats.org/officeDocument/2006/relationships/oleObject" Target="../embeddings/oleObject1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oleObject" Target="../embeddings/oleObject16.bin"/><Relationship Id="rId6" Type="http://schemas.openxmlformats.org/officeDocument/2006/relationships/image" Target="../media/image2.wmf"/><Relationship Id="rId7" Type="http://schemas.openxmlformats.org/officeDocument/2006/relationships/oleObject" Target="../embeddings/oleObject17.bin"/><Relationship Id="rId8" Type="http://schemas.openxmlformats.org/officeDocument/2006/relationships/oleObject" Target="../embeddings/oleObject18.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oleObject" Target="../embeddings/oleObject19.bin"/><Relationship Id="rId5" Type="http://schemas.openxmlformats.org/officeDocument/2006/relationships/image" Target="../media/image2.wmf"/><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6,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1444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5376" y="1447800"/>
            <a:ext cx="264527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a:t>
            </a:r>
            <a:r>
              <a:rPr lang="en-US" dirty="0">
                <a:solidFill>
                  <a:schemeClr val="accent2"/>
                </a:solidFill>
                <a:latin typeface="Monotype Corsiva" pitchFamily="-84" charset="0"/>
              </a:rPr>
              <a:t>6</a:t>
            </a:r>
            <a:r>
              <a:rPr lang="en-US" dirty="0" smtClean="0">
                <a:solidFill>
                  <a:schemeClr val="accent2"/>
                </a:solidFill>
                <a:latin typeface="Monotype Corsiva" pitchFamily="-84" charset="0"/>
              </a:rPr>
              <a:t>,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dirty="0" err="1" smtClean="0">
                <a:solidFill>
                  <a:schemeClr val="accent2"/>
                </a:solidFill>
                <a:latin typeface="Monotype Corsiva" pitchFamily="-84" charset="0"/>
              </a:rPr>
              <a:t>Jaehoon</a:t>
            </a:r>
            <a:r>
              <a:rPr lang="en-US" dirty="0" smtClean="0">
                <a:solidFill>
                  <a:schemeClr val="accent2"/>
                </a:solidFill>
                <a:latin typeface="Monotype Corsiva" pitchFamily="-84" charset="0"/>
              </a:rPr>
              <a:t> Yu</a:t>
            </a:r>
            <a:endParaRPr lang="en-US" b="1" dirty="0">
              <a:solidFill>
                <a:srgbClr val="FF0066"/>
              </a:solidFill>
              <a:latin typeface="Monotype Corsiva" pitchFamily="-84" charset="0"/>
            </a:endParaRPr>
          </a:p>
        </p:txBody>
      </p:sp>
      <p:sp>
        <p:nvSpPr>
          <p:cNvPr id="9" name="Text Box 9"/>
          <p:cNvSpPr txBox="1">
            <a:spLocks noChangeArrowheads="1"/>
          </p:cNvSpPr>
          <p:nvPr/>
        </p:nvSpPr>
        <p:spPr bwMode="auto">
          <a:xfrm>
            <a:off x="1053441" y="5978995"/>
            <a:ext cx="7671459"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#10,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Monday, Nov. 13!!</a:t>
            </a:r>
            <a:endParaRPr lang="en-US" dirty="0">
              <a:solidFill>
                <a:srgbClr val="003300"/>
              </a:solidFill>
              <a:latin typeface="Arial Narrow" charset="0"/>
            </a:endParaRPr>
          </a:p>
        </p:txBody>
      </p:sp>
      <p:sp>
        <p:nvSpPr>
          <p:cNvPr id="10" name="Rectangle 3"/>
          <p:cNvSpPr txBox="1">
            <a:spLocks noChangeArrowheads="1"/>
          </p:cNvSpPr>
          <p:nvPr/>
        </p:nvSpPr>
        <p:spPr bwMode="auto">
          <a:xfrm>
            <a:off x="990600" y="2209800"/>
            <a:ext cx="7126286"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charset="0"/>
              </a:rPr>
              <a:t>Chapter 27: Magnetism &amp; Magnetic Field</a:t>
            </a:r>
          </a:p>
          <a:p>
            <a:pPr marL="1352550" lvl="1" indent="-609600"/>
            <a:r>
              <a:rPr lang="en-US" dirty="0">
                <a:latin typeface="Arial Narrow" charset="0"/>
              </a:rPr>
              <a:t>Electric Current and Magnetism</a:t>
            </a:r>
          </a:p>
          <a:p>
            <a:pPr marL="1352550" lvl="1" indent="-609600"/>
            <a:r>
              <a:rPr lang="en-US" dirty="0">
                <a:latin typeface="Arial Narrow" charset="0"/>
              </a:rPr>
              <a:t>Magnetic Forces on Electric Current</a:t>
            </a:r>
          </a:p>
          <a:p>
            <a:pPr marL="1352550" lvl="1" indent="-609600"/>
            <a:r>
              <a:rPr lang="en-US" dirty="0">
                <a:latin typeface="Arial Narrow" charset="0"/>
              </a:rPr>
              <a:t>About Magnetic Field</a:t>
            </a:r>
          </a:p>
          <a:p>
            <a:pPr marL="1352550" lvl="1" indent="-609600"/>
            <a:r>
              <a:rPr lang="en-US" dirty="0">
                <a:latin typeface="Arial Narrow" charset="0"/>
              </a:rPr>
              <a:t>Magnetic Forces on a Moving Charge</a:t>
            </a:r>
          </a:p>
          <a:p>
            <a:pPr marL="1352550" lvl="1" indent="-609600"/>
            <a:r>
              <a:rPr lang="en-US" dirty="0">
                <a:latin typeface="Arial Narrow" charset="0"/>
              </a:rPr>
              <a:t>Charged Particle Path in a Magnetic Field</a:t>
            </a:r>
          </a:p>
          <a:p>
            <a:pPr marL="1352550" lvl="1" indent="-609600"/>
            <a:r>
              <a:rPr lang="en-US" dirty="0">
                <a:latin typeface="Arial Narrow" charset="0"/>
              </a:rPr>
              <a:t>Cyclotron Frequency</a:t>
            </a: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6,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10</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686"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687"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688"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current </a:t>
            </a:r>
            <a:r>
              <a:rPr lang="en-US" sz="2400" dirty="0"/>
              <a:t>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226689" name="Equation" r:id="rId7" imgW="774360" imgH="164880" progId="Equation.DSMT4">
                  <p:embed/>
                </p:oleObj>
              </mc:Choice>
              <mc:Fallback>
                <p:oleObj name="Equation" r:id="rId7" imgW="774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686615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Nov. 6, 2017</a:t>
            </a:r>
            <a:endParaRPr lang="en-US"/>
          </a:p>
        </p:txBody>
      </p:sp>
      <p:sp>
        <p:nvSpPr>
          <p:cNvPr id="14" name="Footer Placeholder 4"/>
          <p:cNvSpPr>
            <a:spLocks noGrp="1"/>
          </p:cNvSpPr>
          <p:nvPr>
            <p:ph type="ftr" sz="quarter" idx="11"/>
          </p:nvPr>
        </p:nvSpPr>
        <p:spPr/>
        <p:txBody>
          <a:bodyPr/>
          <a:lstStyle/>
          <a:p>
            <a:r>
              <a:rPr lang="mr-IN" smtClean="0"/>
              <a:t>PHYS 1444-002, Fall 2017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11</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816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816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816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=0</a:t>
            </a:r>
            <a:r>
              <a:rPr lang="en-US" sz="2800" baseline="30000" dirty="0" smtClean="0"/>
              <a:t>o</a:t>
            </a:r>
            <a:r>
              <a:rPr lang="en-US" sz="2800" dirty="0" smtClean="0"/>
              <a:t> or 180</a:t>
            </a:r>
            <a:r>
              <a:rPr lang="en-US" sz="2800" baseline="30000" dirty="0" smtClean="0"/>
              <a:t>o</a:t>
            </a:r>
            <a:r>
              <a:rPr lang="en-US" sz="2800" dirty="0" smtClean="0"/>
              <a:t>,</a:t>
            </a:r>
            <a:endParaRPr lang="en-US" sz="2800" dirty="0"/>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228163" name="Equation" r:id="rId7" imgW="749160" imgH="164880" progId="Equation.DSMT4">
                  <p:embed/>
                </p:oleObj>
              </mc:Choice>
              <mc:Fallback>
                <p:oleObj name="Equation" r:id="rId7" imgW="749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28164"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extLst>
              <p:ext uri="{D42A27DB-BD31-4B8C-83A1-F6EECF244321}">
                <p14:modId xmlns:p14="http://schemas.microsoft.com/office/powerpoint/2010/main" val="903318029"/>
              </p:ext>
            </p:extLst>
          </p:nvPr>
        </p:nvGraphicFramePr>
        <p:xfrm>
          <a:off x="5937250" y="1493838"/>
          <a:ext cx="1231900" cy="504825"/>
        </p:xfrm>
        <a:graphic>
          <a:graphicData uri="http://schemas.openxmlformats.org/presentationml/2006/ole">
            <mc:AlternateContent xmlns:mc="http://schemas.openxmlformats.org/markup-compatibility/2006">
              <mc:Choice xmlns:v="urn:schemas-microsoft-com:vml" Requires="v">
                <p:oleObj spid="_x0000_s228165"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7250" y="1493838"/>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28166" name="Equation" r:id="rId13" imgW="698400" imgH="203040" progId="Equation.DSMT4">
                  <p:embed/>
                </p:oleObj>
              </mc:Choice>
              <mc:Fallback>
                <p:oleObj name="Equation" r:id="rId13" imgW="698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5"/>
          <a:stretch>
            <a:fillRect/>
          </a:stretch>
        </p:blipFill>
        <p:spPr>
          <a:xfrm>
            <a:off x="1866900" y="3606800"/>
            <a:ext cx="1485900" cy="457200"/>
          </a:xfrm>
          <a:prstGeom prst="rect">
            <a:avLst/>
          </a:prstGeom>
          <a:solidFill>
            <a:srgbClr val="99FFCC"/>
          </a:solidFill>
          <a:ln w="38100">
            <a:solidFill>
              <a:srgbClr val="C00000"/>
            </a:solidFill>
          </a:ln>
        </p:spPr>
      </p:pic>
      <p:pic>
        <p:nvPicPr>
          <p:cNvPr id="3" name="Picture 2"/>
          <p:cNvPicPr>
            <a:picLocks noChangeAspect="1"/>
          </p:cNvPicPr>
          <p:nvPr/>
        </p:nvPicPr>
        <p:blipFill>
          <a:blip r:embed="rId16"/>
          <a:stretch>
            <a:fillRect/>
          </a:stretch>
        </p:blipFill>
        <p:spPr>
          <a:xfrm>
            <a:off x="1535747" y="6057900"/>
            <a:ext cx="1547813" cy="381000"/>
          </a:xfrm>
          <a:prstGeom prst="rect">
            <a:avLst/>
          </a:prstGeom>
          <a:solidFill>
            <a:srgbClr val="99FFCC"/>
          </a:solidFill>
          <a:ln w="38100">
            <a:solidFill>
              <a:srgbClr val="C00000"/>
            </a:solidFill>
          </a:ln>
        </p:spPr>
      </p:pic>
    </p:spTree>
    <p:extLst>
      <p:ext uri="{BB962C8B-B14F-4D97-AF65-F5344CB8AC3E}">
        <p14:creationId xmlns:p14="http://schemas.microsoft.com/office/powerpoint/2010/main" val="166366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12</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881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882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882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smtClean="0"/>
              <a:t>1T=1N/A-m</a:t>
            </a:r>
            <a:endParaRPr lang="en-US" sz="2400" dirty="0"/>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228822" name="Equation" r:id="rId7" imgW="152280" imgH="164880" progId="Equation.DSMT4">
                  <p:embed/>
                </p:oleObj>
              </mc:Choice>
              <mc:Fallback>
                <p:oleObj name="Equation" r:id="rId7" imgW="1522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9"/>
          <a:stretch>
            <a:fillRect/>
          </a:stretch>
        </p:blipFill>
        <p:spPr>
          <a:xfrm>
            <a:off x="2509362" y="5686425"/>
            <a:ext cx="447675" cy="447675"/>
          </a:xfrm>
          <a:prstGeom prst="rect">
            <a:avLst/>
          </a:prstGeom>
        </p:spPr>
      </p:pic>
    </p:spTree>
    <p:extLst>
      <p:ext uri="{BB962C8B-B14F-4D97-AF65-F5344CB8AC3E}">
        <p14:creationId xmlns:p14="http://schemas.microsoft.com/office/powerpoint/2010/main" val="97754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Nov. 6, 2017</a:t>
            </a:r>
            <a:endParaRPr lang="en-US"/>
          </a:p>
        </p:txBody>
      </p:sp>
      <p:sp>
        <p:nvSpPr>
          <p:cNvPr id="23" name="Footer Placeholder 4"/>
          <p:cNvSpPr>
            <a:spLocks noGrp="1"/>
          </p:cNvSpPr>
          <p:nvPr>
            <p:ph type="ftr" sz="quarter" idx="11"/>
          </p:nvPr>
        </p:nvSpPr>
        <p:spPr/>
        <p:txBody>
          <a:bodyPr/>
          <a:lstStyle/>
          <a:p>
            <a:r>
              <a:rPr lang="mr-IN" smtClean="0"/>
              <a:t>PHYS 1444-002, Fall 2017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13</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30030" name="Equation" r:id="rId4" imgW="469800" imgH="164880" progId="Equation.DSMT4">
                  <p:embed/>
                </p:oleObj>
              </mc:Choice>
              <mc:Fallback>
                <p:oleObj name="Equation" r:id="rId4" imgW="469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3003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30032"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30033" name="Equation" r:id="rId10" imgW="1015920" imgH="393480" progId="Equation.DSMT4">
                  <p:embed/>
                </p:oleObj>
              </mc:Choice>
              <mc:Fallback>
                <p:oleObj name="Equation" r:id="rId10" imgW="101592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30034" name="Equation" r:id="rId12" imgW="368280" imgH="164880" progId="Equation.DSMT4">
                  <p:embed/>
                </p:oleObj>
              </mc:Choice>
              <mc:Fallback>
                <p:oleObj name="Equation" r:id="rId12" imgW="36828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pic>
        <p:nvPicPr>
          <p:cNvPr id="2" name="Picture 1"/>
          <p:cNvPicPr>
            <a:picLocks noChangeAspect="1"/>
          </p:cNvPicPr>
          <p:nvPr/>
        </p:nvPicPr>
        <p:blipFill>
          <a:blip r:embed="rId14"/>
          <a:stretch>
            <a:fillRect/>
          </a:stretch>
        </p:blipFill>
        <p:spPr>
          <a:xfrm>
            <a:off x="1295400" y="4220845"/>
            <a:ext cx="685800" cy="365760"/>
          </a:xfrm>
          <a:prstGeom prst="rect">
            <a:avLst/>
          </a:prstGeom>
        </p:spPr>
      </p:pic>
      <p:pic>
        <p:nvPicPr>
          <p:cNvPr id="25" name="Picture 24"/>
          <p:cNvPicPr>
            <a:picLocks noChangeAspect="1"/>
          </p:cNvPicPr>
          <p:nvPr/>
        </p:nvPicPr>
        <p:blipFill>
          <a:blip r:embed="rId15"/>
          <a:stretch>
            <a:fillRect/>
          </a:stretch>
        </p:blipFill>
        <p:spPr>
          <a:xfrm>
            <a:off x="7296150" y="3773170"/>
            <a:ext cx="1485900" cy="457200"/>
          </a:xfrm>
          <a:prstGeom prst="rect">
            <a:avLst/>
          </a:prstGeom>
          <a:solidFill>
            <a:srgbClr val="99FFCC"/>
          </a:solidFill>
          <a:ln w="38100">
            <a:solidFill>
              <a:srgbClr val="C00000"/>
            </a:solidFill>
          </a:ln>
        </p:spPr>
      </p:pic>
    </p:spTree>
    <p:extLst>
      <p:ext uri="{BB962C8B-B14F-4D97-AF65-F5344CB8AC3E}">
        <p14:creationId xmlns:p14="http://schemas.microsoft.com/office/powerpoint/2010/main" val="13623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Nov. 6, 2017</a:t>
            </a:r>
            <a:endParaRPr lang="en-US"/>
          </a:p>
        </p:txBody>
      </p:sp>
      <p:sp>
        <p:nvSpPr>
          <p:cNvPr id="32" name="Footer Placeholder 4"/>
          <p:cNvSpPr>
            <a:spLocks noGrp="1"/>
          </p:cNvSpPr>
          <p:nvPr>
            <p:ph type="ftr" sz="quarter" idx="11"/>
          </p:nvPr>
        </p:nvSpPr>
        <p:spPr/>
        <p:txBody>
          <a:bodyPr/>
          <a:lstStyle/>
          <a:p>
            <a:r>
              <a:rPr lang="mr-IN" smtClean="0"/>
              <a:t>PHYS 1444-002, Fall 2017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14</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1033" name="Equation" r:id="rId4" imgW="774700" imgH="190500" progId="Equation.DSMT4">
                  <p:embed/>
                </p:oleObj>
              </mc:Choice>
              <mc:Fallback>
                <p:oleObj name="Equation" r:id="rId4" imgW="7747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1034"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1035" name="Equation" r:id="rId8" imgW="266700" imgH="152400" progId="Equation.DSMT4">
                  <p:embed/>
                </p:oleObj>
              </mc:Choice>
              <mc:Fallback>
                <p:oleObj name="Equation" r:id="rId8" imgW="2667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1036" name="Equation" r:id="rId10" imgW="546100" imgH="190500" progId="Equation.DSMT4">
                  <p:embed/>
                </p:oleObj>
              </mc:Choice>
              <mc:Fallback>
                <p:oleObj name="Equation" r:id="rId10" imgW="546100" imgH="190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1037" name="Equation" r:id="rId12" imgW="736600" imgH="254000" progId="Equation.DSMT4">
                  <p:embed/>
                </p:oleObj>
              </mc:Choice>
              <mc:Fallback>
                <p:oleObj name="Equation" r:id="rId12" imgW="7366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1038" name="Equation" r:id="rId14" imgW="482400" imgH="203040" progId="Equation.DSMT4">
                  <p:embed/>
                </p:oleObj>
              </mc:Choice>
              <mc:Fallback>
                <p:oleObj name="Equation" r:id="rId14" imgW="482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1039" name="Equation" r:id="rId16" imgW="901700" imgH="342900" progId="Equation.DSMT4">
                  <p:embed/>
                </p:oleObj>
              </mc:Choice>
              <mc:Fallback>
                <p:oleObj name="Equation" r:id="rId16" imgW="901700" imgH="3429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1040" name="Equation" r:id="rId18" imgW="1003300" imgH="342900" progId="Equation.DSMT4">
                  <p:embed/>
                </p:oleObj>
              </mc:Choice>
              <mc:Fallback>
                <p:oleObj name="Equation" r:id="rId18" imgW="10033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1041" name="Equation" r:id="rId20" imgW="1003300" imgH="317500" progId="Equation.DSMT4">
                  <p:embed/>
                </p:oleObj>
              </mc:Choice>
              <mc:Fallback>
                <p:oleObj name="Equation" r:id="rId20" imgW="1003300" imgH="317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1042" name="Equation" r:id="rId22" imgW="381000" imgH="228600" progId="Equation.DSMT4">
                  <p:embed/>
                </p:oleObj>
              </mc:Choice>
              <mc:Fallback>
                <p:oleObj name="Equation" r:id="rId22" imgW="3810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pic>
        <p:nvPicPr>
          <p:cNvPr id="2" name="Picture 1"/>
          <p:cNvPicPr>
            <a:picLocks noChangeAspect="1"/>
          </p:cNvPicPr>
          <p:nvPr/>
        </p:nvPicPr>
        <p:blipFill>
          <a:blip r:embed="rId24"/>
          <a:stretch>
            <a:fillRect/>
          </a:stretch>
        </p:blipFill>
        <p:spPr>
          <a:xfrm>
            <a:off x="1295400" y="5118623"/>
            <a:ext cx="917341" cy="445565"/>
          </a:xfrm>
          <a:prstGeom prst="rect">
            <a:avLst/>
          </a:prstGeom>
        </p:spPr>
      </p:pic>
    </p:spTree>
    <p:extLst>
      <p:ext uri="{BB962C8B-B14F-4D97-AF65-F5344CB8AC3E}">
        <p14:creationId xmlns:p14="http://schemas.microsoft.com/office/powerpoint/2010/main" val="50264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Nov. 6,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762000"/>
          </a:xfrm>
        </p:spPr>
        <p:txBody>
          <a:bodyPr/>
          <a:lstStyle/>
          <a:p>
            <a:r>
              <a:rPr lang="en-US" sz="4800" b="1">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838200" y="762000"/>
            <a:ext cx="8039100" cy="5181600"/>
          </a:xfrm>
        </p:spPr>
        <p:txBody>
          <a:bodyPr/>
          <a:lstStyle/>
          <a:p>
            <a:r>
              <a:rPr lang="en-US" sz="3600" dirty="0" smtClean="0"/>
              <a:t>Reading assignments</a:t>
            </a:r>
          </a:p>
          <a:p>
            <a:pPr lvl="1"/>
            <a:r>
              <a:rPr lang="en-US" sz="3200" dirty="0" smtClean="0"/>
              <a:t>CH27.6, </a:t>
            </a:r>
            <a:r>
              <a:rPr lang="en-US" sz="3200" dirty="0"/>
              <a:t>8</a:t>
            </a:r>
            <a:r>
              <a:rPr lang="en-US" sz="3200" dirty="0" smtClean="0"/>
              <a:t> and 9</a:t>
            </a: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Nov. 6,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3</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942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942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42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a:t>
            </a:r>
            <a:r>
              <a:rPr lang="en-US" sz="2400" dirty="0" smtClean="0"/>
              <a:t>North </a:t>
            </a:r>
            <a:r>
              <a:rPr lang="en-US" sz="2400" dirty="0"/>
              <a:t>and </a:t>
            </a:r>
            <a:r>
              <a:rPr lang="en-US" sz="2400" dirty="0" smtClean="0"/>
              <a:t>South </a:t>
            </a:r>
            <a:r>
              <a:rPr lang="en-US" sz="2400" dirty="0"/>
              <a:t>poles</a:t>
            </a:r>
          </a:p>
          <a:p>
            <a:pPr lvl="2">
              <a:lnSpc>
                <a:spcPct val="90000"/>
              </a:lnSpc>
            </a:pPr>
            <a:r>
              <a:rPr lang="en-US" sz="2000" dirty="0"/>
              <a:t>The pole that points to </a:t>
            </a:r>
            <a:r>
              <a:rPr lang="en-US" sz="2000" dirty="0" smtClean="0"/>
              <a:t>the geographical </a:t>
            </a:r>
            <a:r>
              <a:rPr lang="en-US" sz="2000" dirty="0"/>
              <a:t>N</a:t>
            </a:r>
            <a:r>
              <a:rPr lang="en-US" sz="2000" dirty="0" smtClean="0"/>
              <a:t>orth </a:t>
            </a:r>
            <a:r>
              <a:rPr lang="en-US" sz="2000" dirty="0"/>
              <a:t>is the </a:t>
            </a:r>
            <a:r>
              <a:rPr lang="en-US" sz="2000" dirty="0" smtClean="0"/>
              <a:t>North </a:t>
            </a:r>
            <a:r>
              <a:rPr lang="en-US" sz="2000" dirty="0"/>
              <a:t>pole and the other is the </a:t>
            </a:r>
            <a:r>
              <a:rPr lang="en-US" sz="2000" dirty="0" smtClean="0"/>
              <a:t>South </a:t>
            </a:r>
            <a:r>
              <a:rPr lang="en-US" sz="2000" dirty="0"/>
              <a:t>pole</a:t>
            </a:r>
          </a:p>
          <a:p>
            <a:pPr lvl="3">
              <a:lnSpc>
                <a:spcPct val="90000"/>
              </a:lnSpc>
            </a:pPr>
            <a:r>
              <a:rPr lang="en-US" sz="1800" dirty="0"/>
              <a:t>Principle of </a:t>
            </a:r>
            <a:r>
              <a:rPr lang="en-US" sz="1800" dirty="0" smtClean="0"/>
              <a:t>compass (used in China since 206BC)</a:t>
            </a:r>
            <a:endParaRPr lang="en-US" sz="1800" dirty="0"/>
          </a:p>
          <a:p>
            <a:pPr lvl="1">
              <a:lnSpc>
                <a:spcPct val="90000"/>
              </a:lnSpc>
            </a:pPr>
            <a:r>
              <a:rPr lang="en-US" sz="2400" dirty="0"/>
              <a:t>These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Tree>
    <p:extLst>
      <p:ext uri="{BB962C8B-B14F-4D97-AF65-F5344CB8AC3E}">
        <p14:creationId xmlns:p14="http://schemas.microsoft.com/office/powerpoint/2010/main" val="161419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6,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4</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044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044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045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a:t>
            </a:r>
            <a:r>
              <a:rPr lang="en-US" sz="2400" dirty="0" smtClean="0"/>
              <a:t>isolated, </a:t>
            </a:r>
            <a:r>
              <a:rPr lang="en-US" sz="2400" dirty="0"/>
              <a:t>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64536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Nov. 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5</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t>
            </a:r>
            <a:r>
              <a:rPr lang="en-US" sz="2000" dirty="0" smtClean="0">
                <a:solidFill>
                  <a:srgbClr val="660066"/>
                </a:solidFill>
                <a:latin typeface="Arial Narrow" charset="0"/>
                <a:ea typeface="ＭＳ Ｐゴシック" charset="-128"/>
              </a:rPr>
              <a:t>the </a:t>
            </a:r>
            <a:r>
              <a:rPr lang="en-US" sz="2000" dirty="0">
                <a:solidFill>
                  <a:srgbClr val="660066"/>
                </a:solidFill>
                <a:latin typeface="Arial Narrow" charset="0"/>
                <a:ea typeface="ＭＳ Ｐゴシック" charset="-128"/>
              </a:rPr>
              <a:t>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147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147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147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78187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6</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249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249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249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a:t>
            </a:r>
            <a:r>
              <a:rPr lang="en-US" sz="2800" dirty="0" smtClean="0"/>
              <a:t>North </a:t>
            </a:r>
            <a:r>
              <a:rPr lang="en-US" sz="2800" dirty="0"/>
              <a:t>pole has to have?</a:t>
            </a:r>
          </a:p>
          <a:p>
            <a:pPr lvl="1">
              <a:lnSpc>
                <a:spcPct val="80000"/>
              </a:lnSpc>
            </a:pPr>
            <a:r>
              <a:rPr lang="en-US" sz="2400" dirty="0"/>
              <a:t>Magnetic </a:t>
            </a:r>
            <a:r>
              <a:rPr lang="en-US" sz="2400" dirty="0" smtClean="0"/>
              <a:t>South </a:t>
            </a:r>
            <a:r>
              <a:rPr lang="en-US" sz="2400" dirty="0"/>
              <a:t>pole.  What?  How do you know that?</a:t>
            </a:r>
          </a:p>
          <a:p>
            <a:pPr lvl="1">
              <a:lnSpc>
                <a:spcPct val="80000"/>
              </a:lnSpc>
            </a:pPr>
            <a:r>
              <a:rPr lang="en-US" sz="2400" dirty="0"/>
              <a:t>Since the magnetic </a:t>
            </a:r>
            <a:r>
              <a:rPr lang="en-US" sz="2400" dirty="0" smtClean="0"/>
              <a:t>North </a:t>
            </a:r>
            <a:r>
              <a:rPr lang="en-US" sz="2400" dirty="0"/>
              <a:t>pole points to the geographic </a:t>
            </a:r>
            <a:r>
              <a:rPr lang="en-US" sz="2400" dirty="0" smtClean="0"/>
              <a:t>North</a:t>
            </a:r>
            <a:r>
              <a:rPr lang="en-US" sz="2400" dirty="0"/>
              <a:t>, the geographic north must have magnetic south pole</a:t>
            </a:r>
          </a:p>
          <a:p>
            <a:pPr lvl="2">
              <a:lnSpc>
                <a:spcPct val="80000"/>
              </a:lnSpc>
            </a:pPr>
            <a:r>
              <a:rPr lang="en-US" sz="2000" dirty="0"/>
              <a:t>The pole in the </a:t>
            </a:r>
            <a:r>
              <a:rPr lang="en-US" sz="2000" dirty="0" smtClean="0"/>
              <a:t>North </a:t>
            </a:r>
            <a:r>
              <a:rPr lang="en-US" sz="2000" dirty="0"/>
              <a:t>is still called geomagnetic </a:t>
            </a:r>
            <a:r>
              <a:rPr lang="en-US" sz="2000" dirty="0" smtClean="0"/>
              <a:t>North </a:t>
            </a:r>
            <a:r>
              <a:rPr lang="en-US" sz="2000" dirty="0"/>
              <a:t>pole just because it is in the </a:t>
            </a:r>
            <a:r>
              <a:rPr lang="en-US" sz="2000" dirty="0" smtClean="0"/>
              <a:t>North</a:t>
            </a:r>
            <a:endParaRPr lang="en-US" sz="2000" dirty="0"/>
          </a:p>
          <a:p>
            <a:pPr lvl="1">
              <a:lnSpc>
                <a:spcPct val="80000"/>
              </a:lnSpc>
            </a:pPr>
            <a:r>
              <a:rPr lang="en-US" sz="2400" dirty="0"/>
              <a:t>Similarly, </a:t>
            </a:r>
            <a:r>
              <a:rPr lang="en-US" sz="2400" dirty="0" smtClean="0"/>
              <a:t>South </a:t>
            </a:r>
            <a:r>
              <a:rPr lang="en-US" sz="2400" dirty="0"/>
              <a:t>pole has magnetic </a:t>
            </a:r>
            <a:r>
              <a:rPr lang="en-US" sz="2400" dirty="0" smtClean="0"/>
              <a:t>North </a:t>
            </a:r>
            <a:r>
              <a:rPr lang="en-US" sz="2400" dirty="0"/>
              <a:t>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 is in </a:t>
            </a:r>
            <a:r>
              <a:rPr lang="en-US" dirty="0" smtClean="0">
                <a:solidFill>
                  <a:srgbClr val="660066"/>
                </a:solidFill>
                <a:latin typeface="Arial Narrow" charset="0"/>
                <a:ea typeface="ＭＳ Ｐゴシック" charset="-128"/>
              </a:rPr>
              <a:t>Northern </a:t>
            </a:r>
            <a:r>
              <a:rPr lang="en-US" dirty="0">
                <a:solidFill>
                  <a:srgbClr val="660066"/>
                </a:solidFill>
                <a:latin typeface="Arial Narrow" charset="0"/>
                <a:ea typeface="ＭＳ Ｐゴシック" charset="-128"/>
              </a:rPr>
              <a:t>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a:t>
            </a:r>
            <a:r>
              <a:rPr lang="en-US" dirty="0" smtClean="0">
                <a:solidFill>
                  <a:srgbClr val="660066"/>
                </a:solidFill>
                <a:latin typeface="Arial Narrow" charset="0"/>
                <a:ea typeface="ＭＳ Ｐゴシック" charset="-128"/>
              </a:rPr>
              <a:t>East of the </a:t>
            </a:r>
            <a:r>
              <a:rPr lang="en-US" dirty="0">
                <a:solidFill>
                  <a:srgbClr val="660066"/>
                </a:solidFill>
                <a:latin typeface="Arial Narrow" charset="0"/>
                <a:ea typeface="ＭＳ Ｐゴシック" charset="-128"/>
              </a:rPr>
              <a:t>true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t>
            </a:r>
            <a:r>
              <a:rPr lang="en-US" b="1" u="sng" dirty="0">
                <a:solidFill>
                  <a:srgbClr val="FF0000"/>
                </a:solidFill>
                <a:latin typeface="Arial Narrow" charset="0"/>
                <a:ea typeface="ＭＳ Ｐゴシック" charset="-128"/>
                <a:sym typeface="Wingdings" charset="2"/>
              </a:rPr>
              <a:t>angle dip</a:t>
            </a:r>
            <a:endParaRPr lang="en-US" b="1" u="sng" dirty="0">
              <a:solidFill>
                <a:srgbClr val="FF0000"/>
              </a:solidFill>
              <a:latin typeface="Arial Narrow" charset="0"/>
              <a:ea typeface="ＭＳ Ｐゴシック" charset="-128"/>
            </a:endParaRPr>
          </a:p>
        </p:txBody>
      </p:sp>
    </p:spTree>
    <p:extLst>
      <p:ext uri="{BB962C8B-B14F-4D97-AF65-F5344CB8AC3E}">
        <p14:creationId xmlns:p14="http://schemas.microsoft.com/office/powerpoint/2010/main" val="132886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7</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52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52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52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3810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extLst>
      <p:ext uri="{BB962C8B-B14F-4D97-AF65-F5344CB8AC3E}">
        <p14:creationId xmlns:p14="http://schemas.microsoft.com/office/powerpoint/2010/main" val="33879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8</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733800" y="2133600"/>
            <a:ext cx="5715000" cy="457200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454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454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454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extLst>
      <p:ext uri="{BB962C8B-B14F-4D97-AF65-F5344CB8AC3E}">
        <p14:creationId xmlns:p14="http://schemas.microsoft.com/office/powerpoint/2010/main" val="118860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Nov. 6, 2017</a:t>
            </a:r>
            <a:endParaRPr lang="en-US"/>
          </a:p>
        </p:txBody>
      </p:sp>
      <p:sp>
        <p:nvSpPr>
          <p:cNvPr id="11" name="Footer Placeholder 4"/>
          <p:cNvSpPr>
            <a:spLocks noGrp="1"/>
          </p:cNvSpPr>
          <p:nvPr>
            <p:ph type="ftr" sz="quarter" idx="11"/>
          </p:nvPr>
        </p:nvSpPr>
        <p:spPr/>
        <p:txBody>
          <a:bodyPr/>
          <a:lstStyle/>
          <a:p>
            <a:r>
              <a:rPr lang="mr-IN" smtClean="0"/>
              <a:t>PHYS 1444-002, Fall 2017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9</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556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556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557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t>
            </a:r>
            <a:r>
              <a:rPr lang="en-US" sz="2400" dirty="0" smtClean="0"/>
              <a:t>the </a:t>
            </a:r>
            <a:r>
              <a:rPr lang="en-US" sz="2400" dirty="0"/>
              <a:t>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94664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39908</TotalTime>
  <Words>1827</Words>
  <Application>Microsoft Macintosh PowerPoint</Application>
  <PresentationFormat>On-screen Show (4:3)</PresentationFormat>
  <Paragraphs>176</Paragraphs>
  <Slides>14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 Narrow</vt:lpstr>
      <vt:lpstr>Monotype Corsiva</vt:lpstr>
      <vt:lpstr>ＭＳ Ｐゴシック</vt:lpstr>
      <vt:lpstr>Symbol</vt:lpstr>
      <vt:lpstr>Times New Roman</vt:lpstr>
      <vt:lpstr>Wingdings</vt:lpstr>
      <vt:lpstr>phys1443-spring02</vt:lpstr>
      <vt:lpstr>Equation</vt:lpstr>
      <vt:lpstr>PHYS 1444 – Section 002 Lecture #17</vt:lpstr>
      <vt:lpstr>Announcements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803</cp:revision>
  <dcterms:created xsi:type="dcterms:W3CDTF">2012-01-19T04:21:20Z</dcterms:created>
  <dcterms:modified xsi:type="dcterms:W3CDTF">2017-11-06T21:33:05Z</dcterms:modified>
</cp:coreProperties>
</file>