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503" r:id="rId2"/>
    <p:sldId id="482" r:id="rId3"/>
    <p:sldId id="708" r:id="rId4"/>
    <p:sldId id="709" r:id="rId5"/>
    <p:sldId id="710" r:id="rId6"/>
    <p:sldId id="711" r:id="rId7"/>
    <p:sldId id="712" r:id="rId8"/>
    <p:sldId id="713" r:id="rId9"/>
    <p:sldId id="714" r:id="rId10"/>
    <p:sldId id="715" r:id="rId11"/>
    <p:sldId id="716" r:id="rId12"/>
    <p:sldId id="717" r:id="rId13"/>
    <p:sldId id="718" r:id="rId14"/>
    <p:sldId id="719" r:id="rId15"/>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3C5A77"/>
    <a:srgbClr val="660066"/>
    <a:srgbClr val="FFFFCC"/>
    <a:srgbClr val="CC6600"/>
    <a:srgbClr val="FF0066"/>
    <a:srgbClr val="CC00CC"/>
    <a:srgbClr val="0033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63"/>
    <p:restoredTop sz="86402"/>
  </p:normalViewPr>
  <p:slideViewPr>
    <p:cSldViewPr>
      <p:cViewPr varScale="1">
        <p:scale>
          <a:sx n="126" d="100"/>
          <a:sy n="126" d="100"/>
        </p:scale>
        <p:origin x="192" y="344"/>
      </p:cViewPr>
      <p:guideLst>
        <p:guide orient="horz" pos="2160"/>
        <p:guide pos="2880"/>
      </p:guideLst>
    </p:cSldViewPr>
  </p:slideViewPr>
  <p:outlineViewPr>
    <p:cViewPr>
      <p:scale>
        <a:sx n="33" d="100"/>
        <a:sy n="33" d="100"/>
      </p:scale>
      <p:origin x="0" y="-3584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21.wmf"/><Relationship Id="rId3" Type="http://schemas.openxmlformats.org/officeDocument/2006/relationships/image" Target="../media/image2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5.wmf"/><Relationship Id="rId4" Type="http://schemas.openxmlformats.org/officeDocument/2006/relationships/image" Target="../media/image26.wmf"/><Relationship Id="rId5" Type="http://schemas.openxmlformats.org/officeDocument/2006/relationships/image" Target="../media/image27.wmf"/><Relationship Id="rId1" Type="http://schemas.openxmlformats.org/officeDocument/2006/relationships/image" Target="../media/image23.wmf"/><Relationship Id="rId2" Type="http://schemas.openxmlformats.org/officeDocument/2006/relationships/image" Target="../media/image24.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6.wmf"/><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 Type="http://schemas.openxmlformats.org/officeDocument/2006/relationships/image" Target="../media/image30.wmf"/><Relationship Id="rId2" Type="http://schemas.openxmlformats.org/officeDocument/2006/relationships/image" Target="../media/image3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1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6.wmf"/><Relationship Id="rId4" Type="http://schemas.openxmlformats.org/officeDocument/2006/relationships/image" Target="../media/image17.wmf"/><Relationship Id="rId5" Type="http://schemas.openxmlformats.org/officeDocument/2006/relationships/image" Target="../media/image18.wmf"/><Relationship Id="rId1" Type="http://schemas.openxmlformats.org/officeDocument/2006/relationships/image" Target="../media/image2.wmf"/><Relationship Id="rId2"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a:t>
            </a:fld>
            <a:endParaRPr lang="en-US"/>
          </a:p>
        </p:txBody>
      </p:sp>
    </p:spTree>
    <p:extLst>
      <p:ext uri="{BB962C8B-B14F-4D97-AF65-F5344CB8AC3E}">
        <p14:creationId xmlns:p14="http://schemas.microsoft.com/office/powerpoint/2010/main" val="1587334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1687535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9</a:t>
            </a:fld>
            <a:endParaRPr lang="en-US"/>
          </a:p>
        </p:txBody>
      </p:sp>
    </p:spTree>
    <p:extLst>
      <p:ext uri="{BB962C8B-B14F-4D97-AF65-F5344CB8AC3E}">
        <p14:creationId xmlns:p14="http://schemas.microsoft.com/office/powerpoint/2010/main" val="2113678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smtClean="0"/>
              <a:t>Monday, Nov. 6, 2017</a:t>
            </a:r>
            <a:endParaRPr lang="en-US"/>
          </a:p>
        </p:txBody>
      </p:sp>
      <p:sp>
        <p:nvSpPr>
          <p:cNvPr id="6" name="Rectangle 5"/>
          <p:cNvSpPr>
            <a:spLocks noGrp="1" noChangeArrowheads="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Nov. 6, 2017</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Nov. 6, 2017</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Monday, Nov. 6, 2017</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Nov. 6, 2017</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smtClean="0"/>
              <a:t>Monday, Nov. 6, 2017</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smtClean="0"/>
              <a:t>Monday, Nov. 6, 2017</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Monday, Nov. 6, 2017</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smtClean="0"/>
              <a:t>Monday, Nov. 6, 2017</a:t>
            </a:r>
            <a:endParaRPr lang="en-US"/>
          </a:p>
        </p:txBody>
      </p:sp>
      <p:sp>
        <p:nvSpPr>
          <p:cNvPr id="4" name="Footer Placeholder 3"/>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smtClean="0"/>
              <a:t>Monday, Nov. 6, 2017</a:t>
            </a:r>
            <a:endParaRPr lang="en-US"/>
          </a:p>
        </p:txBody>
      </p:sp>
      <p:sp>
        <p:nvSpPr>
          <p:cNvPr id="3" name="Footer Placeholder 2"/>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Monday, Nov. 6, 2017</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Monday, Nov. 6, 2017</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mr-IN" smtClean="0"/>
              <a:t>PHYS 1444-002, Fall 2017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smtClean="0"/>
              <a:t>Monday, Nov. 6, 2017</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mr-IN" smtClean="0"/>
              <a:t>PHYS 1444-002, Fall 2017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2.bin"/><Relationship Id="rId4" Type="http://schemas.openxmlformats.org/officeDocument/2006/relationships/image" Target="../media/image2.wmf"/><Relationship Id="rId5" Type="http://schemas.openxmlformats.org/officeDocument/2006/relationships/oleObject" Target="../embeddings/oleObject23.bin"/><Relationship Id="rId6" Type="http://schemas.openxmlformats.org/officeDocument/2006/relationships/oleObject" Target="../embeddings/oleObject24.bin"/><Relationship Id="rId7" Type="http://schemas.openxmlformats.org/officeDocument/2006/relationships/oleObject" Target="../embeddings/oleObject25.bin"/><Relationship Id="rId8" Type="http://schemas.openxmlformats.org/officeDocument/2006/relationships/image" Target="../media/image14.w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1" Type="http://schemas.openxmlformats.org/officeDocument/2006/relationships/oleObject" Target="../embeddings/oleObject31.bin"/><Relationship Id="rId12" Type="http://schemas.openxmlformats.org/officeDocument/2006/relationships/image" Target="../media/image17.wmf"/><Relationship Id="rId13" Type="http://schemas.openxmlformats.org/officeDocument/2006/relationships/oleObject" Target="../embeddings/oleObject32.bin"/><Relationship Id="rId14" Type="http://schemas.openxmlformats.org/officeDocument/2006/relationships/image" Target="../media/image18.wmf"/><Relationship Id="rId15" Type="http://schemas.openxmlformats.org/officeDocument/2006/relationships/image" Target="../media/image19.emf"/><Relationship Id="rId16" Type="http://schemas.openxmlformats.org/officeDocument/2006/relationships/image" Target="../media/image20.emf"/><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oleObject" Target="../embeddings/oleObject26.bin"/><Relationship Id="rId4" Type="http://schemas.openxmlformats.org/officeDocument/2006/relationships/image" Target="../media/image2.wmf"/><Relationship Id="rId5" Type="http://schemas.openxmlformats.org/officeDocument/2006/relationships/oleObject" Target="../embeddings/oleObject27.bin"/><Relationship Id="rId6" Type="http://schemas.openxmlformats.org/officeDocument/2006/relationships/oleObject" Target="../embeddings/oleObject28.bin"/><Relationship Id="rId7" Type="http://schemas.openxmlformats.org/officeDocument/2006/relationships/oleObject" Target="../embeddings/oleObject29.bin"/><Relationship Id="rId8" Type="http://schemas.openxmlformats.org/officeDocument/2006/relationships/image" Target="../media/image15.wmf"/><Relationship Id="rId9" Type="http://schemas.openxmlformats.org/officeDocument/2006/relationships/oleObject" Target="../embeddings/oleObject30.bin"/><Relationship Id="rId10" Type="http://schemas.openxmlformats.org/officeDocument/2006/relationships/image" Target="../media/image16.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3.bin"/><Relationship Id="rId4" Type="http://schemas.openxmlformats.org/officeDocument/2006/relationships/image" Target="../media/image2.wmf"/><Relationship Id="rId5" Type="http://schemas.openxmlformats.org/officeDocument/2006/relationships/oleObject" Target="../embeddings/oleObject34.bin"/><Relationship Id="rId6" Type="http://schemas.openxmlformats.org/officeDocument/2006/relationships/oleObject" Target="../embeddings/oleObject35.bin"/><Relationship Id="rId7" Type="http://schemas.openxmlformats.org/officeDocument/2006/relationships/oleObject" Target="../embeddings/oleObject36.bin"/><Relationship Id="rId8" Type="http://schemas.openxmlformats.org/officeDocument/2006/relationships/image" Target="../media/image21.wmf"/><Relationship Id="rId9" Type="http://schemas.openxmlformats.org/officeDocument/2006/relationships/oleObject" Target="../embeddings/oleObject37.bin"/><Relationship Id="rId10" Type="http://schemas.openxmlformats.org/officeDocument/2006/relationships/image" Target="../media/image22.w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1" Type="http://schemas.openxmlformats.org/officeDocument/2006/relationships/image" Target="../media/image26.wmf"/><Relationship Id="rId12" Type="http://schemas.openxmlformats.org/officeDocument/2006/relationships/oleObject" Target="../embeddings/oleObject42.bin"/><Relationship Id="rId13" Type="http://schemas.openxmlformats.org/officeDocument/2006/relationships/image" Target="../media/image27.wmf"/><Relationship Id="rId14" Type="http://schemas.openxmlformats.org/officeDocument/2006/relationships/image" Target="../media/image19.emf"/><Relationship Id="rId15" Type="http://schemas.openxmlformats.org/officeDocument/2006/relationships/image" Target="../media/image29.emf"/><Relationship Id="rId1" Type="http://schemas.openxmlformats.org/officeDocument/2006/relationships/vmlDrawing" Target="../drawings/vmlDrawing11.vml"/><Relationship Id="rId2" Type="http://schemas.openxmlformats.org/officeDocument/2006/relationships/slideLayout" Target="../slideLayouts/slideLayout2.xml"/><Relationship Id="rId3" Type="http://schemas.openxmlformats.org/officeDocument/2006/relationships/image" Target="../media/image28.jpeg"/><Relationship Id="rId4" Type="http://schemas.openxmlformats.org/officeDocument/2006/relationships/oleObject" Target="../embeddings/oleObject38.bin"/><Relationship Id="rId5" Type="http://schemas.openxmlformats.org/officeDocument/2006/relationships/image" Target="../media/image23.wmf"/><Relationship Id="rId6" Type="http://schemas.openxmlformats.org/officeDocument/2006/relationships/oleObject" Target="../embeddings/oleObject39.bin"/><Relationship Id="rId7" Type="http://schemas.openxmlformats.org/officeDocument/2006/relationships/image" Target="../media/image24.wmf"/><Relationship Id="rId8" Type="http://schemas.openxmlformats.org/officeDocument/2006/relationships/oleObject" Target="../embeddings/oleObject40.bin"/><Relationship Id="rId9" Type="http://schemas.openxmlformats.org/officeDocument/2006/relationships/image" Target="../media/image25.wmf"/><Relationship Id="rId10" Type="http://schemas.openxmlformats.org/officeDocument/2006/relationships/oleObject" Target="../embeddings/oleObject41.bin"/></Relationships>
</file>

<file path=ppt/slides/_rels/slide14.xml.rels><?xml version="1.0" encoding="UTF-8" standalone="yes"?>
<Relationships xmlns="http://schemas.openxmlformats.org/package/2006/relationships"><Relationship Id="rId9" Type="http://schemas.openxmlformats.org/officeDocument/2006/relationships/image" Target="../media/image32.png"/><Relationship Id="rId20" Type="http://schemas.openxmlformats.org/officeDocument/2006/relationships/oleObject" Target="../embeddings/oleObject51.bin"/><Relationship Id="rId21" Type="http://schemas.openxmlformats.org/officeDocument/2006/relationships/image" Target="../media/image38.png"/><Relationship Id="rId22" Type="http://schemas.openxmlformats.org/officeDocument/2006/relationships/oleObject" Target="../embeddings/oleObject52.bin"/><Relationship Id="rId23" Type="http://schemas.openxmlformats.org/officeDocument/2006/relationships/image" Target="../media/image39.png"/><Relationship Id="rId24" Type="http://schemas.openxmlformats.org/officeDocument/2006/relationships/oleObject" Target="../embeddings/oleObject53.bin"/><Relationship Id="rId25" Type="http://schemas.openxmlformats.org/officeDocument/2006/relationships/image" Target="../media/image40.png"/><Relationship Id="rId10" Type="http://schemas.openxmlformats.org/officeDocument/2006/relationships/oleObject" Target="../embeddings/oleObject46.bin"/><Relationship Id="rId11" Type="http://schemas.openxmlformats.org/officeDocument/2006/relationships/image" Target="../media/image33.png"/><Relationship Id="rId12" Type="http://schemas.openxmlformats.org/officeDocument/2006/relationships/oleObject" Target="../embeddings/oleObject47.bin"/><Relationship Id="rId13" Type="http://schemas.openxmlformats.org/officeDocument/2006/relationships/image" Target="../media/image34.png"/><Relationship Id="rId14" Type="http://schemas.openxmlformats.org/officeDocument/2006/relationships/oleObject" Target="../embeddings/oleObject48.bin"/><Relationship Id="rId15" Type="http://schemas.openxmlformats.org/officeDocument/2006/relationships/image" Target="../media/image35.png"/><Relationship Id="rId16" Type="http://schemas.openxmlformats.org/officeDocument/2006/relationships/oleObject" Target="../embeddings/oleObject49.bin"/><Relationship Id="rId17" Type="http://schemas.openxmlformats.org/officeDocument/2006/relationships/image" Target="../media/image36.wmf"/><Relationship Id="rId18" Type="http://schemas.openxmlformats.org/officeDocument/2006/relationships/oleObject" Target="../embeddings/oleObject50.bin"/><Relationship Id="rId19" Type="http://schemas.openxmlformats.org/officeDocument/2006/relationships/image" Target="../media/image37.png"/><Relationship Id="rId1" Type="http://schemas.openxmlformats.org/officeDocument/2006/relationships/vmlDrawing" Target="../drawings/vmlDrawing12.vml"/><Relationship Id="rId2" Type="http://schemas.openxmlformats.org/officeDocument/2006/relationships/slideLayout" Target="../slideLayouts/slideLayout2.xml"/><Relationship Id="rId3" Type="http://schemas.openxmlformats.org/officeDocument/2006/relationships/image" Target="../media/image41.jpeg"/><Relationship Id="rId4" Type="http://schemas.openxmlformats.org/officeDocument/2006/relationships/oleObject" Target="../embeddings/oleObject43.bin"/><Relationship Id="rId5" Type="http://schemas.openxmlformats.org/officeDocument/2006/relationships/image" Target="../media/image30.wmf"/><Relationship Id="rId6" Type="http://schemas.openxmlformats.org/officeDocument/2006/relationships/oleObject" Target="../embeddings/oleObject44.bin"/><Relationship Id="rId7" Type="http://schemas.openxmlformats.org/officeDocument/2006/relationships/image" Target="../media/image31.png"/><Relationship Id="rId8" Type="http://schemas.openxmlformats.org/officeDocument/2006/relationships/oleObject" Target="../embeddings/oleObject45.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wmf"/><Relationship Id="rId5" Type="http://schemas.openxmlformats.org/officeDocument/2006/relationships/oleObject" Target="../embeddings/oleObject2.bin"/><Relationship Id="rId6" Type="http://schemas.openxmlformats.org/officeDocument/2006/relationships/oleObject" Target="../embeddings/oleObject3.bin"/><Relationship Id="rId7" Type="http://schemas.openxmlformats.org/officeDocument/2006/relationships/image" Target="../media/image3.jpe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oleObject" Target="../embeddings/oleObject4.bin"/><Relationship Id="rId5" Type="http://schemas.openxmlformats.org/officeDocument/2006/relationships/image" Target="../media/image2.wmf"/><Relationship Id="rId6" Type="http://schemas.openxmlformats.org/officeDocument/2006/relationships/oleObject" Target="../embeddings/oleObject5.bin"/><Relationship Id="rId7" Type="http://schemas.openxmlformats.org/officeDocument/2006/relationships/oleObject" Target="../embeddings/oleObject6.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oleObject" Target="../embeddings/oleObject7.bin"/><Relationship Id="rId5" Type="http://schemas.openxmlformats.org/officeDocument/2006/relationships/image" Target="../media/image2.wmf"/><Relationship Id="rId6" Type="http://schemas.openxmlformats.org/officeDocument/2006/relationships/oleObject" Target="../embeddings/oleObject8.bin"/><Relationship Id="rId7" Type="http://schemas.openxmlformats.org/officeDocument/2006/relationships/oleObject" Target="../embeddings/oleObject9.bin"/><Relationship Id="rId8" Type="http://schemas.openxmlformats.org/officeDocument/2006/relationships/image" Target="../media/image6.jpe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oleObject" Target="../embeddings/oleObject10.bin"/><Relationship Id="rId5" Type="http://schemas.openxmlformats.org/officeDocument/2006/relationships/image" Target="../media/image2.wmf"/><Relationship Id="rId6" Type="http://schemas.openxmlformats.org/officeDocument/2006/relationships/oleObject" Target="../embeddings/oleObject11.bin"/><Relationship Id="rId7" Type="http://schemas.openxmlformats.org/officeDocument/2006/relationships/oleObject" Target="../embeddings/oleObject12.bin"/><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oleObject" Target="../embeddings/oleObject13.bin"/><Relationship Id="rId5" Type="http://schemas.openxmlformats.org/officeDocument/2006/relationships/image" Target="../media/image2.wmf"/><Relationship Id="rId6" Type="http://schemas.openxmlformats.org/officeDocument/2006/relationships/oleObject" Target="../embeddings/oleObject14.bin"/><Relationship Id="rId7" Type="http://schemas.openxmlformats.org/officeDocument/2006/relationships/oleObject" Target="../embeddings/oleObject15.bin"/><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oleObject" Target="../embeddings/oleObject16.bin"/><Relationship Id="rId6" Type="http://schemas.openxmlformats.org/officeDocument/2006/relationships/image" Target="../media/image2.wmf"/><Relationship Id="rId7" Type="http://schemas.openxmlformats.org/officeDocument/2006/relationships/oleObject" Target="../embeddings/oleObject17.bin"/><Relationship Id="rId8" Type="http://schemas.openxmlformats.org/officeDocument/2006/relationships/oleObject" Target="../embeddings/oleObject18.bin"/><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11.jpeg"/><Relationship Id="rId5" Type="http://schemas.openxmlformats.org/officeDocument/2006/relationships/oleObject" Target="../embeddings/oleObject19.bin"/><Relationship Id="rId6" Type="http://schemas.openxmlformats.org/officeDocument/2006/relationships/image" Target="../media/image2.wmf"/><Relationship Id="rId7" Type="http://schemas.openxmlformats.org/officeDocument/2006/relationships/oleObject" Target="../embeddings/oleObject20.bin"/><Relationship Id="rId8" Type="http://schemas.openxmlformats.org/officeDocument/2006/relationships/oleObject" Target="../embeddings/oleObject21.bin"/><Relationship Id="rId9" Type="http://schemas.openxmlformats.org/officeDocument/2006/relationships/image" Target="../media/image12.jpeg"/><Relationship Id="rId10" Type="http://schemas.openxmlformats.org/officeDocument/2006/relationships/image" Target="../media/image13.jpeg"/><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Monday, Nov. 6, 2017</a:t>
            </a:r>
            <a:endParaRPr lang="en-US"/>
          </a:p>
        </p:txBody>
      </p:sp>
      <p:sp>
        <p:nvSpPr>
          <p:cNvPr id="7" name="Rectangle 5"/>
          <p:cNvSpPr>
            <a:spLocks noGrp="1" noChangeArrowheads="1"/>
          </p:cNvSpPr>
          <p:nvPr>
            <p:ph type="ftr" sz="quarter" idx="11"/>
          </p:nvPr>
        </p:nvSpPr>
        <p:spPr/>
        <p:txBody>
          <a:bodyPr/>
          <a:lstStyle/>
          <a:p>
            <a:pPr>
              <a:defRPr/>
            </a:pPr>
            <a:r>
              <a:rPr lang="mr-IN" smtClean="0"/>
              <a:t>PHYS 1444-002, Fall 2017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a:t>
            </a:r>
            <a:r>
              <a:rPr lang="en-US" dirty="0" smtClean="0">
                <a:ea typeface="ＭＳ Ｐゴシック" pitchFamily="-84" charset="-128"/>
                <a:cs typeface="ＭＳ Ｐゴシック" pitchFamily="-84" charset="-128"/>
              </a:rPr>
              <a:t>1444 </a:t>
            </a:r>
            <a:r>
              <a:rPr lang="en-US" dirty="0">
                <a:ea typeface="ＭＳ Ｐゴシック" pitchFamily="-84" charset="-128"/>
                <a:cs typeface="ＭＳ Ｐゴシック" pitchFamily="-84" charset="-128"/>
              </a:rPr>
              <a:t>– Section </a:t>
            </a:r>
            <a:r>
              <a:rPr lang="en-US" dirty="0" smtClean="0">
                <a:ea typeface="ＭＳ Ｐゴシック" pitchFamily="-84" charset="-128"/>
                <a:cs typeface="ＭＳ Ｐゴシック" pitchFamily="-84" charset="-128"/>
              </a:rPr>
              <a:t>002</a:t>
            </a:r>
            <a:r>
              <a:rPr lang="en-US" dirty="0">
                <a:ea typeface="ＭＳ Ｐゴシック" pitchFamily="-84" charset="-128"/>
                <a:cs typeface="ＭＳ Ｐゴシック" pitchFamily="-84" charset="-128"/>
              </a:rPr>
              <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#17</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3095376" y="1447800"/>
            <a:ext cx="2645276"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Monday</a:t>
            </a:r>
            <a:r>
              <a:rPr lang="en-US" dirty="0">
                <a:solidFill>
                  <a:schemeClr val="accent2"/>
                </a:solidFill>
                <a:latin typeface="Monotype Corsiva" pitchFamily="-84" charset="0"/>
              </a:rPr>
              <a:t>, </a:t>
            </a:r>
            <a:r>
              <a:rPr lang="en-US" dirty="0" smtClean="0">
                <a:solidFill>
                  <a:schemeClr val="accent2"/>
                </a:solidFill>
                <a:latin typeface="Monotype Corsiva" pitchFamily="-84" charset="0"/>
              </a:rPr>
              <a:t>Nov. </a:t>
            </a:r>
            <a:r>
              <a:rPr lang="en-US" dirty="0">
                <a:solidFill>
                  <a:schemeClr val="accent2"/>
                </a:solidFill>
                <a:latin typeface="Monotype Corsiva" pitchFamily="-84" charset="0"/>
              </a:rPr>
              <a:t>6</a:t>
            </a:r>
            <a:r>
              <a:rPr lang="en-US" dirty="0" smtClean="0">
                <a:solidFill>
                  <a:schemeClr val="accent2"/>
                </a:solidFill>
                <a:latin typeface="Monotype Corsiva" pitchFamily="-84" charset="0"/>
              </a:rPr>
              <a:t>, 2017</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dirty="0" err="1" smtClean="0">
                <a:solidFill>
                  <a:schemeClr val="accent2"/>
                </a:solidFill>
                <a:latin typeface="Monotype Corsiva" pitchFamily="-84" charset="0"/>
              </a:rPr>
              <a:t>Jaehoon</a:t>
            </a:r>
            <a:r>
              <a:rPr lang="en-US" dirty="0" smtClean="0">
                <a:solidFill>
                  <a:schemeClr val="accent2"/>
                </a:solidFill>
                <a:latin typeface="Monotype Corsiva" pitchFamily="-84" charset="0"/>
              </a:rPr>
              <a:t> Yu</a:t>
            </a:r>
            <a:endParaRPr lang="en-US" b="1" dirty="0">
              <a:solidFill>
                <a:srgbClr val="FF0066"/>
              </a:solidFill>
              <a:latin typeface="Monotype Corsiva" pitchFamily="-84" charset="0"/>
            </a:endParaRPr>
          </a:p>
        </p:txBody>
      </p:sp>
      <p:sp>
        <p:nvSpPr>
          <p:cNvPr id="9" name="Text Box 9"/>
          <p:cNvSpPr txBox="1">
            <a:spLocks noChangeArrowheads="1"/>
          </p:cNvSpPr>
          <p:nvPr/>
        </p:nvSpPr>
        <p:spPr bwMode="auto">
          <a:xfrm>
            <a:off x="1053441" y="5978995"/>
            <a:ext cx="7671459" cy="461665"/>
          </a:xfrm>
          <a:prstGeom prst="rect">
            <a:avLst/>
          </a:prstGeom>
          <a:solidFill>
            <a:srgbClr val="CCFFFF"/>
          </a:solidFill>
          <a:ln w="9525">
            <a:noFill/>
            <a:miter lim="800000"/>
            <a:headEnd/>
            <a:tailEnd/>
          </a:ln>
          <a:effectLst/>
        </p:spPr>
        <p:txBody>
          <a:bodyPr wrap="none">
            <a:prstTxWarp prst="textNoShape">
              <a:avLst/>
            </a:prstTxWarp>
            <a:spAutoFit/>
          </a:bodyPr>
          <a:lstStyle/>
          <a:p>
            <a:r>
              <a:rPr lang="en-US" dirty="0">
                <a:solidFill>
                  <a:srgbClr val="003300"/>
                </a:solidFill>
                <a:latin typeface="Arial Narrow" charset="0"/>
              </a:rPr>
              <a:t>Today’s homework is homework </a:t>
            </a:r>
            <a:r>
              <a:rPr lang="en-US" dirty="0" smtClean="0">
                <a:solidFill>
                  <a:srgbClr val="003300"/>
                </a:solidFill>
                <a:latin typeface="Arial Narrow" charset="0"/>
              </a:rPr>
              <a:t>#10, </a:t>
            </a:r>
            <a:r>
              <a:rPr lang="en-US" dirty="0">
                <a:solidFill>
                  <a:srgbClr val="003300"/>
                </a:solidFill>
                <a:latin typeface="Arial Narrow" charset="0"/>
              </a:rPr>
              <a:t>due</a:t>
            </a:r>
            <a:r>
              <a:rPr lang="en-US" dirty="0" smtClean="0">
                <a:solidFill>
                  <a:srgbClr val="003300"/>
                </a:solidFill>
                <a:latin typeface="Arial Narrow" charset="0"/>
              </a:rPr>
              <a:t> 11pm</a:t>
            </a:r>
            <a:r>
              <a:rPr lang="en-US" dirty="0">
                <a:solidFill>
                  <a:srgbClr val="003300"/>
                </a:solidFill>
                <a:latin typeface="Arial Narrow" charset="0"/>
              </a:rPr>
              <a:t>,</a:t>
            </a:r>
            <a:r>
              <a:rPr lang="en-US" dirty="0" smtClean="0">
                <a:solidFill>
                  <a:srgbClr val="003300"/>
                </a:solidFill>
                <a:latin typeface="Arial Narrow" charset="0"/>
              </a:rPr>
              <a:t> Monday, Nov. 13!!</a:t>
            </a:r>
            <a:endParaRPr lang="en-US" dirty="0">
              <a:solidFill>
                <a:srgbClr val="003300"/>
              </a:solidFill>
              <a:latin typeface="Arial Narrow" charset="0"/>
            </a:endParaRPr>
          </a:p>
        </p:txBody>
      </p:sp>
      <p:sp>
        <p:nvSpPr>
          <p:cNvPr id="11" name="Rectangle 3"/>
          <p:cNvSpPr txBox="1">
            <a:spLocks noChangeArrowheads="1"/>
          </p:cNvSpPr>
          <p:nvPr/>
        </p:nvSpPr>
        <p:spPr bwMode="auto">
          <a:xfrm>
            <a:off x="685800" y="2209800"/>
            <a:ext cx="8039100" cy="37691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dirty="0">
                <a:latin typeface="Arial Narrow" charset="0"/>
              </a:rPr>
              <a:t>Chapter 27: Magnetism &amp; Magnetic Field</a:t>
            </a:r>
          </a:p>
          <a:p>
            <a:pPr marL="1352550" lvl="1" indent="-609600"/>
            <a:r>
              <a:rPr lang="en-US" dirty="0">
                <a:latin typeface="Arial Narrow" charset="0"/>
              </a:rPr>
              <a:t>Electric Current and Magnetism</a:t>
            </a:r>
          </a:p>
          <a:p>
            <a:pPr marL="1352550" lvl="1" indent="-609600"/>
            <a:r>
              <a:rPr lang="en-US" dirty="0">
                <a:latin typeface="Arial Narrow" charset="0"/>
              </a:rPr>
              <a:t>Magnetic Forces on Electric Current</a:t>
            </a:r>
          </a:p>
          <a:p>
            <a:pPr marL="1352550" lvl="1" indent="-609600"/>
            <a:r>
              <a:rPr lang="en-US" dirty="0">
                <a:latin typeface="Arial Narrow" charset="0"/>
              </a:rPr>
              <a:t>About Magnetic Field</a:t>
            </a:r>
          </a:p>
          <a:p>
            <a:pPr marL="1352550" lvl="1" indent="-609600"/>
            <a:r>
              <a:rPr lang="en-US" dirty="0">
                <a:latin typeface="Arial Narrow" charset="0"/>
              </a:rPr>
              <a:t>Magnetic Forces on a Moving Charge</a:t>
            </a:r>
          </a:p>
          <a:p>
            <a:pPr marL="1352550" lvl="1" indent="-609600"/>
            <a:r>
              <a:rPr lang="en-US" dirty="0">
                <a:latin typeface="Arial Narrow" charset="0"/>
              </a:rPr>
              <a:t>Charged Particle Path in a Magnetic Field</a:t>
            </a:r>
          </a:p>
          <a:p>
            <a:pPr marL="1352550" lvl="1" indent="-609600"/>
            <a:r>
              <a:rPr lang="en-US" dirty="0">
                <a:latin typeface="Arial Narrow" charset="0"/>
              </a:rPr>
              <a:t>Cyclotron Frequency</a:t>
            </a:r>
            <a:endParaRPr lang="en-US" dirty="0">
              <a:latin typeface="Arial Narrow" charset="0"/>
            </a:endParaRPr>
          </a:p>
        </p:txBody>
      </p:sp>
    </p:spTree>
    <p:extLst>
      <p:ext uri="{BB962C8B-B14F-4D97-AF65-F5344CB8AC3E}">
        <p14:creationId xmlns:p14="http://schemas.microsoft.com/office/powerpoint/2010/main" val="96699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wipe(left)">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wipe(left)">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wipe(left)">
                                      <p:cBhvr>
                                        <p:cTn id="32" dur="500"/>
                                        <p:tgtEl>
                                          <p:spTgt spid="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1">
                                            <p:txEl>
                                              <p:pRg st="6" end="6"/>
                                            </p:txEl>
                                          </p:spTgt>
                                        </p:tgtEl>
                                        <p:attrNameLst>
                                          <p:attrName>style.visibility</p:attrName>
                                        </p:attrNameLst>
                                      </p:cBhvr>
                                      <p:to>
                                        <p:strVal val="visible"/>
                                      </p:to>
                                    </p:set>
                                    <p:animEffect transition="in" filter="wipe(left)">
                                      <p:cBhvr>
                                        <p:cTn id="37" dur="500"/>
                                        <p:tgtEl>
                                          <p:spTgt spid="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smtClean="0"/>
              <a:t>Monday, Nov. 6, 2017</a:t>
            </a:r>
            <a:endParaRPr lang="en-US"/>
          </a:p>
        </p:txBody>
      </p:sp>
      <p:sp>
        <p:nvSpPr>
          <p:cNvPr id="9" name="Footer Placeholder 4"/>
          <p:cNvSpPr>
            <a:spLocks noGrp="1"/>
          </p:cNvSpPr>
          <p:nvPr>
            <p:ph type="ftr" sz="quarter" idx="11"/>
          </p:nvPr>
        </p:nvSpPr>
        <p:spPr/>
        <p:txBody>
          <a:bodyPr/>
          <a:lstStyle/>
          <a:p>
            <a:r>
              <a:rPr lang="mr-IN" smtClean="0"/>
              <a:t>PHYS 1444-002, Fall 2017                     Dr. Jaehoon Yu</a:t>
            </a:r>
            <a:endParaRPr lang="en-US"/>
          </a:p>
        </p:txBody>
      </p:sp>
      <p:sp>
        <p:nvSpPr>
          <p:cNvPr id="10" name="Slide Number Placeholder 5"/>
          <p:cNvSpPr>
            <a:spLocks noGrp="1"/>
          </p:cNvSpPr>
          <p:nvPr>
            <p:ph type="sldNum" sz="quarter" idx="12"/>
          </p:nvPr>
        </p:nvSpPr>
        <p:spPr/>
        <p:txBody>
          <a:bodyPr/>
          <a:lstStyle/>
          <a:p>
            <a:fld id="{EB298496-8AC1-4B4F-8B0E-83CD77E739F4}" type="slidenum">
              <a:rPr lang="en-US"/>
              <a:pPr/>
              <a:t>10</a:t>
            </a:fld>
            <a:endParaRPr lang="en-US"/>
          </a:p>
        </p:txBody>
      </p:sp>
      <p:sp>
        <p:nvSpPr>
          <p:cNvPr id="354306" name="Rectangle 2"/>
          <p:cNvSpPr>
            <a:spLocks noGrp="1" noChangeArrowheads="1"/>
          </p:cNvSpPr>
          <p:nvPr>
            <p:ph type="title"/>
          </p:nvPr>
        </p:nvSpPr>
        <p:spPr>
          <a:xfrm>
            <a:off x="381000" y="152400"/>
            <a:ext cx="8534400" cy="609600"/>
          </a:xfrm>
        </p:spPr>
        <p:txBody>
          <a:bodyPr/>
          <a:lstStyle/>
          <a:p>
            <a:r>
              <a:rPr lang="en-US" dirty="0"/>
              <a:t> Magnetic Forces on Electric Current</a:t>
            </a:r>
          </a:p>
        </p:txBody>
      </p:sp>
      <p:graphicFrame>
        <p:nvGraphicFramePr>
          <p:cNvPr id="354307"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56021"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4308"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56022"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4309"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56023"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4310" name="Rectangle 6"/>
          <p:cNvSpPr>
            <a:spLocks noGrp="1" noChangeArrowheads="1"/>
          </p:cNvSpPr>
          <p:nvPr>
            <p:ph type="body" idx="1"/>
          </p:nvPr>
        </p:nvSpPr>
        <p:spPr>
          <a:xfrm>
            <a:off x="152400" y="762000"/>
            <a:ext cx="8763000" cy="5791200"/>
          </a:xfrm>
        </p:spPr>
        <p:txBody>
          <a:bodyPr/>
          <a:lstStyle/>
          <a:p>
            <a:r>
              <a:rPr lang="en-US" sz="2800" dirty="0"/>
              <a:t>OK, we are set for the direction but what about the magnitude?</a:t>
            </a:r>
          </a:p>
          <a:p>
            <a:r>
              <a:rPr lang="en-US" sz="2800" dirty="0"/>
              <a:t>It is found that the magnitude of the force is directly proportional</a:t>
            </a:r>
            <a:r>
              <a:rPr lang="en-US" sz="2800" dirty="0" smtClean="0"/>
              <a:t> </a:t>
            </a:r>
          </a:p>
          <a:p>
            <a:pPr lvl="1"/>
            <a:r>
              <a:rPr lang="en-US" sz="2400" dirty="0" smtClean="0"/>
              <a:t>To the </a:t>
            </a:r>
            <a:r>
              <a:rPr lang="en-US" sz="2400" dirty="0"/>
              <a:t>current in the wire</a:t>
            </a:r>
          </a:p>
          <a:p>
            <a:pPr lvl="1"/>
            <a:r>
              <a:rPr lang="en-US" sz="2400" dirty="0" smtClean="0"/>
              <a:t>To the </a:t>
            </a:r>
            <a:r>
              <a:rPr lang="en-US" sz="2400" dirty="0"/>
              <a:t>length of the wire in the magnetic field (if the field is uniform)</a:t>
            </a:r>
          </a:p>
          <a:p>
            <a:pPr lvl="1"/>
            <a:r>
              <a:rPr lang="en-US" sz="2400" dirty="0" smtClean="0"/>
              <a:t>To the </a:t>
            </a:r>
            <a:r>
              <a:rPr lang="en-US" sz="2400" dirty="0"/>
              <a:t>strength of the magnetic field</a:t>
            </a:r>
          </a:p>
          <a:p>
            <a:r>
              <a:rPr lang="en-US" sz="2800" dirty="0"/>
              <a:t>The force also depends on the angle</a:t>
            </a:r>
            <a:r>
              <a:rPr lang="en-US" sz="2800" dirty="0" smtClean="0"/>
              <a:t> </a:t>
            </a:r>
            <a:r>
              <a:rPr lang="en-US" sz="2800" dirty="0" err="1" smtClean="0">
                <a:latin typeface="Symbol" charset="2"/>
              </a:rPr>
              <a:t>θ</a:t>
            </a:r>
            <a:r>
              <a:rPr lang="en-US" sz="2800" dirty="0" smtClean="0"/>
              <a:t> </a:t>
            </a:r>
            <a:r>
              <a:rPr lang="en-US" sz="2800" dirty="0"/>
              <a:t>between the directions of the current and the magnetic field</a:t>
            </a:r>
          </a:p>
          <a:p>
            <a:pPr lvl="1"/>
            <a:r>
              <a:rPr lang="en-US" sz="2400" dirty="0"/>
              <a:t>When the wire is perpendicular to the field, the force is the strongest</a:t>
            </a:r>
          </a:p>
          <a:p>
            <a:pPr lvl="1"/>
            <a:r>
              <a:rPr lang="en-US" sz="2400" dirty="0"/>
              <a:t>When the wire is parallel to the field, there is no force at all</a:t>
            </a:r>
          </a:p>
          <a:p>
            <a:r>
              <a:rPr lang="en-US" sz="2800" dirty="0"/>
              <a:t>Thus the force on current </a:t>
            </a:r>
            <a:r>
              <a:rPr lang="en-US" sz="2800" dirty="0">
                <a:latin typeface="Monotype Corsiva" charset="0"/>
              </a:rPr>
              <a:t>I</a:t>
            </a:r>
            <a:r>
              <a:rPr lang="en-US" sz="2800" dirty="0"/>
              <a:t> in the wire </a:t>
            </a:r>
            <a:r>
              <a:rPr lang="en-US" sz="2800" dirty="0" err="1"/>
              <a:t>w</a:t>
            </a:r>
            <a:r>
              <a:rPr lang="en-US" sz="2800" dirty="0"/>
              <a:t>/ length </a:t>
            </a:r>
            <a:r>
              <a:rPr lang="en-US" sz="2800" dirty="0" err="1">
                <a:latin typeface="Monotype Corsiva" charset="0"/>
              </a:rPr>
              <a:t>l</a:t>
            </a:r>
            <a:r>
              <a:rPr lang="en-US" sz="2800" dirty="0"/>
              <a:t> in a uniform field </a:t>
            </a:r>
            <a:r>
              <a:rPr lang="en-US" sz="2800" dirty="0">
                <a:latin typeface="Monotype Corsiva" charset="0"/>
              </a:rPr>
              <a:t>B</a:t>
            </a:r>
            <a:r>
              <a:rPr lang="en-US" sz="2800" dirty="0"/>
              <a:t> is</a:t>
            </a:r>
          </a:p>
        </p:txBody>
      </p:sp>
      <p:graphicFrame>
        <p:nvGraphicFramePr>
          <p:cNvPr id="354311" name="Object 7"/>
          <p:cNvGraphicFramePr>
            <a:graphicFrameLocks noChangeAspect="1"/>
          </p:cNvGraphicFramePr>
          <p:nvPr/>
        </p:nvGraphicFramePr>
        <p:xfrm>
          <a:off x="2133600" y="5486400"/>
          <a:ext cx="2520950" cy="538162"/>
        </p:xfrm>
        <a:graphic>
          <a:graphicData uri="http://schemas.openxmlformats.org/presentationml/2006/ole">
            <mc:AlternateContent xmlns:mc="http://schemas.openxmlformats.org/markup-compatibility/2006">
              <mc:Choice xmlns:v="urn:schemas-microsoft-com:vml" Requires="v">
                <p:oleObj spid="_x0000_s256024" name="Equation" r:id="rId7" imgW="774360" imgH="164880" progId="Equation.DSMT4">
                  <p:embed/>
                </p:oleObj>
              </mc:Choice>
              <mc:Fallback>
                <p:oleObj name="Equation" r:id="rId7" imgW="774360" imgH="164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3600" y="5486400"/>
                        <a:ext cx="2520950" cy="538162"/>
                      </a:xfrm>
                      <a:prstGeom prst="rect">
                        <a:avLst/>
                      </a:prstGeom>
                      <a:solidFill>
                        <a:srgbClr val="99FFCC"/>
                      </a:solidFill>
                      <a:ln w="28575">
                        <a:solidFill>
                          <a:srgbClr val="CC0000"/>
                        </a:solidFill>
                        <a:miter lim="800000"/>
                        <a:headEnd/>
                        <a:tailEnd/>
                      </a:ln>
                    </p:spPr>
                  </p:pic>
                </p:oleObj>
              </mc:Fallback>
            </mc:AlternateContent>
          </a:graphicData>
        </a:graphic>
      </p:graphicFrame>
    </p:spTree>
    <p:extLst>
      <p:ext uri="{BB962C8B-B14F-4D97-AF65-F5344CB8AC3E}">
        <p14:creationId xmlns:p14="http://schemas.microsoft.com/office/powerpoint/2010/main" val="189661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4310">
                                            <p:txEl>
                                              <p:pRg st="0" end="0"/>
                                            </p:txEl>
                                          </p:spTgt>
                                        </p:tgtEl>
                                        <p:attrNameLst>
                                          <p:attrName>style.visibility</p:attrName>
                                        </p:attrNameLst>
                                      </p:cBhvr>
                                      <p:to>
                                        <p:strVal val="visible"/>
                                      </p:to>
                                    </p:set>
                                    <p:animEffect transition="in" filter="wipe(left)">
                                      <p:cBhvr>
                                        <p:cTn id="7" dur="500"/>
                                        <p:tgtEl>
                                          <p:spTgt spid="3543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54310">
                                            <p:txEl>
                                              <p:pRg st="1" end="1"/>
                                            </p:txEl>
                                          </p:spTgt>
                                        </p:tgtEl>
                                        <p:attrNameLst>
                                          <p:attrName>style.visibility</p:attrName>
                                        </p:attrNameLst>
                                      </p:cBhvr>
                                      <p:to>
                                        <p:strVal val="visible"/>
                                      </p:to>
                                    </p:set>
                                    <p:animEffect transition="in" filter="wipe(left)">
                                      <p:cBhvr>
                                        <p:cTn id="12" dur="500"/>
                                        <p:tgtEl>
                                          <p:spTgt spid="3543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54310">
                                            <p:txEl>
                                              <p:pRg st="2" end="2"/>
                                            </p:txEl>
                                          </p:spTgt>
                                        </p:tgtEl>
                                        <p:attrNameLst>
                                          <p:attrName>style.visibility</p:attrName>
                                        </p:attrNameLst>
                                      </p:cBhvr>
                                      <p:to>
                                        <p:strVal val="visible"/>
                                      </p:to>
                                    </p:set>
                                    <p:animEffect transition="in" filter="wipe(left)">
                                      <p:cBhvr>
                                        <p:cTn id="17" dur="500"/>
                                        <p:tgtEl>
                                          <p:spTgt spid="3543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54310">
                                            <p:txEl>
                                              <p:pRg st="3" end="3"/>
                                            </p:txEl>
                                          </p:spTgt>
                                        </p:tgtEl>
                                        <p:attrNameLst>
                                          <p:attrName>style.visibility</p:attrName>
                                        </p:attrNameLst>
                                      </p:cBhvr>
                                      <p:to>
                                        <p:strVal val="visible"/>
                                      </p:to>
                                    </p:set>
                                    <p:animEffect transition="in" filter="wipe(left)">
                                      <p:cBhvr>
                                        <p:cTn id="22" dur="500"/>
                                        <p:tgtEl>
                                          <p:spTgt spid="3543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54310">
                                            <p:txEl>
                                              <p:pRg st="4" end="4"/>
                                            </p:txEl>
                                          </p:spTgt>
                                        </p:tgtEl>
                                        <p:attrNameLst>
                                          <p:attrName>style.visibility</p:attrName>
                                        </p:attrNameLst>
                                      </p:cBhvr>
                                      <p:to>
                                        <p:strVal val="visible"/>
                                      </p:to>
                                    </p:set>
                                    <p:animEffect transition="in" filter="wipe(left)">
                                      <p:cBhvr>
                                        <p:cTn id="27" dur="500"/>
                                        <p:tgtEl>
                                          <p:spTgt spid="3543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54310">
                                            <p:txEl>
                                              <p:pRg st="5" end="5"/>
                                            </p:txEl>
                                          </p:spTgt>
                                        </p:tgtEl>
                                        <p:attrNameLst>
                                          <p:attrName>style.visibility</p:attrName>
                                        </p:attrNameLst>
                                      </p:cBhvr>
                                      <p:to>
                                        <p:strVal val="visible"/>
                                      </p:to>
                                    </p:set>
                                    <p:animEffect transition="in" filter="wipe(left)">
                                      <p:cBhvr>
                                        <p:cTn id="32" dur="500"/>
                                        <p:tgtEl>
                                          <p:spTgt spid="3543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54310">
                                            <p:txEl>
                                              <p:pRg st="6" end="6"/>
                                            </p:txEl>
                                          </p:spTgt>
                                        </p:tgtEl>
                                        <p:attrNameLst>
                                          <p:attrName>style.visibility</p:attrName>
                                        </p:attrNameLst>
                                      </p:cBhvr>
                                      <p:to>
                                        <p:strVal val="visible"/>
                                      </p:to>
                                    </p:set>
                                    <p:animEffect transition="in" filter="wipe(left)">
                                      <p:cBhvr>
                                        <p:cTn id="37" dur="500"/>
                                        <p:tgtEl>
                                          <p:spTgt spid="35431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54310">
                                            <p:txEl>
                                              <p:pRg st="7" end="7"/>
                                            </p:txEl>
                                          </p:spTgt>
                                        </p:tgtEl>
                                        <p:attrNameLst>
                                          <p:attrName>style.visibility</p:attrName>
                                        </p:attrNameLst>
                                      </p:cBhvr>
                                      <p:to>
                                        <p:strVal val="visible"/>
                                      </p:to>
                                    </p:set>
                                    <p:animEffect transition="in" filter="wipe(left)">
                                      <p:cBhvr>
                                        <p:cTn id="42" dur="500"/>
                                        <p:tgtEl>
                                          <p:spTgt spid="35431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54310">
                                            <p:txEl>
                                              <p:pRg st="8" end="8"/>
                                            </p:txEl>
                                          </p:spTgt>
                                        </p:tgtEl>
                                        <p:attrNameLst>
                                          <p:attrName>style.visibility</p:attrName>
                                        </p:attrNameLst>
                                      </p:cBhvr>
                                      <p:to>
                                        <p:strVal val="visible"/>
                                      </p:to>
                                    </p:set>
                                    <p:animEffect transition="in" filter="wipe(left)">
                                      <p:cBhvr>
                                        <p:cTn id="47" dur="500"/>
                                        <p:tgtEl>
                                          <p:spTgt spid="35431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54311"/>
                                        </p:tgtEl>
                                        <p:attrNameLst>
                                          <p:attrName>style.visibility</p:attrName>
                                        </p:attrNameLst>
                                      </p:cBhvr>
                                      <p:to>
                                        <p:strVal val="visible"/>
                                      </p:to>
                                    </p:set>
                                    <p:animEffect transition="in" filter="wipe(left)">
                                      <p:cBhvr>
                                        <p:cTn id="52" dur="500"/>
                                        <p:tgtEl>
                                          <p:spTgt spid="354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1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smtClean="0"/>
              <a:t>Monday, Nov. 6, 2017</a:t>
            </a:r>
            <a:endParaRPr lang="en-US"/>
          </a:p>
        </p:txBody>
      </p:sp>
      <p:sp>
        <p:nvSpPr>
          <p:cNvPr id="14" name="Footer Placeholder 4"/>
          <p:cNvSpPr>
            <a:spLocks noGrp="1"/>
          </p:cNvSpPr>
          <p:nvPr>
            <p:ph type="ftr" sz="quarter" idx="11"/>
          </p:nvPr>
        </p:nvSpPr>
        <p:spPr/>
        <p:txBody>
          <a:bodyPr/>
          <a:lstStyle/>
          <a:p>
            <a:r>
              <a:rPr lang="mr-IN" smtClean="0"/>
              <a:t>PHYS 1444-002, Fall 2017                     Dr. Jaehoon Yu</a:t>
            </a:r>
            <a:endParaRPr lang="en-US"/>
          </a:p>
        </p:txBody>
      </p:sp>
      <p:sp>
        <p:nvSpPr>
          <p:cNvPr id="15" name="Slide Number Placeholder 5"/>
          <p:cNvSpPr>
            <a:spLocks noGrp="1"/>
          </p:cNvSpPr>
          <p:nvPr>
            <p:ph type="sldNum" sz="quarter" idx="12"/>
          </p:nvPr>
        </p:nvSpPr>
        <p:spPr/>
        <p:txBody>
          <a:bodyPr/>
          <a:lstStyle/>
          <a:p>
            <a:fld id="{127A452B-119A-6C42-8075-689A4B8E7A37}" type="slidenum">
              <a:rPr lang="en-US"/>
              <a:pPr/>
              <a:t>11</a:t>
            </a:fld>
            <a:endParaRPr lang="en-US"/>
          </a:p>
        </p:txBody>
      </p:sp>
      <p:sp>
        <p:nvSpPr>
          <p:cNvPr id="355330" name="Rectangle 2"/>
          <p:cNvSpPr>
            <a:spLocks noGrp="1" noChangeArrowheads="1"/>
          </p:cNvSpPr>
          <p:nvPr>
            <p:ph type="title"/>
          </p:nvPr>
        </p:nvSpPr>
        <p:spPr>
          <a:xfrm>
            <a:off x="381000" y="76200"/>
            <a:ext cx="8534400" cy="609600"/>
          </a:xfrm>
        </p:spPr>
        <p:txBody>
          <a:bodyPr/>
          <a:lstStyle/>
          <a:p>
            <a:r>
              <a:rPr lang="en-US"/>
              <a:t> Magnetic Forces on Electric Current</a:t>
            </a:r>
          </a:p>
        </p:txBody>
      </p:sp>
      <p:graphicFrame>
        <p:nvGraphicFramePr>
          <p:cNvPr id="355331"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57061"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5332"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57062"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5333"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57063"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5334" name="Rectangle 6"/>
          <p:cNvSpPr>
            <a:spLocks noGrp="1" noChangeArrowheads="1"/>
          </p:cNvSpPr>
          <p:nvPr>
            <p:ph type="body" idx="1"/>
          </p:nvPr>
        </p:nvSpPr>
        <p:spPr>
          <a:xfrm>
            <a:off x="228600" y="685800"/>
            <a:ext cx="8915400" cy="5791200"/>
          </a:xfrm>
        </p:spPr>
        <p:txBody>
          <a:bodyPr/>
          <a:lstStyle/>
          <a:p>
            <a:pPr>
              <a:lnSpc>
                <a:spcPct val="90000"/>
              </a:lnSpc>
            </a:pPr>
            <a:r>
              <a:rPr lang="en-US" sz="2800" dirty="0"/>
              <a:t>Magnetic field strength B can be defined using the previous proportionality relationship </a:t>
            </a:r>
            <a:r>
              <a:rPr lang="en-US" sz="2800" dirty="0" err="1"/>
              <a:t>w</a:t>
            </a:r>
            <a:r>
              <a:rPr lang="en-US" sz="2800" dirty="0"/>
              <a:t>/ the constant 1:</a:t>
            </a:r>
          </a:p>
          <a:p>
            <a:pPr>
              <a:lnSpc>
                <a:spcPct val="90000"/>
              </a:lnSpc>
            </a:pPr>
            <a:r>
              <a:rPr lang="en-US" sz="2800" dirty="0"/>
              <a:t>if</a:t>
            </a:r>
            <a:r>
              <a:rPr lang="en-US" sz="2800" dirty="0" smtClean="0"/>
              <a:t> </a:t>
            </a:r>
            <a:r>
              <a:rPr lang="en-US" sz="2800" dirty="0" err="1" smtClean="0">
                <a:latin typeface="Symbol" charset="2"/>
              </a:rPr>
              <a:t>θ</a:t>
            </a:r>
            <a:r>
              <a:rPr lang="en-US" sz="2800" dirty="0" smtClean="0"/>
              <a:t>=</a:t>
            </a:r>
            <a:r>
              <a:rPr lang="en-US" sz="2800" dirty="0"/>
              <a:t>90</a:t>
            </a:r>
            <a:r>
              <a:rPr lang="en-US" sz="2800" baseline="30000" dirty="0"/>
              <a:t>o</a:t>
            </a:r>
            <a:r>
              <a:rPr lang="en-US" sz="2800" dirty="0"/>
              <a:t>,                    and if</a:t>
            </a:r>
            <a:r>
              <a:rPr lang="en-US" sz="2800" dirty="0" smtClean="0"/>
              <a:t> </a:t>
            </a:r>
            <a:r>
              <a:rPr lang="en-US" sz="2800" dirty="0" err="1" smtClean="0">
                <a:latin typeface="Symbol" charset="2"/>
              </a:rPr>
              <a:t>θ</a:t>
            </a:r>
            <a:r>
              <a:rPr lang="en-US" sz="2800" dirty="0" smtClean="0"/>
              <a:t>=</a:t>
            </a:r>
            <a:r>
              <a:rPr lang="en-US" sz="2800" dirty="0"/>
              <a:t>0</a:t>
            </a:r>
            <a:r>
              <a:rPr lang="en-US" sz="2800" baseline="30000" dirty="0"/>
              <a:t>o</a:t>
            </a:r>
          </a:p>
          <a:p>
            <a:pPr>
              <a:lnSpc>
                <a:spcPct val="90000"/>
              </a:lnSpc>
            </a:pPr>
            <a:r>
              <a:rPr lang="en-US" sz="2800" dirty="0"/>
              <a:t>So the magnitude of the magnetic field B can be defined as</a:t>
            </a:r>
          </a:p>
          <a:p>
            <a:pPr lvl="1">
              <a:lnSpc>
                <a:spcPct val="90000"/>
              </a:lnSpc>
            </a:pPr>
            <a:r>
              <a:rPr lang="en-US" sz="2400" dirty="0"/>
              <a:t>                  where </a:t>
            </a:r>
            <a:r>
              <a:rPr lang="en-US" sz="2400" dirty="0" err="1"/>
              <a:t>F</a:t>
            </a:r>
            <a:r>
              <a:rPr lang="en-US" sz="2400" baseline="-25000" dirty="0" err="1"/>
              <a:t>max</a:t>
            </a:r>
            <a:r>
              <a:rPr lang="en-US" sz="2400" baseline="-25000" dirty="0"/>
              <a:t> </a:t>
            </a:r>
            <a:r>
              <a:rPr lang="en-US" sz="2400" dirty="0"/>
              <a:t>is the magnitude of the force on a straight length </a:t>
            </a:r>
            <a:r>
              <a:rPr lang="en-US" sz="2400" dirty="0" err="1">
                <a:latin typeface="Monotype Corsiva" charset="0"/>
              </a:rPr>
              <a:t>l</a:t>
            </a:r>
            <a:r>
              <a:rPr lang="en-US" sz="2400" dirty="0"/>
              <a:t> of</a:t>
            </a:r>
            <a:r>
              <a:rPr lang="en-US" sz="2400" dirty="0" smtClean="0"/>
              <a:t> the wire </a:t>
            </a:r>
            <a:r>
              <a:rPr lang="en-US" sz="2400" dirty="0"/>
              <a:t>carrying</a:t>
            </a:r>
            <a:r>
              <a:rPr lang="en-US" sz="2400" dirty="0" smtClean="0"/>
              <a:t> the current </a:t>
            </a:r>
            <a:r>
              <a:rPr lang="en-US" sz="2400" dirty="0">
                <a:latin typeface="Monotype Corsiva" charset="0"/>
              </a:rPr>
              <a:t>I </a:t>
            </a:r>
            <a:r>
              <a:rPr lang="en-US" sz="2400" dirty="0"/>
              <a:t>when the wire is perpendicular to </a:t>
            </a:r>
            <a:r>
              <a:rPr lang="en-US" sz="2400" b="1" dirty="0"/>
              <a:t>B</a:t>
            </a:r>
          </a:p>
          <a:p>
            <a:pPr>
              <a:lnSpc>
                <a:spcPct val="90000"/>
              </a:lnSpc>
            </a:pPr>
            <a:r>
              <a:rPr lang="en-US" sz="2800" dirty="0"/>
              <a:t>The relationship between F, B and </a:t>
            </a:r>
            <a:r>
              <a:rPr lang="en-US" sz="2800" dirty="0">
                <a:latin typeface="Monotype Corsiva" charset="0"/>
              </a:rPr>
              <a:t>I</a:t>
            </a:r>
            <a:r>
              <a:rPr lang="en-US" sz="2800" dirty="0"/>
              <a:t> can be written in a vector formula: </a:t>
            </a:r>
          </a:p>
          <a:p>
            <a:pPr lvl="1">
              <a:lnSpc>
                <a:spcPct val="90000"/>
              </a:lnSpc>
            </a:pPr>
            <a:r>
              <a:rPr lang="en-US" sz="2400" b="1" dirty="0" err="1">
                <a:latin typeface="Monotype Corsiva" charset="0"/>
              </a:rPr>
              <a:t>l</a:t>
            </a:r>
            <a:r>
              <a:rPr lang="en-US" sz="2400" b="1" dirty="0"/>
              <a:t> </a:t>
            </a:r>
            <a:r>
              <a:rPr lang="en-US" sz="2400" dirty="0"/>
              <a:t>is the vector whose magnitude is the length of the wire and its direction is along the wire in the direction of the conventional current</a:t>
            </a:r>
          </a:p>
          <a:p>
            <a:pPr lvl="1">
              <a:lnSpc>
                <a:spcPct val="90000"/>
              </a:lnSpc>
            </a:pPr>
            <a:r>
              <a:rPr lang="en-US" sz="2400" dirty="0"/>
              <a:t>This formula works if </a:t>
            </a:r>
            <a:r>
              <a:rPr lang="en-US" sz="2400" b="1" dirty="0"/>
              <a:t>B</a:t>
            </a:r>
            <a:r>
              <a:rPr lang="en-US" sz="2400" dirty="0"/>
              <a:t> is uniform.</a:t>
            </a:r>
          </a:p>
          <a:p>
            <a:pPr>
              <a:lnSpc>
                <a:spcPct val="90000"/>
              </a:lnSpc>
            </a:pPr>
            <a:r>
              <a:rPr lang="en-US" sz="2800" dirty="0"/>
              <a:t>If B is not uniform or </a:t>
            </a:r>
            <a:r>
              <a:rPr lang="en-US" sz="2800" dirty="0" err="1">
                <a:latin typeface="Monotype Corsiva" charset="0"/>
              </a:rPr>
              <a:t>l</a:t>
            </a:r>
            <a:r>
              <a:rPr lang="en-US" sz="2800" dirty="0"/>
              <a:t> does not form the same angle with B everywhere, the infinitesimal force acting on a differential length d</a:t>
            </a:r>
            <a:r>
              <a:rPr lang="en-US" sz="2800" dirty="0">
                <a:latin typeface="Monotype Corsiva" charset="0"/>
              </a:rPr>
              <a:t>l</a:t>
            </a:r>
            <a:r>
              <a:rPr lang="en-US" sz="2800" dirty="0"/>
              <a:t> is </a:t>
            </a:r>
          </a:p>
        </p:txBody>
      </p:sp>
      <p:graphicFrame>
        <p:nvGraphicFramePr>
          <p:cNvPr id="355335" name="Object 7"/>
          <p:cNvGraphicFramePr>
            <a:graphicFrameLocks noChangeAspect="1"/>
          </p:cNvGraphicFramePr>
          <p:nvPr/>
        </p:nvGraphicFramePr>
        <p:xfrm>
          <a:off x="6629400" y="1066800"/>
          <a:ext cx="1981200" cy="436563"/>
        </p:xfrm>
        <a:graphic>
          <a:graphicData uri="http://schemas.openxmlformats.org/presentationml/2006/ole">
            <mc:AlternateContent xmlns:mc="http://schemas.openxmlformats.org/markup-compatibility/2006">
              <mc:Choice xmlns:v="urn:schemas-microsoft-com:vml" Requires="v">
                <p:oleObj spid="_x0000_s257064" name="Equation" r:id="rId7" imgW="749160" imgH="164880" progId="Equation.DSMT4">
                  <p:embed/>
                </p:oleObj>
              </mc:Choice>
              <mc:Fallback>
                <p:oleObj name="Equation" r:id="rId7" imgW="749160" imgH="164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29400" y="1066800"/>
                        <a:ext cx="1981200" cy="4365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5336" name="Object 8"/>
          <p:cNvGraphicFramePr>
            <a:graphicFrameLocks noChangeAspect="1"/>
          </p:cNvGraphicFramePr>
          <p:nvPr/>
        </p:nvGraphicFramePr>
        <p:xfrm>
          <a:off x="1804988" y="1552575"/>
          <a:ext cx="1547812" cy="504825"/>
        </p:xfrm>
        <a:graphic>
          <a:graphicData uri="http://schemas.openxmlformats.org/presentationml/2006/ole">
            <mc:AlternateContent xmlns:mc="http://schemas.openxmlformats.org/markup-compatibility/2006">
              <mc:Choice xmlns:v="urn:schemas-microsoft-com:vml" Requires="v">
                <p:oleObj spid="_x0000_s257065" name="Equation" r:id="rId9" imgW="622080" imgH="203040" progId="Equation.DSMT4">
                  <p:embed/>
                </p:oleObj>
              </mc:Choice>
              <mc:Fallback>
                <p:oleObj name="Equation" r:id="rId9" imgW="622080" imgH="203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04988" y="1552575"/>
                        <a:ext cx="1547812" cy="5048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5337" name="Object 9"/>
          <p:cNvGraphicFramePr>
            <a:graphicFrameLocks noChangeAspect="1"/>
          </p:cNvGraphicFramePr>
          <p:nvPr/>
        </p:nvGraphicFramePr>
        <p:xfrm>
          <a:off x="4953000" y="1524000"/>
          <a:ext cx="1231900" cy="504825"/>
        </p:xfrm>
        <a:graphic>
          <a:graphicData uri="http://schemas.openxmlformats.org/presentationml/2006/ole">
            <mc:AlternateContent xmlns:mc="http://schemas.openxmlformats.org/markup-compatibility/2006">
              <mc:Choice xmlns:v="urn:schemas-microsoft-com:vml" Requires="v">
                <p:oleObj spid="_x0000_s257066" name="Equation" r:id="rId11" imgW="495000" imgH="203040" progId="Equation.DSMT4">
                  <p:embed/>
                </p:oleObj>
              </mc:Choice>
              <mc:Fallback>
                <p:oleObj name="Equation" r:id="rId11" imgW="495000" imgH="203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53000" y="1524000"/>
                        <a:ext cx="1231900" cy="5048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5338" name="Object 10"/>
          <p:cNvGraphicFramePr>
            <a:graphicFrameLocks noChangeAspect="1"/>
          </p:cNvGraphicFramePr>
          <p:nvPr/>
        </p:nvGraphicFramePr>
        <p:xfrm>
          <a:off x="990600" y="2443163"/>
          <a:ext cx="1295400" cy="452437"/>
        </p:xfrm>
        <a:graphic>
          <a:graphicData uri="http://schemas.openxmlformats.org/presentationml/2006/ole">
            <mc:AlternateContent xmlns:mc="http://schemas.openxmlformats.org/markup-compatibility/2006">
              <mc:Choice xmlns:v="urn:schemas-microsoft-com:vml" Requires="v">
                <p:oleObj spid="_x0000_s257067" name="Equation" r:id="rId13" imgW="698400" imgH="203040" progId="Equation.DSMT4">
                  <p:embed/>
                </p:oleObj>
              </mc:Choice>
              <mc:Fallback>
                <p:oleObj name="Equation" r:id="rId13" imgW="698400" imgH="20304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0600" y="2443163"/>
                        <a:ext cx="1295400" cy="4524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pic>
        <p:nvPicPr>
          <p:cNvPr id="17" name="Picture 16"/>
          <p:cNvPicPr>
            <a:picLocks noChangeAspect="1"/>
          </p:cNvPicPr>
          <p:nvPr/>
        </p:nvPicPr>
        <p:blipFill>
          <a:blip r:embed="rId15"/>
          <a:stretch>
            <a:fillRect/>
          </a:stretch>
        </p:blipFill>
        <p:spPr>
          <a:xfrm>
            <a:off x="1866900" y="3606800"/>
            <a:ext cx="1485900" cy="457200"/>
          </a:xfrm>
          <a:prstGeom prst="rect">
            <a:avLst/>
          </a:prstGeom>
          <a:solidFill>
            <a:srgbClr val="99FFCC"/>
          </a:solidFill>
          <a:ln w="38100">
            <a:solidFill>
              <a:srgbClr val="C00000"/>
            </a:solidFill>
          </a:ln>
        </p:spPr>
      </p:pic>
      <p:pic>
        <p:nvPicPr>
          <p:cNvPr id="18" name="Picture 17"/>
          <p:cNvPicPr>
            <a:picLocks noChangeAspect="1"/>
          </p:cNvPicPr>
          <p:nvPr/>
        </p:nvPicPr>
        <p:blipFill>
          <a:blip r:embed="rId16"/>
          <a:stretch>
            <a:fillRect/>
          </a:stretch>
        </p:blipFill>
        <p:spPr>
          <a:xfrm>
            <a:off x="1535747" y="6057900"/>
            <a:ext cx="1547813" cy="381000"/>
          </a:xfrm>
          <a:prstGeom prst="rect">
            <a:avLst/>
          </a:prstGeom>
          <a:solidFill>
            <a:srgbClr val="99FFCC"/>
          </a:solidFill>
          <a:ln w="38100">
            <a:solidFill>
              <a:srgbClr val="C00000"/>
            </a:solidFill>
          </a:ln>
        </p:spPr>
      </p:pic>
    </p:spTree>
    <p:extLst>
      <p:ext uri="{BB962C8B-B14F-4D97-AF65-F5344CB8AC3E}">
        <p14:creationId xmlns:p14="http://schemas.microsoft.com/office/powerpoint/2010/main" val="132159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5334">
                                            <p:txEl>
                                              <p:pRg st="0" end="0"/>
                                            </p:txEl>
                                          </p:spTgt>
                                        </p:tgtEl>
                                        <p:attrNameLst>
                                          <p:attrName>style.visibility</p:attrName>
                                        </p:attrNameLst>
                                      </p:cBhvr>
                                      <p:to>
                                        <p:strVal val="visible"/>
                                      </p:to>
                                    </p:set>
                                    <p:animEffect transition="in" filter="wipe(left)">
                                      <p:cBhvr>
                                        <p:cTn id="7" dur="500"/>
                                        <p:tgtEl>
                                          <p:spTgt spid="355334">
                                            <p:txEl>
                                              <p:pRg st="0" end="0"/>
                                            </p:txEl>
                                          </p:spTgt>
                                        </p:tgtEl>
                                      </p:cBhvr>
                                    </p:animEffect>
                                  </p:childTnLst>
                                </p:cTn>
                              </p:par>
                            </p:childTnLst>
                          </p:cTn>
                        </p:par>
                        <p:par>
                          <p:cTn id="8" fill="hold">
                            <p:stCondLst>
                              <p:cond delay="1350"/>
                            </p:stCondLst>
                            <p:childTnLst>
                              <p:par>
                                <p:cTn id="9" presetID="22" presetClass="entr" presetSubtype="8" fill="hold" nodeType="afterEffect">
                                  <p:stCondLst>
                                    <p:cond delay="0"/>
                                  </p:stCondLst>
                                  <p:childTnLst>
                                    <p:set>
                                      <p:cBhvr>
                                        <p:cTn id="10" dur="1" fill="hold">
                                          <p:stCondLst>
                                            <p:cond delay="0"/>
                                          </p:stCondLst>
                                        </p:cTn>
                                        <p:tgtEl>
                                          <p:spTgt spid="355335"/>
                                        </p:tgtEl>
                                        <p:attrNameLst>
                                          <p:attrName>style.visibility</p:attrName>
                                        </p:attrNameLst>
                                      </p:cBhvr>
                                      <p:to>
                                        <p:strVal val="visible"/>
                                      </p:to>
                                    </p:set>
                                    <p:animEffect transition="in" filter="wipe(left)">
                                      <p:cBhvr>
                                        <p:cTn id="11" dur="500"/>
                                        <p:tgtEl>
                                          <p:spTgt spid="35533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type="wd">
                                    <p:tmPct val="10000"/>
                                  </p:iterate>
                                  <p:childTnLst>
                                    <p:set>
                                      <p:cBhvr>
                                        <p:cTn id="15" dur="1" fill="hold">
                                          <p:stCondLst>
                                            <p:cond delay="0"/>
                                          </p:stCondLst>
                                        </p:cTn>
                                        <p:tgtEl>
                                          <p:spTgt spid="355334">
                                            <p:txEl>
                                              <p:pRg st="1" end="1"/>
                                            </p:txEl>
                                          </p:spTgt>
                                        </p:tgtEl>
                                        <p:attrNameLst>
                                          <p:attrName>style.visibility</p:attrName>
                                        </p:attrNameLst>
                                      </p:cBhvr>
                                      <p:to>
                                        <p:strVal val="visible"/>
                                      </p:to>
                                    </p:set>
                                    <p:animEffect transition="in" filter="wipe(left)">
                                      <p:cBhvr>
                                        <p:cTn id="16" dur="500"/>
                                        <p:tgtEl>
                                          <p:spTgt spid="35533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55336"/>
                                        </p:tgtEl>
                                        <p:attrNameLst>
                                          <p:attrName>style.visibility</p:attrName>
                                        </p:attrNameLst>
                                      </p:cBhvr>
                                      <p:to>
                                        <p:strVal val="visible"/>
                                      </p:to>
                                    </p:set>
                                    <p:animEffect transition="in" filter="wipe(left)">
                                      <p:cBhvr>
                                        <p:cTn id="21" dur="500"/>
                                        <p:tgtEl>
                                          <p:spTgt spid="35533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55337"/>
                                        </p:tgtEl>
                                        <p:attrNameLst>
                                          <p:attrName>style.visibility</p:attrName>
                                        </p:attrNameLst>
                                      </p:cBhvr>
                                      <p:to>
                                        <p:strVal val="visible"/>
                                      </p:to>
                                    </p:set>
                                    <p:animEffect transition="in" filter="wipe(left)">
                                      <p:cBhvr>
                                        <p:cTn id="26" dur="500"/>
                                        <p:tgtEl>
                                          <p:spTgt spid="35533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355334">
                                            <p:txEl>
                                              <p:pRg st="2" end="2"/>
                                            </p:txEl>
                                          </p:spTgt>
                                        </p:tgtEl>
                                        <p:attrNameLst>
                                          <p:attrName>style.visibility</p:attrName>
                                        </p:attrNameLst>
                                      </p:cBhvr>
                                      <p:to>
                                        <p:strVal val="visible"/>
                                      </p:to>
                                    </p:set>
                                    <p:animEffect transition="in" filter="wipe(left)">
                                      <p:cBhvr>
                                        <p:cTn id="31" dur="500"/>
                                        <p:tgtEl>
                                          <p:spTgt spid="355334">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55338"/>
                                        </p:tgtEl>
                                        <p:attrNameLst>
                                          <p:attrName>style.visibility</p:attrName>
                                        </p:attrNameLst>
                                      </p:cBhvr>
                                      <p:to>
                                        <p:strVal val="visible"/>
                                      </p:to>
                                    </p:set>
                                    <p:animEffect transition="in" filter="wipe(left)">
                                      <p:cBhvr>
                                        <p:cTn id="36" dur="500"/>
                                        <p:tgtEl>
                                          <p:spTgt spid="355338"/>
                                        </p:tgtEl>
                                      </p:cBhvr>
                                    </p:animEffect>
                                  </p:childTnLst>
                                </p:cTn>
                              </p:par>
                            </p:childTnLst>
                          </p:cTn>
                        </p:par>
                        <p:par>
                          <p:cTn id="37" fill="hold">
                            <p:stCondLst>
                              <p:cond delay="500"/>
                            </p:stCondLst>
                            <p:childTnLst>
                              <p:par>
                                <p:cTn id="38" presetID="22" presetClass="entr" presetSubtype="8" fill="hold" grpId="0" nodeType="afterEffect">
                                  <p:stCondLst>
                                    <p:cond delay="0"/>
                                  </p:stCondLst>
                                  <p:iterate type="wd">
                                    <p:tmPct val="10000"/>
                                  </p:iterate>
                                  <p:childTnLst>
                                    <p:set>
                                      <p:cBhvr>
                                        <p:cTn id="39" dur="1" fill="hold">
                                          <p:stCondLst>
                                            <p:cond delay="0"/>
                                          </p:stCondLst>
                                        </p:cTn>
                                        <p:tgtEl>
                                          <p:spTgt spid="355334">
                                            <p:txEl>
                                              <p:pRg st="3" end="3"/>
                                            </p:txEl>
                                          </p:spTgt>
                                        </p:tgtEl>
                                        <p:attrNameLst>
                                          <p:attrName>style.visibility</p:attrName>
                                        </p:attrNameLst>
                                      </p:cBhvr>
                                      <p:to>
                                        <p:strVal val="visible"/>
                                      </p:to>
                                    </p:set>
                                    <p:animEffect transition="in" filter="wipe(left)">
                                      <p:cBhvr>
                                        <p:cTn id="40" dur="500"/>
                                        <p:tgtEl>
                                          <p:spTgt spid="355334">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355334">
                                            <p:txEl>
                                              <p:pRg st="4" end="4"/>
                                            </p:txEl>
                                          </p:spTgt>
                                        </p:tgtEl>
                                        <p:attrNameLst>
                                          <p:attrName>style.visibility</p:attrName>
                                        </p:attrNameLst>
                                      </p:cBhvr>
                                      <p:to>
                                        <p:strVal val="visible"/>
                                      </p:to>
                                    </p:set>
                                    <p:animEffect transition="in" filter="wipe(left)">
                                      <p:cBhvr>
                                        <p:cTn id="45" dur="500"/>
                                        <p:tgtEl>
                                          <p:spTgt spid="355334">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down)">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355334">
                                            <p:txEl>
                                              <p:pRg st="5" end="5"/>
                                            </p:txEl>
                                          </p:spTgt>
                                        </p:tgtEl>
                                        <p:attrNameLst>
                                          <p:attrName>style.visibility</p:attrName>
                                        </p:attrNameLst>
                                      </p:cBhvr>
                                      <p:to>
                                        <p:strVal val="visible"/>
                                      </p:to>
                                    </p:set>
                                    <p:animEffect transition="in" filter="wipe(left)">
                                      <p:cBhvr>
                                        <p:cTn id="55" dur="500"/>
                                        <p:tgtEl>
                                          <p:spTgt spid="355334">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355334">
                                            <p:txEl>
                                              <p:pRg st="6" end="6"/>
                                            </p:txEl>
                                          </p:spTgt>
                                        </p:tgtEl>
                                        <p:attrNameLst>
                                          <p:attrName>style.visibility</p:attrName>
                                        </p:attrNameLst>
                                      </p:cBhvr>
                                      <p:to>
                                        <p:strVal val="visible"/>
                                      </p:to>
                                    </p:set>
                                    <p:animEffect transition="in" filter="wipe(left)">
                                      <p:cBhvr>
                                        <p:cTn id="60" dur="500"/>
                                        <p:tgtEl>
                                          <p:spTgt spid="355334">
                                            <p:txEl>
                                              <p:pRg st="6" end="6"/>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iterate type="wd">
                                    <p:tmPct val="10000"/>
                                  </p:iterate>
                                  <p:childTnLst>
                                    <p:set>
                                      <p:cBhvr>
                                        <p:cTn id="64" dur="1" fill="hold">
                                          <p:stCondLst>
                                            <p:cond delay="0"/>
                                          </p:stCondLst>
                                        </p:cTn>
                                        <p:tgtEl>
                                          <p:spTgt spid="355334">
                                            <p:txEl>
                                              <p:pRg st="7" end="7"/>
                                            </p:txEl>
                                          </p:spTgt>
                                        </p:tgtEl>
                                        <p:attrNameLst>
                                          <p:attrName>style.visibility</p:attrName>
                                        </p:attrNameLst>
                                      </p:cBhvr>
                                      <p:to>
                                        <p:strVal val="visible"/>
                                      </p:to>
                                    </p:set>
                                    <p:animEffect transition="in" filter="wipe(left)">
                                      <p:cBhvr>
                                        <p:cTn id="65" dur="500"/>
                                        <p:tgtEl>
                                          <p:spTgt spid="355334">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3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Monday, Nov. 6, 2017</a:t>
            </a:r>
            <a:endParaRPr lang="en-US"/>
          </a:p>
        </p:txBody>
      </p:sp>
      <p:sp>
        <p:nvSpPr>
          <p:cNvPr id="10" name="Footer Placeholder 4"/>
          <p:cNvSpPr>
            <a:spLocks noGrp="1"/>
          </p:cNvSpPr>
          <p:nvPr>
            <p:ph type="ftr" sz="quarter" idx="11"/>
          </p:nvPr>
        </p:nvSpPr>
        <p:spPr/>
        <p:txBody>
          <a:bodyPr/>
          <a:lstStyle/>
          <a:p>
            <a:r>
              <a:rPr lang="mr-IN" smtClean="0"/>
              <a:t>PHYS 1444-002, Fall 2017                     Dr. Jaehoon Yu</a:t>
            </a:r>
            <a:endParaRPr lang="en-US"/>
          </a:p>
        </p:txBody>
      </p:sp>
      <p:sp>
        <p:nvSpPr>
          <p:cNvPr id="11" name="Slide Number Placeholder 5"/>
          <p:cNvSpPr>
            <a:spLocks noGrp="1"/>
          </p:cNvSpPr>
          <p:nvPr>
            <p:ph type="sldNum" sz="quarter" idx="12"/>
          </p:nvPr>
        </p:nvSpPr>
        <p:spPr/>
        <p:txBody>
          <a:bodyPr/>
          <a:lstStyle/>
          <a:p>
            <a:fld id="{BB4AFE30-405D-9F44-8905-EB72996D58B0}" type="slidenum">
              <a:rPr lang="en-US"/>
              <a:pPr/>
              <a:t>12</a:t>
            </a:fld>
            <a:endParaRPr lang="en-US"/>
          </a:p>
        </p:txBody>
      </p:sp>
      <p:sp>
        <p:nvSpPr>
          <p:cNvPr id="356354" name="Rectangle 2"/>
          <p:cNvSpPr>
            <a:spLocks noGrp="1" noChangeArrowheads="1"/>
          </p:cNvSpPr>
          <p:nvPr>
            <p:ph type="title"/>
          </p:nvPr>
        </p:nvSpPr>
        <p:spPr>
          <a:xfrm>
            <a:off x="381000" y="76200"/>
            <a:ext cx="8534400" cy="609600"/>
          </a:xfrm>
        </p:spPr>
        <p:txBody>
          <a:bodyPr/>
          <a:lstStyle/>
          <a:p>
            <a:r>
              <a:rPr lang="en-US" dirty="0" smtClean="0"/>
              <a:t> Fundamentals on the </a:t>
            </a:r>
            <a:r>
              <a:rPr lang="en-US" dirty="0"/>
              <a:t>Magnetic Field, B</a:t>
            </a:r>
          </a:p>
        </p:txBody>
      </p:sp>
      <p:graphicFrame>
        <p:nvGraphicFramePr>
          <p:cNvPr id="356355"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58074"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6356"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58075"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6357"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58076"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6358" name="Rectangle 6"/>
          <p:cNvSpPr>
            <a:spLocks noGrp="1" noChangeArrowheads="1"/>
          </p:cNvSpPr>
          <p:nvPr>
            <p:ph type="body" idx="1"/>
          </p:nvPr>
        </p:nvSpPr>
        <p:spPr>
          <a:xfrm>
            <a:off x="228600" y="685800"/>
            <a:ext cx="8915400" cy="5791200"/>
          </a:xfrm>
        </p:spPr>
        <p:txBody>
          <a:bodyPr/>
          <a:lstStyle/>
          <a:p>
            <a:r>
              <a:rPr lang="en-US" sz="2800"/>
              <a:t>The magnetic field is a vector quantity</a:t>
            </a:r>
          </a:p>
          <a:p>
            <a:r>
              <a:rPr lang="en-US" sz="2800"/>
              <a:t>The SI unit for B is tesla (T)</a:t>
            </a:r>
          </a:p>
          <a:p>
            <a:pPr lvl="1"/>
            <a:r>
              <a:rPr lang="en-US" sz="2400"/>
              <a:t>What is the definition of 1 Tesla in terms of other known units?</a:t>
            </a:r>
          </a:p>
          <a:p>
            <a:pPr lvl="1"/>
            <a:r>
              <a:rPr lang="en-US" sz="2400"/>
              <a:t>1T=1N/Am</a:t>
            </a:r>
          </a:p>
          <a:p>
            <a:pPr lvl="1"/>
            <a:r>
              <a:rPr lang="en-US" sz="2400"/>
              <a:t>In older names, tesla is the same as weber per meter-squared</a:t>
            </a:r>
          </a:p>
          <a:p>
            <a:pPr lvl="2"/>
            <a:r>
              <a:rPr lang="en-US" sz="2000"/>
              <a:t>1Wb/m</a:t>
            </a:r>
            <a:r>
              <a:rPr lang="en-US" sz="2000" baseline="30000"/>
              <a:t>2</a:t>
            </a:r>
            <a:r>
              <a:rPr lang="en-US" sz="2000"/>
              <a:t>=1T</a:t>
            </a:r>
          </a:p>
          <a:p>
            <a:r>
              <a:rPr lang="en-US" sz="2800"/>
              <a:t>The cgs unit for B is gauss (G)</a:t>
            </a:r>
          </a:p>
          <a:p>
            <a:pPr lvl="1"/>
            <a:r>
              <a:rPr lang="en-US" sz="2400"/>
              <a:t>How many T is one G?</a:t>
            </a:r>
          </a:p>
          <a:p>
            <a:pPr lvl="2"/>
            <a:r>
              <a:rPr lang="en-US" sz="2000"/>
              <a:t>1G=10</a:t>
            </a:r>
            <a:r>
              <a:rPr lang="en-US" sz="2000" baseline="30000"/>
              <a:t>-4</a:t>
            </a:r>
            <a:r>
              <a:rPr lang="en-US" sz="2000"/>
              <a:t> T</a:t>
            </a:r>
          </a:p>
          <a:p>
            <a:pPr lvl="1"/>
            <a:r>
              <a:rPr lang="en-US" sz="2400"/>
              <a:t>For computation, one MUST convert G to T at all times</a:t>
            </a:r>
          </a:p>
          <a:p>
            <a:r>
              <a:rPr lang="en-US" sz="2800"/>
              <a:t>Magnetic field on the Earth’s surface is about 0.5G=0.5x10</a:t>
            </a:r>
            <a:r>
              <a:rPr lang="en-US" sz="2800" baseline="30000"/>
              <a:t>-4</a:t>
            </a:r>
            <a:r>
              <a:rPr lang="en-US" sz="2800"/>
              <a:t>T</a:t>
            </a:r>
          </a:p>
          <a:p>
            <a:r>
              <a:rPr lang="en-US" sz="2800"/>
              <a:t>On a diagram,      for field coming out and       for going in. </a:t>
            </a:r>
          </a:p>
        </p:txBody>
      </p:sp>
      <p:graphicFrame>
        <p:nvGraphicFramePr>
          <p:cNvPr id="356359" name="Object 7"/>
          <p:cNvGraphicFramePr>
            <a:graphicFrameLocks noChangeAspect="1"/>
          </p:cNvGraphicFramePr>
          <p:nvPr/>
        </p:nvGraphicFramePr>
        <p:xfrm>
          <a:off x="2514600" y="5684838"/>
          <a:ext cx="433388" cy="471487"/>
        </p:xfrm>
        <a:graphic>
          <a:graphicData uri="http://schemas.openxmlformats.org/presentationml/2006/ole">
            <mc:AlternateContent xmlns:mc="http://schemas.openxmlformats.org/markup-compatibility/2006">
              <mc:Choice xmlns:v="urn:schemas-microsoft-com:vml" Requires="v">
                <p:oleObj spid="_x0000_s258077" name="Equation" r:id="rId7" imgW="152280" imgH="164880" progId="Equation.DSMT4">
                  <p:embed/>
                </p:oleObj>
              </mc:Choice>
              <mc:Fallback>
                <p:oleObj name="Equation" r:id="rId7" imgW="152280" imgH="164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5684838"/>
                        <a:ext cx="433388" cy="471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6360" name="Object 8"/>
          <p:cNvGraphicFramePr>
            <a:graphicFrameLocks noChangeAspect="1"/>
          </p:cNvGraphicFramePr>
          <p:nvPr/>
        </p:nvGraphicFramePr>
        <p:xfrm>
          <a:off x="6072188" y="5686425"/>
          <a:ext cx="434975" cy="469900"/>
        </p:xfrm>
        <a:graphic>
          <a:graphicData uri="http://schemas.openxmlformats.org/presentationml/2006/ole">
            <mc:AlternateContent xmlns:mc="http://schemas.openxmlformats.org/markup-compatibility/2006">
              <mc:Choice xmlns:v="urn:schemas-microsoft-com:vml" Requires="v">
                <p:oleObj spid="_x0000_s258078" name="Equation" r:id="rId9" imgW="152280" imgH="164880" progId="Equation.DSMT4">
                  <p:embed/>
                </p:oleObj>
              </mc:Choice>
              <mc:Fallback>
                <p:oleObj name="Equation" r:id="rId9" imgW="152280" imgH="1648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72188" y="5686425"/>
                        <a:ext cx="434975"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6696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6358">
                                            <p:txEl>
                                              <p:pRg st="0" end="0"/>
                                            </p:txEl>
                                          </p:spTgt>
                                        </p:tgtEl>
                                        <p:attrNameLst>
                                          <p:attrName>style.visibility</p:attrName>
                                        </p:attrNameLst>
                                      </p:cBhvr>
                                      <p:to>
                                        <p:strVal val="visible"/>
                                      </p:to>
                                    </p:set>
                                    <p:animEffect transition="in" filter="wipe(left)">
                                      <p:cBhvr>
                                        <p:cTn id="7" dur="500"/>
                                        <p:tgtEl>
                                          <p:spTgt spid="3563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56358">
                                            <p:txEl>
                                              <p:pRg st="1" end="1"/>
                                            </p:txEl>
                                          </p:spTgt>
                                        </p:tgtEl>
                                        <p:attrNameLst>
                                          <p:attrName>style.visibility</p:attrName>
                                        </p:attrNameLst>
                                      </p:cBhvr>
                                      <p:to>
                                        <p:strVal val="visible"/>
                                      </p:to>
                                    </p:set>
                                    <p:animEffect transition="in" filter="wipe(left)">
                                      <p:cBhvr>
                                        <p:cTn id="12" dur="500"/>
                                        <p:tgtEl>
                                          <p:spTgt spid="3563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56358">
                                            <p:txEl>
                                              <p:pRg st="2" end="2"/>
                                            </p:txEl>
                                          </p:spTgt>
                                        </p:tgtEl>
                                        <p:attrNameLst>
                                          <p:attrName>style.visibility</p:attrName>
                                        </p:attrNameLst>
                                      </p:cBhvr>
                                      <p:to>
                                        <p:strVal val="visible"/>
                                      </p:to>
                                    </p:set>
                                    <p:animEffect transition="in" filter="wipe(left)">
                                      <p:cBhvr>
                                        <p:cTn id="17" dur="500"/>
                                        <p:tgtEl>
                                          <p:spTgt spid="3563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56358">
                                            <p:txEl>
                                              <p:pRg st="3" end="3"/>
                                            </p:txEl>
                                          </p:spTgt>
                                        </p:tgtEl>
                                        <p:attrNameLst>
                                          <p:attrName>style.visibility</p:attrName>
                                        </p:attrNameLst>
                                      </p:cBhvr>
                                      <p:to>
                                        <p:strVal val="visible"/>
                                      </p:to>
                                    </p:set>
                                    <p:animEffect transition="in" filter="wipe(left)">
                                      <p:cBhvr>
                                        <p:cTn id="22" dur="500"/>
                                        <p:tgtEl>
                                          <p:spTgt spid="3563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56358">
                                            <p:txEl>
                                              <p:pRg st="4" end="4"/>
                                            </p:txEl>
                                          </p:spTgt>
                                        </p:tgtEl>
                                        <p:attrNameLst>
                                          <p:attrName>style.visibility</p:attrName>
                                        </p:attrNameLst>
                                      </p:cBhvr>
                                      <p:to>
                                        <p:strVal val="visible"/>
                                      </p:to>
                                    </p:set>
                                    <p:animEffect transition="in" filter="wipe(left)">
                                      <p:cBhvr>
                                        <p:cTn id="27" dur="500"/>
                                        <p:tgtEl>
                                          <p:spTgt spid="3563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56358">
                                            <p:txEl>
                                              <p:pRg st="5" end="5"/>
                                            </p:txEl>
                                          </p:spTgt>
                                        </p:tgtEl>
                                        <p:attrNameLst>
                                          <p:attrName>style.visibility</p:attrName>
                                        </p:attrNameLst>
                                      </p:cBhvr>
                                      <p:to>
                                        <p:strVal val="visible"/>
                                      </p:to>
                                    </p:set>
                                    <p:animEffect transition="in" filter="wipe(left)">
                                      <p:cBhvr>
                                        <p:cTn id="32" dur="500"/>
                                        <p:tgtEl>
                                          <p:spTgt spid="3563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56358">
                                            <p:txEl>
                                              <p:pRg st="6" end="6"/>
                                            </p:txEl>
                                          </p:spTgt>
                                        </p:tgtEl>
                                        <p:attrNameLst>
                                          <p:attrName>style.visibility</p:attrName>
                                        </p:attrNameLst>
                                      </p:cBhvr>
                                      <p:to>
                                        <p:strVal val="visible"/>
                                      </p:to>
                                    </p:set>
                                    <p:animEffect transition="in" filter="wipe(left)">
                                      <p:cBhvr>
                                        <p:cTn id="37" dur="500"/>
                                        <p:tgtEl>
                                          <p:spTgt spid="35635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56358">
                                            <p:txEl>
                                              <p:pRg st="7" end="7"/>
                                            </p:txEl>
                                          </p:spTgt>
                                        </p:tgtEl>
                                        <p:attrNameLst>
                                          <p:attrName>style.visibility</p:attrName>
                                        </p:attrNameLst>
                                      </p:cBhvr>
                                      <p:to>
                                        <p:strVal val="visible"/>
                                      </p:to>
                                    </p:set>
                                    <p:animEffect transition="in" filter="wipe(left)">
                                      <p:cBhvr>
                                        <p:cTn id="42" dur="500"/>
                                        <p:tgtEl>
                                          <p:spTgt spid="356358">
                                            <p:txEl>
                                              <p:pRg st="7" end="7"/>
                                            </p:txEl>
                                          </p:spTgt>
                                        </p:tgtEl>
                                      </p:cBhvr>
                                    </p:animEffect>
                                  </p:childTnLst>
                                </p:cTn>
                              </p:par>
                              <p:par>
                                <p:cTn id="43" presetID="22" presetClass="entr" presetSubtype="8" fill="hold" grpId="0" nodeType="withEffect">
                                  <p:stCondLst>
                                    <p:cond delay="0"/>
                                  </p:stCondLst>
                                  <p:iterate type="wd">
                                    <p:tmPct val="10000"/>
                                  </p:iterate>
                                  <p:childTnLst>
                                    <p:set>
                                      <p:cBhvr>
                                        <p:cTn id="44" dur="1" fill="hold">
                                          <p:stCondLst>
                                            <p:cond delay="0"/>
                                          </p:stCondLst>
                                        </p:cTn>
                                        <p:tgtEl>
                                          <p:spTgt spid="356358">
                                            <p:txEl>
                                              <p:pRg st="8" end="8"/>
                                            </p:txEl>
                                          </p:spTgt>
                                        </p:tgtEl>
                                        <p:attrNameLst>
                                          <p:attrName>style.visibility</p:attrName>
                                        </p:attrNameLst>
                                      </p:cBhvr>
                                      <p:to>
                                        <p:strVal val="visible"/>
                                      </p:to>
                                    </p:set>
                                    <p:animEffect transition="in" filter="wipe(left)">
                                      <p:cBhvr>
                                        <p:cTn id="45" dur="500"/>
                                        <p:tgtEl>
                                          <p:spTgt spid="356358">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356358">
                                            <p:txEl>
                                              <p:pRg st="9" end="9"/>
                                            </p:txEl>
                                          </p:spTgt>
                                        </p:tgtEl>
                                        <p:attrNameLst>
                                          <p:attrName>style.visibility</p:attrName>
                                        </p:attrNameLst>
                                      </p:cBhvr>
                                      <p:to>
                                        <p:strVal val="visible"/>
                                      </p:to>
                                    </p:set>
                                    <p:animEffect transition="in" filter="wipe(left)">
                                      <p:cBhvr>
                                        <p:cTn id="50" dur="500"/>
                                        <p:tgtEl>
                                          <p:spTgt spid="356358">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356358">
                                            <p:txEl>
                                              <p:pRg st="10" end="10"/>
                                            </p:txEl>
                                          </p:spTgt>
                                        </p:tgtEl>
                                        <p:attrNameLst>
                                          <p:attrName>style.visibility</p:attrName>
                                        </p:attrNameLst>
                                      </p:cBhvr>
                                      <p:to>
                                        <p:strVal val="visible"/>
                                      </p:to>
                                    </p:set>
                                    <p:animEffect transition="in" filter="wipe(left)">
                                      <p:cBhvr>
                                        <p:cTn id="55" dur="500"/>
                                        <p:tgtEl>
                                          <p:spTgt spid="356358">
                                            <p:txEl>
                                              <p:pRg st="10" end="1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356358">
                                            <p:txEl>
                                              <p:pRg st="11" end="11"/>
                                            </p:txEl>
                                          </p:spTgt>
                                        </p:tgtEl>
                                        <p:attrNameLst>
                                          <p:attrName>style.visibility</p:attrName>
                                        </p:attrNameLst>
                                      </p:cBhvr>
                                      <p:to>
                                        <p:strVal val="visible"/>
                                      </p:to>
                                    </p:set>
                                    <p:animEffect transition="in" filter="wipe(left)">
                                      <p:cBhvr>
                                        <p:cTn id="60" dur="500"/>
                                        <p:tgtEl>
                                          <p:spTgt spid="356358">
                                            <p:txEl>
                                              <p:pRg st="11" end="1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0" fill="hold" nodeType="clickEffect">
                                  <p:stCondLst>
                                    <p:cond delay="0"/>
                                  </p:stCondLst>
                                  <p:childTnLst>
                                    <p:set>
                                      <p:cBhvr>
                                        <p:cTn id="64" dur="1" fill="hold">
                                          <p:stCondLst>
                                            <p:cond delay="0"/>
                                          </p:stCondLst>
                                        </p:cTn>
                                        <p:tgtEl>
                                          <p:spTgt spid="356359"/>
                                        </p:tgtEl>
                                        <p:attrNameLst>
                                          <p:attrName>style.visibility</p:attrName>
                                        </p:attrNameLst>
                                      </p:cBhvr>
                                      <p:to>
                                        <p:strVal val="visible"/>
                                      </p:to>
                                    </p:set>
                                    <p:anim calcmode="lin" valueType="num">
                                      <p:cBhvr>
                                        <p:cTn id="65" dur="500" fill="hold"/>
                                        <p:tgtEl>
                                          <p:spTgt spid="356359"/>
                                        </p:tgtEl>
                                        <p:attrNameLst>
                                          <p:attrName>ppt_w</p:attrName>
                                        </p:attrNameLst>
                                      </p:cBhvr>
                                      <p:tavLst>
                                        <p:tav tm="0">
                                          <p:val>
                                            <p:fltVal val="0"/>
                                          </p:val>
                                        </p:tav>
                                        <p:tav tm="100000">
                                          <p:val>
                                            <p:strVal val="#ppt_w"/>
                                          </p:val>
                                        </p:tav>
                                      </p:tavLst>
                                    </p:anim>
                                    <p:anim calcmode="lin" valueType="num">
                                      <p:cBhvr>
                                        <p:cTn id="66" dur="500" fill="hold"/>
                                        <p:tgtEl>
                                          <p:spTgt spid="356359"/>
                                        </p:tgtEl>
                                        <p:attrNameLst>
                                          <p:attrName>ppt_h</p:attrName>
                                        </p:attrNameLst>
                                      </p:cBhvr>
                                      <p:tavLst>
                                        <p:tav tm="0">
                                          <p:val>
                                            <p:fltVal val="0"/>
                                          </p:val>
                                        </p:tav>
                                        <p:tav tm="100000">
                                          <p:val>
                                            <p:strVal val="#ppt_h"/>
                                          </p:val>
                                        </p:tav>
                                      </p:tavLst>
                                    </p:anim>
                                    <p:animEffect transition="in" filter="fade">
                                      <p:cBhvr>
                                        <p:cTn id="67" dur="500"/>
                                        <p:tgtEl>
                                          <p:spTgt spid="356359"/>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0" fill="hold" nodeType="clickEffect">
                                  <p:stCondLst>
                                    <p:cond delay="0"/>
                                  </p:stCondLst>
                                  <p:childTnLst>
                                    <p:set>
                                      <p:cBhvr>
                                        <p:cTn id="71" dur="1" fill="hold">
                                          <p:stCondLst>
                                            <p:cond delay="0"/>
                                          </p:stCondLst>
                                        </p:cTn>
                                        <p:tgtEl>
                                          <p:spTgt spid="356360"/>
                                        </p:tgtEl>
                                        <p:attrNameLst>
                                          <p:attrName>style.visibility</p:attrName>
                                        </p:attrNameLst>
                                      </p:cBhvr>
                                      <p:to>
                                        <p:strVal val="visible"/>
                                      </p:to>
                                    </p:set>
                                    <p:anim calcmode="lin" valueType="num">
                                      <p:cBhvr>
                                        <p:cTn id="72" dur="500" fill="hold"/>
                                        <p:tgtEl>
                                          <p:spTgt spid="356360"/>
                                        </p:tgtEl>
                                        <p:attrNameLst>
                                          <p:attrName>ppt_w</p:attrName>
                                        </p:attrNameLst>
                                      </p:cBhvr>
                                      <p:tavLst>
                                        <p:tav tm="0">
                                          <p:val>
                                            <p:fltVal val="0"/>
                                          </p:val>
                                        </p:tav>
                                        <p:tav tm="100000">
                                          <p:val>
                                            <p:strVal val="#ppt_w"/>
                                          </p:val>
                                        </p:tav>
                                      </p:tavLst>
                                    </p:anim>
                                    <p:anim calcmode="lin" valueType="num">
                                      <p:cBhvr>
                                        <p:cTn id="73" dur="500" fill="hold"/>
                                        <p:tgtEl>
                                          <p:spTgt spid="356360"/>
                                        </p:tgtEl>
                                        <p:attrNameLst>
                                          <p:attrName>ppt_h</p:attrName>
                                        </p:attrNameLst>
                                      </p:cBhvr>
                                      <p:tavLst>
                                        <p:tav tm="0">
                                          <p:val>
                                            <p:fltVal val="0"/>
                                          </p:val>
                                        </p:tav>
                                        <p:tav tm="100000">
                                          <p:val>
                                            <p:strVal val="#ppt_h"/>
                                          </p:val>
                                        </p:tav>
                                      </p:tavLst>
                                    </p:anim>
                                    <p:animEffect transition="in" filter="fade">
                                      <p:cBhvr>
                                        <p:cTn id="74" dur="500"/>
                                        <p:tgtEl>
                                          <p:spTgt spid="356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p:cNvSpPr>
            <a:spLocks noGrp="1"/>
          </p:cNvSpPr>
          <p:nvPr>
            <p:ph type="dt" sz="half" idx="10"/>
          </p:nvPr>
        </p:nvSpPr>
        <p:spPr/>
        <p:txBody>
          <a:bodyPr/>
          <a:lstStyle/>
          <a:p>
            <a:r>
              <a:rPr lang="en-US" smtClean="0"/>
              <a:t>Monday, Nov. 6, 2017</a:t>
            </a:r>
            <a:endParaRPr lang="en-US"/>
          </a:p>
        </p:txBody>
      </p:sp>
      <p:sp>
        <p:nvSpPr>
          <p:cNvPr id="23" name="Footer Placeholder 4"/>
          <p:cNvSpPr>
            <a:spLocks noGrp="1"/>
          </p:cNvSpPr>
          <p:nvPr>
            <p:ph type="ftr" sz="quarter" idx="11"/>
          </p:nvPr>
        </p:nvSpPr>
        <p:spPr/>
        <p:txBody>
          <a:bodyPr/>
          <a:lstStyle/>
          <a:p>
            <a:r>
              <a:rPr lang="mr-IN" smtClean="0"/>
              <a:t>PHYS 1444-002, Fall 2017                     Dr. Jaehoon Yu</a:t>
            </a:r>
            <a:endParaRPr lang="en-US"/>
          </a:p>
        </p:txBody>
      </p:sp>
      <p:sp>
        <p:nvSpPr>
          <p:cNvPr id="24" name="Slide Number Placeholder 5"/>
          <p:cNvSpPr>
            <a:spLocks noGrp="1"/>
          </p:cNvSpPr>
          <p:nvPr>
            <p:ph type="sldNum" sz="quarter" idx="12"/>
          </p:nvPr>
        </p:nvSpPr>
        <p:spPr/>
        <p:txBody>
          <a:bodyPr/>
          <a:lstStyle/>
          <a:p>
            <a:fld id="{F33A9A65-0150-E040-9025-C8F94FB038DF}" type="slidenum">
              <a:rPr lang="en-US"/>
              <a:pPr/>
              <a:t>13</a:t>
            </a:fld>
            <a:endParaRPr lang="en-US"/>
          </a:p>
        </p:txBody>
      </p:sp>
      <p:pic>
        <p:nvPicPr>
          <p:cNvPr id="357378" name="Picture 2" descr="FG27_014"/>
          <p:cNvPicPr>
            <a:picLocks noChangeAspect="1" noChangeArrowheads="1"/>
          </p:cNvPicPr>
          <p:nvPr/>
        </p:nvPicPr>
        <p:blipFill>
          <a:blip r:embed="rId3"/>
          <a:srcRect/>
          <a:stretch>
            <a:fillRect/>
          </a:stretch>
        </p:blipFill>
        <p:spPr bwMode="auto">
          <a:xfrm>
            <a:off x="6477000" y="590550"/>
            <a:ext cx="3124200" cy="2686050"/>
          </a:xfrm>
          <a:prstGeom prst="rect">
            <a:avLst/>
          </a:prstGeom>
          <a:noFill/>
        </p:spPr>
      </p:pic>
      <p:sp>
        <p:nvSpPr>
          <p:cNvPr id="357379" name="Rectangle 3"/>
          <p:cNvSpPr>
            <a:spLocks noGrp="1" noChangeArrowheads="1"/>
          </p:cNvSpPr>
          <p:nvPr>
            <p:ph type="title"/>
          </p:nvPr>
        </p:nvSpPr>
        <p:spPr>
          <a:xfrm>
            <a:off x="228600" y="-76200"/>
            <a:ext cx="8686800" cy="762000"/>
          </a:xfrm>
        </p:spPr>
        <p:txBody>
          <a:bodyPr/>
          <a:lstStyle/>
          <a:p>
            <a:r>
              <a:rPr lang="en-US" dirty="0"/>
              <a:t>Example 27 –</a:t>
            </a:r>
            <a:r>
              <a:rPr lang="en-US" dirty="0" smtClean="0"/>
              <a:t> 2 </a:t>
            </a:r>
            <a:endParaRPr lang="en-US" dirty="0"/>
          </a:p>
        </p:txBody>
      </p:sp>
      <p:sp>
        <p:nvSpPr>
          <p:cNvPr id="357380" name="Text Box 4"/>
          <p:cNvSpPr txBox="1">
            <a:spLocks noChangeArrowheads="1"/>
          </p:cNvSpPr>
          <p:nvPr/>
        </p:nvSpPr>
        <p:spPr bwMode="auto">
          <a:xfrm>
            <a:off x="228600" y="593725"/>
            <a:ext cx="6781800" cy="31400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dirty="0">
                <a:solidFill>
                  <a:schemeClr val="accent2"/>
                </a:solidFill>
                <a:latin typeface="Arial Narrow" charset="0"/>
              </a:rPr>
              <a:t>Measuring a magnetic field. </a:t>
            </a:r>
            <a:r>
              <a:rPr lang="en-US" sz="2000" dirty="0">
                <a:solidFill>
                  <a:schemeClr val="accent2"/>
                </a:solidFill>
                <a:latin typeface="Arial Narrow" charset="0"/>
              </a:rPr>
              <a:t>A rectangular loop of wire hangs vertically as shown in the figure.  A magnetic field </a:t>
            </a:r>
            <a:r>
              <a:rPr lang="en-US" sz="2000" b="1" dirty="0">
                <a:solidFill>
                  <a:schemeClr val="accent2"/>
                </a:solidFill>
                <a:latin typeface="Arial Narrow" charset="0"/>
              </a:rPr>
              <a:t>B</a:t>
            </a:r>
            <a:r>
              <a:rPr lang="en-US" sz="2000" dirty="0">
                <a:solidFill>
                  <a:schemeClr val="accent2"/>
                </a:solidFill>
                <a:latin typeface="Arial Narrow" charset="0"/>
              </a:rPr>
              <a:t> is directed horizontally perpendicular to the wire, and points out of the page.  The magnetic field </a:t>
            </a:r>
            <a:r>
              <a:rPr lang="en-US" sz="2000" b="1" dirty="0">
                <a:solidFill>
                  <a:schemeClr val="accent2"/>
                </a:solidFill>
                <a:latin typeface="Arial Narrow" charset="0"/>
              </a:rPr>
              <a:t>B</a:t>
            </a:r>
            <a:r>
              <a:rPr lang="en-US" sz="2000" dirty="0">
                <a:solidFill>
                  <a:schemeClr val="accent2"/>
                </a:solidFill>
                <a:latin typeface="Arial Narrow" charset="0"/>
              </a:rPr>
              <a:t> is very nearly uniform along the horizontal portion of wire </a:t>
            </a:r>
            <a:r>
              <a:rPr lang="en-US" sz="2000" dirty="0" err="1">
                <a:solidFill>
                  <a:schemeClr val="accent2"/>
                </a:solidFill>
                <a:latin typeface="Monotype Corsiva" charset="0"/>
              </a:rPr>
              <a:t>ab</a:t>
            </a:r>
            <a:r>
              <a:rPr lang="en-US" sz="2000" dirty="0">
                <a:solidFill>
                  <a:schemeClr val="accent2"/>
                </a:solidFill>
                <a:latin typeface="Arial Narrow" charset="0"/>
              </a:rPr>
              <a:t> (length </a:t>
            </a:r>
            <a:r>
              <a:rPr lang="en-US" sz="2000" dirty="0" err="1">
                <a:solidFill>
                  <a:schemeClr val="accent2"/>
                </a:solidFill>
                <a:latin typeface="Monotype Corsiva" charset="0"/>
              </a:rPr>
              <a:t>l</a:t>
            </a:r>
            <a:r>
              <a:rPr lang="en-US" sz="2000" dirty="0">
                <a:solidFill>
                  <a:schemeClr val="accent2"/>
                </a:solidFill>
                <a:latin typeface="Arial Narrow" charset="0"/>
              </a:rPr>
              <a:t>=10.0cm) which is near the center of a large magnet producing the field.  The top portion of the wire loop is free of the field.  The loop hangs from a balance which measures a downward force ( in addition to the gravitational force) of F=3.48x10</a:t>
            </a:r>
            <a:r>
              <a:rPr lang="en-US" sz="2000" baseline="30000" dirty="0">
                <a:solidFill>
                  <a:schemeClr val="accent2"/>
                </a:solidFill>
                <a:latin typeface="Arial Narrow" charset="0"/>
              </a:rPr>
              <a:t>-2</a:t>
            </a:r>
            <a:r>
              <a:rPr lang="en-US" sz="2000" dirty="0">
                <a:solidFill>
                  <a:schemeClr val="accent2"/>
                </a:solidFill>
                <a:latin typeface="Arial Narrow" charset="0"/>
              </a:rPr>
              <a:t>N when the wire carries a current I=0.245A.  What is the magnitude of the magnetic field B at the center of the magnet?  </a:t>
            </a:r>
          </a:p>
        </p:txBody>
      </p:sp>
      <p:sp>
        <p:nvSpPr>
          <p:cNvPr id="357381" name="Text Box 5"/>
          <p:cNvSpPr txBox="1">
            <a:spLocks noChangeArrowheads="1"/>
          </p:cNvSpPr>
          <p:nvPr/>
        </p:nvSpPr>
        <p:spPr bwMode="auto">
          <a:xfrm>
            <a:off x="304800" y="3733800"/>
            <a:ext cx="7239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Magnetic force exerted on the wire due to the uniform field is </a:t>
            </a:r>
            <a:endParaRPr lang="en-US" baseline="-25000">
              <a:solidFill>
                <a:srgbClr val="CC00CC"/>
              </a:solidFill>
              <a:latin typeface="Arial Narrow" charset="0"/>
            </a:endParaRPr>
          </a:p>
        </p:txBody>
      </p:sp>
      <p:sp>
        <p:nvSpPr>
          <p:cNvPr id="357382" name="Text Box 6"/>
          <p:cNvSpPr txBox="1">
            <a:spLocks noChangeArrowheads="1"/>
          </p:cNvSpPr>
          <p:nvPr/>
        </p:nvSpPr>
        <p:spPr bwMode="auto">
          <a:xfrm>
            <a:off x="381000" y="4191000"/>
            <a:ext cx="838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a:t>
            </a:r>
          </a:p>
        </p:txBody>
      </p:sp>
      <p:sp>
        <p:nvSpPr>
          <p:cNvPr id="357383" name="Text Box 7"/>
          <p:cNvSpPr txBox="1">
            <a:spLocks noChangeArrowheads="1"/>
          </p:cNvSpPr>
          <p:nvPr/>
        </p:nvSpPr>
        <p:spPr bwMode="auto">
          <a:xfrm>
            <a:off x="2133600" y="4191000"/>
            <a:ext cx="2971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Magnitude of the force is </a:t>
            </a:r>
            <a:endParaRPr lang="en-US" baseline="-25000">
              <a:solidFill>
                <a:srgbClr val="CC00CC"/>
              </a:solidFill>
              <a:latin typeface="Arial Narrow" charset="0"/>
            </a:endParaRPr>
          </a:p>
        </p:txBody>
      </p:sp>
      <p:graphicFrame>
        <p:nvGraphicFramePr>
          <p:cNvPr id="357386" name="Object 10"/>
          <p:cNvGraphicFramePr>
            <a:graphicFrameLocks noChangeAspect="1"/>
          </p:cNvGraphicFramePr>
          <p:nvPr/>
        </p:nvGraphicFramePr>
        <p:xfrm>
          <a:off x="5257800" y="4256088"/>
          <a:ext cx="1000125" cy="350837"/>
        </p:xfrm>
        <a:graphic>
          <a:graphicData uri="http://schemas.openxmlformats.org/presentationml/2006/ole">
            <mc:AlternateContent xmlns:mc="http://schemas.openxmlformats.org/markup-compatibility/2006">
              <mc:Choice xmlns:v="urn:schemas-microsoft-com:vml" Requires="v">
                <p:oleObj spid="_x0000_s259100" name="Equation" r:id="rId4" imgW="469800" imgH="164880" progId="Equation.DSMT4">
                  <p:embed/>
                </p:oleObj>
              </mc:Choice>
              <mc:Fallback>
                <p:oleObj name="Equation" r:id="rId4" imgW="469800" imgH="1648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4256088"/>
                        <a:ext cx="1000125" cy="3508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7387" name="AutoShape 11"/>
          <p:cNvSpPr>
            <a:spLocks noChangeArrowheads="1"/>
          </p:cNvSpPr>
          <p:nvPr/>
        </p:nvSpPr>
        <p:spPr bwMode="auto">
          <a:xfrm>
            <a:off x="631825" y="4876800"/>
            <a:ext cx="1692275" cy="730250"/>
          </a:xfrm>
          <a:prstGeom prst="rightArrow">
            <a:avLst>
              <a:gd name="adj1" fmla="val 50000"/>
              <a:gd name="adj2" fmla="val 57935"/>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Solving for B</a:t>
            </a:r>
          </a:p>
        </p:txBody>
      </p:sp>
      <p:graphicFrame>
        <p:nvGraphicFramePr>
          <p:cNvPr id="357388" name="Object 12"/>
          <p:cNvGraphicFramePr>
            <a:graphicFrameLocks noChangeAspect="1"/>
          </p:cNvGraphicFramePr>
          <p:nvPr/>
        </p:nvGraphicFramePr>
        <p:xfrm>
          <a:off x="2438400" y="5086350"/>
          <a:ext cx="541338" cy="323850"/>
        </p:xfrm>
        <a:graphic>
          <a:graphicData uri="http://schemas.openxmlformats.org/presentationml/2006/ole">
            <mc:AlternateContent xmlns:mc="http://schemas.openxmlformats.org/markup-compatibility/2006">
              <mc:Choice xmlns:v="urn:schemas-microsoft-com:vml" Requires="v">
                <p:oleObj spid="_x0000_s259101" name="Equation" r:id="rId6" imgW="253800" imgH="152280" progId="Equation.DSMT4">
                  <p:embed/>
                </p:oleObj>
              </mc:Choice>
              <mc:Fallback>
                <p:oleObj name="Equation" r:id="rId6" imgW="253800" imgH="1522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5086350"/>
                        <a:ext cx="541338" cy="3238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7389" name="Object 13"/>
          <p:cNvGraphicFramePr>
            <a:graphicFrameLocks noChangeAspect="1"/>
          </p:cNvGraphicFramePr>
          <p:nvPr/>
        </p:nvGraphicFramePr>
        <p:xfrm>
          <a:off x="2959100" y="4856163"/>
          <a:ext cx="622300" cy="782637"/>
        </p:xfrm>
        <a:graphic>
          <a:graphicData uri="http://schemas.openxmlformats.org/presentationml/2006/ole">
            <mc:AlternateContent xmlns:mc="http://schemas.openxmlformats.org/markup-compatibility/2006">
              <mc:Choice xmlns:v="urn:schemas-microsoft-com:vml" Requires="v">
                <p:oleObj spid="_x0000_s259102" name="Equation" r:id="rId8" imgW="291960" imgH="368280" progId="Equation.DSMT4">
                  <p:embed/>
                </p:oleObj>
              </mc:Choice>
              <mc:Fallback>
                <p:oleObj name="Equation" r:id="rId8" imgW="291960" imgH="3682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59100" y="4856163"/>
                        <a:ext cx="622300" cy="7826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7390" name="Object 14"/>
          <p:cNvGraphicFramePr>
            <a:graphicFrameLocks noChangeAspect="1"/>
          </p:cNvGraphicFramePr>
          <p:nvPr/>
        </p:nvGraphicFramePr>
        <p:xfrm>
          <a:off x="3551238" y="4800600"/>
          <a:ext cx="2163762" cy="836613"/>
        </p:xfrm>
        <a:graphic>
          <a:graphicData uri="http://schemas.openxmlformats.org/presentationml/2006/ole">
            <mc:AlternateContent xmlns:mc="http://schemas.openxmlformats.org/markup-compatibility/2006">
              <mc:Choice xmlns:v="urn:schemas-microsoft-com:vml" Requires="v">
                <p:oleObj spid="_x0000_s259103" name="Equation" r:id="rId10" imgW="1015920" imgH="393480" progId="Equation.DSMT4">
                  <p:embed/>
                </p:oleObj>
              </mc:Choice>
              <mc:Fallback>
                <p:oleObj name="Equation" r:id="rId10" imgW="1015920" imgH="3934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51238" y="4800600"/>
                        <a:ext cx="2163762" cy="8366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7391" name="Object 15"/>
          <p:cNvGraphicFramePr>
            <a:graphicFrameLocks noChangeAspect="1"/>
          </p:cNvGraphicFramePr>
          <p:nvPr/>
        </p:nvGraphicFramePr>
        <p:xfrm>
          <a:off x="5770563" y="5059363"/>
          <a:ext cx="782637" cy="350837"/>
        </p:xfrm>
        <a:graphic>
          <a:graphicData uri="http://schemas.openxmlformats.org/presentationml/2006/ole">
            <mc:AlternateContent xmlns:mc="http://schemas.openxmlformats.org/markup-compatibility/2006">
              <mc:Choice xmlns:v="urn:schemas-microsoft-com:vml" Requires="v">
                <p:oleObj spid="_x0000_s259104" name="Equation" r:id="rId12" imgW="368280" imgH="164880" progId="Equation.DSMT4">
                  <p:embed/>
                </p:oleObj>
              </mc:Choice>
              <mc:Fallback>
                <p:oleObj name="Equation" r:id="rId12" imgW="368280" imgH="1648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70563" y="5059363"/>
                        <a:ext cx="782637" cy="3508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7392" name="Oval 16"/>
          <p:cNvSpPr>
            <a:spLocks noChangeArrowheads="1"/>
          </p:cNvSpPr>
          <p:nvPr/>
        </p:nvSpPr>
        <p:spPr bwMode="auto">
          <a:xfrm>
            <a:off x="7391400" y="2057400"/>
            <a:ext cx="381000" cy="685800"/>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357393" name="Oval 17"/>
          <p:cNvSpPr>
            <a:spLocks noChangeArrowheads="1"/>
          </p:cNvSpPr>
          <p:nvPr/>
        </p:nvSpPr>
        <p:spPr bwMode="auto">
          <a:xfrm>
            <a:off x="8305800" y="2057400"/>
            <a:ext cx="381000" cy="685800"/>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357394" name="Text Box 18"/>
          <p:cNvSpPr txBox="1">
            <a:spLocks noChangeArrowheads="1"/>
          </p:cNvSpPr>
          <p:nvPr/>
        </p:nvSpPr>
        <p:spPr bwMode="auto">
          <a:xfrm>
            <a:off x="381000" y="5715000"/>
            <a:ext cx="3886200" cy="701675"/>
          </a:xfrm>
          <a:prstGeom prst="rect">
            <a:avLst/>
          </a:prstGeom>
          <a:solidFill>
            <a:srgbClr val="FFFF66"/>
          </a:solid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Something is not right! What happened to the forces on the loop on the side? </a:t>
            </a:r>
            <a:endParaRPr lang="en-US" sz="2000" baseline="-25000">
              <a:solidFill>
                <a:srgbClr val="CC0000"/>
              </a:solidFill>
              <a:latin typeface="Arial Narrow" charset="0"/>
            </a:endParaRPr>
          </a:p>
        </p:txBody>
      </p:sp>
      <p:sp>
        <p:nvSpPr>
          <p:cNvPr id="357395" name="Text Box 19"/>
          <p:cNvSpPr txBox="1">
            <a:spLocks noChangeArrowheads="1"/>
          </p:cNvSpPr>
          <p:nvPr/>
        </p:nvSpPr>
        <p:spPr bwMode="auto">
          <a:xfrm>
            <a:off x="4495800" y="5699125"/>
            <a:ext cx="4343400" cy="701675"/>
          </a:xfrm>
          <a:prstGeom prst="rect">
            <a:avLst/>
          </a:prstGeom>
          <a:solidFill>
            <a:srgbClr val="FFFF66"/>
          </a:solidFill>
          <a:ln w="9525">
            <a:noFill/>
            <a:miter lim="800000"/>
            <a:headEnd/>
            <a:tailEnd/>
          </a:ln>
          <a:effectLst/>
        </p:spPr>
        <p:txBody>
          <a:bodyPr>
            <a:prstTxWarp prst="textNoShape">
              <a:avLst/>
            </a:prstTxWarp>
            <a:spAutoFit/>
          </a:bodyPr>
          <a:lstStyle/>
          <a:p>
            <a:r>
              <a:rPr lang="en-US" sz="2000" dirty="0">
                <a:solidFill>
                  <a:srgbClr val="CC0000"/>
                </a:solidFill>
                <a:latin typeface="Arial Narrow" charset="0"/>
              </a:rPr>
              <a:t>The two forces cancel out since they are in opposite direction with the same magnitude. </a:t>
            </a:r>
            <a:endParaRPr lang="en-US" sz="2000" baseline="-25000" dirty="0">
              <a:solidFill>
                <a:srgbClr val="CC0000"/>
              </a:solidFill>
              <a:latin typeface="Arial Narrow" charset="0"/>
            </a:endParaRPr>
          </a:p>
        </p:txBody>
      </p:sp>
      <p:sp>
        <p:nvSpPr>
          <p:cNvPr id="357396" name="Line 20"/>
          <p:cNvSpPr>
            <a:spLocks noChangeShapeType="1"/>
          </p:cNvSpPr>
          <p:nvPr/>
        </p:nvSpPr>
        <p:spPr bwMode="auto">
          <a:xfrm flipH="1">
            <a:off x="7086600" y="2438400"/>
            <a:ext cx="457200" cy="0"/>
          </a:xfrm>
          <a:prstGeom prst="line">
            <a:avLst/>
          </a:prstGeom>
          <a:noFill/>
          <a:ln w="28575">
            <a:solidFill>
              <a:srgbClr val="CC0000"/>
            </a:solidFill>
            <a:round/>
            <a:headEnd/>
            <a:tailEnd type="triangle" w="med" len="med"/>
          </a:ln>
          <a:effectLst/>
        </p:spPr>
        <p:txBody>
          <a:bodyPr>
            <a:prstTxWarp prst="textNoShape">
              <a:avLst/>
            </a:prstTxWarp>
            <a:spAutoFit/>
          </a:bodyPr>
          <a:lstStyle/>
          <a:p>
            <a:endParaRPr lang="en-US"/>
          </a:p>
        </p:txBody>
      </p:sp>
      <p:sp>
        <p:nvSpPr>
          <p:cNvPr id="357397" name="Line 21"/>
          <p:cNvSpPr>
            <a:spLocks noChangeShapeType="1"/>
          </p:cNvSpPr>
          <p:nvPr/>
        </p:nvSpPr>
        <p:spPr bwMode="auto">
          <a:xfrm rot="10800000" flipH="1">
            <a:off x="8458200" y="2438400"/>
            <a:ext cx="457200" cy="0"/>
          </a:xfrm>
          <a:prstGeom prst="line">
            <a:avLst/>
          </a:prstGeom>
          <a:noFill/>
          <a:ln w="28575">
            <a:solidFill>
              <a:srgbClr val="CC0000"/>
            </a:solidFill>
            <a:round/>
            <a:headEnd/>
            <a:tailEnd type="triangle" w="med" len="med"/>
          </a:ln>
          <a:effectLst/>
        </p:spPr>
        <p:txBody>
          <a:bodyPr>
            <a:prstTxWarp prst="textNoShape">
              <a:avLst/>
            </a:prstTxWarp>
            <a:spAutoFit/>
          </a:bodyPr>
          <a:lstStyle/>
          <a:p>
            <a:endParaRPr lang="en-US"/>
          </a:p>
        </p:txBody>
      </p:sp>
      <p:pic>
        <p:nvPicPr>
          <p:cNvPr id="25" name="Picture 24"/>
          <p:cNvPicPr>
            <a:picLocks noChangeAspect="1"/>
          </p:cNvPicPr>
          <p:nvPr/>
        </p:nvPicPr>
        <p:blipFill>
          <a:blip r:embed="rId14"/>
          <a:stretch>
            <a:fillRect/>
          </a:stretch>
        </p:blipFill>
        <p:spPr>
          <a:xfrm>
            <a:off x="7277100" y="3758248"/>
            <a:ext cx="1485900" cy="457200"/>
          </a:xfrm>
          <a:prstGeom prst="rect">
            <a:avLst/>
          </a:prstGeom>
          <a:solidFill>
            <a:srgbClr val="99FFCC"/>
          </a:solidFill>
          <a:ln w="38100">
            <a:solidFill>
              <a:srgbClr val="C00000"/>
            </a:solidFill>
          </a:ln>
        </p:spPr>
      </p:pic>
      <p:pic>
        <p:nvPicPr>
          <p:cNvPr id="26" name="Picture 25"/>
          <p:cNvPicPr>
            <a:picLocks noChangeAspect="1"/>
          </p:cNvPicPr>
          <p:nvPr/>
        </p:nvPicPr>
        <p:blipFill>
          <a:blip r:embed="rId15"/>
          <a:stretch>
            <a:fillRect/>
          </a:stretch>
        </p:blipFill>
        <p:spPr>
          <a:xfrm>
            <a:off x="1295400" y="4220845"/>
            <a:ext cx="685800" cy="365760"/>
          </a:xfrm>
          <a:prstGeom prst="rect">
            <a:avLst/>
          </a:prstGeom>
        </p:spPr>
      </p:pic>
    </p:spTree>
    <p:extLst>
      <p:ext uri="{BB962C8B-B14F-4D97-AF65-F5344CB8AC3E}">
        <p14:creationId xmlns:p14="http://schemas.microsoft.com/office/powerpoint/2010/main" val="55892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7380"/>
                                        </p:tgtEl>
                                        <p:attrNameLst>
                                          <p:attrName>style.visibility</p:attrName>
                                        </p:attrNameLst>
                                      </p:cBhvr>
                                      <p:to>
                                        <p:strVal val="visible"/>
                                      </p:to>
                                    </p:set>
                                    <p:animEffect transition="in" filter="wipe(left)">
                                      <p:cBhvr>
                                        <p:cTn id="7" dur="500"/>
                                        <p:tgtEl>
                                          <p:spTgt spid="35738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57378"/>
                                        </p:tgtEl>
                                        <p:attrNameLst>
                                          <p:attrName>style.visibility</p:attrName>
                                        </p:attrNameLst>
                                      </p:cBhvr>
                                      <p:to>
                                        <p:strVal val="visible"/>
                                      </p:to>
                                    </p:set>
                                    <p:anim calcmode="lin" valueType="num">
                                      <p:cBhvr>
                                        <p:cTn id="12" dur="500" fill="hold"/>
                                        <p:tgtEl>
                                          <p:spTgt spid="357378"/>
                                        </p:tgtEl>
                                        <p:attrNameLst>
                                          <p:attrName>ppt_w</p:attrName>
                                        </p:attrNameLst>
                                      </p:cBhvr>
                                      <p:tavLst>
                                        <p:tav tm="0">
                                          <p:val>
                                            <p:fltVal val="0"/>
                                          </p:val>
                                        </p:tav>
                                        <p:tav tm="100000">
                                          <p:val>
                                            <p:strVal val="#ppt_w"/>
                                          </p:val>
                                        </p:tav>
                                      </p:tavLst>
                                    </p:anim>
                                    <p:anim calcmode="lin" valueType="num">
                                      <p:cBhvr>
                                        <p:cTn id="13" dur="500" fill="hold"/>
                                        <p:tgtEl>
                                          <p:spTgt spid="357378"/>
                                        </p:tgtEl>
                                        <p:attrNameLst>
                                          <p:attrName>ppt_h</p:attrName>
                                        </p:attrNameLst>
                                      </p:cBhvr>
                                      <p:tavLst>
                                        <p:tav tm="0">
                                          <p:val>
                                            <p:fltVal val="0"/>
                                          </p:val>
                                        </p:tav>
                                        <p:tav tm="100000">
                                          <p:val>
                                            <p:strVal val="#ppt_h"/>
                                          </p:val>
                                        </p:tav>
                                      </p:tavLst>
                                    </p:anim>
                                    <p:animEffect transition="in" filter="fade">
                                      <p:cBhvr>
                                        <p:cTn id="14" dur="500"/>
                                        <p:tgtEl>
                                          <p:spTgt spid="35737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57381"/>
                                        </p:tgtEl>
                                        <p:attrNameLst>
                                          <p:attrName>style.visibility</p:attrName>
                                        </p:attrNameLst>
                                      </p:cBhvr>
                                      <p:to>
                                        <p:strVal val="visible"/>
                                      </p:to>
                                    </p:set>
                                    <p:animEffect transition="in" filter="wipe(left)">
                                      <p:cBhvr>
                                        <p:cTn id="19" dur="500"/>
                                        <p:tgtEl>
                                          <p:spTgt spid="35738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down)">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57382"/>
                                        </p:tgtEl>
                                        <p:attrNameLst>
                                          <p:attrName>style.visibility</p:attrName>
                                        </p:attrNameLst>
                                      </p:cBhvr>
                                      <p:to>
                                        <p:strVal val="visible"/>
                                      </p:to>
                                    </p:set>
                                    <p:animEffect transition="in" filter="wipe(left)">
                                      <p:cBhvr>
                                        <p:cTn id="29" dur="500"/>
                                        <p:tgtEl>
                                          <p:spTgt spid="35738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57383"/>
                                        </p:tgtEl>
                                        <p:attrNameLst>
                                          <p:attrName>style.visibility</p:attrName>
                                        </p:attrNameLst>
                                      </p:cBhvr>
                                      <p:to>
                                        <p:strVal val="visible"/>
                                      </p:to>
                                    </p:set>
                                    <p:animEffect transition="in" filter="wipe(left)">
                                      <p:cBhvr>
                                        <p:cTn id="39" dur="500"/>
                                        <p:tgtEl>
                                          <p:spTgt spid="35738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57386"/>
                                        </p:tgtEl>
                                        <p:attrNameLst>
                                          <p:attrName>style.visibility</p:attrName>
                                        </p:attrNameLst>
                                      </p:cBhvr>
                                      <p:to>
                                        <p:strVal val="visible"/>
                                      </p:to>
                                    </p:set>
                                    <p:animEffect transition="in" filter="wipe(left)">
                                      <p:cBhvr>
                                        <p:cTn id="44" dur="500"/>
                                        <p:tgtEl>
                                          <p:spTgt spid="35738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357387"/>
                                        </p:tgtEl>
                                        <p:attrNameLst>
                                          <p:attrName>style.visibility</p:attrName>
                                        </p:attrNameLst>
                                      </p:cBhvr>
                                      <p:to>
                                        <p:strVal val="visible"/>
                                      </p:to>
                                    </p:set>
                                    <p:animEffect transition="in" filter="wipe(left)">
                                      <p:cBhvr>
                                        <p:cTn id="49" dur="500"/>
                                        <p:tgtEl>
                                          <p:spTgt spid="35738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57388"/>
                                        </p:tgtEl>
                                        <p:attrNameLst>
                                          <p:attrName>style.visibility</p:attrName>
                                        </p:attrNameLst>
                                      </p:cBhvr>
                                      <p:to>
                                        <p:strVal val="visible"/>
                                      </p:to>
                                    </p:set>
                                    <p:animEffect transition="in" filter="wipe(left)">
                                      <p:cBhvr>
                                        <p:cTn id="54" dur="500"/>
                                        <p:tgtEl>
                                          <p:spTgt spid="35738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357389"/>
                                        </p:tgtEl>
                                        <p:attrNameLst>
                                          <p:attrName>style.visibility</p:attrName>
                                        </p:attrNameLst>
                                      </p:cBhvr>
                                      <p:to>
                                        <p:strVal val="visible"/>
                                      </p:to>
                                    </p:set>
                                    <p:animEffect transition="in" filter="wipe(left)">
                                      <p:cBhvr>
                                        <p:cTn id="59" dur="500"/>
                                        <p:tgtEl>
                                          <p:spTgt spid="35738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57390"/>
                                        </p:tgtEl>
                                        <p:attrNameLst>
                                          <p:attrName>style.visibility</p:attrName>
                                        </p:attrNameLst>
                                      </p:cBhvr>
                                      <p:to>
                                        <p:strVal val="visible"/>
                                      </p:to>
                                    </p:set>
                                    <p:animEffect transition="in" filter="wipe(left)">
                                      <p:cBhvr>
                                        <p:cTn id="64" dur="500"/>
                                        <p:tgtEl>
                                          <p:spTgt spid="35739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357391"/>
                                        </p:tgtEl>
                                        <p:attrNameLst>
                                          <p:attrName>style.visibility</p:attrName>
                                        </p:attrNameLst>
                                      </p:cBhvr>
                                      <p:to>
                                        <p:strVal val="visible"/>
                                      </p:to>
                                    </p:set>
                                    <p:animEffect transition="in" filter="wipe(left)">
                                      <p:cBhvr>
                                        <p:cTn id="69" dur="500"/>
                                        <p:tgtEl>
                                          <p:spTgt spid="35739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357394"/>
                                        </p:tgtEl>
                                        <p:attrNameLst>
                                          <p:attrName>style.visibility</p:attrName>
                                        </p:attrNameLst>
                                      </p:cBhvr>
                                      <p:to>
                                        <p:strVal val="visible"/>
                                      </p:to>
                                    </p:set>
                                    <p:animEffect transition="in" filter="wipe(left)">
                                      <p:cBhvr>
                                        <p:cTn id="74" dur="500"/>
                                        <p:tgtEl>
                                          <p:spTgt spid="357394"/>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0" fill="hold" grpId="0" nodeType="clickEffect">
                                  <p:stCondLst>
                                    <p:cond delay="0"/>
                                  </p:stCondLst>
                                  <p:childTnLst>
                                    <p:set>
                                      <p:cBhvr>
                                        <p:cTn id="78" dur="1" fill="hold">
                                          <p:stCondLst>
                                            <p:cond delay="0"/>
                                          </p:stCondLst>
                                        </p:cTn>
                                        <p:tgtEl>
                                          <p:spTgt spid="357392"/>
                                        </p:tgtEl>
                                        <p:attrNameLst>
                                          <p:attrName>style.visibility</p:attrName>
                                        </p:attrNameLst>
                                      </p:cBhvr>
                                      <p:to>
                                        <p:strVal val="visible"/>
                                      </p:to>
                                    </p:set>
                                    <p:anim calcmode="lin" valueType="num">
                                      <p:cBhvr>
                                        <p:cTn id="79" dur="500" fill="hold"/>
                                        <p:tgtEl>
                                          <p:spTgt spid="357392"/>
                                        </p:tgtEl>
                                        <p:attrNameLst>
                                          <p:attrName>ppt_w</p:attrName>
                                        </p:attrNameLst>
                                      </p:cBhvr>
                                      <p:tavLst>
                                        <p:tav tm="0">
                                          <p:val>
                                            <p:fltVal val="0"/>
                                          </p:val>
                                        </p:tav>
                                        <p:tav tm="100000">
                                          <p:val>
                                            <p:strVal val="#ppt_w"/>
                                          </p:val>
                                        </p:tav>
                                      </p:tavLst>
                                    </p:anim>
                                    <p:anim calcmode="lin" valueType="num">
                                      <p:cBhvr>
                                        <p:cTn id="80" dur="500" fill="hold"/>
                                        <p:tgtEl>
                                          <p:spTgt spid="357392"/>
                                        </p:tgtEl>
                                        <p:attrNameLst>
                                          <p:attrName>ppt_h</p:attrName>
                                        </p:attrNameLst>
                                      </p:cBhvr>
                                      <p:tavLst>
                                        <p:tav tm="0">
                                          <p:val>
                                            <p:fltVal val="0"/>
                                          </p:val>
                                        </p:tav>
                                        <p:tav tm="100000">
                                          <p:val>
                                            <p:strVal val="#ppt_h"/>
                                          </p:val>
                                        </p:tav>
                                      </p:tavLst>
                                    </p:anim>
                                    <p:animEffect transition="in" filter="fade">
                                      <p:cBhvr>
                                        <p:cTn id="81" dur="500"/>
                                        <p:tgtEl>
                                          <p:spTgt spid="357392"/>
                                        </p:tgtEl>
                                      </p:cBhvr>
                                    </p:animEffect>
                                  </p:childTnLst>
                                </p:cTn>
                              </p:par>
                            </p:childTnLst>
                          </p:cTn>
                        </p:par>
                        <p:par>
                          <p:cTn id="82" fill="hold">
                            <p:stCondLst>
                              <p:cond delay="500"/>
                            </p:stCondLst>
                            <p:childTnLst>
                              <p:par>
                                <p:cTn id="83" presetID="53" presetClass="entr" presetSubtype="0" fill="hold" grpId="0" nodeType="afterEffect">
                                  <p:stCondLst>
                                    <p:cond delay="0"/>
                                  </p:stCondLst>
                                  <p:childTnLst>
                                    <p:set>
                                      <p:cBhvr>
                                        <p:cTn id="84" dur="1" fill="hold">
                                          <p:stCondLst>
                                            <p:cond delay="0"/>
                                          </p:stCondLst>
                                        </p:cTn>
                                        <p:tgtEl>
                                          <p:spTgt spid="357393"/>
                                        </p:tgtEl>
                                        <p:attrNameLst>
                                          <p:attrName>style.visibility</p:attrName>
                                        </p:attrNameLst>
                                      </p:cBhvr>
                                      <p:to>
                                        <p:strVal val="visible"/>
                                      </p:to>
                                    </p:set>
                                    <p:anim calcmode="lin" valueType="num">
                                      <p:cBhvr>
                                        <p:cTn id="85" dur="500" fill="hold"/>
                                        <p:tgtEl>
                                          <p:spTgt spid="357393"/>
                                        </p:tgtEl>
                                        <p:attrNameLst>
                                          <p:attrName>ppt_w</p:attrName>
                                        </p:attrNameLst>
                                      </p:cBhvr>
                                      <p:tavLst>
                                        <p:tav tm="0">
                                          <p:val>
                                            <p:fltVal val="0"/>
                                          </p:val>
                                        </p:tav>
                                        <p:tav tm="100000">
                                          <p:val>
                                            <p:strVal val="#ppt_w"/>
                                          </p:val>
                                        </p:tav>
                                      </p:tavLst>
                                    </p:anim>
                                    <p:anim calcmode="lin" valueType="num">
                                      <p:cBhvr>
                                        <p:cTn id="86" dur="500" fill="hold"/>
                                        <p:tgtEl>
                                          <p:spTgt spid="357393"/>
                                        </p:tgtEl>
                                        <p:attrNameLst>
                                          <p:attrName>ppt_h</p:attrName>
                                        </p:attrNameLst>
                                      </p:cBhvr>
                                      <p:tavLst>
                                        <p:tav tm="0">
                                          <p:val>
                                            <p:fltVal val="0"/>
                                          </p:val>
                                        </p:tav>
                                        <p:tav tm="100000">
                                          <p:val>
                                            <p:strVal val="#ppt_h"/>
                                          </p:val>
                                        </p:tav>
                                      </p:tavLst>
                                    </p:anim>
                                    <p:animEffect transition="in" filter="fade">
                                      <p:cBhvr>
                                        <p:cTn id="87" dur="500"/>
                                        <p:tgtEl>
                                          <p:spTgt spid="35739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2" fill="hold" grpId="0" nodeType="clickEffect">
                                  <p:stCondLst>
                                    <p:cond delay="0"/>
                                  </p:stCondLst>
                                  <p:childTnLst>
                                    <p:set>
                                      <p:cBhvr>
                                        <p:cTn id="91" dur="1" fill="hold">
                                          <p:stCondLst>
                                            <p:cond delay="0"/>
                                          </p:stCondLst>
                                        </p:cTn>
                                        <p:tgtEl>
                                          <p:spTgt spid="357396"/>
                                        </p:tgtEl>
                                        <p:attrNameLst>
                                          <p:attrName>style.visibility</p:attrName>
                                        </p:attrNameLst>
                                      </p:cBhvr>
                                      <p:to>
                                        <p:strVal val="visible"/>
                                      </p:to>
                                    </p:set>
                                    <p:animEffect transition="in" filter="wipe(right)">
                                      <p:cBhvr>
                                        <p:cTn id="92" dur="500"/>
                                        <p:tgtEl>
                                          <p:spTgt spid="357396"/>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2" fill="hold" grpId="0" nodeType="clickEffect">
                                  <p:stCondLst>
                                    <p:cond delay="0"/>
                                  </p:stCondLst>
                                  <p:childTnLst>
                                    <p:set>
                                      <p:cBhvr>
                                        <p:cTn id="96" dur="1" fill="hold">
                                          <p:stCondLst>
                                            <p:cond delay="0"/>
                                          </p:stCondLst>
                                        </p:cTn>
                                        <p:tgtEl>
                                          <p:spTgt spid="357397"/>
                                        </p:tgtEl>
                                        <p:attrNameLst>
                                          <p:attrName>style.visibility</p:attrName>
                                        </p:attrNameLst>
                                      </p:cBhvr>
                                      <p:to>
                                        <p:strVal val="visible"/>
                                      </p:to>
                                    </p:set>
                                    <p:animEffect transition="in" filter="wipe(right)">
                                      <p:cBhvr>
                                        <p:cTn id="97" dur="500"/>
                                        <p:tgtEl>
                                          <p:spTgt spid="357397"/>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iterate type="wd">
                                    <p:tmPct val="10000"/>
                                  </p:iterate>
                                  <p:childTnLst>
                                    <p:set>
                                      <p:cBhvr>
                                        <p:cTn id="101" dur="1" fill="hold">
                                          <p:stCondLst>
                                            <p:cond delay="0"/>
                                          </p:stCondLst>
                                        </p:cTn>
                                        <p:tgtEl>
                                          <p:spTgt spid="357395"/>
                                        </p:tgtEl>
                                        <p:attrNameLst>
                                          <p:attrName>style.visibility</p:attrName>
                                        </p:attrNameLst>
                                      </p:cBhvr>
                                      <p:to>
                                        <p:strVal val="visible"/>
                                      </p:to>
                                    </p:set>
                                    <p:animEffect transition="in" filter="wipe(left)">
                                      <p:cBhvr>
                                        <p:cTn id="102" dur="500"/>
                                        <p:tgtEl>
                                          <p:spTgt spid="357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80" grpId="0"/>
      <p:bldP spid="357381" grpId="0"/>
      <p:bldP spid="357382" grpId="0"/>
      <p:bldP spid="357383" grpId="0"/>
      <p:bldP spid="357387" grpId="0" animBg="1"/>
      <p:bldP spid="357392" grpId="0" animBg="1"/>
      <p:bldP spid="357393" grpId="0" animBg="1"/>
      <p:bldP spid="357394" grpId="0" animBg="1"/>
      <p:bldP spid="357395" grpId="0" animBg="1"/>
      <p:bldP spid="357396" grpId="0" animBg="1"/>
      <p:bldP spid="35739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3"/>
          <p:cNvSpPr>
            <a:spLocks noGrp="1"/>
          </p:cNvSpPr>
          <p:nvPr>
            <p:ph type="dt" sz="half" idx="10"/>
          </p:nvPr>
        </p:nvSpPr>
        <p:spPr/>
        <p:txBody>
          <a:bodyPr/>
          <a:lstStyle/>
          <a:p>
            <a:r>
              <a:rPr lang="en-US" smtClean="0"/>
              <a:t>Monday, Nov. 6, 2017</a:t>
            </a:r>
            <a:endParaRPr lang="en-US"/>
          </a:p>
        </p:txBody>
      </p:sp>
      <p:sp>
        <p:nvSpPr>
          <p:cNvPr id="32" name="Footer Placeholder 4"/>
          <p:cNvSpPr>
            <a:spLocks noGrp="1"/>
          </p:cNvSpPr>
          <p:nvPr>
            <p:ph type="ftr" sz="quarter" idx="11"/>
          </p:nvPr>
        </p:nvSpPr>
        <p:spPr/>
        <p:txBody>
          <a:bodyPr/>
          <a:lstStyle/>
          <a:p>
            <a:r>
              <a:rPr lang="mr-IN" smtClean="0"/>
              <a:t>PHYS 1444-002, Fall 2017                     Dr. Jaehoon Yu</a:t>
            </a:r>
            <a:endParaRPr lang="en-US"/>
          </a:p>
        </p:txBody>
      </p:sp>
      <p:sp>
        <p:nvSpPr>
          <p:cNvPr id="33" name="Slide Number Placeholder 5"/>
          <p:cNvSpPr>
            <a:spLocks noGrp="1"/>
          </p:cNvSpPr>
          <p:nvPr>
            <p:ph type="sldNum" sz="quarter" idx="12"/>
          </p:nvPr>
        </p:nvSpPr>
        <p:spPr/>
        <p:txBody>
          <a:bodyPr/>
          <a:lstStyle/>
          <a:p>
            <a:fld id="{5384D38A-0E9D-5D45-8605-D1CEDAFA609A}" type="slidenum">
              <a:rPr lang="en-US"/>
              <a:pPr/>
              <a:t>14</a:t>
            </a:fld>
            <a:endParaRPr lang="en-US"/>
          </a:p>
        </p:txBody>
      </p:sp>
      <p:pic>
        <p:nvPicPr>
          <p:cNvPr id="358402" name="Picture 2" descr="FG27_015"/>
          <p:cNvPicPr>
            <a:picLocks noChangeAspect="1" noChangeArrowheads="1"/>
          </p:cNvPicPr>
          <p:nvPr/>
        </p:nvPicPr>
        <p:blipFill>
          <a:blip r:embed="rId3"/>
          <a:srcRect/>
          <a:stretch>
            <a:fillRect/>
          </a:stretch>
        </p:blipFill>
        <p:spPr bwMode="auto">
          <a:xfrm>
            <a:off x="6553200" y="228600"/>
            <a:ext cx="2971800" cy="2228850"/>
          </a:xfrm>
          <a:prstGeom prst="rect">
            <a:avLst/>
          </a:prstGeom>
          <a:noFill/>
        </p:spPr>
      </p:pic>
      <p:sp>
        <p:nvSpPr>
          <p:cNvPr id="358403" name="Rectangle 3"/>
          <p:cNvSpPr>
            <a:spLocks noGrp="1" noChangeArrowheads="1"/>
          </p:cNvSpPr>
          <p:nvPr>
            <p:ph type="title"/>
          </p:nvPr>
        </p:nvSpPr>
        <p:spPr>
          <a:xfrm>
            <a:off x="228600" y="-76200"/>
            <a:ext cx="8686800" cy="762000"/>
          </a:xfrm>
        </p:spPr>
        <p:txBody>
          <a:bodyPr/>
          <a:lstStyle/>
          <a:p>
            <a:r>
              <a:rPr lang="en-US" dirty="0"/>
              <a:t>Example 27 –</a:t>
            </a:r>
            <a:r>
              <a:rPr lang="en-US" dirty="0" smtClean="0"/>
              <a:t> 3 </a:t>
            </a:r>
            <a:endParaRPr lang="en-US" dirty="0"/>
          </a:p>
        </p:txBody>
      </p:sp>
      <p:sp>
        <p:nvSpPr>
          <p:cNvPr id="358404" name="Text Box 4"/>
          <p:cNvSpPr txBox="1">
            <a:spLocks noChangeArrowheads="1"/>
          </p:cNvSpPr>
          <p:nvPr/>
        </p:nvSpPr>
        <p:spPr bwMode="auto">
          <a:xfrm>
            <a:off x="228600" y="536575"/>
            <a:ext cx="6781800" cy="19208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a:solidFill>
                  <a:schemeClr val="accent2"/>
                </a:solidFill>
                <a:latin typeface="Arial Narrow" charset="0"/>
              </a:rPr>
              <a:t>Magnetic force on a semi-circular wire. </a:t>
            </a:r>
            <a:r>
              <a:rPr lang="en-US" sz="2000">
                <a:solidFill>
                  <a:schemeClr val="accent2"/>
                </a:solidFill>
                <a:latin typeface="Arial Narrow" charset="0"/>
              </a:rPr>
              <a:t>A rigid wire, carrying the current </a:t>
            </a:r>
            <a:r>
              <a:rPr lang="en-US" sz="2000">
                <a:solidFill>
                  <a:schemeClr val="accent2"/>
                </a:solidFill>
                <a:latin typeface="Monotype Corsiva" charset="0"/>
              </a:rPr>
              <a:t>I</a:t>
            </a:r>
            <a:r>
              <a:rPr lang="en-US" sz="2000">
                <a:solidFill>
                  <a:schemeClr val="accent2"/>
                </a:solidFill>
                <a:latin typeface="Arial Narrow" charset="0"/>
              </a:rPr>
              <a:t>, consists of a semicircle of radius R and two straight portions as shown in the figure.  The wire lies in a plane perpendicular to the uniform magnetic field </a:t>
            </a:r>
            <a:r>
              <a:rPr lang="en-US" sz="2000" b="1">
                <a:solidFill>
                  <a:schemeClr val="accent2"/>
                </a:solidFill>
                <a:latin typeface="Arial Narrow" charset="0"/>
              </a:rPr>
              <a:t>B</a:t>
            </a:r>
            <a:r>
              <a:rPr lang="en-US" sz="2000" b="1" baseline="-25000">
                <a:solidFill>
                  <a:schemeClr val="accent2"/>
                </a:solidFill>
                <a:latin typeface="Arial Narrow" charset="0"/>
              </a:rPr>
              <a:t>0</a:t>
            </a:r>
            <a:r>
              <a:rPr lang="en-US" sz="2000">
                <a:solidFill>
                  <a:schemeClr val="accent2"/>
                </a:solidFill>
                <a:latin typeface="Arial Narrow" charset="0"/>
              </a:rPr>
              <a:t>.  The straight portions each have length</a:t>
            </a:r>
            <a:r>
              <a:rPr lang="en-US" sz="2000">
                <a:solidFill>
                  <a:schemeClr val="accent2"/>
                </a:solidFill>
                <a:latin typeface="Monotype Corsiva" charset="0"/>
              </a:rPr>
              <a:t> l</a:t>
            </a:r>
            <a:r>
              <a:rPr lang="en-US" sz="2000">
                <a:solidFill>
                  <a:schemeClr val="accent2"/>
                </a:solidFill>
                <a:latin typeface="Arial Narrow" charset="0"/>
              </a:rPr>
              <a:t> within the field.  Determine the net force on the wire due to the magnetic field </a:t>
            </a:r>
            <a:r>
              <a:rPr lang="en-US" sz="2000" b="1">
                <a:solidFill>
                  <a:schemeClr val="accent2"/>
                </a:solidFill>
                <a:latin typeface="Arial Narrow" charset="0"/>
              </a:rPr>
              <a:t>B</a:t>
            </a:r>
            <a:r>
              <a:rPr lang="en-US" sz="2000" b="1" baseline="-25000">
                <a:solidFill>
                  <a:schemeClr val="accent2"/>
                </a:solidFill>
                <a:latin typeface="Arial Narrow" charset="0"/>
              </a:rPr>
              <a:t>0</a:t>
            </a:r>
            <a:r>
              <a:rPr lang="en-US" sz="2000">
                <a:solidFill>
                  <a:schemeClr val="accent2"/>
                </a:solidFill>
                <a:latin typeface="Arial Narrow" charset="0"/>
              </a:rPr>
              <a:t>. </a:t>
            </a:r>
          </a:p>
        </p:txBody>
      </p:sp>
      <p:sp>
        <p:nvSpPr>
          <p:cNvPr id="358405" name="Text Box 5"/>
          <p:cNvSpPr txBox="1">
            <a:spLocks noChangeArrowheads="1"/>
          </p:cNvSpPr>
          <p:nvPr/>
        </p:nvSpPr>
        <p:spPr bwMode="auto">
          <a:xfrm>
            <a:off x="304800" y="2590800"/>
            <a:ext cx="8610600" cy="830997"/>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As in the previous example, the forces on the straight sections of the wire is equal and</a:t>
            </a:r>
            <a:r>
              <a:rPr lang="en-US" dirty="0" smtClean="0">
                <a:solidFill>
                  <a:srgbClr val="CC00CC"/>
                </a:solidFill>
                <a:latin typeface="Arial Narrow" charset="0"/>
              </a:rPr>
              <a:t> in opposite </a:t>
            </a:r>
            <a:r>
              <a:rPr lang="en-US" dirty="0">
                <a:solidFill>
                  <a:srgbClr val="CC00CC"/>
                </a:solidFill>
                <a:latin typeface="Arial Narrow" charset="0"/>
              </a:rPr>
              <a:t>direction.  Thus they cancel. </a:t>
            </a:r>
            <a:endParaRPr lang="en-US" baseline="-25000" dirty="0">
              <a:solidFill>
                <a:srgbClr val="CC00CC"/>
              </a:solidFill>
              <a:latin typeface="Arial Narrow" charset="0"/>
            </a:endParaRPr>
          </a:p>
        </p:txBody>
      </p:sp>
      <p:sp>
        <p:nvSpPr>
          <p:cNvPr id="358406" name="Text Box 6"/>
          <p:cNvSpPr txBox="1">
            <a:spLocks noChangeArrowheads="1"/>
          </p:cNvSpPr>
          <p:nvPr/>
        </p:nvSpPr>
        <p:spPr bwMode="auto">
          <a:xfrm>
            <a:off x="304800" y="5129213"/>
            <a:ext cx="838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a:t>
            </a:r>
          </a:p>
        </p:txBody>
      </p:sp>
      <p:sp>
        <p:nvSpPr>
          <p:cNvPr id="358407" name="Text Box 7"/>
          <p:cNvSpPr txBox="1">
            <a:spLocks noChangeArrowheads="1"/>
          </p:cNvSpPr>
          <p:nvPr/>
        </p:nvSpPr>
        <p:spPr bwMode="auto">
          <a:xfrm>
            <a:off x="304800" y="4327525"/>
            <a:ext cx="7696200" cy="396875"/>
          </a:xfrm>
          <a:prstGeom prst="rect">
            <a:avLst/>
          </a:prstGeom>
          <a:noFill/>
          <a:ln w="9525">
            <a:noFill/>
            <a:miter lim="800000"/>
            <a:headEnd/>
            <a:tailEnd/>
          </a:ln>
          <a:effectLst/>
        </p:spPr>
        <p:txBody>
          <a:bodyPr>
            <a:prstTxWarp prst="textNoShape">
              <a:avLst/>
            </a:prstTxWarp>
            <a:spAutoFit/>
          </a:bodyPr>
          <a:lstStyle/>
          <a:p>
            <a:r>
              <a:rPr lang="en-US" sz="2000" b="1">
                <a:solidFill>
                  <a:srgbClr val="CC00CC"/>
                </a:solidFill>
                <a:latin typeface="Arial Narrow" charset="0"/>
              </a:rPr>
              <a:t>What is the net x component of the force exerting on the circular section?</a:t>
            </a:r>
            <a:endParaRPr lang="en-US" sz="2000" b="1" baseline="-25000">
              <a:solidFill>
                <a:srgbClr val="CC00CC"/>
              </a:solidFill>
              <a:latin typeface="Arial Narrow" charset="0"/>
            </a:endParaRPr>
          </a:p>
        </p:txBody>
      </p:sp>
      <p:graphicFrame>
        <p:nvGraphicFramePr>
          <p:cNvPr id="358408" name="Object 8"/>
          <p:cNvGraphicFramePr>
            <a:graphicFrameLocks noChangeAspect="1"/>
          </p:cNvGraphicFramePr>
          <p:nvPr/>
        </p:nvGraphicFramePr>
        <p:xfrm>
          <a:off x="1119188" y="5122863"/>
          <a:ext cx="1014412" cy="469900"/>
        </p:xfrm>
        <a:graphic>
          <a:graphicData uri="http://schemas.openxmlformats.org/presentationml/2006/ole">
            <mc:AlternateContent xmlns:mc="http://schemas.openxmlformats.org/markup-compatibility/2006">
              <mc:Choice xmlns:v="urn:schemas-microsoft-com:vml" Requires="v">
                <p:oleObj spid="_x0000_s260130" name="Equation" r:id="rId4" imgW="495000" imgH="228600" progId="Equation.DSMT4">
                  <p:embed/>
                </p:oleObj>
              </mc:Choice>
              <mc:Fallback>
                <p:oleObj name="Equation" r:id="rId4" imgW="49500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9188" y="5122863"/>
                        <a:ext cx="1014412"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409" name="Object 9"/>
          <p:cNvGraphicFramePr>
            <a:graphicFrameLocks noChangeAspect="1"/>
          </p:cNvGraphicFramePr>
          <p:nvPr/>
        </p:nvGraphicFramePr>
        <p:xfrm>
          <a:off x="7386638" y="3371850"/>
          <a:ext cx="1695450" cy="415925"/>
        </p:xfrm>
        <a:graphic>
          <a:graphicData uri="http://schemas.openxmlformats.org/presentationml/2006/ole">
            <mc:AlternateContent xmlns:mc="http://schemas.openxmlformats.org/markup-compatibility/2006">
              <mc:Choice xmlns:v="urn:schemas-microsoft-com:vml" Requires="v">
                <p:oleObj spid="_x0000_s260131" name="Equation" r:id="rId6" imgW="774700" imgH="190500" progId="Equation.DSMT4">
                  <p:embed/>
                </p:oleObj>
              </mc:Choice>
              <mc:Fallback>
                <p:oleObj name="Equation" r:id="rId6" imgW="774700" imgH="1905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6638" y="3371850"/>
                        <a:ext cx="1695450" cy="415925"/>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58410" name="Object 10"/>
          <p:cNvGraphicFramePr>
            <a:graphicFrameLocks noChangeAspect="1"/>
          </p:cNvGraphicFramePr>
          <p:nvPr/>
        </p:nvGraphicFramePr>
        <p:xfrm>
          <a:off x="5905500" y="5103813"/>
          <a:ext cx="746125" cy="512762"/>
        </p:xfrm>
        <a:graphic>
          <a:graphicData uri="http://schemas.openxmlformats.org/presentationml/2006/ole">
            <mc:AlternateContent xmlns:mc="http://schemas.openxmlformats.org/markup-compatibility/2006">
              <mc:Choice xmlns:v="urn:schemas-microsoft-com:vml" Requires="v">
                <p:oleObj spid="_x0000_s260132" name="Equation" r:id="rId8" imgW="368300" imgH="254000" progId="Equation.DSMT4">
                  <p:embed/>
                </p:oleObj>
              </mc:Choice>
              <mc:Fallback>
                <p:oleObj name="Equation" r:id="rId8" imgW="368300" imgH="2540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05500" y="5103813"/>
                        <a:ext cx="746125" cy="5127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8411" name="AutoShape 11"/>
          <p:cNvSpPr>
            <a:spLocks noChangeArrowheads="1"/>
          </p:cNvSpPr>
          <p:nvPr/>
        </p:nvSpPr>
        <p:spPr bwMode="auto">
          <a:xfrm>
            <a:off x="143092" y="5531138"/>
            <a:ext cx="2437971" cy="672525"/>
          </a:xfrm>
          <a:prstGeom prst="rightArrow">
            <a:avLst>
              <a:gd name="adj1" fmla="val 50000"/>
              <a:gd name="adj2" fmla="val 99219"/>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dirty="0">
                <a:solidFill>
                  <a:srgbClr val="CC0000"/>
                </a:solidFill>
                <a:latin typeface="Arial Narrow" charset="0"/>
              </a:rPr>
              <a:t>Integrating over</a:t>
            </a:r>
            <a:r>
              <a:rPr lang="en-US" sz="1600" b="1" dirty="0" smtClean="0">
                <a:solidFill>
                  <a:srgbClr val="CC0000"/>
                </a:solidFill>
                <a:latin typeface="Arial Narrow" charset="0"/>
              </a:rPr>
              <a:t> </a:t>
            </a:r>
            <a:r>
              <a:rPr lang="en-US" sz="1600" b="1" dirty="0" err="1" smtClean="0">
                <a:solidFill>
                  <a:srgbClr val="CC0000"/>
                </a:solidFill>
                <a:latin typeface="Symbol" charset="2"/>
              </a:rPr>
              <a:t>ϕ</a:t>
            </a:r>
            <a:r>
              <a:rPr lang="en-US" sz="1600" b="1" dirty="0" smtClean="0">
                <a:solidFill>
                  <a:srgbClr val="CC0000"/>
                </a:solidFill>
                <a:latin typeface="Symbol" charset="2"/>
              </a:rPr>
              <a:t>=</a:t>
            </a:r>
            <a:r>
              <a:rPr lang="en-US" sz="1600" b="1" dirty="0" smtClean="0">
                <a:solidFill>
                  <a:srgbClr val="CC0000"/>
                </a:solidFill>
                <a:latin typeface="+mj-lt"/>
              </a:rPr>
              <a:t>0</a:t>
            </a:r>
            <a:r>
              <a:rPr lang="en-US" sz="1600" b="1" dirty="0" smtClean="0">
                <a:solidFill>
                  <a:srgbClr val="CC0000"/>
                </a:solidFill>
                <a:latin typeface="+mj-lt"/>
                <a:sym typeface="Wingdings"/>
              </a:rPr>
              <a:t> - </a:t>
            </a:r>
            <a:r>
              <a:rPr lang="en-US" sz="1600" b="1" dirty="0" err="1" smtClean="0">
                <a:solidFill>
                  <a:srgbClr val="CC0000"/>
                </a:solidFill>
                <a:latin typeface="Symbol" charset="2"/>
                <a:cs typeface="Symbol" charset="2"/>
              </a:rPr>
              <a:t>π</a:t>
            </a:r>
            <a:endParaRPr lang="en-US" sz="1600" b="1" dirty="0">
              <a:solidFill>
                <a:srgbClr val="CC0000"/>
              </a:solidFill>
              <a:latin typeface="Symbol" charset="2"/>
              <a:cs typeface="Symbol" charset="2"/>
            </a:endParaRPr>
          </a:p>
        </p:txBody>
      </p:sp>
      <p:graphicFrame>
        <p:nvGraphicFramePr>
          <p:cNvPr id="358412" name="Object 12"/>
          <p:cNvGraphicFramePr>
            <a:graphicFrameLocks noChangeAspect="1"/>
          </p:cNvGraphicFramePr>
          <p:nvPr/>
        </p:nvGraphicFramePr>
        <p:xfrm>
          <a:off x="2590800" y="5718175"/>
          <a:ext cx="503238" cy="285750"/>
        </p:xfrm>
        <a:graphic>
          <a:graphicData uri="http://schemas.openxmlformats.org/presentationml/2006/ole">
            <mc:AlternateContent xmlns:mc="http://schemas.openxmlformats.org/markup-compatibility/2006">
              <mc:Choice xmlns:v="urn:schemas-microsoft-com:vml" Requires="v">
                <p:oleObj spid="_x0000_s260133" name="Equation" r:id="rId10" imgW="266700" imgH="152400" progId="Equation.DSMT4">
                  <p:embed/>
                </p:oleObj>
              </mc:Choice>
              <mc:Fallback>
                <p:oleObj name="Equation" r:id="rId10" imgW="266700" imgH="1524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90800" y="5718175"/>
                        <a:ext cx="503238" cy="2857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8413" name="Oval 13"/>
          <p:cNvSpPr>
            <a:spLocks noChangeArrowheads="1"/>
          </p:cNvSpPr>
          <p:nvPr/>
        </p:nvSpPr>
        <p:spPr bwMode="auto">
          <a:xfrm>
            <a:off x="7315200" y="1524000"/>
            <a:ext cx="381000" cy="685800"/>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358414" name="Oval 14"/>
          <p:cNvSpPr>
            <a:spLocks noChangeArrowheads="1"/>
          </p:cNvSpPr>
          <p:nvPr/>
        </p:nvSpPr>
        <p:spPr bwMode="auto">
          <a:xfrm>
            <a:off x="8382000" y="1524000"/>
            <a:ext cx="381000" cy="685800"/>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358415" name="Text Box 15"/>
          <p:cNvSpPr txBox="1">
            <a:spLocks noChangeArrowheads="1"/>
          </p:cNvSpPr>
          <p:nvPr/>
        </p:nvSpPr>
        <p:spPr bwMode="auto">
          <a:xfrm>
            <a:off x="304800" y="3352800"/>
            <a:ext cx="7315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What do we use to figure out the net force on the semicircle? </a:t>
            </a:r>
            <a:endParaRPr lang="en-US" baseline="-25000">
              <a:solidFill>
                <a:srgbClr val="CC00CC"/>
              </a:solidFill>
              <a:latin typeface="Arial Narrow" charset="0"/>
            </a:endParaRPr>
          </a:p>
        </p:txBody>
      </p:sp>
      <p:sp>
        <p:nvSpPr>
          <p:cNvPr id="358416" name="Text Box 16"/>
          <p:cNvSpPr txBox="1">
            <a:spLocks noChangeArrowheads="1"/>
          </p:cNvSpPr>
          <p:nvPr/>
        </p:nvSpPr>
        <p:spPr bwMode="auto">
          <a:xfrm>
            <a:off x="304800" y="3810000"/>
            <a:ext cx="7239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We divide the semicircle into infinitesimal straight sections. </a:t>
            </a:r>
            <a:endParaRPr lang="en-US" baseline="-25000">
              <a:solidFill>
                <a:srgbClr val="CC00CC"/>
              </a:solidFill>
              <a:latin typeface="Arial Narrow" charset="0"/>
            </a:endParaRPr>
          </a:p>
        </p:txBody>
      </p:sp>
      <p:graphicFrame>
        <p:nvGraphicFramePr>
          <p:cNvPr id="358417" name="Object 17"/>
          <p:cNvGraphicFramePr>
            <a:graphicFrameLocks noChangeAspect="1"/>
          </p:cNvGraphicFramePr>
          <p:nvPr/>
        </p:nvGraphicFramePr>
        <p:xfrm>
          <a:off x="7402513" y="3886200"/>
          <a:ext cx="1162050" cy="404813"/>
        </p:xfrm>
        <a:graphic>
          <a:graphicData uri="http://schemas.openxmlformats.org/presentationml/2006/ole">
            <mc:AlternateContent xmlns:mc="http://schemas.openxmlformats.org/markup-compatibility/2006">
              <mc:Choice xmlns:v="urn:schemas-microsoft-com:vml" Requires="v">
                <p:oleObj spid="_x0000_s260134" name="Equation" r:id="rId12" imgW="546100" imgH="190500" progId="Equation.DSMT4">
                  <p:embed/>
                </p:oleObj>
              </mc:Choice>
              <mc:Fallback>
                <p:oleObj name="Equation" r:id="rId12" imgW="546100" imgH="1905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02513" y="3886200"/>
                        <a:ext cx="1162050" cy="4048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8418" name="Text Box 18"/>
          <p:cNvSpPr txBox="1">
            <a:spLocks noChangeArrowheads="1"/>
          </p:cNvSpPr>
          <p:nvPr/>
        </p:nvSpPr>
        <p:spPr bwMode="auto">
          <a:xfrm>
            <a:off x="7848600" y="4267200"/>
            <a:ext cx="381000" cy="485775"/>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a:solidFill>
                  <a:srgbClr val="CC0000"/>
                </a:solidFill>
                <a:latin typeface="Arial Narrow" charset="0"/>
              </a:rPr>
              <a:t>0  </a:t>
            </a:r>
          </a:p>
        </p:txBody>
      </p:sp>
      <p:sp>
        <p:nvSpPr>
          <p:cNvPr id="358419" name="Text Box 19"/>
          <p:cNvSpPr txBox="1">
            <a:spLocks noChangeArrowheads="1"/>
          </p:cNvSpPr>
          <p:nvPr/>
        </p:nvSpPr>
        <p:spPr bwMode="auto">
          <a:xfrm>
            <a:off x="8382000" y="4327525"/>
            <a:ext cx="990600" cy="396875"/>
          </a:xfrm>
          <a:prstGeom prst="rect">
            <a:avLst/>
          </a:prstGeom>
          <a:noFill/>
          <a:ln w="9525">
            <a:noFill/>
            <a:miter lim="800000"/>
            <a:headEnd/>
            <a:tailEnd/>
          </a:ln>
          <a:effectLst/>
        </p:spPr>
        <p:txBody>
          <a:bodyPr>
            <a:prstTxWarp prst="textNoShape">
              <a:avLst/>
            </a:prstTxWarp>
            <a:spAutoFit/>
          </a:bodyPr>
          <a:lstStyle/>
          <a:p>
            <a:r>
              <a:rPr lang="en-US" sz="2000" b="1">
                <a:solidFill>
                  <a:srgbClr val="CC00CC"/>
                </a:solidFill>
                <a:latin typeface="Arial Narrow" charset="0"/>
              </a:rPr>
              <a:t>Why?  </a:t>
            </a:r>
          </a:p>
        </p:txBody>
      </p:sp>
      <p:sp>
        <p:nvSpPr>
          <p:cNvPr id="358420" name="Text Box 20"/>
          <p:cNvSpPr txBox="1">
            <a:spLocks noChangeArrowheads="1"/>
          </p:cNvSpPr>
          <p:nvPr/>
        </p:nvSpPr>
        <p:spPr bwMode="auto">
          <a:xfrm>
            <a:off x="304800" y="4708525"/>
            <a:ext cx="7924800" cy="396875"/>
          </a:xfrm>
          <a:prstGeom prst="rect">
            <a:avLst/>
          </a:prstGeom>
          <a:noFill/>
          <a:ln w="9525">
            <a:noFill/>
            <a:miter lim="800000"/>
            <a:headEnd/>
            <a:tailEnd/>
          </a:ln>
          <a:effectLst/>
        </p:spPr>
        <p:txBody>
          <a:bodyPr>
            <a:prstTxWarp prst="textNoShape">
              <a:avLst/>
            </a:prstTxWarp>
            <a:spAutoFit/>
          </a:bodyPr>
          <a:lstStyle/>
          <a:p>
            <a:r>
              <a:rPr lang="en-US" sz="2000" b="1">
                <a:solidFill>
                  <a:srgbClr val="CC00CC"/>
                </a:solidFill>
                <a:latin typeface="Arial Narrow" charset="0"/>
              </a:rPr>
              <a:t>Because the forces on left and the right-hand sides of the semicircle balance.</a:t>
            </a:r>
            <a:endParaRPr lang="en-US" sz="2000" b="1" baseline="-25000">
              <a:solidFill>
                <a:srgbClr val="CC00CC"/>
              </a:solidFill>
              <a:latin typeface="Arial Narrow" charset="0"/>
            </a:endParaRPr>
          </a:p>
        </p:txBody>
      </p:sp>
      <p:sp>
        <p:nvSpPr>
          <p:cNvPr id="358421" name="Text Box 21"/>
          <p:cNvSpPr txBox="1">
            <a:spLocks noChangeArrowheads="1"/>
          </p:cNvSpPr>
          <p:nvPr/>
        </p:nvSpPr>
        <p:spPr bwMode="auto">
          <a:xfrm>
            <a:off x="2286000" y="5129213"/>
            <a:ext cx="3962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Y-component of the force dF is  </a:t>
            </a:r>
          </a:p>
        </p:txBody>
      </p:sp>
      <p:graphicFrame>
        <p:nvGraphicFramePr>
          <p:cNvPr id="358422" name="Object 22"/>
          <p:cNvGraphicFramePr>
            <a:graphicFrameLocks noChangeAspect="1"/>
          </p:cNvGraphicFramePr>
          <p:nvPr/>
        </p:nvGraphicFramePr>
        <p:xfrm>
          <a:off x="6605588" y="5102225"/>
          <a:ext cx="1490662" cy="512763"/>
        </p:xfrm>
        <a:graphic>
          <a:graphicData uri="http://schemas.openxmlformats.org/presentationml/2006/ole">
            <mc:AlternateContent xmlns:mc="http://schemas.openxmlformats.org/markup-compatibility/2006">
              <mc:Choice xmlns:v="urn:schemas-microsoft-com:vml" Requires="v">
                <p:oleObj spid="_x0000_s260135" name="Equation" r:id="rId14" imgW="736600" imgH="254000" progId="Equation.DSMT4">
                  <p:embed/>
                </p:oleObj>
              </mc:Choice>
              <mc:Fallback>
                <p:oleObj name="Equation" r:id="rId14" imgW="736600" imgH="2540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05588" y="5102225"/>
                        <a:ext cx="1490662" cy="5127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8423" name="Object 23"/>
          <p:cNvGraphicFramePr>
            <a:graphicFrameLocks noChangeAspect="1"/>
          </p:cNvGraphicFramePr>
          <p:nvPr/>
        </p:nvGraphicFramePr>
        <p:xfrm>
          <a:off x="8089900" y="5154613"/>
          <a:ext cx="977900" cy="409575"/>
        </p:xfrm>
        <a:graphic>
          <a:graphicData uri="http://schemas.openxmlformats.org/presentationml/2006/ole">
            <mc:AlternateContent xmlns:mc="http://schemas.openxmlformats.org/markup-compatibility/2006">
              <mc:Choice xmlns:v="urn:schemas-microsoft-com:vml" Requires="v">
                <p:oleObj spid="_x0000_s260136" name="Equation" r:id="rId16" imgW="482400" imgH="203040" progId="Equation.DSMT4">
                  <p:embed/>
                </p:oleObj>
              </mc:Choice>
              <mc:Fallback>
                <p:oleObj name="Equation" r:id="rId16" imgW="482400" imgH="20304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089900" y="5154613"/>
                        <a:ext cx="977900" cy="4095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8424" name="Text Box 24"/>
          <p:cNvSpPr txBox="1">
            <a:spLocks noChangeArrowheads="1"/>
          </p:cNvSpPr>
          <p:nvPr/>
        </p:nvSpPr>
        <p:spPr bwMode="auto">
          <a:xfrm>
            <a:off x="152400" y="6308725"/>
            <a:ext cx="1752600" cy="396875"/>
          </a:xfrm>
          <a:prstGeom prst="rect">
            <a:avLst/>
          </a:prstGeom>
          <a:solidFill>
            <a:srgbClr val="FFFF66"/>
          </a:solid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Which direction? </a:t>
            </a:r>
            <a:endParaRPr lang="en-US" sz="2000" baseline="-25000">
              <a:solidFill>
                <a:srgbClr val="CC0000"/>
              </a:solidFill>
              <a:latin typeface="Arial Narrow" charset="0"/>
            </a:endParaRPr>
          </a:p>
        </p:txBody>
      </p:sp>
      <p:sp>
        <p:nvSpPr>
          <p:cNvPr id="358425" name="Text Box 25"/>
          <p:cNvSpPr txBox="1">
            <a:spLocks noChangeArrowheads="1"/>
          </p:cNvSpPr>
          <p:nvPr/>
        </p:nvSpPr>
        <p:spPr bwMode="auto">
          <a:xfrm>
            <a:off x="2057400" y="6324600"/>
            <a:ext cx="6781800" cy="396875"/>
          </a:xfrm>
          <a:prstGeom prst="rect">
            <a:avLst/>
          </a:prstGeom>
          <a:solidFill>
            <a:srgbClr val="FFFF66"/>
          </a:solid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Vertically upward direction.  The wire will be pulled deeper into the field. </a:t>
            </a:r>
            <a:endParaRPr lang="en-US" sz="2000" baseline="-25000">
              <a:solidFill>
                <a:srgbClr val="CC0000"/>
              </a:solidFill>
              <a:latin typeface="Arial Narrow" charset="0"/>
            </a:endParaRPr>
          </a:p>
        </p:txBody>
      </p:sp>
      <p:graphicFrame>
        <p:nvGraphicFramePr>
          <p:cNvPr id="358426" name="Object 26"/>
          <p:cNvGraphicFramePr>
            <a:graphicFrameLocks noChangeAspect="1"/>
          </p:cNvGraphicFramePr>
          <p:nvPr/>
        </p:nvGraphicFramePr>
        <p:xfrm>
          <a:off x="3003550" y="5551488"/>
          <a:ext cx="1700213" cy="644525"/>
        </p:xfrm>
        <a:graphic>
          <a:graphicData uri="http://schemas.openxmlformats.org/presentationml/2006/ole">
            <mc:AlternateContent xmlns:mc="http://schemas.openxmlformats.org/markup-compatibility/2006">
              <mc:Choice xmlns:v="urn:schemas-microsoft-com:vml" Requires="v">
                <p:oleObj spid="_x0000_s260137" name="Equation" r:id="rId18" imgW="901700" imgH="342900" progId="Equation.DSMT4">
                  <p:embed/>
                </p:oleObj>
              </mc:Choice>
              <mc:Fallback>
                <p:oleObj name="Equation" r:id="rId18" imgW="901700" imgH="3429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03550" y="5551488"/>
                        <a:ext cx="1700213" cy="6445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8427" name="Object 27"/>
          <p:cNvGraphicFramePr>
            <a:graphicFrameLocks noChangeAspect="1"/>
          </p:cNvGraphicFramePr>
          <p:nvPr/>
        </p:nvGraphicFramePr>
        <p:xfrm>
          <a:off x="4583113" y="5551488"/>
          <a:ext cx="1893887" cy="644525"/>
        </p:xfrm>
        <a:graphic>
          <a:graphicData uri="http://schemas.openxmlformats.org/presentationml/2006/ole">
            <mc:AlternateContent xmlns:mc="http://schemas.openxmlformats.org/markup-compatibility/2006">
              <mc:Choice xmlns:v="urn:schemas-microsoft-com:vml" Requires="v">
                <p:oleObj spid="_x0000_s260138" name="Equation" r:id="rId20" imgW="1003300" imgH="342900" progId="Equation.DSMT4">
                  <p:embed/>
                </p:oleObj>
              </mc:Choice>
              <mc:Fallback>
                <p:oleObj name="Equation" r:id="rId20" imgW="1003300" imgH="3429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583113" y="5551488"/>
                        <a:ext cx="1893887" cy="6445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8428" name="Object 28"/>
          <p:cNvGraphicFramePr>
            <a:graphicFrameLocks noChangeAspect="1"/>
          </p:cNvGraphicFramePr>
          <p:nvPr/>
        </p:nvGraphicFramePr>
        <p:xfrm>
          <a:off x="6465888" y="5591175"/>
          <a:ext cx="1893887" cy="596900"/>
        </p:xfrm>
        <a:graphic>
          <a:graphicData uri="http://schemas.openxmlformats.org/presentationml/2006/ole">
            <mc:AlternateContent xmlns:mc="http://schemas.openxmlformats.org/markup-compatibility/2006">
              <mc:Choice xmlns:v="urn:schemas-microsoft-com:vml" Requires="v">
                <p:oleObj spid="_x0000_s260139" name="Equation" r:id="rId22" imgW="1003300" imgH="317500" progId="Equation.DSMT4">
                  <p:embed/>
                </p:oleObj>
              </mc:Choice>
              <mc:Fallback>
                <p:oleObj name="Equation" r:id="rId22" imgW="1003300" imgH="3175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465888" y="5591175"/>
                        <a:ext cx="1893887" cy="5969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8429" name="Object 29"/>
          <p:cNvGraphicFramePr>
            <a:graphicFrameLocks noChangeAspect="1"/>
          </p:cNvGraphicFramePr>
          <p:nvPr/>
        </p:nvGraphicFramePr>
        <p:xfrm>
          <a:off x="8324850" y="5689600"/>
          <a:ext cx="719138" cy="430213"/>
        </p:xfrm>
        <a:graphic>
          <a:graphicData uri="http://schemas.openxmlformats.org/presentationml/2006/ole">
            <mc:AlternateContent xmlns:mc="http://schemas.openxmlformats.org/markup-compatibility/2006">
              <mc:Choice xmlns:v="urn:schemas-microsoft-com:vml" Requires="v">
                <p:oleObj spid="_x0000_s260140" name="Equation" r:id="rId24" imgW="381000" imgH="228600" progId="Equation.DSMT4">
                  <p:embed/>
                </p:oleObj>
              </mc:Choice>
              <mc:Fallback>
                <p:oleObj name="Equation" r:id="rId24" imgW="381000" imgH="22860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324850" y="5689600"/>
                        <a:ext cx="719138" cy="4302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8430" name="Oval 30"/>
          <p:cNvSpPr>
            <a:spLocks noChangeArrowheads="1"/>
          </p:cNvSpPr>
          <p:nvPr/>
        </p:nvSpPr>
        <p:spPr bwMode="auto">
          <a:xfrm>
            <a:off x="8305800" y="5638800"/>
            <a:ext cx="381000" cy="457200"/>
          </a:xfrm>
          <a:prstGeom prst="ellipse">
            <a:avLst/>
          </a:prstGeom>
          <a:noFill/>
          <a:ln w="38100">
            <a:solidFill>
              <a:srgbClr val="FF0066"/>
            </a:solidFill>
            <a:round/>
            <a:headEnd/>
            <a:tailEnd/>
          </a:ln>
          <a:effectLst/>
        </p:spPr>
        <p:txBody>
          <a:bodyPr wrap="none" anchor="ctr">
            <a:prstTxWarp prst="textNoShape">
              <a:avLst/>
            </a:prstTxWarp>
            <a:spAutoFit/>
          </a:bodyPr>
          <a:lstStyle/>
          <a:p>
            <a:endParaRPr lang="en-US"/>
          </a:p>
        </p:txBody>
      </p:sp>
    </p:spTree>
    <p:extLst>
      <p:ext uri="{BB962C8B-B14F-4D97-AF65-F5344CB8AC3E}">
        <p14:creationId xmlns:p14="http://schemas.microsoft.com/office/powerpoint/2010/main" val="13415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8404"/>
                                        </p:tgtEl>
                                        <p:attrNameLst>
                                          <p:attrName>style.visibility</p:attrName>
                                        </p:attrNameLst>
                                      </p:cBhvr>
                                      <p:to>
                                        <p:strVal val="visible"/>
                                      </p:to>
                                    </p:set>
                                    <p:animEffect transition="in" filter="wipe(left)">
                                      <p:cBhvr>
                                        <p:cTn id="7" dur="500"/>
                                        <p:tgtEl>
                                          <p:spTgt spid="35840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58402"/>
                                        </p:tgtEl>
                                        <p:attrNameLst>
                                          <p:attrName>style.visibility</p:attrName>
                                        </p:attrNameLst>
                                      </p:cBhvr>
                                      <p:to>
                                        <p:strVal val="visible"/>
                                      </p:to>
                                    </p:set>
                                    <p:anim calcmode="lin" valueType="num">
                                      <p:cBhvr>
                                        <p:cTn id="12" dur="500" fill="hold"/>
                                        <p:tgtEl>
                                          <p:spTgt spid="358402"/>
                                        </p:tgtEl>
                                        <p:attrNameLst>
                                          <p:attrName>ppt_w</p:attrName>
                                        </p:attrNameLst>
                                      </p:cBhvr>
                                      <p:tavLst>
                                        <p:tav tm="0">
                                          <p:val>
                                            <p:fltVal val="0"/>
                                          </p:val>
                                        </p:tav>
                                        <p:tav tm="100000">
                                          <p:val>
                                            <p:strVal val="#ppt_w"/>
                                          </p:val>
                                        </p:tav>
                                      </p:tavLst>
                                    </p:anim>
                                    <p:anim calcmode="lin" valueType="num">
                                      <p:cBhvr>
                                        <p:cTn id="13" dur="500" fill="hold"/>
                                        <p:tgtEl>
                                          <p:spTgt spid="358402"/>
                                        </p:tgtEl>
                                        <p:attrNameLst>
                                          <p:attrName>ppt_h</p:attrName>
                                        </p:attrNameLst>
                                      </p:cBhvr>
                                      <p:tavLst>
                                        <p:tav tm="0">
                                          <p:val>
                                            <p:fltVal val="0"/>
                                          </p:val>
                                        </p:tav>
                                        <p:tav tm="100000">
                                          <p:val>
                                            <p:strVal val="#ppt_h"/>
                                          </p:val>
                                        </p:tav>
                                      </p:tavLst>
                                    </p:anim>
                                    <p:animEffect transition="in" filter="fade">
                                      <p:cBhvr>
                                        <p:cTn id="14" dur="500"/>
                                        <p:tgtEl>
                                          <p:spTgt spid="35840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58405"/>
                                        </p:tgtEl>
                                        <p:attrNameLst>
                                          <p:attrName>style.visibility</p:attrName>
                                        </p:attrNameLst>
                                      </p:cBhvr>
                                      <p:to>
                                        <p:strVal val="visible"/>
                                      </p:to>
                                    </p:set>
                                    <p:animEffect transition="in" filter="wipe(left)">
                                      <p:cBhvr>
                                        <p:cTn id="19" dur="500"/>
                                        <p:tgtEl>
                                          <p:spTgt spid="35840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358413"/>
                                        </p:tgtEl>
                                        <p:attrNameLst>
                                          <p:attrName>style.visibility</p:attrName>
                                        </p:attrNameLst>
                                      </p:cBhvr>
                                      <p:to>
                                        <p:strVal val="visible"/>
                                      </p:to>
                                    </p:set>
                                    <p:anim calcmode="lin" valueType="num">
                                      <p:cBhvr>
                                        <p:cTn id="24" dur="500" fill="hold"/>
                                        <p:tgtEl>
                                          <p:spTgt spid="358413"/>
                                        </p:tgtEl>
                                        <p:attrNameLst>
                                          <p:attrName>ppt_w</p:attrName>
                                        </p:attrNameLst>
                                      </p:cBhvr>
                                      <p:tavLst>
                                        <p:tav tm="0">
                                          <p:val>
                                            <p:fltVal val="0"/>
                                          </p:val>
                                        </p:tav>
                                        <p:tav tm="100000">
                                          <p:val>
                                            <p:strVal val="#ppt_w"/>
                                          </p:val>
                                        </p:tav>
                                      </p:tavLst>
                                    </p:anim>
                                    <p:anim calcmode="lin" valueType="num">
                                      <p:cBhvr>
                                        <p:cTn id="25" dur="500" fill="hold"/>
                                        <p:tgtEl>
                                          <p:spTgt spid="358413"/>
                                        </p:tgtEl>
                                        <p:attrNameLst>
                                          <p:attrName>ppt_h</p:attrName>
                                        </p:attrNameLst>
                                      </p:cBhvr>
                                      <p:tavLst>
                                        <p:tav tm="0">
                                          <p:val>
                                            <p:fltVal val="0"/>
                                          </p:val>
                                        </p:tav>
                                        <p:tav tm="100000">
                                          <p:val>
                                            <p:strVal val="#ppt_h"/>
                                          </p:val>
                                        </p:tav>
                                      </p:tavLst>
                                    </p:anim>
                                    <p:animEffect transition="in" filter="fade">
                                      <p:cBhvr>
                                        <p:cTn id="26" dur="500"/>
                                        <p:tgtEl>
                                          <p:spTgt spid="35841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358414"/>
                                        </p:tgtEl>
                                        <p:attrNameLst>
                                          <p:attrName>style.visibility</p:attrName>
                                        </p:attrNameLst>
                                      </p:cBhvr>
                                      <p:to>
                                        <p:strVal val="visible"/>
                                      </p:to>
                                    </p:set>
                                    <p:anim calcmode="lin" valueType="num">
                                      <p:cBhvr>
                                        <p:cTn id="31" dur="500" fill="hold"/>
                                        <p:tgtEl>
                                          <p:spTgt spid="358414"/>
                                        </p:tgtEl>
                                        <p:attrNameLst>
                                          <p:attrName>ppt_w</p:attrName>
                                        </p:attrNameLst>
                                      </p:cBhvr>
                                      <p:tavLst>
                                        <p:tav tm="0">
                                          <p:val>
                                            <p:fltVal val="0"/>
                                          </p:val>
                                        </p:tav>
                                        <p:tav tm="100000">
                                          <p:val>
                                            <p:strVal val="#ppt_w"/>
                                          </p:val>
                                        </p:tav>
                                      </p:tavLst>
                                    </p:anim>
                                    <p:anim calcmode="lin" valueType="num">
                                      <p:cBhvr>
                                        <p:cTn id="32" dur="500" fill="hold"/>
                                        <p:tgtEl>
                                          <p:spTgt spid="358414"/>
                                        </p:tgtEl>
                                        <p:attrNameLst>
                                          <p:attrName>ppt_h</p:attrName>
                                        </p:attrNameLst>
                                      </p:cBhvr>
                                      <p:tavLst>
                                        <p:tav tm="0">
                                          <p:val>
                                            <p:fltVal val="0"/>
                                          </p:val>
                                        </p:tav>
                                        <p:tav tm="100000">
                                          <p:val>
                                            <p:strVal val="#ppt_h"/>
                                          </p:val>
                                        </p:tav>
                                      </p:tavLst>
                                    </p:anim>
                                    <p:animEffect transition="in" filter="fade">
                                      <p:cBhvr>
                                        <p:cTn id="33" dur="500"/>
                                        <p:tgtEl>
                                          <p:spTgt spid="3584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iterate type="wd">
                                    <p:tmPct val="10000"/>
                                  </p:iterate>
                                  <p:childTnLst>
                                    <p:set>
                                      <p:cBhvr>
                                        <p:cTn id="37" dur="1" fill="hold">
                                          <p:stCondLst>
                                            <p:cond delay="0"/>
                                          </p:stCondLst>
                                        </p:cTn>
                                        <p:tgtEl>
                                          <p:spTgt spid="358415"/>
                                        </p:tgtEl>
                                        <p:attrNameLst>
                                          <p:attrName>style.visibility</p:attrName>
                                        </p:attrNameLst>
                                      </p:cBhvr>
                                      <p:to>
                                        <p:strVal val="visible"/>
                                      </p:to>
                                    </p:set>
                                    <p:animEffect transition="in" filter="wipe(left)">
                                      <p:cBhvr>
                                        <p:cTn id="38" dur="500"/>
                                        <p:tgtEl>
                                          <p:spTgt spid="35841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358409"/>
                                        </p:tgtEl>
                                        <p:attrNameLst>
                                          <p:attrName>style.visibility</p:attrName>
                                        </p:attrNameLst>
                                      </p:cBhvr>
                                      <p:to>
                                        <p:strVal val="visible"/>
                                      </p:to>
                                    </p:set>
                                    <p:animEffect transition="in" filter="wipe(left)">
                                      <p:cBhvr>
                                        <p:cTn id="43" dur="500"/>
                                        <p:tgtEl>
                                          <p:spTgt spid="35840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iterate type="wd">
                                    <p:tmPct val="10000"/>
                                  </p:iterate>
                                  <p:childTnLst>
                                    <p:set>
                                      <p:cBhvr>
                                        <p:cTn id="47" dur="1" fill="hold">
                                          <p:stCondLst>
                                            <p:cond delay="0"/>
                                          </p:stCondLst>
                                        </p:cTn>
                                        <p:tgtEl>
                                          <p:spTgt spid="358416"/>
                                        </p:tgtEl>
                                        <p:attrNameLst>
                                          <p:attrName>style.visibility</p:attrName>
                                        </p:attrNameLst>
                                      </p:cBhvr>
                                      <p:to>
                                        <p:strVal val="visible"/>
                                      </p:to>
                                    </p:set>
                                    <p:animEffect transition="in" filter="wipe(left)">
                                      <p:cBhvr>
                                        <p:cTn id="48" dur="500"/>
                                        <p:tgtEl>
                                          <p:spTgt spid="35841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358417"/>
                                        </p:tgtEl>
                                        <p:attrNameLst>
                                          <p:attrName>style.visibility</p:attrName>
                                        </p:attrNameLst>
                                      </p:cBhvr>
                                      <p:to>
                                        <p:strVal val="visible"/>
                                      </p:to>
                                    </p:set>
                                    <p:animEffect transition="in" filter="wipe(left)">
                                      <p:cBhvr>
                                        <p:cTn id="53" dur="500"/>
                                        <p:tgtEl>
                                          <p:spTgt spid="35841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iterate type="wd">
                                    <p:tmPct val="10000"/>
                                  </p:iterate>
                                  <p:childTnLst>
                                    <p:set>
                                      <p:cBhvr>
                                        <p:cTn id="57" dur="1" fill="hold">
                                          <p:stCondLst>
                                            <p:cond delay="0"/>
                                          </p:stCondLst>
                                        </p:cTn>
                                        <p:tgtEl>
                                          <p:spTgt spid="358407"/>
                                        </p:tgtEl>
                                        <p:attrNameLst>
                                          <p:attrName>style.visibility</p:attrName>
                                        </p:attrNameLst>
                                      </p:cBhvr>
                                      <p:to>
                                        <p:strVal val="visible"/>
                                      </p:to>
                                    </p:set>
                                    <p:animEffect transition="in" filter="wipe(left)">
                                      <p:cBhvr>
                                        <p:cTn id="58" dur="500"/>
                                        <p:tgtEl>
                                          <p:spTgt spid="35840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iterate type="wd">
                                    <p:tmPct val="10000"/>
                                  </p:iterate>
                                  <p:childTnLst>
                                    <p:set>
                                      <p:cBhvr>
                                        <p:cTn id="62" dur="1" fill="hold">
                                          <p:stCondLst>
                                            <p:cond delay="0"/>
                                          </p:stCondLst>
                                        </p:cTn>
                                        <p:tgtEl>
                                          <p:spTgt spid="358418"/>
                                        </p:tgtEl>
                                        <p:attrNameLst>
                                          <p:attrName>style.visibility</p:attrName>
                                        </p:attrNameLst>
                                      </p:cBhvr>
                                      <p:to>
                                        <p:strVal val="visible"/>
                                      </p:to>
                                    </p:set>
                                    <p:animEffect transition="in" filter="wipe(left)">
                                      <p:cBhvr>
                                        <p:cTn id="63" dur="500"/>
                                        <p:tgtEl>
                                          <p:spTgt spid="35841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iterate type="wd">
                                    <p:tmPct val="10000"/>
                                  </p:iterate>
                                  <p:childTnLst>
                                    <p:set>
                                      <p:cBhvr>
                                        <p:cTn id="67" dur="1" fill="hold">
                                          <p:stCondLst>
                                            <p:cond delay="0"/>
                                          </p:stCondLst>
                                        </p:cTn>
                                        <p:tgtEl>
                                          <p:spTgt spid="358419"/>
                                        </p:tgtEl>
                                        <p:attrNameLst>
                                          <p:attrName>style.visibility</p:attrName>
                                        </p:attrNameLst>
                                      </p:cBhvr>
                                      <p:to>
                                        <p:strVal val="visible"/>
                                      </p:to>
                                    </p:set>
                                    <p:animEffect transition="in" filter="wipe(left)">
                                      <p:cBhvr>
                                        <p:cTn id="68" dur="500"/>
                                        <p:tgtEl>
                                          <p:spTgt spid="358419"/>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iterate type="wd">
                                    <p:tmPct val="10000"/>
                                  </p:iterate>
                                  <p:childTnLst>
                                    <p:set>
                                      <p:cBhvr>
                                        <p:cTn id="72" dur="1" fill="hold">
                                          <p:stCondLst>
                                            <p:cond delay="0"/>
                                          </p:stCondLst>
                                        </p:cTn>
                                        <p:tgtEl>
                                          <p:spTgt spid="358420"/>
                                        </p:tgtEl>
                                        <p:attrNameLst>
                                          <p:attrName>style.visibility</p:attrName>
                                        </p:attrNameLst>
                                      </p:cBhvr>
                                      <p:to>
                                        <p:strVal val="visible"/>
                                      </p:to>
                                    </p:set>
                                    <p:animEffect transition="in" filter="wipe(left)">
                                      <p:cBhvr>
                                        <p:cTn id="73" dur="500"/>
                                        <p:tgtEl>
                                          <p:spTgt spid="358420"/>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iterate type="wd">
                                    <p:tmPct val="10000"/>
                                  </p:iterate>
                                  <p:childTnLst>
                                    <p:set>
                                      <p:cBhvr>
                                        <p:cTn id="77" dur="1" fill="hold">
                                          <p:stCondLst>
                                            <p:cond delay="0"/>
                                          </p:stCondLst>
                                        </p:cTn>
                                        <p:tgtEl>
                                          <p:spTgt spid="358406"/>
                                        </p:tgtEl>
                                        <p:attrNameLst>
                                          <p:attrName>style.visibility</p:attrName>
                                        </p:attrNameLst>
                                      </p:cBhvr>
                                      <p:to>
                                        <p:strVal val="visible"/>
                                      </p:to>
                                    </p:set>
                                    <p:animEffect transition="in" filter="wipe(left)">
                                      <p:cBhvr>
                                        <p:cTn id="78" dur="500"/>
                                        <p:tgtEl>
                                          <p:spTgt spid="358406"/>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358408"/>
                                        </p:tgtEl>
                                        <p:attrNameLst>
                                          <p:attrName>style.visibility</p:attrName>
                                        </p:attrNameLst>
                                      </p:cBhvr>
                                      <p:to>
                                        <p:strVal val="visible"/>
                                      </p:to>
                                    </p:set>
                                    <p:animEffect transition="in" filter="wipe(left)">
                                      <p:cBhvr>
                                        <p:cTn id="83" dur="500"/>
                                        <p:tgtEl>
                                          <p:spTgt spid="358408"/>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iterate type="wd">
                                    <p:tmPct val="10000"/>
                                  </p:iterate>
                                  <p:childTnLst>
                                    <p:set>
                                      <p:cBhvr>
                                        <p:cTn id="87" dur="1" fill="hold">
                                          <p:stCondLst>
                                            <p:cond delay="0"/>
                                          </p:stCondLst>
                                        </p:cTn>
                                        <p:tgtEl>
                                          <p:spTgt spid="358421"/>
                                        </p:tgtEl>
                                        <p:attrNameLst>
                                          <p:attrName>style.visibility</p:attrName>
                                        </p:attrNameLst>
                                      </p:cBhvr>
                                      <p:to>
                                        <p:strVal val="visible"/>
                                      </p:to>
                                    </p:set>
                                    <p:animEffect transition="in" filter="wipe(left)">
                                      <p:cBhvr>
                                        <p:cTn id="88" dur="500"/>
                                        <p:tgtEl>
                                          <p:spTgt spid="358421"/>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358410"/>
                                        </p:tgtEl>
                                        <p:attrNameLst>
                                          <p:attrName>style.visibility</p:attrName>
                                        </p:attrNameLst>
                                      </p:cBhvr>
                                      <p:to>
                                        <p:strVal val="visible"/>
                                      </p:to>
                                    </p:set>
                                    <p:animEffect transition="in" filter="wipe(left)">
                                      <p:cBhvr>
                                        <p:cTn id="93" dur="500"/>
                                        <p:tgtEl>
                                          <p:spTgt spid="358410"/>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childTnLst>
                                    <p:set>
                                      <p:cBhvr>
                                        <p:cTn id="97" dur="1" fill="hold">
                                          <p:stCondLst>
                                            <p:cond delay="0"/>
                                          </p:stCondLst>
                                        </p:cTn>
                                        <p:tgtEl>
                                          <p:spTgt spid="358422"/>
                                        </p:tgtEl>
                                        <p:attrNameLst>
                                          <p:attrName>style.visibility</p:attrName>
                                        </p:attrNameLst>
                                      </p:cBhvr>
                                      <p:to>
                                        <p:strVal val="visible"/>
                                      </p:to>
                                    </p:set>
                                    <p:animEffect transition="in" filter="wipe(left)">
                                      <p:cBhvr>
                                        <p:cTn id="98" dur="500"/>
                                        <p:tgtEl>
                                          <p:spTgt spid="358422"/>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childTnLst>
                                    <p:set>
                                      <p:cBhvr>
                                        <p:cTn id="102" dur="1" fill="hold">
                                          <p:stCondLst>
                                            <p:cond delay="0"/>
                                          </p:stCondLst>
                                        </p:cTn>
                                        <p:tgtEl>
                                          <p:spTgt spid="358423"/>
                                        </p:tgtEl>
                                        <p:attrNameLst>
                                          <p:attrName>style.visibility</p:attrName>
                                        </p:attrNameLst>
                                      </p:cBhvr>
                                      <p:to>
                                        <p:strVal val="visible"/>
                                      </p:to>
                                    </p:set>
                                    <p:animEffect transition="in" filter="wipe(left)">
                                      <p:cBhvr>
                                        <p:cTn id="103" dur="500"/>
                                        <p:tgtEl>
                                          <p:spTgt spid="358423"/>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iterate type="wd">
                                    <p:tmPct val="10000"/>
                                  </p:iterate>
                                  <p:childTnLst>
                                    <p:set>
                                      <p:cBhvr>
                                        <p:cTn id="107" dur="1" fill="hold">
                                          <p:stCondLst>
                                            <p:cond delay="0"/>
                                          </p:stCondLst>
                                        </p:cTn>
                                        <p:tgtEl>
                                          <p:spTgt spid="358411"/>
                                        </p:tgtEl>
                                        <p:attrNameLst>
                                          <p:attrName>style.visibility</p:attrName>
                                        </p:attrNameLst>
                                      </p:cBhvr>
                                      <p:to>
                                        <p:strVal val="visible"/>
                                      </p:to>
                                    </p:set>
                                    <p:animEffect transition="in" filter="wipe(left)">
                                      <p:cBhvr>
                                        <p:cTn id="108" dur="500"/>
                                        <p:tgtEl>
                                          <p:spTgt spid="358411"/>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nodeType="clickEffect">
                                  <p:stCondLst>
                                    <p:cond delay="0"/>
                                  </p:stCondLst>
                                  <p:childTnLst>
                                    <p:set>
                                      <p:cBhvr>
                                        <p:cTn id="112" dur="1" fill="hold">
                                          <p:stCondLst>
                                            <p:cond delay="0"/>
                                          </p:stCondLst>
                                        </p:cTn>
                                        <p:tgtEl>
                                          <p:spTgt spid="358412"/>
                                        </p:tgtEl>
                                        <p:attrNameLst>
                                          <p:attrName>style.visibility</p:attrName>
                                        </p:attrNameLst>
                                      </p:cBhvr>
                                      <p:to>
                                        <p:strVal val="visible"/>
                                      </p:to>
                                    </p:set>
                                    <p:animEffect transition="in" filter="wipe(left)">
                                      <p:cBhvr>
                                        <p:cTn id="113" dur="500"/>
                                        <p:tgtEl>
                                          <p:spTgt spid="358412"/>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nodeType="clickEffect">
                                  <p:stCondLst>
                                    <p:cond delay="0"/>
                                  </p:stCondLst>
                                  <p:childTnLst>
                                    <p:set>
                                      <p:cBhvr>
                                        <p:cTn id="117" dur="1" fill="hold">
                                          <p:stCondLst>
                                            <p:cond delay="0"/>
                                          </p:stCondLst>
                                        </p:cTn>
                                        <p:tgtEl>
                                          <p:spTgt spid="358426"/>
                                        </p:tgtEl>
                                        <p:attrNameLst>
                                          <p:attrName>style.visibility</p:attrName>
                                        </p:attrNameLst>
                                      </p:cBhvr>
                                      <p:to>
                                        <p:strVal val="visible"/>
                                      </p:to>
                                    </p:set>
                                    <p:animEffect transition="in" filter="wipe(left)">
                                      <p:cBhvr>
                                        <p:cTn id="118" dur="500"/>
                                        <p:tgtEl>
                                          <p:spTgt spid="358426"/>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nodeType="clickEffect">
                                  <p:stCondLst>
                                    <p:cond delay="0"/>
                                  </p:stCondLst>
                                  <p:childTnLst>
                                    <p:set>
                                      <p:cBhvr>
                                        <p:cTn id="122" dur="1" fill="hold">
                                          <p:stCondLst>
                                            <p:cond delay="0"/>
                                          </p:stCondLst>
                                        </p:cTn>
                                        <p:tgtEl>
                                          <p:spTgt spid="358427"/>
                                        </p:tgtEl>
                                        <p:attrNameLst>
                                          <p:attrName>style.visibility</p:attrName>
                                        </p:attrNameLst>
                                      </p:cBhvr>
                                      <p:to>
                                        <p:strVal val="visible"/>
                                      </p:to>
                                    </p:set>
                                    <p:animEffect transition="in" filter="wipe(left)">
                                      <p:cBhvr>
                                        <p:cTn id="123" dur="500"/>
                                        <p:tgtEl>
                                          <p:spTgt spid="358427"/>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nodeType="clickEffect">
                                  <p:stCondLst>
                                    <p:cond delay="0"/>
                                  </p:stCondLst>
                                  <p:childTnLst>
                                    <p:set>
                                      <p:cBhvr>
                                        <p:cTn id="127" dur="1" fill="hold">
                                          <p:stCondLst>
                                            <p:cond delay="0"/>
                                          </p:stCondLst>
                                        </p:cTn>
                                        <p:tgtEl>
                                          <p:spTgt spid="358428"/>
                                        </p:tgtEl>
                                        <p:attrNameLst>
                                          <p:attrName>style.visibility</p:attrName>
                                        </p:attrNameLst>
                                      </p:cBhvr>
                                      <p:to>
                                        <p:strVal val="visible"/>
                                      </p:to>
                                    </p:set>
                                    <p:animEffect transition="in" filter="wipe(left)">
                                      <p:cBhvr>
                                        <p:cTn id="128" dur="500"/>
                                        <p:tgtEl>
                                          <p:spTgt spid="358428"/>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nodeType="clickEffect">
                                  <p:stCondLst>
                                    <p:cond delay="0"/>
                                  </p:stCondLst>
                                  <p:childTnLst>
                                    <p:set>
                                      <p:cBhvr>
                                        <p:cTn id="132" dur="1" fill="hold">
                                          <p:stCondLst>
                                            <p:cond delay="0"/>
                                          </p:stCondLst>
                                        </p:cTn>
                                        <p:tgtEl>
                                          <p:spTgt spid="358429"/>
                                        </p:tgtEl>
                                        <p:attrNameLst>
                                          <p:attrName>style.visibility</p:attrName>
                                        </p:attrNameLst>
                                      </p:cBhvr>
                                      <p:to>
                                        <p:strVal val="visible"/>
                                      </p:to>
                                    </p:set>
                                    <p:animEffect transition="in" filter="wipe(left)">
                                      <p:cBhvr>
                                        <p:cTn id="133" dur="500"/>
                                        <p:tgtEl>
                                          <p:spTgt spid="358429"/>
                                        </p:tgtEl>
                                      </p:cBhvr>
                                    </p:animEffect>
                                  </p:childTnLst>
                                </p:cTn>
                              </p:par>
                            </p:childTnLst>
                          </p:cTn>
                        </p:par>
                      </p:childTnLst>
                    </p:cTn>
                  </p:par>
                  <p:par>
                    <p:cTn id="134" fill="hold">
                      <p:stCondLst>
                        <p:cond delay="indefinite"/>
                      </p:stCondLst>
                      <p:childTnLst>
                        <p:par>
                          <p:cTn id="135" fill="hold">
                            <p:stCondLst>
                              <p:cond delay="0"/>
                            </p:stCondLst>
                            <p:childTnLst>
                              <p:par>
                                <p:cTn id="136" presetID="53" presetClass="entr" presetSubtype="0" fill="hold" grpId="0" nodeType="clickEffect">
                                  <p:stCondLst>
                                    <p:cond delay="0"/>
                                  </p:stCondLst>
                                  <p:childTnLst>
                                    <p:set>
                                      <p:cBhvr>
                                        <p:cTn id="137" dur="1" fill="hold">
                                          <p:stCondLst>
                                            <p:cond delay="0"/>
                                          </p:stCondLst>
                                        </p:cTn>
                                        <p:tgtEl>
                                          <p:spTgt spid="358430"/>
                                        </p:tgtEl>
                                        <p:attrNameLst>
                                          <p:attrName>style.visibility</p:attrName>
                                        </p:attrNameLst>
                                      </p:cBhvr>
                                      <p:to>
                                        <p:strVal val="visible"/>
                                      </p:to>
                                    </p:set>
                                    <p:anim calcmode="lin" valueType="num">
                                      <p:cBhvr>
                                        <p:cTn id="138" dur="500" fill="hold"/>
                                        <p:tgtEl>
                                          <p:spTgt spid="358430"/>
                                        </p:tgtEl>
                                        <p:attrNameLst>
                                          <p:attrName>ppt_w</p:attrName>
                                        </p:attrNameLst>
                                      </p:cBhvr>
                                      <p:tavLst>
                                        <p:tav tm="0">
                                          <p:val>
                                            <p:fltVal val="0"/>
                                          </p:val>
                                        </p:tav>
                                        <p:tav tm="100000">
                                          <p:val>
                                            <p:strVal val="#ppt_w"/>
                                          </p:val>
                                        </p:tav>
                                      </p:tavLst>
                                    </p:anim>
                                    <p:anim calcmode="lin" valueType="num">
                                      <p:cBhvr>
                                        <p:cTn id="139" dur="500" fill="hold"/>
                                        <p:tgtEl>
                                          <p:spTgt spid="358430"/>
                                        </p:tgtEl>
                                        <p:attrNameLst>
                                          <p:attrName>ppt_h</p:attrName>
                                        </p:attrNameLst>
                                      </p:cBhvr>
                                      <p:tavLst>
                                        <p:tav tm="0">
                                          <p:val>
                                            <p:fltVal val="0"/>
                                          </p:val>
                                        </p:tav>
                                        <p:tav tm="100000">
                                          <p:val>
                                            <p:strVal val="#ppt_h"/>
                                          </p:val>
                                        </p:tav>
                                      </p:tavLst>
                                    </p:anim>
                                    <p:animEffect transition="in" filter="fade">
                                      <p:cBhvr>
                                        <p:cTn id="140" dur="500"/>
                                        <p:tgtEl>
                                          <p:spTgt spid="358430"/>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8" fill="hold" grpId="0" nodeType="clickEffect">
                                  <p:stCondLst>
                                    <p:cond delay="0"/>
                                  </p:stCondLst>
                                  <p:iterate type="wd">
                                    <p:tmPct val="10000"/>
                                  </p:iterate>
                                  <p:childTnLst>
                                    <p:set>
                                      <p:cBhvr>
                                        <p:cTn id="144" dur="1" fill="hold">
                                          <p:stCondLst>
                                            <p:cond delay="0"/>
                                          </p:stCondLst>
                                        </p:cTn>
                                        <p:tgtEl>
                                          <p:spTgt spid="358424"/>
                                        </p:tgtEl>
                                        <p:attrNameLst>
                                          <p:attrName>style.visibility</p:attrName>
                                        </p:attrNameLst>
                                      </p:cBhvr>
                                      <p:to>
                                        <p:strVal val="visible"/>
                                      </p:to>
                                    </p:set>
                                    <p:animEffect transition="in" filter="wipe(left)">
                                      <p:cBhvr>
                                        <p:cTn id="145" dur="500"/>
                                        <p:tgtEl>
                                          <p:spTgt spid="358424"/>
                                        </p:tgtEl>
                                      </p:cBhvr>
                                    </p:animEffect>
                                  </p:childTnLst>
                                </p:cTn>
                              </p:par>
                            </p:childTnLst>
                          </p:cTn>
                        </p:par>
                      </p:childTnLst>
                    </p:cTn>
                  </p:par>
                  <p:par>
                    <p:cTn id="146" fill="hold">
                      <p:stCondLst>
                        <p:cond delay="indefinite"/>
                      </p:stCondLst>
                      <p:childTnLst>
                        <p:par>
                          <p:cTn id="147" fill="hold">
                            <p:stCondLst>
                              <p:cond delay="0"/>
                            </p:stCondLst>
                            <p:childTnLst>
                              <p:par>
                                <p:cTn id="148" presetID="22" presetClass="entr" presetSubtype="8" fill="hold" grpId="0" nodeType="clickEffect">
                                  <p:stCondLst>
                                    <p:cond delay="0"/>
                                  </p:stCondLst>
                                  <p:iterate type="wd">
                                    <p:tmPct val="10000"/>
                                  </p:iterate>
                                  <p:childTnLst>
                                    <p:set>
                                      <p:cBhvr>
                                        <p:cTn id="149" dur="1" fill="hold">
                                          <p:stCondLst>
                                            <p:cond delay="0"/>
                                          </p:stCondLst>
                                        </p:cTn>
                                        <p:tgtEl>
                                          <p:spTgt spid="358425"/>
                                        </p:tgtEl>
                                        <p:attrNameLst>
                                          <p:attrName>style.visibility</p:attrName>
                                        </p:attrNameLst>
                                      </p:cBhvr>
                                      <p:to>
                                        <p:strVal val="visible"/>
                                      </p:to>
                                    </p:set>
                                    <p:animEffect transition="in" filter="wipe(left)">
                                      <p:cBhvr>
                                        <p:cTn id="150" dur="500"/>
                                        <p:tgtEl>
                                          <p:spTgt spid="358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4" grpId="0"/>
      <p:bldP spid="358405" grpId="0"/>
      <p:bldP spid="358406" grpId="0"/>
      <p:bldP spid="358407" grpId="0"/>
      <p:bldP spid="358411" grpId="0" animBg="1"/>
      <p:bldP spid="358413" grpId="0" animBg="1"/>
      <p:bldP spid="358414" grpId="0" animBg="1"/>
      <p:bldP spid="358415" grpId="0"/>
      <p:bldP spid="358416" grpId="0"/>
      <p:bldP spid="358418" grpId="0" animBg="1"/>
      <p:bldP spid="358419" grpId="0"/>
      <p:bldP spid="358420" grpId="0"/>
      <p:bldP spid="358421" grpId="0"/>
      <p:bldP spid="358424" grpId="0" animBg="1"/>
      <p:bldP spid="358425" grpId="0" animBg="1"/>
      <p:bldP spid="3584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Nov. 6, 2017</a:t>
            </a:r>
            <a:endParaRPr lang="en-US" sz="1400">
              <a:solidFill>
                <a:srgbClr val="FF0066"/>
              </a:solidFill>
              <a:latin typeface="Arial Narrow" charset="0"/>
            </a:endParaRP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mr-IN" sz="1400" smtClean="0">
                <a:solidFill>
                  <a:srgbClr val="003300"/>
                </a:solidFill>
                <a:latin typeface="Arial Narrow" charset="0"/>
              </a:rPr>
              <a:t>PHYS 1444-002, Fall 2017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0"/>
            <a:ext cx="7772400" cy="762000"/>
          </a:xfrm>
        </p:spPr>
        <p:txBody>
          <a:bodyPr/>
          <a:lstStyle/>
          <a:p>
            <a:r>
              <a:rPr lang="en-US" sz="4800" b="1">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838200" y="762000"/>
            <a:ext cx="8039100" cy="5181600"/>
          </a:xfrm>
        </p:spPr>
        <p:txBody>
          <a:bodyPr/>
          <a:lstStyle/>
          <a:p>
            <a:r>
              <a:rPr lang="en-US" sz="3600" dirty="0" smtClean="0"/>
              <a:t>Reading assignments</a:t>
            </a:r>
          </a:p>
          <a:p>
            <a:pPr lvl="1"/>
            <a:r>
              <a:rPr lang="en-US" sz="3200" dirty="0" smtClean="0"/>
              <a:t>CH27.6, </a:t>
            </a:r>
            <a:r>
              <a:rPr lang="en-US" sz="3200" dirty="0"/>
              <a:t>8</a:t>
            </a:r>
            <a:r>
              <a:rPr lang="en-US" sz="3200" dirty="0" smtClean="0"/>
              <a:t> and 9</a:t>
            </a:r>
          </a:p>
        </p:txBody>
      </p:sp>
    </p:spTree>
    <p:extLst>
      <p:ext uri="{BB962C8B-B14F-4D97-AF65-F5344CB8AC3E}">
        <p14:creationId xmlns:p14="http://schemas.microsoft.com/office/powerpoint/2010/main" val="119304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Monday, Nov. 6, 2017</a:t>
            </a:r>
            <a:endParaRPr lang="en-US"/>
          </a:p>
        </p:txBody>
      </p:sp>
      <p:sp>
        <p:nvSpPr>
          <p:cNvPr id="13" name="Footer Placeholder 4"/>
          <p:cNvSpPr>
            <a:spLocks noGrp="1"/>
          </p:cNvSpPr>
          <p:nvPr>
            <p:ph type="ftr" sz="quarter" idx="11"/>
          </p:nvPr>
        </p:nvSpPr>
        <p:spPr/>
        <p:txBody>
          <a:bodyPr/>
          <a:lstStyle/>
          <a:p>
            <a:r>
              <a:rPr lang="mr-IN" smtClean="0"/>
              <a:t>PHYS 1444-002, Fall 2017                     Dr. Jaehoon Yu</a:t>
            </a:r>
            <a:endParaRPr lang="en-US"/>
          </a:p>
        </p:txBody>
      </p:sp>
      <p:sp>
        <p:nvSpPr>
          <p:cNvPr id="14" name="Slide Number Placeholder 5"/>
          <p:cNvSpPr>
            <a:spLocks noGrp="1"/>
          </p:cNvSpPr>
          <p:nvPr>
            <p:ph type="sldNum" sz="quarter" idx="12"/>
          </p:nvPr>
        </p:nvSpPr>
        <p:spPr/>
        <p:txBody>
          <a:bodyPr/>
          <a:lstStyle/>
          <a:p>
            <a:fld id="{3EC58C06-1CD7-E843-9C07-7DEE38A5493D}" type="slidenum">
              <a:rPr lang="en-US"/>
              <a:pPr/>
              <a:t>3</a:t>
            </a:fld>
            <a:endParaRPr lang="en-US"/>
          </a:p>
        </p:txBody>
      </p:sp>
      <p:sp>
        <p:nvSpPr>
          <p:cNvPr id="347138" name="Rectangle 2"/>
          <p:cNvSpPr>
            <a:spLocks noGrp="1" noChangeArrowheads="1"/>
          </p:cNvSpPr>
          <p:nvPr>
            <p:ph type="title"/>
          </p:nvPr>
        </p:nvSpPr>
        <p:spPr>
          <a:xfrm>
            <a:off x="381000" y="76200"/>
            <a:ext cx="8534400" cy="609600"/>
          </a:xfrm>
        </p:spPr>
        <p:txBody>
          <a:bodyPr/>
          <a:lstStyle/>
          <a:p>
            <a:r>
              <a:rPr lang="en-US"/>
              <a:t> Magnetism</a:t>
            </a:r>
          </a:p>
        </p:txBody>
      </p:sp>
      <p:graphicFrame>
        <p:nvGraphicFramePr>
          <p:cNvPr id="347139"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48848"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7140"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48849"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7141"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48850"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7142" name="Rectangle 6"/>
          <p:cNvSpPr>
            <a:spLocks noGrp="1" noChangeArrowheads="1"/>
          </p:cNvSpPr>
          <p:nvPr>
            <p:ph type="body" idx="1"/>
          </p:nvPr>
        </p:nvSpPr>
        <p:spPr>
          <a:xfrm>
            <a:off x="609600" y="609600"/>
            <a:ext cx="8229600" cy="3581400"/>
          </a:xfrm>
        </p:spPr>
        <p:txBody>
          <a:bodyPr/>
          <a:lstStyle/>
          <a:p>
            <a:pPr>
              <a:lnSpc>
                <a:spcPct val="90000"/>
              </a:lnSpc>
            </a:pPr>
            <a:r>
              <a:rPr lang="en-US" sz="2800" dirty="0"/>
              <a:t>What are magnets?</a:t>
            </a:r>
          </a:p>
          <a:p>
            <a:pPr lvl="1">
              <a:lnSpc>
                <a:spcPct val="90000"/>
              </a:lnSpc>
            </a:pPr>
            <a:r>
              <a:rPr lang="en-US" sz="2400" dirty="0"/>
              <a:t>Objects with two poles, </a:t>
            </a:r>
            <a:r>
              <a:rPr lang="en-US" sz="2400" dirty="0" smtClean="0"/>
              <a:t>North </a:t>
            </a:r>
            <a:r>
              <a:rPr lang="en-US" sz="2400" dirty="0"/>
              <a:t>and </a:t>
            </a:r>
            <a:r>
              <a:rPr lang="en-US" sz="2400" dirty="0" smtClean="0"/>
              <a:t>South </a:t>
            </a:r>
            <a:r>
              <a:rPr lang="en-US" sz="2400" dirty="0"/>
              <a:t>poles</a:t>
            </a:r>
          </a:p>
          <a:p>
            <a:pPr lvl="2">
              <a:lnSpc>
                <a:spcPct val="90000"/>
              </a:lnSpc>
            </a:pPr>
            <a:r>
              <a:rPr lang="en-US" sz="2000" dirty="0"/>
              <a:t>The pole that points to </a:t>
            </a:r>
            <a:r>
              <a:rPr lang="en-US" sz="2000" dirty="0" smtClean="0"/>
              <a:t>the geographical </a:t>
            </a:r>
            <a:r>
              <a:rPr lang="en-US" sz="2000" dirty="0"/>
              <a:t>N</a:t>
            </a:r>
            <a:r>
              <a:rPr lang="en-US" sz="2000" dirty="0" smtClean="0"/>
              <a:t>orth </a:t>
            </a:r>
            <a:r>
              <a:rPr lang="en-US" sz="2000" dirty="0"/>
              <a:t>is the </a:t>
            </a:r>
            <a:r>
              <a:rPr lang="en-US" sz="2000" dirty="0" smtClean="0"/>
              <a:t>North </a:t>
            </a:r>
            <a:r>
              <a:rPr lang="en-US" sz="2000" dirty="0"/>
              <a:t>pole and the other is the </a:t>
            </a:r>
            <a:r>
              <a:rPr lang="en-US" sz="2000" dirty="0" smtClean="0"/>
              <a:t>South </a:t>
            </a:r>
            <a:r>
              <a:rPr lang="en-US" sz="2000" dirty="0"/>
              <a:t>pole</a:t>
            </a:r>
          </a:p>
          <a:p>
            <a:pPr lvl="3">
              <a:lnSpc>
                <a:spcPct val="90000"/>
              </a:lnSpc>
            </a:pPr>
            <a:r>
              <a:rPr lang="en-US" sz="1800" dirty="0"/>
              <a:t>Principle of </a:t>
            </a:r>
            <a:r>
              <a:rPr lang="en-US" sz="1800" dirty="0"/>
              <a:t>compass (used in China since </a:t>
            </a:r>
            <a:r>
              <a:rPr lang="en-US" sz="1800" dirty="0" smtClean="0"/>
              <a:t>206BC</a:t>
            </a:r>
            <a:r>
              <a:rPr lang="en-US" sz="1800" dirty="0"/>
              <a:t>)</a:t>
            </a:r>
            <a:endParaRPr lang="en-US" sz="1800" dirty="0"/>
          </a:p>
          <a:p>
            <a:pPr lvl="1">
              <a:lnSpc>
                <a:spcPct val="90000"/>
              </a:lnSpc>
            </a:pPr>
            <a:r>
              <a:rPr lang="en-US" sz="2400" dirty="0"/>
              <a:t>These are called magnets due to the name of the region, Magnesia, where rocks that attract each other were found</a:t>
            </a:r>
          </a:p>
          <a:p>
            <a:pPr>
              <a:lnSpc>
                <a:spcPct val="90000"/>
              </a:lnSpc>
            </a:pPr>
            <a:r>
              <a:rPr lang="en-US" sz="2800" dirty="0"/>
              <a:t>What happens when two magnets are brought to each other?</a:t>
            </a:r>
          </a:p>
        </p:txBody>
      </p:sp>
      <p:sp>
        <p:nvSpPr>
          <p:cNvPr id="347143" name="Rectangle 7"/>
          <p:cNvSpPr>
            <a:spLocks noChangeArrowheads="1"/>
          </p:cNvSpPr>
          <p:nvPr/>
        </p:nvSpPr>
        <p:spPr bwMode="auto">
          <a:xfrm>
            <a:off x="762000" y="3886200"/>
            <a:ext cx="5105400" cy="2590800"/>
          </a:xfrm>
          <a:prstGeom prst="rect">
            <a:avLst/>
          </a:prstGeom>
          <a:noFill/>
          <a:ln w="9525">
            <a:noFill/>
            <a:miter lim="800000"/>
            <a:headEnd/>
            <a:tailEnd/>
          </a:ln>
          <a:effectLst/>
        </p:spPr>
        <p:txBody>
          <a:bodyPr>
            <a:prstTxWarp prst="textNoShape">
              <a:avLst/>
            </a:prstTxWarp>
          </a:bodyPr>
          <a:lstStyle/>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They exert force onto each other</a:t>
            </a:r>
          </a:p>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What kind?</a:t>
            </a:r>
          </a:p>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Both repulsive and attractive forces depending on the configurations</a:t>
            </a:r>
            <a:endParaRPr lang="en-US" dirty="0">
              <a:solidFill>
                <a:srgbClr val="660066"/>
              </a:solidFill>
              <a:latin typeface="Arial Narrow" charset="0"/>
              <a:ea typeface="ＭＳ Ｐゴシック" charset="-128"/>
              <a:sym typeface="Wingdings" charset="2"/>
            </a:endParaRPr>
          </a:p>
          <a:p>
            <a:pPr marL="1143000" lvl="2" indent="-228600">
              <a:lnSpc>
                <a:spcPct val="90000"/>
              </a:lnSpc>
              <a:spcBef>
                <a:spcPct val="20000"/>
              </a:spcBef>
              <a:buFontTx/>
              <a:buChar char="•"/>
            </a:pPr>
            <a:r>
              <a:rPr lang="en-US" sz="2000" dirty="0">
                <a:solidFill>
                  <a:srgbClr val="003300"/>
                </a:solidFill>
                <a:latin typeface="Arial Narrow" charset="0"/>
                <a:ea typeface="ＭＳ Ｐゴシック" charset="-128"/>
                <a:sym typeface="Wingdings" charset="2"/>
              </a:rPr>
              <a:t>Like poles repel each other while the unlike poles attract</a:t>
            </a:r>
            <a:r>
              <a:rPr lang="en-US" sz="2000" dirty="0">
                <a:solidFill>
                  <a:srgbClr val="003300"/>
                </a:solidFill>
                <a:latin typeface="Arial Narrow" charset="0"/>
                <a:ea typeface="ＭＳ Ｐゴシック" charset="-128"/>
              </a:rPr>
              <a:t> </a:t>
            </a:r>
          </a:p>
        </p:txBody>
      </p:sp>
      <p:pic>
        <p:nvPicPr>
          <p:cNvPr id="347144" name="Picture 8" descr="FG27_001"/>
          <p:cNvPicPr>
            <a:picLocks noChangeAspect="1" noChangeArrowheads="1"/>
          </p:cNvPicPr>
          <p:nvPr/>
        </p:nvPicPr>
        <p:blipFill>
          <a:blip r:embed="rId7"/>
          <a:srcRect/>
          <a:stretch>
            <a:fillRect/>
          </a:stretch>
        </p:blipFill>
        <p:spPr bwMode="auto">
          <a:xfrm>
            <a:off x="5638800" y="3657600"/>
            <a:ext cx="3505200" cy="2895600"/>
          </a:xfrm>
          <a:prstGeom prst="rect">
            <a:avLst/>
          </a:prstGeom>
          <a:noFill/>
        </p:spPr>
      </p:pic>
      <p:sp>
        <p:nvSpPr>
          <p:cNvPr id="347145" name="Rectangle 9"/>
          <p:cNvSpPr>
            <a:spLocks noChangeArrowheads="1"/>
          </p:cNvSpPr>
          <p:nvPr/>
        </p:nvSpPr>
        <p:spPr bwMode="auto">
          <a:xfrm>
            <a:off x="6858000" y="4267200"/>
            <a:ext cx="1066800" cy="304800"/>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
        <p:nvSpPr>
          <p:cNvPr id="347146" name="Rectangle 10"/>
          <p:cNvSpPr>
            <a:spLocks noChangeArrowheads="1"/>
          </p:cNvSpPr>
          <p:nvPr/>
        </p:nvSpPr>
        <p:spPr bwMode="auto">
          <a:xfrm>
            <a:off x="6934200" y="5257800"/>
            <a:ext cx="1066800" cy="304800"/>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
        <p:nvSpPr>
          <p:cNvPr id="347147" name="Rectangle 11"/>
          <p:cNvSpPr>
            <a:spLocks noChangeArrowheads="1"/>
          </p:cNvSpPr>
          <p:nvPr/>
        </p:nvSpPr>
        <p:spPr bwMode="auto">
          <a:xfrm>
            <a:off x="6934200" y="6324600"/>
            <a:ext cx="1066800" cy="304800"/>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Tree>
    <p:extLst>
      <p:ext uri="{BB962C8B-B14F-4D97-AF65-F5344CB8AC3E}">
        <p14:creationId xmlns:p14="http://schemas.microsoft.com/office/powerpoint/2010/main" val="905127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47142">
                                            <p:txEl>
                                              <p:pRg st="0" end="0"/>
                                            </p:txEl>
                                          </p:spTgt>
                                        </p:tgtEl>
                                        <p:attrNameLst>
                                          <p:attrName>style.visibility</p:attrName>
                                        </p:attrNameLst>
                                      </p:cBhvr>
                                      <p:to>
                                        <p:strVal val="visible"/>
                                      </p:to>
                                    </p:set>
                                    <p:animEffect transition="in" filter="wipe(left)">
                                      <p:cBhvr>
                                        <p:cTn id="7" dur="500"/>
                                        <p:tgtEl>
                                          <p:spTgt spid="3471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47142">
                                            <p:txEl>
                                              <p:pRg st="1" end="1"/>
                                            </p:txEl>
                                          </p:spTgt>
                                        </p:tgtEl>
                                        <p:attrNameLst>
                                          <p:attrName>style.visibility</p:attrName>
                                        </p:attrNameLst>
                                      </p:cBhvr>
                                      <p:to>
                                        <p:strVal val="visible"/>
                                      </p:to>
                                    </p:set>
                                    <p:animEffect transition="in" filter="wipe(left)">
                                      <p:cBhvr>
                                        <p:cTn id="12" dur="500"/>
                                        <p:tgtEl>
                                          <p:spTgt spid="3471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47142">
                                            <p:txEl>
                                              <p:pRg st="2" end="2"/>
                                            </p:txEl>
                                          </p:spTgt>
                                        </p:tgtEl>
                                        <p:attrNameLst>
                                          <p:attrName>style.visibility</p:attrName>
                                        </p:attrNameLst>
                                      </p:cBhvr>
                                      <p:to>
                                        <p:strVal val="visible"/>
                                      </p:to>
                                    </p:set>
                                    <p:animEffect transition="in" filter="wipe(left)">
                                      <p:cBhvr>
                                        <p:cTn id="17" dur="500"/>
                                        <p:tgtEl>
                                          <p:spTgt spid="347142">
                                            <p:txEl>
                                              <p:pRg st="2" end="2"/>
                                            </p:txEl>
                                          </p:spTgt>
                                        </p:tgtEl>
                                      </p:cBhvr>
                                    </p:animEffect>
                                  </p:childTnLst>
                                </p:cTn>
                              </p:par>
                              <p:par>
                                <p:cTn id="18" presetID="22" presetClass="entr" presetSubtype="8" fill="hold" grpId="0" nodeType="withEffect">
                                  <p:stCondLst>
                                    <p:cond delay="0"/>
                                  </p:stCondLst>
                                  <p:iterate type="wd">
                                    <p:tmPct val="10000"/>
                                  </p:iterate>
                                  <p:childTnLst>
                                    <p:set>
                                      <p:cBhvr>
                                        <p:cTn id="19" dur="1" fill="hold">
                                          <p:stCondLst>
                                            <p:cond delay="0"/>
                                          </p:stCondLst>
                                        </p:cTn>
                                        <p:tgtEl>
                                          <p:spTgt spid="347142">
                                            <p:txEl>
                                              <p:pRg st="3" end="3"/>
                                            </p:txEl>
                                          </p:spTgt>
                                        </p:tgtEl>
                                        <p:attrNameLst>
                                          <p:attrName>style.visibility</p:attrName>
                                        </p:attrNameLst>
                                      </p:cBhvr>
                                      <p:to>
                                        <p:strVal val="visible"/>
                                      </p:to>
                                    </p:set>
                                    <p:animEffect transition="in" filter="wipe(left)">
                                      <p:cBhvr>
                                        <p:cTn id="20" dur="500"/>
                                        <p:tgtEl>
                                          <p:spTgt spid="34714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type="wd">
                                    <p:tmPct val="10000"/>
                                  </p:iterate>
                                  <p:childTnLst>
                                    <p:set>
                                      <p:cBhvr>
                                        <p:cTn id="24" dur="1" fill="hold">
                                          <p:stCondLst>
                                            <p:cond delay="0"/>
                                          </p:stCondLst>
                                        </p:cTn>
                                        <p:tgtEl>
                                          <p:spTgt spid="347142">
                                            <p:txEl>
                                              <p:pRg st="4" end="4"/>
                                            </p:txEl>
                                          </p:spTgt>
                                        </p:tgtEl>
                                        <p:attrNameLst>
                                          <p:attrName>style.visibility</p:attrName>
                                        </p:attrNameLst>
                                      </p:cBhvr>
                                      <p:to>
                                        <p:strVal val="visible"/>
                                      </p:to>
                                    </p:set>
                                    <p:animEffect transition="in" filter="wipe(left)">
                                      <p:cBhvr>
                                        <p:cTn id="25" dur="500"/>
                                        <p:tgtEl>
                                          <p:spTgt spid="34714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347142">
                                            <p:txEl>
                                              <p:pRg st="5" end="5"/>
                                            </p:txEl>
                                          </p:spTgt>
                                        </p:tgtEl>
                                        <p:attrNameLst>
                                          <p:attrName>style.visibility</p:attrName>
                                        </p:attrNameLst>
                                      </p:cBhvr>
                                      <p:to>
                                        <p:strVal val="visible"/>
                                      </p:to>
                                    </p:set>
                                    <p:animEffect transition="in" filter="wipe(left)">
                                      <p:cBhvr>
                                        <p:cTn id="30" dur="500"/>
                                        <p:tgtEl>
                                          <p:spTgt spid="347142">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347143">
                                            <p:txEl>
                                              <p:pRg st="0" end="0"/>
                                            </p:txEl>
                                          </p:spTgt>
                                        </p:tgtEl>
                                        <p:attrNameLst>
                                          <p:attrName>style.visibility</p:attrName>
                                        </p:attrNameLst>
                                      </p:cBhvr>
                                      <p:to>
                                        <p:strVal val="visible"/>
                                      </p:to>
                                    </p:set>
                                    <p:animEffect transition="in" filter="wipe(left)">
                                      <p:cBhvr>
                                        <p:cTn id="35" dur="500"/>
                                        <p:tgtEl>
                                          <p:spTgt spid="34714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347143">
                                            <p:txEl>
                                              <p:pRg st="1" end="1"/>
                                            </p:txEl>
                                          </p:spTgt>
                                        </p:tgtEl>
                                        <p:attrNameLst>
                                          <p:attrName>style.visibility</p:attrName>
                                        </p:attrNameLst>
                                      </p:cBhvr>
                                      <p:to>
                                        <p:strVal val="visible"/>
                                      </p:to>
                                    </p:set>
                                    <p:animEffect transition="in" filter="wipe(left)">
                                      <p:cBhvr>
                                        <p:cTn id="40" dur="500"/>
                                        <p:tgtEl>
                                          <p:spTgt spid="347143">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347143">
                                            <p:txEl>
                                              <p:pRg st="2" end="2"/>
                                            </p:txEl>
                                          </p:spTgt>
                                        </p:tgtEl>
                                        <p:attrNameLst>
                                          <p:attrName>style.visibility</p:attrName>
                                        </p:attrNameLst>
                                      </p:cBhvr>
                                      <p:to>
                                        <p:strVal val="visible"/>
                                      </p:to>
                                    </p:set>
                                    <p:animEffect transition="in" filter="wipe(left)">
                                      <p:cBhvr>
                                        <p:cTn id="45" dur="500"/>
                                        <p:tgtEl>
                                          <p:spTgt spid="347143">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347143">
                                            <p:txEl>
                                              <p:pRg st="3" end="3"/>
                                            </p:txEl>
                                          </p:spTgt>
                                        </p:tgtEl>
                                        <p:attrNameLst>
                                          <p:attrName>style.visibility</p:attrName>
                                        </p:attrNameLst>
                                      </p:cBhvr>
                                      <p:to>
                                        <p:strVal val="visible"/>
                                      </p:to>
                                    </p:set>
                                    <p:animEffect transition="in" filter="wipe(left)">
                                      <p:cBhvr>
                                        <p:cTn id="50" dur="500"/>
                                        <p:tgtEl>
                                          <p:spTgt spid="347143">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0" fill="hold" nodeType="clickEffect">
                                  <p:stCondLst>
                                    <p:cond delay="0"/>
                                  </p:stCondLst>
                                  <p:childTnLst>
                                    <p:set>
                                      <p:cBhvr>
                                        <p:cTn id="54" dur="1" fill="hold">
                                          <p:stCondLst>
                                            <p:cond delay="0"/>
                                          </p:stCondLst>
                                        </p:cTn>
                                        <p:tgtEl>
                                          <p:spTgt spid="347144"/>
                                        </p:tgtEl>
                                        <p:attrNameLst>
                                          <p:attrName>style.visibility</p:attrName>
                                        </p:attrNameLst>
                                      </p:cBhvr>
                                      <p:to>
                                        <p:strVal val="visible"/>
                                      </p:to>
                                    </p:set>
                                    <p:anim calcmode="lin" valueType="num">
                                      <p:cBhvr>
                                        <p:cTn id="55" dur="500" fill="hold"/>
                                        <p:tgtEl>
                                          <p:spTgt spid="347144"/>
                                        </p:tgtEl>
                                        <p:attrNameLst>
                                          <p:attrName>ppt_w</p:attrName>
                                        </p:attrNameLst>
                                      </p:cBhvr>
                                      <p:tavLst>
                                        <p:tav tm="0">
                                          <p:val>
                                            <p:fltVal val="0"/>
                                          </p:val>
                                        </p:tav>
                                        <p:tav tm="100000">
                                          <p:val>
                                            <p:strVal val="#ppt_w"/>
                                          </p:val>
                                        </p:tav>
                                      </p:tavLst>
                                    </p:anim>
                                    <p:anim calcmode="lin" valueType="num">
                                      <p:cBhvr>
                                        <p:cTn id="56" dur="500" fill="hold"/>
                                        <p:tgtEl>
                                          <p:spTgt spid="347144"/>
                                        </p:tgtEl>
                                        <p:attrNameLst>
                                          <p:attrName>ppt_h</p:attrName>
                                        </p:attrNameLst>
                                      </p:cBhvr>
                                      <p:tavLst>
                                        <p:tav tm="0">
                                          <p:val>
                                            <p:fltVal val="0"/>
                                          </p:val>
                                        </p:tav>
                                        <p:tav tm="100000">
                                          <p:val>
                                            <p:strVal val="#ppt_h"/>
                                          </p:val>
                                        </p:tav>
                                      </p:tavLst>
                                    </p:anim>
                                    <p:animEffect transition="in" filter="fade">
                                      <p:cBhvr>
                                        <p:cTn id="57" dur="500"/>
                                        <p:tgtEl>
                                          <p:spTgt spid="347144"/>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347145"/>
                                        </p:tgtEl>
                                        <p:attrNameLst>
                                          <p:attrName>style.visibility</p:attrName>
                                        </p:attrNameLst>
                                      </p:cBhvr>
                                      <p:to>
                                        <p:strVal val="visible"/>
                                      </p:to>
                                    </p:set>
                                    <p:animEffect transition="in" filter="wipe(down)">
                                      <p:cBhvr>
                                        <p:cTn id="60" dur="500"/>
                                        <p:tgtEl>
                                          <p:spTgt spid="347145"/>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347146"/>
                                        </p:tgtEl>
                                        <p:attrNameLst>
                                          <p:attrName>style.visibility</p:attrName>
                                        </p:attrNameLst>
                                      </p:cBhvr>
                                      <p:to>
                                        <p:strVal val="visible"/>
                                      </p:to>
                                    </p:set>
                                    <p:animEffect transition="in" filter="wipe(down)">
                                      <p:cBhvr>
                                        <p:cTn id="63" dur="500"/>
                                        <p:tgtEl>
                                          <p:spTgt spid="347146"/>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347147"/>
                                        </p:tgtEl>
                                        <p:attrNameLst>
                                          <p:attrName>style.visibility</p:attrName>
                                        </p:attrNameLst>
                                      </p:cBhvr>
                                      <p:to>
                                        <p:strVal val="visible"/>
                                      </p:to>
                                    </p:set>
                                    <p:animEffect transition="in" filter="wipe(down)">
                                      <p:cBhvr>
                                        <p:cTn id="66" dur="500"/>
                                        <p:tgtEl>
                                          <p:spTgt spid="347147"/>
                                        </p:tgtEl>
                                      </p:cBhvr>
                                    </p:animEffect>
                                  </p:childTnLst>
                                </p:cTn>
                              </p:par>
                            </p:childTnLst>
                          </p:cTn>
                        </p:par>
                      </p:childTnLst>
                    </p:cTn>
                  </p:par>
                  <p:par>
                    <p:cTn id="67" fill="hold">
                      <p:stCondLst>
                        <p:cond delay="indefinite"/>
                      </p:stCondLst>
                      <p:childTnLst>
                        <p:par>
                          <p:cTn id="68" fill="hold">
                            <p:stCondLst>
                              <p:cond delay="0"/>
                            </p:stCondLst>
                            <p:childTnLst>
                              <p:par>
                                <p:cTn id="69" presetID="5" presetClass="exit" presetSubtype="10" fill="hold" grpId="1" nodeType="clickEffect">
                                  <p:stCondLst>
                                    <p:cond delay="0"/>
                                  </p:stCondLst>
                                  <p:childTnLst>
                                    <p:animEffect transition="out" filter="checkerboard(across)">
                                      <p:cBhvr>
                                        <p:cTn id="70" dur="500"/>
                                        <p:tgtEl>
                                          <p:spTgt spid="347145"/>
                                        </p:tgtEl>
                                      </p:cBhvr>
                                    </p:animEffect>
                                    <p:set>
                                      <p:cBhvr>
                                        <p:cTn id="71" dur="1" fill="hold">
                                          <p:stCondLst>
                                            <p:cond delay="499"/>
                                          </p:stCondLst>
                                        </p:cTn>
                                        <p:tgtEl>
                                          <p:spTgt spid="347145"/>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5" presetClass="exit" presetSubtype="10" fill="hold" grpId="1" nodeType="clickEffect">
                                  <p:stCondLst>
                                    <p:cond delay="0"/>
                                  </p:stCondLst>
                                  <p:childTnLst>
                                    <p:animEffect transition="out" filter="checkerboard(across)">
                                      <p:cBhvr>
                                        <p:cTn id="75" dur="500"/>
                                        <p:tgtEl>
                                          <p:spTgt spid="347146"/>
                                        </p:tgtEl>
                                      </p:cBhvr>
                                    </p:animEffect>
                                    <p:set>
                                      <p:cBhvr>
                                        <p:cTn id="76" dur="1" fill="hold">
                                          <p:stCondLst>
                                            <p:cond delay="499"/>
                                          </p:stCondLst>
                                        </p:cTn>
                                        <p:tgtEl>
                                          <p:spTgt spid="347146"/>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5" presetClass="exit" presetSubtype="10" fill="hold" grpId="1" nodeType="clickEffect">
                                  <p:stCondLst>
                                    <p:cond delay="0"/>
                                  </p:stCondLst>
                                  <p:childTnLst>
                                    <p:animEffect transition="out" filter="checkerboard(across)">
                                      <p:cBhvr>
                                        <p:cTn id="80" dur="500"/>
                                        <p:tgtEl>
                                          <p:spTgt spid="347147"/>
                                        </p:tgtEl>
                                      </p:cBhvr>
                                    </p:animEffect>
                                    <p:set>
                                      <p:cBhvr>
                                        <p:cTn id="81" dur="1" fill="hold">
                                          <p:stCondLst>
                                            <p:cond delay="499"/>
                                          </p:stCondLst>
                                        </p:cTn>
                                        <p:tgtEl>
                                          <p:spTgt spid="3471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42" grpId="0" build="p"/>
      <p:bldP spid="347143" grpId="0" build="p"/>
      <p:bldP spid="347145" grpId="0" animBg="1"/>
      <p:bldP spid="347145" grpId="1" animBg="1"/>
      <p:bldP spid="347146" grpId="0" animBg="1"/>
      <p:bldP spid="347146" grpId="1" animBg="1"/>
      <p:bldP spid="347147" grpId="0" animBg="1"/>
      <p:bldP spid="34714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smtClean="0"/>
              <a:t>Monday, Nov. 6, 2017</a:t>
            </a:r>
            <a:endParaRPr lang="en-US"/>
          </a:p>
        </p:txBody>
      </p:sp>
      <p:sp>
        <p:nvSpPr>
          <p:cNvPr id="9" name="Footer Placeholder 4"/>
          <p:cNvSpPr>
            <a:spLocks noGrp="1"/>
          </p:cNvSpPr>
          <p:nvPr>
            <p:ph type="ftr" sz="quarter" idx="11"/>
          </p:nvPr>
        </p:nvSpPr>
        <p:spPr/>
        <p:txBody>
          <a:bodyPr/>
          <a:lstStyle/>
          <a:p>
            <a:r>
              <a:rPr lang="mr-IN" smtClean="0"/>
              <a:t>PHYS 1444-002, Fall 2017                     Dr. Jaehoon Yu</a:t>
            </a:r>
            <a:endParaRPr lang="en-US"/>
          </a:p>
        </p:txBody>
      </p:sp>
      <p:sp>
        <p:nvSpPr>
          <p:cNvPr id="10" name="Slide Number Placeholder 5"/>
          <p:cNvSpPr>
            <a:spLocks noGrp="1"/>
          </p:cNvSpPr>
          <p:nvPr>
            <p:ph type="sldNum" sz="quarter" idx="12"/>
          </p:nvPr>
        </p:nvSpPr>
        <p:spPr/>
        <p:txBody>
          <a:bodyPr/>
          <a:lstStyle/>
          <a:p>
            <a:fld id="{676B417D-463B-4744-9278-0479293CB6B1}" type="slidenum">
              <a:rPr lang="en-US"/>
              <a:pPr/>
              <a:t>4</a:t>
            </a:fld>
            <a:endParaRPr lang="en-US"/>
          </a:p>
        </p:txBody>
      </p:sp>
      <p:pic>
        <p:nvPicPr>
          <p:cNvPr id="348162" name="Picture 2" descr="FG27_002"/>
          <p:cNvPicPr>
            <a:picLocks noChangeAspect="1" noChangeArrowheads="1"/>
          </p:cNvPicPr>
          <p:nvPr/>
        </p:nvPicPr>
        <p:blipFill>
          <a:blip r:embed="rId3"/>
          <a:srcRect/>
          <a:stretch>
            <a:fillRect/>
          </a:stretch>
        </p:blipFill>
        <p:spPr bwMode="auto">
          <a:xfrm>
            <a:off x="6477000" y="1828800"/>
            <a:ext cx="2590800" cy="1828800"/>
          </a:xfrm>
          <a:prstGeom prst="rect">
            <a:avLst/>
          </a:prstGeom>
          <a:noFill/>
        </p:spPr>
      </p:pic>
      <p:sp>
        <p:nvSpPr>
          <p:cNvPr id="348163" name="Rectangle 3"/>
          <p:cNvSpPr>
            <a:spLocks noGrp="1" noChangeArrowheads="1"/>
          </p:cNvSpPr>
          <p:nvPr>
            <p:ph type="title"/>
          </p:nvPr>
        </p:nvSpPr>
        <p:spPr>
          <a:xfrm>
            <a:off x="381000" y="76200"/>
            <a:ext cx="8534400" cy="609600"/>
          </a:xfrm>
        </p:spPr>
        <p:txBody>
          <a:bodyPr/>
          <a:lstStyle/>
          <a:p>
            <a:r>
              <a:rPr lang="en-US"/>
              <a:t> Magnetism</a:t>
            </a:r>
          </a:p>
        </p:txBody>
      </p:sp>
      <p:graphicFrame>
        <p:nvGraphicFramePr>
          <p:cNvPr id="348164"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49872"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165"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49873"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166"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49874"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167" name="Rectangle 7"/>
          <p:cNvSpPr>
            <a:spLocks noGrp="1" noChangeArrowheads="1"/>
          </p:cNvSpPr>
          <p:nvPr>
            <p:ph type="body" idx="1"/>
          </p:nvPr>
        </p:nvSpPr>
        <p:spPr>
          <a:xfrm>
            <a:off x="381000" y="762000"/>
            <a:ext cx="8458200" cy="5257800"/>
          </a:xfrm>
        </p:spPr>
        <p:txBody>
          <a:bodyPr/>
          <a:lstStyle/>
          <a:p>
            <a:pPr>
              <a:lnSpc>
                <a:spcPct val="90000"/>
              </a:lnSpc>
            </a:pPr>
            <a:r>
              <a:rPr lang="en-US" sz="2800" dirty="0"/>
              <a:t>So the </a:t>
            </a:r>
            <a:r>
              <a:rPr lang="en-US" sz="2800" dirty="0" smtClean="0"/>
              <a:t>magnetic </a:t>
            </a:r>
            <a:r>
              <a:rPr lang="en-US" sz="2800" dirty="0"/>
              <a:t>poles are the same as the electric charge?</a:t>
            </a:r>
          </a:p>
          <a:p>
            <a:pPr lvl="1">
              <a:lnSpc>
                <a:spcPct val="90000"/>
              </a:lnSpc>
            </a:pPr>
            <a:r>
              <a:rPr lang="en-US" sz="2400" dirty="0"/>
              <a:t>No.  Why not?</a:t>
            </a:r>
          </a:p>
          <a:p>
            <a:pPr lvl="1">
              <a:lnSpc>
                <a:spcPct val="90000"/>
              </a:lnSpc>
            </a:pPr>
            <a:r>
              <a:rPr lang="en-US" sz="2400" dirty="0"/>
              <a:t>While the electric charges (positive and negative) can be </a:t>
            </a:r>
            <a:r>
              <a:rPr lang="en-US" sz="2400" dirty="0" smtClean="0"/>
              <a:t>isolated, </a:t>
            </a:r>
            <a:r>
              <a:rPr lang="en-US" sz="2400" dirty="0"/>
              <a:t>the </a:t>
            </a:r>
            <a:r>
              <a:rPr lang="en-US" sz="2400" dirty="0" smtClean="0"/>
              <a:t>magnetic </a:t>
            </a:r>
            <a:r>
              <a:rPr lang="en-US" sz="2400" dirty="0"/>
              <a:t>poles cannot be isolated.</a:t>
            </a:r>
          </a:p>
          <a:p>
            <a:pPr lvl="1">
              <a:lnSpc>
                <a:spcPct val="90000"/>
              </a:lnSpc>
            </a:pPr>
            <a:r>
              <a:rPr lang="en-US" sz="2400" dirty="0"/>
              <a:t>So what happens when a magnet is cut?</a:t>
            </a:r>
          </a:p>
          <a:p>
            <a:pPr lvl="2">
              <a:lnSpc>
                <a:spcPct val="90000"/>
              </a:lnSpc>
            </a:pPr>
            <a:r>
              <a:rPr lang="en-US" sz="2000" dirty="0"/>
              <a:t>If a magnet is cut, two magnets are made.</a:t>
            </a:r>
          </a:p>
          <a:p>
            <a:pPr lvl="2">
              <a:lnSpc>
                <a:spcPct val="90000"/>
              </a:lnSpc>
            </a:pPr>
            <a:r>
              <a:rPr lang="en-US" sz="2000" dirty="0"/>
              <a:t>The more they get cut, the more magnets are made</a:t>
            </a:r>
          </a:p>
          <a:p>
            <a:pPr lvl="1">
              <a:lnSpc>
                <a:spcPct val="90000"/>
              </a:lnSpc>
            </a:pPr>
            <a:r>
              <a:rPr lang="en-US" sz="2400" dirty="0"/>
              <a:t>Single pole magnets are called the monopole but it has not been seen yet</a:t>
            </a:r>
          </a:p>
          <a:p>
            <a:pPr>
              <a:lnSpc>
                <a:spcPct val="90000"/>
              </a:lnSpc>
            </a:pPr>
            <a:r>
              <a:rPr lang="en-US" sz="2800" dirty="0"/>
              <a:t>Ferromagnetic materials: Materials that show strong magnetic effects</a:t>
            </a:r>
          </a:p>
          <a:p>
            <a:pPr lvl="1">
              <a:lnSpc>
                <a:spcPct val="90000"/>
              </a:lnSpc>
            </a:pPr>
            <a:r>
              <a:rPr lang="en-US" sz="2400" dirty="0"/>
              <a:t>Iron, cobalt, nickel, gadolinium and certain alloys</a:t>
            </a:r>
          </a:p>
          <a:p>
            <a:pPr>
              <a:lnSpc>
                <a:spcPct val="90000"/>
              </a:lnSpc>
            </a:pPr>
            <a:r>
              <a:rPr lang="en-US" sz="2800" dirty="0"/>
              <a:t>Other materials show very weak magnetic effects</a:t>
            </a:r>
          </a:p>
        </p:txBody>
      </p:sp>
    </p:spTree>
    <p:extLst>
      <p:ext uri="{BB962C8B-B14F-4D97-AF65-F5344CB8AC3E}">
        <p14:creationId xmlns:p14="http://schemas.microsoft.com/office/powerpoint/2010/main" val="185480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48167">
                                            <p:txEl>
                                              <p:pRg st="0" end="0"/>
                                            </p:txEl>
                                          </p:spTgt>
                                        </p:tgtEl>
                                        <p:attrNameLst>
                                          <p:attrName>style.visibility</p:attrName>
                                        </p:attrNameLst>
                                      </p:cBhvr>
                                      <p:to>
                                        <p:strVal val="visible"/>
                                      </p:to>
                                    </p:set>
                                    <p:animEffect transition="in" filter="wipe(left)">
                                      <p:cBhvr>
                                        <p:cTn id="7" dur="500"/>
                                        <p:tgtEl>
                                          <p:spTgt spid="3481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48167">
                                            <p:txEl>
                                              <p:pRg st="1" end="1"/>
                                            </p:txEl>
                                          </p:spTgt>
                                        </p:tgtEl>
                                        <p:attrNameLst>
                                          <p:attrName>style.visibility</p:attrName>
                                        </p:attrNameLst>
                                      </p:cBhvr>
                                      <p:to>
                                        <p:strVal val="visible"/>
                                      </p:to>
                                    </p:set>
                                    <p:animEffect transition="in" filter="wipe(left)">
                                      <p:cBhvr>
                                        <p:cTn id="12" dur="500"/>
                                        <p:tgtEl>
                                          <p:spTgt spid="3481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48167">
                                            <p:txEl>
                                              <p:pRg st="2" end="2"/>
                                            </p:txEl>
                                          </p:spTgt>
                                        </p:tgtEl>
                                        <p:attrNameLst>
                                          <p:attrName>style.visibility</p:attrName>
                                        </p:attrNameLst>
                                      </p:cBhvr>
                                      <p:to>
                                        <p:strVal val="visible"/>
                                      </p:to>
                                    </p:set>
                                    <p:animEffect transition="in" filter="wipe(left)">
                                      <p:cBhvr>
                                        <p:cTn id="17" dur="500"/>
                                        <p:tgtEl>
                                          <p:spTgt spid="3481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48167">
                                            <p:txEl>
                                              <p:pRg st="3" end="3"/>
                                            </p:txEl>
                                          </p:spTgt>
                                        </p:tgtEl>
                                        <p:attrNameLst>
                                          <p:attrName>style.visibility</p:attrName>
                                        </p:attrNameLst>
                                      </p:cBhvr>
                                      <p:to>
                                        <p:strVal val="visible"/>
                                      </p:to>
                                    </p:set>
                                    <p:animEffect transition="in" filter="wipe(left)">
                                      <p:cBhvr>
                                        <p:cTn id="22" dur="500"/>
                                        <p:tgtEl>
                                          <p:spTgt spid="3481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48167">
                                            <p:txEl>
                                              <p:pRg st="4" end="4"/>
                                            </p:txEl>
                                          </p:spTgt>
                                        </p:tgtEl>
                                        <p:attrNameLst>
                                          <p:attrName>style.visibility</p:attrName>
                                        </p:attrNameLst>
                                      </p:cBhvr>
                                      <p:to>
                                        <p:strVal val="visible"/>
                                      </p:to>
                                    </p:set>
                                    <p:animEffect transition="in" filter="wipe(left)">
                                      <p:cBhvr>
                                        <p:cTn id="27" dur="500"/>
                                        <p:tgtEl>
                                          <p:spTgt spid="3481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48167">
                                            <p:txEl>
                                              <p:pRg st="5" end="5"/>
                                            </p:txEl>
                                          </p:spTgt>
                                        </p:tgtEl>
                                        <p:attrNameLst>
                                          <p:attrName>style.visibility</p:attrName>
                                        </p:attrNameLst>
                                      </p:cBhvr>
                                      <p:to>
                                        <p:strVal val="visible"/>
                                      </p:to>
                                    </p:set>
                                    <p:animEffect transition="in" filter="wipe(left)">
                                      <p:cBhvr>
                                        <p:cTn id="32" dur="500"/>
                                        <p:tgtEl>
                                          <p:spTgt spid="34816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348162"/>
                                        </p:tgtEl>
                                        <p:attrNameLst>
                                          <p:attrName>style.visibility</p:attrName>
                                        </p:attrNameLst>
                                      </p:cBhvr>
                                      <p:to>
                                        <p:strVal val="visible"/>
                                      </p:to>
                                    </p:set>
                                    <p:anim calcmode="lin" valueType="num">
                                      <p:cBhvr>
                                        <p:cTn id="37" dur="500" fill="hold"/>
                                        <p:tgtEl>
                                          <p:spTgt spid="348162"/>
                                        </p:tgtEl>
                                        <p:attrNameLst>
                                          <p:attrName>ppt_w</p:attrName>
                                        </p:attrNameLst>
                                      </p:cBhvr>
                                      <p:tavLst>
                                        <p:tav tm="0">
                                          <p:val>
                                            <p:fltVal val="0"/>
                                          </p:val>
                                        </p:tav>
                                        <p:tav tm="100000">
                                          <p:val>
                                            <p:strVal val="#ppt_w"/>
                                          </p:val>
                                        </p:tav>
                                      </p:tavLst>
                                    </p:anim>
                                    <p:anim calcmode="lin" valueType="num">
                                      <p:cBhvr>
                                        <p:cTn id="38" dur="500" fill="hold"/>
                                        <p:tgtEl>
                                          <p:spTgt spid="348162"/>
                                        </p:tgtEl>
                                        <p:attrNameLst>
                                          <p:attrName>ppt_h</p:attrName>
                                        </p:attrNameLst>
                                      </p:cBhvr>
                                      <p:tavLst>
                                        <p:tav tm="0">
                                          <p:val>
                                            <p:fltVal val="0"/>
                                          </p:val>
                                        </p:tav>
                                        <p:tav tm="100000">
                                          <p:val>
                                            <p:strVal val="#ppt_h"/>
                                          </p:val>
                                        </p:tav>
                                      </p:tavLst>
                                    </p:anim>
                                    <p:animEffect transition="in" filter="fade">
                                      <p:cBhvr>
                                        <p:cTn id="39" dur="500"/>
                                        <p:tgtEl>
                                          <p:spTgt spid="34816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48167">
                                            <p:txEl>
                                              <p:pRg st="6" end="6"/>
                                            </p:txEl>
                                          </p:spTgt>
                                        </p:tgtEl>
                                        <p:attrNameLst>
                                          <p:attrName>style.visibility</p:attrName>
                                        </p:attrNameLst>
                                      </p:cBhvr>
                                      <p:to>
                                        <p:strVal val="visible"/>
                                      </p:to>
                                    </p:set>
                                    <p:animEffect transition="in" filter="wipe(left)">
                                      <p:cBhvr>
                                        <p:cTn id="44" dur="500"/>
                                        <p:tgtEl>
                                          <p:spTgt spid="348167">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348167">
                                            <p:txEl>
                                              <p:pRg st="7" end="7"/>
                                            </p:txEl>
                                          </p:spTgt>
                                        </p:tgtEl>
                                        <p:attrNameLst>
                                          <p:attrName>style.visibility</p:attrName>
                                        </p:attrNameLst>
                                      </p:cBhvr>
                                      <p:to>
                                        <p:strVal val="visible"/>
                                      </p:to>
                                    </p:set>
                                    <p:animEffect transition="in" filter="wipe(left)">
                                      <p:cBhvr>
                                        <p:cTn id="49" dur="500"/>
                                        <p:tgtEl>
                                          <p:spTgt spid="348167">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48167">
                                            <p:txEl>
                                              <p:pRg st="8" end="8"/>
                                            </p:txEl>
                                          </p:spTgt>
                                        </p:tgtEl>
                                        <p:attrNameLst>
                                          <p:attrName>style.visibility</p:attrName>
                                        </p:attrNameLst>
                                      </p:cBhvr>
                                      <p:to>
                                        <p:strVal val="visible"/>
                                      </p:to>
                                    </p:set>
                                    <p:animEffect transition="in" filter="wipe(left)">
                                      <p:cBhvr>
                                        <p:cTn id="54" dur="500"/>
                                        <p:tgtEl>
                                          <p:spTgt spid="348167">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348167">
                                            <p:txEl>
                                              <p:pRg st="9" end="9"/>
                                            </p:txEl>
                                          </p:spTgt>
                                        </p:tgtEl>
                                        <p:attrNameLst>
                                          <p:attrName>style.visibility</p:attrName>
                                        </p:attrNameLst>
                                      </p:cBhvr>
                                      <p:to>
                                        <p:strVal val="visible"/>
                                      </p:to>
                                    </p:set>
                                    <p:animEffect transition="in" filter="wipe(left)">
                                      <p:cBhvr>
                                        <p:cTn id="59" dur="500"/>
                                        <p:tgtEl>
                                          <p:spTgt spid="34816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Monday, Nov. 6, 2017</a:t>
            </a:r>
            <a:endParaRPr lang="en-US"/>
          </a:p>
        </p:txBody>
      </p:sp>
      <p:sp>
        <p:nvSpPr>
          <p:cNvPr id="12" name="Footer Placeholder 4"/>
          <p:cNvSpPr>
            <a:spLocks noGrp="1"/>
          </p:cNvSpPr>
          <p:nvPr>
            <p:ph type="ftr" sz="quarter" idx="11"/>
          </p:nvPr>
        </p:nvSpPr>
        <p:spPr/>
        <p:txBody>
          <a:bodyPr/>
          <a:lstStyle/>
          <a:p>
            <a:r>
              <a:rPr lang="mr-IN" smtClean="0"/>
              <a:t>PHYS 1444-002, Fall 2017                     Dr. Jaehoon Yu</a:t>
            </a:r>
            <a:endParaRPr lang="en-US"/>
          </a:p>
        </p:txBody>
      </p:sp>
      <p:sp>
        <p:nvSpPr>
          <p:cNvPr id="13" name="Slide Number Placeholder 5"/>
          <p:cNvSpPr>
            <a:spLocks noGrp="1"/>
          </p:cNvSpPr>
          <p:nvPr>
            <p:ph type="sldNum" sz="quarter" idx="12"/>
          </p:nvPr>
        </p:nvSpPr>
        <p:spPr/>
        <p:txBody>
          <a:bodyPr/>
          <a:lstStyle/>
          <a:p>
            <a:fld id="{F3C831CF-EE74-7C4A-8E1D-4DCC28CDCD9C}" type="slidenum">
              <a:rPr lang="en-US"/>
              <a:pPr/>
              <a:t>5</a:t>
            </a:fld>
            <a:endParaRPr lang="en-US"/>
          </a:p>
        </p:txBody>
      </p:sp>
      <p:sp>
        <p:nvSpPr>
          <p:cNvPr id="349186" name="Rectangle 2"/>
          <p:cNvSpPr>
            <a:spLocks noChangeArrowheads="1"/>
          </p:cNvSpPr>
          <p:nvPr/>
        </p:nvSpPr>
        <p:spPr bwMode="auto">
          <a:xfrm>
            <a:off x="533400" y="3429000"/>
            <a:ext cx="6096000" cy="2971800"/>
          </a:xfrm>
          <a:prstGeom prst="rect">
            <a:avLst/>
          </a:prstGeom>
          <a:solidFill>
            <a:schemeClr val="bg1"/>
          </a:solidFill>
          <a:ln w="9525">
            <a:noFill/>
            <a:miter lim="800000"/>
            <a:headEnd/>
            <a:tailEnd/>
          </a:ln>
          <a:effectLst/>
        </p:spPr>
        <p:txBody>
          <a:bodyPr>
            <a:prstTxWarp prst="textNoShape">
              <a:avLst/>
            </a:prstTxWarp>
          </a:bodyPr>
          <a:lstStyle/>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The direction of the magnetic field is </a:t>
            </a:r>
            <a:r>
              <a:rPr lang="en-US" sz="2000" dirty="0" smtClean="0">
                <a:solidFill>
                  <a:srgbClr val="660066"/>
                </a:solidFill>
                <a:latin typeface="Arial Narrow" charset="0"/>
                <a:ea typeface="ＭＳ Ｐゴシック" charset="-128"/>
              </a:rPr>
              <a:t>tangential </a:t>
            </a:r>
            <a:r>
              <a:rPr lang="en-US" sz="2000" dirty="0">
                <a:solidFill>
                  <a:srgbClr val="660066"/>
                </a:solidFill>
                <a:latin typeface="Arial Narrow" charset="0"/>
                <a:ea typeface="ＭＳ Ｐゴシック" charset="-128"/>
              </a:rPr>
              <a:t>to a line at any point</a:t>
            </a: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The direction of the field is the direction the north pole of a compass would point to</a:t>
            </a: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The number of lines per unit area is proportional to the strength of the magnetic field</a:t>
            </a:r>
          </a:p>
          <a:p>
            <a:pPr marL="742950" lvl="1" indent="-285750">
              <a:spcBef>
                <a:spcPct val="20000"/>
              </a:spcBef>
              <a:buFontTx/>
              <a:buChar char="–"/>
            </a:pPr>
            <a:r>
              <a:rPr lang="en-US" sz="2000" dirty="0">
                <a:solidFill>
                  <a:srgbClr val="660066"/>
                </a:solidFill>
                <a:latin typeface="Arial Narrow" charset="0"/>
                <a:ea typeface="ＭＳ Ｐゴシック" charset="-128"/>
              </a:rPr>
              <a:t>Magnetic field lines continue inside the magnet</a:t>
            </a:r>
          </a:p>
          <a:p>
            <a:pPr marL="742950" lvl="1" indent="-285750">
              <a:spcBef>
                <a:spcPct val="20000"/>
              </a:spcBef>
              <a:buFontTx/>
              <a:buChar char="–"/>
            </a:pPr>
            <a:r>
              <a:rPr lang="en-US" sz="2000" dirty="0">
                <a:solidFill>
                  <a:srgbClr val="660066"/>
                </a:solidFill>
                <a:latin typeface="Arial Narrow" charset="0"/>
                <a:ea typeface="ＭＳ Ｐゴシック" charset="-128"/>
              </a:rPr>
              <a:t>Since magnets always have both the poles, magnetic field lines form closed loops unlike electric field lines</a:t>
            </a:r>
          </a:p>
        </p:txBody>
      </p:sp>
      <p:pic>
        <p:nvPicPr>
          <p:cNvPr id="349187" name="Picture 3" descr="FG27_003A"/>
          <p:cNvPicPr>
            <a:picLocks noChangeAspect="1" noChangeArrowheads="1"/>
          </p:cNvPicPr>
          <p:nvPr/>
        </p:nvPicPr>
        <p:blipFill>
          <a:blip r:embed="rId3"/>
          <a:srcRect/>
          <a:stretch>
            <a:fillRect/>
          </a:stretch>
        </p:blipFill>
        <p:spPr bwMode="auto">
          <a:xfrm>
            <a:off x="6553200" y="2971800"/>
            <a:ext cx="2514600" cy="1981200"/>
          </a:xfrm>
          <a:prstGeom prst="rect">
            <a:avLst/>
          </a:prstGeom>
          <a:noFill/>
        </p:spPr>
      </p:pic>
      <p:sp>
        <p:nvSpPr>
          <p:cNvPr id="349188" name="Rectangle 4"/>
          <p:cNvSpPr>
            <a:spLocks noGrp="1" noChangeArrowheads="1"/>
          </p:cNvSpPr>
          <p:nvPr>
            <p:ph type="title"/>
          </p:nvPr>
        </p:nvSpPr>
        <p:spPr>
          <a:xfrm>
            <a:off x="381000" y="76200"/>
            <a:ext cx="8534400" cy="609600"/>
          </a:xfrm>
        </p:spPr>
        <p:txBody>
          <a:bodyPr/>
          <a:lstStyle/>
          <a:p>
            <a:r>
              <a:rPr lang="en-US"/>
              <a:t> Magnetic Field</a:t>
            </a:r>
          </a:p>
        </p:txBody>
      </p:sp>
      <p:graphicFrame>
        <p:nvGraphicFramePr>
          <p:cNvPr id="349189"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50896"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9190" name="Object 6"/>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50897"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9191"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50898"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9192" name="Rectangle 8"/>
          <p:cNvSpPr>
            <a:spLocks noGrp="1" noChangeArrowheads="1"/>
          </p:cNvSpPr>
          <p:nvPr>
            <p:ph type="body" idx="1"/>
          </p:nvPr>
        </p:nvSpPr>
        <p:spPr>
          <a:xfrm>
            <a:off x="533400" y="609600"/>
            <a:ext cx="8229600" cy="3048000"/>
          </a:xfrm>
        </p:spPr>
        <p:txBody>
          <a:bodyPr/>
          <a:lstStyle/>
          <a:p>
            <a:pPr>
              <a:lnSpc>
                <a:spcPct val="90000"/>
              </a:lnSpc>
            </a:pPr>
            <a:r>
              <a:rPr lang="en-US" sz="2400" dirty="0"/>
              <a:t>Just like the electric field that surrounds electric charge, a magnetic field surrounds a magnet</a:t>
            </a:r>
          </a:p>
          <a:p>
            <a:pPr>
              <a:lnSpc>
                <a:spcPct val="90000"/>
              </a:lnSpc>
            </a:pPr>
            <a:r>
              <a:rPr lang="en-US" sz="2400" dirty="0"/>
              <a:t>What does this mean?</a:t>
            </a:r>
          </a:p>
          <a:p>
            <a:pPr lvl="1">
              <a:lnSpc>
                <a:spcPct val="90000"/>
              </a:lnSpc>
            </a:pPr>
            <a:r>
              <a:rPr lang="en-US" sz="2000" dirty="0"/>
              <a:t>Magnetic force is also a field force</a:t>
            </a:r>
          </a:p>
          <a:p>
            <a:pPr lvl="1">
              <a:lnSpc>
                <a:spcPct val="90000"/>
              </a:lnSpc>
            </a:pPr>
            <a:r>
              <a:rPr lang="en-US" sz="2000" dirty="0"/>
              <a:t>The force one magnet exerts onto another can be viewed as the interaction between the magnet and the magnetic field produced by the other magnet</a:t>
            </a:r>
          </a:p>
          <a:p>
            <a:pPr lvl="1">
              <a:lnSpc>
                <a:spcPct val="90000"/>
              </a:lnSpc>
            </a:pPr>
            <a:r>
              <a:rPr lang="en-US" sz="2000" dirty="0"/>
              <a:t>What kind of quantity is the magnetic field?  Vector or Scalar?</a:t>
            </a:r>
          </a:p>
          <a:p>
            <a:pPr>
              <a:lnSpc>
                <a:spcPct val="90000"/>
              </a:lnSpc>
            </a:pPr>
            <a:r>
              <a:rPr lang="en-US" sz="2400" dirty="0"/>
              <a:t>So one can draw magnetic field lines, too.</a:t>
            </a:r>
          </a:p>
        </p:txBody>
      </p:sp>
      <p:sp>
        <p:nvSpPr>
          <p:cNvPr id="349193" name="Text Box 9"/>
          <p:cNvSpPr txBox="1">
            <a:spLocks noChangeArrowheads="1"/>
          </p:cNvSpPr>
          <p:nvPr/>
        </p:nvSpPr>
        <p:spPr bwMode="auto">
          <a:xfrm>
            <a:off x="7239000" y="2682875"/>
            <a:ext cx="730250" cy="365125"/>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sz="1600" b="1">
                <a:solidFill>
                  <a:srgbClr val="CC0000"/>
                </a:solidFill>
                <a:latin typeface="Arial Narrow" charset="0"/>
              </a:rPr>
              <a:t>Vector</a:t>
            </a:r>
          </a:p>
        </p:txBody>
      </p:sp>
      <p:pic>
        <p:nvPicPr>
          <p:cNvPr id="349194" name="Picture 10" descr="FG27_003B"/>
          <p:cNvPicPr>
            <a:picLocks noChangeAspect="1" noChangeArrowheads="1"/>
          </p:cNvPicPr>
          <p:nvPr/>
        </p:nvPicPr>
        <p:blipFill>
          <a:blip r:embed="rId8"/>
          <a:srcRect/>
          <a:stretch>
            <a:fillRect/>
          </a:stretch>
        </p:blipFill>
        <p:spPr bwMode="auto">
          <a:xfrm>
            <a:off x="6553200" y="4876800"/>
            <a:ext cx="2514600" cy="1524000"/>
          </a:xfrm>
          <a:prstGeom prst="rect">
            <a:avLst/>
          </a:prstGeom>
          <a:noFill/>
        </p:spPr>
      </p:pic>
    </p:spTree>
    <p:extLst>
      <p:ext uri="{BB962C8B-B14F-4D97-AF65-F5344CB8AC3E}">
        <p14:creationId xmlns:p14="http://schemas.microsoft.com/office/powerpoint/2010/main" val="76257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49192">
                                            <p:txEl>
                                              <p:pRg st="0" end="0"/>
                                            </p:txEl>
                                          </p:spTgt>
                                        </p:tgtEl>
                                        <p:attrNameLst>
                                          <p:attrName>style.visibility</p:attrName>
                                        </p:attrNameLst>
                                      </p:cBhvr>
                                      <p:to>
                                        <p:strVal val="visible"/>
                                      </p:to>
                                    </p:set>
                                    <p:animEffect transition="in" filter="wipe(left)">
                                      <p:cBhvr>
                                        <p:cTn id="7" dur="500"/>
                                        <p:tgtEl>
                                          <p:spTgt spid="3491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49192">
                                            <p:txEl>
                                              <p:pRg st="1" end="1"/>
                                            </p:txEl>
                                          </p:spTgt>
                                        </p:tgtEl>
                                        <p:attrNameLst>
                                          <p:attrName>style.visibility</p:attrName>
                                        </p:attrNameLst>
                                      </p:cBhvr>
                                      <p:to>
                                        <p:strVal val="visible"/>
                                      </p:to>
                                    </p:set>
                                    <p:animEffect transition="in" filter="wipe(left)">
                                      <p:cBhvr>
                                        <p:cTn id="12" dur="500"/>
                                        <p:tgtEl>
                                          <p:spTgt spid="3491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49192">
                                            <p:txEl>
                                              <p:pRg st="2" end="2"/>
                                            </p:txEl>
                                          </p:spTgt>
                                        </p:tgtEl>
                                        <p:attrNameLst>
                                          <p:attrName>style.visibility</p:attrName>
                                        </p:attrNameLst>
                                      </p:cBhvr>
                                      <p:to>
                                        <p:strVal val="visible"/>
                                      </p:to>
                                    </p:set>
                                    <p:animEffect transition="in" filter="wipe(left)">
                                      <p:cBhvr>
                                        <p:cTn id="17" dur="500"/>
                                        <p:tgtEl>
                                          <p:spTgt spid="3491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49192">
                                            <p:txEl>
                                              <p:pRg st="3" end="3"/>
                                            </p:txEl>
                                          </p:spTgt>
                                        </p:tgtEl>
                                        <p:attrNameLst>
                                          <p:attrName>style.visibility</p:attrName>
                                        </p:attrNameLst>
                                      </p:cBhvr>
                                      <p:to>
                                        <p:strVal val="visible"/>
                                      </p:to>
                                    </p:set>
                                    <p:animEffect transition="in" filter="wipe(left)">
                                      <p:cBhvr>
                                        <p:cTn id="22" dur="500"/>
                                        <p:tgtEl>
                                          <p:spTgt spid="34919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49192">
                                            <p:txEl>
                                              <p:pRg st="4" end="4"/>
                                            </p:txEl>
                                          </p:spTgt>
                                        </p:tgtEl>
                                        <p:attrNameLst>
                                          <p:attrName>style.visibility</p:attrName>
                                        </p:attrNameLst>
                                      </p:cBhvr>
                                      <p:to>
                                        <p:strVal val="visible"/>
                                      </p:to>
                                    </p:set>
                                    <p:animEffect transition="in" filter="wipe(left)">
                                      <p:cBhvr>
                                        <p:cTn id="27" dur="500"/>
                                        <p:tgtEl>
                                          <p:spTgt spid="34919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49193"/>
                                        </p:tgtEl>
                                        <p:attrNameLst>
                                          <p:attrName>style.visibility</p:attrName>
                                        </p:attrNameLst>
                                      </p:cBhvr>
                                      <p:to>
                                        <p:strVal val="visible"/>
                                      </p:to>
                                    </p:set>
                                    <p:animEffect transition="in" filter="wipe(left)">
                                      <p:cBhvr>
                                        <p:cTn id="32" dur="500"/>
                                        <p:tgtEl>
                                          <p:spTgt spid="34919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49192">
                                            <p:txEl>
                                              <p:pRg st="5" end="5"/>
                                            </p:txEl>
                                          </p:spTgt>
                                        </p:tgtEl>
                                        <p:attrNameLst>
                                          <p:attrName>style.visibility</p:attrName>
                                        </p:attrNameLst>
                                      </p:cBhvr>
                                      <p:to>
                                        <p:strVal val="visible"/>
                                      </p:to>
                                    </p:set>
                                    <p:animEffect transition="in" filter="wipe(left)">
                                      <p:cBhvr>
                                        <p:cTn id="37" dur="500"/>
                                        <p:tgtEl>
                                          <p:spTgt spid="34919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49186">
                                            <p:txEl>
                                              <p:pRg st="0" end="0"/>
                                            </p:txEl>
                                          </p:spTgt>
                                        </p:tgtEl>
                                        <p:attrNameLst>
                                          <p:attrName>style.visibility</p:attrName>
                                        </p:attrNameLst>
                                      </p:cBhvr>
                                      <p:to>
                                        <p:strVal val="visible"/>
                                      </p:to>
                                    </p:set>
                                    <p:animEffect transition="in" filter="wipe(left)">
                                      <p:cBhvr>
                                        <p:cTn id="42" dur="500"/>
                                        <p:tgtEl>
                                          <p:spTgt spid="34918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nodeType="clickEffect">
                                  <p:stCondLst>
                                    <p:cond delay="0"/>
                                  </p:stCondLst>
                                  <p:childTnLst>
                                    <p:set>
                                      <p:cBhvr>
                                        <p:cTn id="46" dur="1" fill="hold">
                                          <p:stCondLst>
                                            <p:cond delay="0"/>
                                          </p:stCondLst>
                                        </p:cTn>
                                        <p:tgtEl>
                                          <p:spTgt spid="349187"/>
                                        </p:tgtEl>
                                        <p:attrNameLst>
                                          <p:attrName>style.visibility</p:attrName>
                                        </p:attrNameLst>
                                      </p:cBhvr>
                                      <p:to>
                                        <p:strVal val="visible"/>
                                      </p:to>
                                    </p:set>
                                    <p:anim calcmode="lin" valueType="num">
                                      <p:cBhvr>
                                        <p:cTn id="47" dur="500" fill="hold"/>
                                        <p:tgtEl>
                                          <p:spTgt spid="349187"/>
                                        </p:tgtEl>
                                        <p:attrNameLst>
                                          <p:attrName>ppt_w</p:attrName>
                                        </p:attrNameLst>
                                      </p:cBhvr>
                                      <p:tavLst>
                                        <p:tav tm="0">
                                          <p:val>
                                            <p:fltVal val="0"/>
                                          </p:val>
                                        </p:tav>
                                        <p:tav tm="100000">
                                          <p:val>
                                            <p:strVal val="#ppt_w"/>
                                          </p:val>
                                        </p:tav>
                                      </p:tavLst>
                                    </p:anim>
                                    <p:anim calcmode="lin" valueType="num">
                                      <p:cBhvr>
                                        <p:cTn id="48" dur="500" fill="hold"/>
                                        <p:tgtEl>
                                          <p:spTgt spid="349187"/>
                                        </p:tgtEl>
                                        <p:attrNameLst>
                                          <p:attrName>ppt_h</p:attrName>
                                        </p:attrNameLst>
                                      </p:cBhvr>
                                      <p:tavLst>
                                        <p:tav tm="0">
                                          <p:val>
                                            <p:fltVal val="0"/>
                                          </p:val>
                                        </p:tav>
                                        <p:tav tm="100000">
                                          <p:val>
                                            <p:strVal val="#ppt_h"/>
                                          </p:val>
                                        </p:tav>
                                      </p:tavLst>
                                    </p:anim>
                                    <p:animEffect transition="in" filter="fade">
                                      <p:cBhvr>
                                        <p:cTn id="49" dur="500"/>
                                        <p:tgtEl>
                                          <p:spTgt spid="34918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49186">
                                            <p:txEl>
                                              <p:pRg st="1" end="1"/>
                                            </p:txEl>
                                          </p:spTgt>
                                        </p:tgtEl>
                                        <p:attrNameLst>
                                          <p:attrName>style.visibility</p:attrName>
                                        </p:attrNameLst>
                                      </p:cBhvr>
                                      <p:to>
                                        <p:strVal val="visible"/>
                                      </p:to>
                                    </p:set>
                                    <p:animEffect transition="in" filter="wipe(left)">
                                      <p:cBhvr>
                                        <p:cTn id="54" dur="500"/>
                                        <p:tgtEl>
                                          <p:spTgt spid="349186">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349186">
                                            <p:txEl>
                                              <p:pRg st="2" end="2"/>
                                            </p:txEl>
                                          </p:spTgt>
                                        </p:tgtEl>
                                        <p:attrNameLst>
                                          <p:attrName>style.visibility</p:attrName>
                                        </p:attrNameLst>
                                      </p:cBhvr>
                                      <p:to>
                                        <p:strVal val="visible"/>
                                      </p:to>
                                    </p:set>
                                    <p:animEffect transition="in" filter="wipe(left)">
                                      <p:cBhvr>
                                        <p:cTn id="59" dur="500"/>
                                        <p:tgtEl>
                                          <p:spTgt spid="349186">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0" fill="hold" nodeType="clickEffect">
                                  <p:stCondLst>
                                    <p:cond delay="0"/>
                                  </p:stCondLst>
                                  <p:childTnLst>
                                    <p:set>
                                      <p:cBhvr>
                                        <p:cTn id="63" dur="1" fill="hold">
                                          <p:stCondLst>
                                            <p:cond delay="0"/>
                                          </p:stCondLst>
                                        </p:cTn>
                                        <p:tgtEl>
                                          <p:spTgt spid="349194"/>
                                        </p:tgtEl>
                                        <p:attrNameLst>
                                          <p:attrName>style.visibility</p:attrName>
                                        </p:attrNameLst>
                                      </p:cBhvr>
                                      <p:to>
                                        <p:strVal val="visible"/>
                                      </p:to>
                                    </p:set>
                                    <p:anim calcmode="lin" valueType="num">
                                      <p:cBhvr>
                                        <p:cTn id="64" dur="500" fill="hold"/>
                                        <p:tgtEl>
                                          <p:spTgt spid="349194"/>
                                        </p:tgtEl>
                                        <p:attrNameLst>
                                          <p:attrName>ppt_w</p:attrName>
                                        </p:attrNameLst>
                                      </p:cBhvr>
                                      <p:tavLst>
                                        <p:tav tm="0">
                                          <p:val>
                                            <p:fltVal val="0"/>
                                          </p:val>
                                        </p:tav>
                                        <p:tav tm="100000">
                                          <p:val>
                                            <p:strVal val="#ppt_w"/>
                                          </p:val>
                                        </p:tav>
                                      </p:tavLst>
                                    </p:anim>
                                    <p:anim calcmode="lin" valueType="num">
                                      <p:cBhvr>
                                        <p:cTn id="65" dur="500" fill="hold"/>
                                        <p:tgtEl>
                                          <p:spTgt spid="349194"/>
                                        </p:tgtEl>
                                        <p:attrNameLst>
                                          <p:attrName>ppt_h</p:attrName>
                                        </p:attrNameLst>
                                      </p:cBhvr>
                                      <p:tavLst>
                                        <p:tav tm="0">
                                          <p:val>
                                            <p:fltVal val="0"/>
                                          </p:val>
                                        </p:tav>
                                        <p:tav tm="100000">
                                          <p:val>
                                            <p:strVal val="#ppt_h"/>
                                          </p:val>
                                        </p:tav>
                                      </p:tavLst>
                                    </p:anim>
                                    <p:animEffect transition="in" filter="fade">
                                      <p:cBhvr>
                                        <p:cTn id="66" dur="500"/>
                                        <p:tgtEl>
                                          <p:spTgt spid="34919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iterate type="wd">
                                    <p:tmPct val="10000"/>
                                  </p:iterate>
                                  <p:childTnLst>
                                    <p:set>
                                      <p:cBhvr>
                                        <p:cTn id="70" dur="1" fill="hold">
                                          <p:stCondLst>
                                            <p:cond delay="0"/>
                                          </p:stCondLst>
                                        </p:cTn>
                                        <p:tgtEl>
                                          <p:spTgt spid="349186">
                                            <p:txEl>
                                              <p:pRg st="3" end="3"/>
                                            </p:txEl>
                                          </p:spTgt>
                                        </p:tgtEl>
                                        <p:attrNameLst>
                                          <p:attrName>style.visibility</p:attrName>
                                        </p:attrNameLst>
                                      </p:cBhvr>
                                      <p:to>
                                        <p:strVal val="visible"/>
                                      </p:to>
                                    </p:set>
                                    <p:animEffect transition="in" filter="wipe(left)">
                                      <p:cBhvr>
                                        <p:cTn id="71" dur="500"/>
                                        <p:tgtEl>
                                          <p:spTgt spid="349186">
                                            <p:txEl>
                                              <p:pRg st="3" end="3"/>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iterate type="wd">
                                    <p:tmPct val="10000"/>
                                  </p:iterate>
                                  <p:childTnLst>
                                    <p:set>
                                      <p:cBhvr>
                                        <p:cTn id="75" dur="1" fill="hold">
                                          <p:stCondLst>
                                            <p:cond delay="0"/>
                                          </p:stCondLst>
                                        </p:cTn>
                                        <p:tgtEl>
                                          <p:spTgt spid="349186">
                                            <p:txEl>
                                              <p:pRg st="4" end="4"/>
                                            </p:txEl>
                                          </p:spTgt>
                                        </p:tgtEl>
                                        <p:attrNameLst>
                                          <p:attrName>style.visibility</p:attrName>
                                        </p:attrNameLst>
                                      </p:cBhvr>
                                      <p:to>
                                        <p:strVal val="visible"/>
                                      </p:to>
                                    </p:set>
                                    <p:animEffect transition="in" filter="wipe(left)">
                                      <p:cBhvr>
                                        <p:cTn id="76" dur="500"/>
                                        <p:tgtEl>
                                          <p:spTgt spid="34918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6" grpId="0" build="p"/>
      <p:bldP spid="349192" grpId="0" build="p"/>
      <p:bldP spid="34919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Monday, Nov. 6, 2017</a:t>
            </a:r>
            <a:endParaRPr lang="en-US"/>
          </a:p>
        </p:txBody>
      </p:sp>
      <p:sp>
        <p:nvSpPr>
          <p:cNvPr id="10" name="Footer Placeholder 4"/>
          <p:cNvSpPr>
            <a:spLocks noGrp="1"/>
          </p:cNvSpPr>
          <p:nvPr>
            <p:ph type="ftr" sz="quarter" idx="11"/>
          </p:nvPr>
        </p:nvSpPr>
        <p:spPr/>
        <p:txBody>
          <a:bodyPr/>
          <a:lstStyle/>
          <a:p>
            <a:r>
              <a:rPr lang="mr-IN" smtClean="0"/>
              <a:t>PHYS 1444-002, Fall 2017                     Dr. Jaehoon Yu</a:t>
            </a:r>
            <a:endParaRPr lang="en-US"/>
          </a:p>
        </p:txBody>
      </p:sp>
      <p:sp>
        <p:nvSpPr>
          <p:cNvPr id="11" name="Slide Number Placeholder 5"/>
          <p:cNvSpPr>
            <a:spLocks noGrp="1"/>
          </p:cNvSpPr>
          <p:nvPr>
            <p:ph type="sldNum" sz="quarter" idx="12"/>
          </p:nvPr>
        </p:nvSpPr>
        <p:spPr/>
        <p:txBody>
          <a:bodyPr/>
          <a:lstStyle/>
          <a:p>
            <a:fld id="{275E4830-3001-1E4E-A930-90CEC6DB33FD}" type="slidenum">
              <a:rPr lang="en-US"/>
              <a:pPr/>
              <a:t>6</a:t>
            </a:fld>
            <a:endParaRPr lang="en-US"/>
          </a:p>
        </p:txBody>
      </p:sp>
      <p:pic>
        <p:nvPicPr>
          <p:cNvPr id="350210" name="Picture 2" descr="FG27_005"/>
          <p:cNvPicPr>
            <a:picLocks noChangeAspect="1" noChangeArrowheads="1"/>
          </p:cNvPicPr>
          <p:nvPr/>
        </p:nvPicPr>
        <p:blipFill>
          <a:blip r:embed="rId3"/>
          <a:srcRect/>
          <a:stretch>
            <a:fillRect/>
          </a:stretch>
        </p:blipFill>
        <p:spPr bwMode="auto">
          <a:xfrm>
            <a:off x="5867400" y="3200400"/>
            <a:ext cx="3962400" cy="3200400"/>
          </a:xfrm>
          <a:prstGeom prst="rect">
            <a:avLst/>
          </a:prstGeom>
          <a:noFill/>
        </p:spPr>
      </p:pic>
      <p:sp>
        <p:nvSpPr>
          <p:cNvPr id="350211" name="Rectangle 3"/>
          <p:cNvSpPr>
            <a:spLocks noGrp="1" noChangeArrowheads="1"/>
          </p:cNvSpPr>
          <p:nvPr>
            <p:ph type="title"/>
          </p:nvPr>
        </p:nvSpPr>
        <p:spPr>
          <a:xfrm>
            <a:off x="381000" y="76200"/>
            <a:ext cx="8534400" cy="609600"/>
          </a:xfrm>
        </p:spPr>
        <p:txBody>
          <a:bodyPr/>
          <a:lstStyle/>
          <a:p>
            <a:r>
              <a:rPr lang="en-US"/>
              <a:t> Earth’s Magnetic Field</a:t>
            </a:r>
          </a:p>
        </p:txBody>
      </p:sp>
      <p:graphicFrame>
        <p:nvGraphicFramePr>
          <p:cNvPr id="350212"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51920"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0213"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51921"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0214"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51922"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0215" name="Rectangle 7"/>
          <p:cNvSpPr>
            <a:spLocks noGrp="1" noChangeArrowheads="1"/>
          </p:cNvSpPr>
          <p:nvPr>
            <p:ph type="body" idx="1"/>
          </p:nvPr>
        </p:nvSpPr>
        <p:spPr>
          <a:xfrm>
            <a:off x="304800" y="685800"/>
            <a:ext cx="8153400" cy="2971800"/>
          </a:xfrm>
        </p:spPr>
        <p:txBody>
          <a:bodyPr/>
          <a:lstStyle/>
          <a:p>
            <a:pPr>
              <a:lnSpc>
                <a:spcPct val="80000"/>
              </a:lnSpc>
            </a:pPr>
            <a:r>
              <a:rPr lang="en-US" sz="2800" dirty="0"/>
              <a:t>What magnetic pole does the geographic </a:t>
            </a:r>
            <a:r>
              <a:rPr lang="en-US" sz="2800" dirty="0" smtClean="0"/>
              <a:t>North </a:t>
            </a:r>
            <a:r>
              <a:rPr lang="en-US" sz="2800" dirty="0"/>
              <a:t>pole has to have?</a:t>
            </a:r>
          </a:p>
          <a:p>
            <a:pPr lvl="1">
              <a:lnSpc>
                <a:spcPct val="80000"/>
              </a:lnSpc>
            </a:pPr>
            <a:r>
              <a:rPr lang="en-US" sz="2400" dirty="0"/>
              <a:t>Magnetic </a:t>
            </a:r>
            <a:r>
              <a:rPr lang="en-US" sz="2400" dirty="0" smtClean="0"/>
              <a:t>South </a:t>
            </a:r>
            <a:r>
              <a:rPr lang="en-US" sz="2400" dirty="0"/>
              <a:t>pole.  What?  How do you know that?</a:t>
            </a:r>
          </a:p>
          <a:p>
            <a:pPr lvl="1">
              <a:lnSpc>
                <a:spcPct val="80000"/>
              </a:lnSpc>
            </a:pPr>
            <a:r>
              <a:rPr lang="en-US" sz="2400" dirty="0"/>
              <a:t>Since the magnetic </a:t>
            </a:r>
            <a:r>
              <a:rPr lang="en-US" sz="2400" dirty="0" smtClean="0"/>
              <a:t>North </a:t>
            </a:r>
            <a:r>
              <a:rPr lang="en-US" sz="2400" dirty="0"/>
              <a:t>pole points to the geographic </a:t>
            </a:r>
            <a:r>
              <a:rPr lang="en-US" sz="2400" dirty="0" smtClean="0"/>
              <a:t>North</a:t>
            </a:r>
            <a:r>
              <a:rPr lang="en-US" sz="2400" dirty="0"/>
              <a:t>, the geographic north must have magnetic south pole</a:t>
            </a:r>
          </a:p>
          <a:p>
            <a:pPr lvl="2">
              <a:lnSpc>
                <a:spcPct val="80000"/>
              </a:lnSpc>
            </a:pPr>
            <a:r>
              <a:rPr lang="en-US" sz="2000" dirty="0"/>
              <a:t>The pole in the </a:t>
            </a:r>
            <a:r>
              <a:rPr lang="en-US" sz="2000" dirty="0" smtClean="0"/>
              <a:t>North </a:t>
            </a:r>
            <a:r>
              <a:rPr lang="en-US" sz="2000" dirty="0"/>
              <a:t>is still called geomagnetic </a:t>
            </a:r>
            <a:r>
              <a:rPr lang="en-US" sz="2000" dirty="0" smtClean="0"/>
              <a:t>North </a:t>
            </a:r>
            <a:r>
              <a:rPr lang="en-US" sz="2000" dirty="0"/>
              <a:t>pole just because it is in the </a:t>
            </a:r>
            <a:r>
              <a:rPr lang="en-US" sz="2000" dirty="0" smtClean="0"/>
              <a:t>North</a:t>
            </a:r>
            <a:endParaRPr lang="en-US" sz="2000" dirty="0"/>
          </a:p>
          <a:p>
            <a:pPr lvl="1">
              <a:lnSpc>
                <a:spcPct val="80000"/>
              </a:lnSpc>
            </a:pPr>
            <a:r>
              <a:rPr lang="en-US" sz="2400" dirty="0"/>
              <a:t>Similarly, </a:t>
            </a:r>
            <a:r>
              <a:rPr lang="en-US" sz="2400" dirty="0" smtClean="0"/>
              <a:t>South </a:t>
            </a:r>
            <a:r>
              <a:rPr lang="en-US" sz="2400" dirty="0"/>
              <a:t>pole has magnetic </a:t>
            </a:r>
            <a:r>
              <a:rPr lang="en-US" sz="2400" dirty="0" smtClean="0"/>
              <a:t>North </a:t>
            </a:r>
            <a:r>
              <a:rPr lang="en-US" sz="2400" dirty="0"/>
              <a:t>pole</a:t>
            </a:r>
          </a:p>
        </p:txBody>
      </p:sp>
      <p:sp>
        <p:nvSpPr>
          <p:cNvPr id="350216" name="Rectangle 8"/>
          <p:cNvSpPr>
            <a:spLocks noChangeArrowheads="1"/>
          </p:cNvSpPr>
          <p:nvPr/>
        </p:nvSpPr>
        <p:spPr bwMode="auto">
          <a:xfrm>
            <a:off x="228600" y="3429000"/>
            <a:ext cx="6400800" cy="3124200"/>
          </a:xfrm>
          <a:prstGeom prst="rect">
            <a:avLst/>
          </a:prstGeom>
          <a:solidFill>
            <a:schemeClr val="bg1"/>
          </a:solidFill>
          <a:ln w="9525">
            <a:noFill/>
            <a:miter lim="800000"/>
            <a:headEnd/>
            <a:tailEnd/>
          </a:ln>
          <a:effectLst/>
        </p:spPr>
        <p:txBody>
          <a:bodyPr>
            <a:prstTxWarp prst="textNoShape">
              <a:avLst/>
            </a:prstTxWarp>
          </a:bodyPr>
          <a:lstStyle/>
          <a:p>
            <a:pPr marL="342900" indent="-342900">
              <a:lnSpc>
                <a:spcPct val="80000"/>
              </a:lnSpc>
              <a:spcBef>
                <a:spcPct val="20000"/>
              </a:spcBef>
              <a:buFontTx/>
              <a:buChar char="•"/>
            </a:pPr>
            <a:r>
              <a:rPr lang="en-US" sz="2800" dirty="0">
                <a:solidFill>
                  <a:schemeClr val="accent2"/>
                </a:solidFill>
                <a:latin typeface="Arial Narrow" charset="0"/>
              </a:rPr>
              <a:t>The Earth’s magnetic poles do not coincide with the geographic poles </a:t>
            </a:r>
            <a:r>
              <a:rPr lang="en-US" sz="2800" dirty="0" err="1">
                <a:solidFill>
                  <a:schemeClr val="accent2"/>
                </a:solidFill>
                <a:latin typeface="Arial Narrow" charset="0"/>
                <a:sym typeface="Wingdings" charset="2"/>
              </a:rPr>
              <a:t></a:t>
            </a:r>
            <a:r>
              <a:rPr lang="en-US" sz="2800" dirty="0">
                <a:solidFill>
                  <a:schemeClr val="accent2"/>
                </a:solidFill>
                <a:latin typeface="Arial Narrow" charset="0"/>
                <a:sym typeface="Wingdings" charset="2"/>
              </a:rPr>
              <a:t> magnetic declination</a:t>
            </a:r>
            <a:endParaRPr lang="en-US" sz="2800" dirty="0">
              <a:solidFill>
                <a:schemeClr val="accent2"/>
              </a:solidFill>
              <a:latin typeface="Arial Narrow" charset="0"/>
            </a:endParaRPr>
          </a:p>
          <a:p>
            <a:pPr marL="742950" lvl="1" indent="-285750">
              <a:lnSpc>
                <a:spcPct val="80000"/>
              </a:lnSpc>
              <a:spcBef>
                <a:spcPct val="20000"/>
              </a:spcBef>
              <a:buFontTx/>
              <a:buChar char="–"/>
            </a:pPr>
            <a:r>
              <a:rPr lang="en-US" dirty="0">
                <a:solidFill>
                  <a:srgbClr val="660066"/>
                </a:solidFill>
                <a:latin typeface="Arial Narrow" charset="0"/>
                <a:ea typeface="ＭＳ Ｐゴシック" charset="-128"/>
              </a:rPr>
              <a:t>Geomagnetic </a:t>
            </a:r>
            <a:r>
              <a:rPr lang="en-US" dirty="0" smtClean="0">
                <a:solidFill>
                  <a:srgbClr val="660066"/>
                </a:solidFill>
                <a:latin typeface="Arial Narrow" charset="0"/>
                <a:ea typeface="ＭＳ Ｐゴシック" charset="-128"/>
              </a:rPr>
              <a:t>North </a:t>
            </a:r>
            <a:r>
              <a:rPr lang="en-US" dirty="0">
                <a:solidFill>
                  <a:srgbClr val="660066"/>
                </a:solidFill>
                <a:latin typeface="Arial Narrow" charset="0"/>
                <a:ea typeface="ＭＳ Ｐゴシック" charset="-128"/>
              </a:rPr>
              <a:t>pole is in </a:t>
            </a:r>
            <a:r>
              <a:rPr lang="en-US" dirty="0" smtClean="0">
                <a:solidFill>
                  <a:srgbClr val="660066"/>
                </a:solidFill>
                <a:latin typeface="Arial Narrow" charset="0"/>
                <a:ea typeface="ＭＳ Ｐゴシック" charset="-128"/>
              </a:rPr>
              <a:t>Northern </a:t>
            </a:r>
            <a:r>
              <a:rPr lang="en-US" dirty="0">
                <a:solidFill>
                  <a:srgbClr val="660066"/>
                </a:solidFill>
                <a:latin typeface="Arial Narrow" charset="0"/>
                <a:ea typeface="ＭＳ Ｐゴシック" charset="-128"/>
              </a:rPr>
              <a:t>Canada, some</a:t>
            </a:r>
            <a:r>
              <a:rPr lang="en-US" dirty="0" smtClean="0">
                <a:solidFill>
                  <a:srgbClr val="660066"/>
                </a:solidFill>
                <a:latin typeface="Arial Narrow" charset="0"/>
                <a:ea typeface="ＭＳ Ｐゴシック" charset="-128"/>
              </a:rPr>
              <a:t> 900km </a:t>
            </a:r>
            <a:r>
              <a:rPr lang="en-US" dirty="0">
                <a:solidFill>
                  <a:srgbClr val="660066"/>
                </a:solidFill>
                <a:latin typeface="Arial Narrow" charset="0"/>
                <a:ea typeface="ＭＳ Ｐゴシック" charset="-128"/>
              </a:rPr>
              <a:t>off the true </a:t>
            </a:r>
            <a:r>
              <a:rPr lang="en-US" dirty="0" smtClean="0">
                <a:solidFill>
                  <a:srgbClr val="660066"/>
                </a:solidFill>
                <a:latin typeface="Arial Narrow" charset="0"/>
                <a:ea typeface="ＭＳ Ｐゴシック" charset="-128"/>
              </a:rPr>
              <a:t>North </a:t>
            </a:r>
            <a:r>
              <a:rPr lang="en-US" dirty="0">
                <a:solidFill>
                  <a:srgbClr val="660066"/>
                </a:solidFill>
                <a:latin typeface="Arial Narrow" charset="0"/>
                <a:ea typeface="ＭＳ Ｐゴシック" charset="-128"/>
              </a:rPr>
              <a:t>pole</a:t>
            </a:r>
          </a:p>
          <a:p>
            <a:pPr marL="342900" indent="-342900">
              <a:lnSpc>
                <a:spcPct val="80000"/>
              </a:lnSpc>
              <a:spcBef>
                <a:spcPct val="20000"/>
              </a:spcBef>
              <a:buFontTx/>
              <a:buChar char="•"/>
            </a:pPr>
            <a:r>
              <a:rPr lang="en-US" sz="2800" dirty="0">
                <a:solidFill>
                  <a:schemeClr val="accent2"/>
                </a:solidFill>
                <a:latin typeface="Arial Narrow" charset="0"/>
              </a:rPr>
              <a:t>Earth’s magnetic field line is not tangent to the earth’s surface at all points</a:t>
            </a:r>
          </a:p>
          <a:p>
            <a:pPr marL="742950" lvl="1" indent="-285750">
              <a:lnSpc>
                <a:spcPct val="80000"/>
              </a:lnSpc>
              <a:spcBef>
                <a:spcPct val="20000"/>
              </a:spcBef>
              <a:buFontTx/>
              <a:buChar char="–"/>
            </a:pPr>
            <a:r>
              <a:rPr lang="en-US" dirty="0">
                <a:solidFill>
                  <a:srgbClr val="660066"/>
                </a:solidFill>
                <a:latin typeface="Arial Narrow" charset="0"/>
                <a:ea typeface="ＭＳ Ｐゴシック" charset="-128"/>
                <a:sym typeface="Wingdings" charset="2"/>
              </a:rPr>
              <a:t>The angle the Earth’s field makes to the horizontal line is called the angle dip</a:t>
            </a:r>
            <a:endParaRPr lang="en-US" dirty="0">
              <a:solidFill>
                <a:srgbClr val="660066"/>
              </a:solidFill>
              <a:latin typeface="Arial Narrow" charset="0"/>
              <a:ea typeface="ＭＳ Ｐゴシック" charset="-128"/>
            </a:endParaRPr>
          </a:p>
        </p:txBody>
      </p:sp>
    </p:spTree>
    <p:extLst>
      <p:ext uri="{BB962C8B-B14F-4D97-AF65-F5344CB8AC3E}">
        <p14:creationId xmlns:p14="http://schemas.microsoft.com/office/powerpoint/2010/main" val="44886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0215">
                                            <p:txEl>
                                              <p:pRg st="0" end="0"/>
                                            </p:txEl>
                                          </p:spTgt>
                                        </p:tgtEl>
                                        <p:attrNameLst>
                                          <p:attrName>style.visibility</p:attrName>
                                        </p:attrNameLst>
                                      </p:cBhvr>
                                      <p:to>
                                        <p:strVal val="visible"/>
                                      </p:to>
                                    </p:set>
                                    <p:animEffect transition="in" filter="wipe(left)">
                                      <p:cBhvr>
                                        <p:cTn id="7" dur="500"/>
                                        <p:tgtEl>
                                          <p:spTgt spid="3502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50215">
                                            <p:txEl>
                                              <p:pRg st="1" end="1"/>
                                            </p:txEl>
                                          </p:spTgt>
                                        </p:tgtEl>
                                        <p:attrNameLst>
                                          <p:attrName>style.visibility</p:attrName>
                                        </p:attrNameLst>
                                      </p:cBhvr>
                                      <p:to>
                                        <p:strVal val="visible"/>
                                      </p:to>
                                    </p:set>
                                    <p:animEffect transition="in" filter="wipe(left)">
                                      <p:cBhvr>
                                        <p:cTn id="12" dur="500"/>
                                        <p:tgtEl>
                                          <p:spTgt spid="3502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50215">
                                            <p:txEl>
                                              <p:pRg st="2" end="2"/>
                                            </p:txEl>
                                          </p:spTgt>
                                        </p:tgtEl>
                                        <p:attrNameLst>
                                          <p:attrName>style.visibility</p:attrName>
                                        </p:attrNameLst>
                                      </p:cBhvr>
                                      <p:to>
                                        <p:strVal val="visible"/>
                                      </p:to>
                                    </p:set>
                                    <p:animEffect transition="in" filter="wipe(left)">
                                      <p:cBhvr>
                                        <p:cTn id="17" dur="500"/>
                                        <p:tgtEl>
                                          <p:spTgt spid="3502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50215">
                                            <p:txEl>
                                              <p:pRg st="3" end="3"/>
                                            </p:txEl>
                                          </p:spTgt>
                                        </p:tgtEl>
                                        <p:attrNameLst>
                                          <p:attrName>style.visibility</p:attrName>
                                        </p:attrNameLst>
                                      </p:cBhvr>
                                      <p:to>
                                        <p:strVal val="visible"/>
                                      </p:to>
                                    </p:set>
                                    <p:animEffect transition="in" filter="wipe(left)">
                                      <p:cBhvr>
                                        <p:cTn id="22" dur="500"/>
                                        <p:tgtEl>
                                          <p:spTgt spid="3502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50215">
                                            <p:txEl>
                                              <p:pRg st="4" end="4"/>
                                            </p:txEl>
                                          </p:spTgt>
                                        </p:tgtEl>
                                        <p:attrNameLst>
                                          <p:attrName>style.visibility</p:attrName>
                                        </p:attrNameLst>
                                      </p:cBhvr>
                                      <p:to>
                                        <p:strVal val="visible"/>
                                      </p:to>
                                    </p:set>
                                    <p:animEffect transition="in" filter="wipe(left)">
                                      <p:cBhvr>
                                        <p:cTn id="27" dur="500"/>
                                        <p:tgtEl>
                                          <p:spTgt spid="3502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50216">
                                            <p:txEl>
                                              <p:pRg st="0" end="0"/>
                                            </p:txEl>
                                          </p:spTgt>
                                        </p:tgtEl>
                                        <p:attrNameLst>
                                          <p:attrName>style.visibility</p:attrName>
                                        </p:attrNameLst>
                                      </p:cBhvr>
                                      <p:to>
                                        <p:strVal val="visible"/>
                                      </p:to>
                                    </p:set>
                                    <p:animEffect transition="in" filter="wipe(left)">
                                      <p:cBhvr>
                                        <p:cTn id="32" dur="500"/>
                                        <p:tgtEl>
                                          <p:spTgt spid="35021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350210"/>
                                        </p:tgtEl>
                                        <p:attrNameLst>
                                          <p:attrName>style.visibility</p:attrName>
                                        </p:attrNameLst>
                                      </p:cBhvr>
                                      <p:to>
                                        <p:strVal val="visible"/>
                                      </p:to>
                                    </p:set>
                                    <p:anim calcmode="lin" valueType="num">
                                      <p:cBhvr>
                                        <p:cTn id="37" dur="500" fill="hold"/>
                                        <p:tgtEl>
                                          <p:spTgt spid="350210"/>
                                        </p:tgtEl>
                                        <p:attrNameLst>
                                          <p:attrName>ppt_w</p:attrName>
                                        </p:attrNameLst>
                                      </p:cBhvr>
                                      <p:tavLst>
                                        <p:tav tm="0">
                                          <p:val>
                                            <p:fltVal val="0"/>
                                          </p:val>
                                        </p:tav>
                                        <p:tav tm="100000">
                                          <p:val>
                                            <p:strVal val="#ppt_w"/>
                                          </p:val>
                                        </p:tav>
                                      </p:tavLst>
                                    </p:anim>
                                    <p:anim calcmode="lin" valueType="num">
                                      <p:cBhvr>
                                        <p:cTn id="38" dur="500" fill="hold"/>
                                        <p:tgtEl>
                                          <p:spTgt spid="350210"/>
                                        </p:tgtEl>
                                        <p:attrNameLst>
                                          <p:attrName>ppt_h</p:attrName>
                                        </p:attrNameLst>
                                      </p:cBhvr>
                                      <p:tavLst>
                                        <p:tav tm="0">
                                          <p:val>
                                            <p:fltVal val="0"/>
                                          </p:val>
                                        </p:tav>
                                        <p:tav tm="100000">
                                          <p:val>
                                            <p:strVal val="#ppt_h"/>
                                          </p:val>
                                        </p:tav>
                                      </p:tavLst>
                                    </p:anim>
                                    <p:animEffect transition="in" filter="fade">
                                      <p:cBhvr>
                                        <p:cTn id="39" dur="500"/>
                                        <p:tgtEl>
                                          <p:spTgt spid="3502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50216">
                                            <p:txEl>
                                              <p:pRg st="1" end="1"/>
                                            </p:txEl>
                                          </p:spTgt>
                                        </p:tgtEl>
                                        <p:attrNameLst>
                                          <p:attrName>style.visibility</p:attrName>
                                        </p:attrNameLst>
                                      </p:cBhvr>
                                      <p:to>
                                        <p:strVal val="visible"/>
                                      </p:to>
                                    </p:set>
                                    <p:animEffect transition="in" filter="wipe(left)">
                                      <p:cBhvr>
                                        <p:cTn id="44" dur="500"/>
                                        <p:tgtEl>
                                          <p:spTgt spid="350216">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350216">
                                            <p:txEl>
                                              <p:pRg st="2" end="2"/>
                                            </p:txEl>
                                          </p:spTgt>
                                        </p:tgtEl>
                                        <p:attrNameLst>
                                          <p:attrName>style.visibility</p:attrName>
                                        </p:attrNameLst>
                                      </p:cBhvr>
                                      <p:to>
                                        <p:strVal val="visible"/>
                                      </p:to>
                                    </p:set>
                                    <p:animEffect transition="in" filter="wipe(left)">
                                      <p:cBhvr>
                                        <p:cTn id="49" dur="500"/>
                                        <p:tgtEl>
                                          <p:spTgt spid="350216">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50216">
                                            <p:txEl>
                                              <p:pRg st="3" end="3"/>
                                            </p:txEl>
                                          </p:spTgt>
                                        </p:tgtEl>
                                        <p:attrNameLst>
                                          <p:attrName>style.visibility</p:attrName>
                                        </p:attrNameLst>
                                      </p:cBhvr>
                                      <p:to>
                                        <p:strVal val="visible"/>
                                      </p:to>
                                    </p:set>
                                    <p:animEffect transition="in" filter="wipe(left)">
                                      <p:cBhvr>
                                        <p:cTn id="54" dur="500"/>
                                        <p:tgtEl>
                                          <p:spTgt spid="3502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5" grpId="0" build="p"/>
      <p:bldP spid="3502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Monday, Nov. 6, 2017</a:t>
            </a:r>
            <a:endParaRPr lang="en-US"/>
          </a:p>
        </p:txBody>
      </p:sp>
      <p:sp>
        <p:nvSpPr>
          <p:cNvPr id="10" name="Footer Placeholder 4"/>
          <p:cNvSpPr>
            <a:spLocks noGrp="1"/>
          </p:cNvSpPr>
          <p:nvPr>
            <p:ph type="ftr" sz="quarter" idx="11"/>
          </p:nvPr>
        </p:nvSpPr>
        <p:spPr/>
        <p:txBody>
          <a:bodyPr/>
          <a:lstStyle/>
          <a:p>
            <a:r>
              <a:rPr lang="mr-IN" smtClean="0"/>
              <a:t>PHYS 1444-002, Fall 2017                     Dr. Jaehoon Yu</a:t>
            </a:r>
            <a:endParaRPr lang="en-US"/>
          </a:p>
        </p:txBody>
      </p:sp>
      <p:sp>
        <p:nvSpPr>
          <p:cNvPr id="11" name="Slide Number Placeholder 5"/>
          <p:cNvSpPr>
            <a:spLocks noGrp="1"/>
          </p:cNvSpPr>
          <p:nvPr>
            <p:ph type="sldNum" sz="quarter" idx="12"/>
          </p:nvPr>
        </p:nvSpPr>
        <p:spPr/>
        <p:txBody>
          <a:bodyPr/>
          <a:lstStyle/>
          <a:p>
            <a:fld id="{6094B843-0528-5C41-962F-8ADC3EC80DBB}" type="slidenum">
              <a:rPr lang="en-US"/>
              <a:pPr/>
              <a:t>7</a:t>
            </a:fld>
            <a:endParaRPr lang="en-US"/>
          </a:p>
        </p:txBody>
      </p:sp>
      <p:pic>
        <p:nvPicPr>
          <p:cNvPr id="351234" name="Picture 2" descr="FG27_009"/>
          <p:cNvPicPr>
            <a:picLocks noChangeAspect="1" noChangeArrowheads="1"/>
          </p:cNvPicPr>
          <p:nvPr/>
        </p:nvPicPr>
        <p:blipFill>
          <a:blip r:embed="rId3"/>
          <a:srcRect/>
          <a:stretch>
            <a:fillRect/>
          </a:stretch>
        </p:blipFill>
        <p:spPr bwMode="auto">
          <a:xfrm>
            <a:off x="5943600" y="3417888"/>
            <a:ext cx="3200400" cy="2982912"/>
          </a:xfrm>
          <a:prstGeom prst="rect">
            <a:avLst/>
          </a:prstGeom>
          <a:noFill/>
        </p:spPr>
      </p:pic>
      <p:sp>
        <p:nvSpPr>
          <p:cNvPr id="351235" name="Rectangle 3"/>
          <p:cNvSpPr>
            <a:spLocks noGrp="1" noChangeArrowheads="1"/>
          </p:cNvSpPr>
          <p:nvPr>
            <p:ph type="title"/>
          </p:nvPr>
        </p:nvSpPr>
        <p:spPr>
          <a:xfrm>
            <a:off x="381000" y="76200"/>
            <a:ext cx="8534400" cy="609600"/>
          </a:xfrm>
        </p:spPr>
        <p:txBody>
          <a:bodyPr/>
          <a:lstStyle/>
          <a:p>
            <a:r>
              <a:rPr lang="en-US"/>
              <a:t> Electric Current and Magnetism</a:t>
            </a:r>
          </a:p>
        </p:txBody>
      </p:sp>
      <p:graphicFrame>
        <p:nvGraphicFramePr>
          <p:cNvPr id="351236"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52944"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1237"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52945" name="Equation" r:id="rId6" imgW="914400" imgH="190080" progId="Equation.DSMT4">
                  <p:embed/>
                </p:oleObj>
              </mc:Choice>
              <mc:Fallback>
                <p:oleObj name="Equation" r:id="rId6"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1238"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52946"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1239" name="Rectangle 7"/>
          <p:cNvSpPr>
            <a:spLocks noGrp="1" noChangeArrowheads="1"/>
          </p:cNvSpPr>
          <p:nvPr>
            <p:ph type="body" idx="1"/>
          </p:nvPr>
        </p:nvSpPr>
        <p:spPr>
          <a:xfrm>
            <a:off x="381000" y="762000"/>
            <a:ext cx="8305800" cy="3124200"/>
          </a:xfrm>
        </p:spPr>
        <p:txBody>
          <a:bodyPr/>
          <a:lstStyle/>
          <a:p>
            <a:r>
              <a:rPr lang="en-US" sz="2800" dirty="0"/>
              <a:t>In 1820, </a:t>
            </a:r>
            <a:r>
              <a:rPr lang="en-US" sz="2800" dirty="0" err="1"/>
              <a:t>Oersted</a:t>
            </a:r>
            <a:r>
              <a:rPr lang="en-US" sz="2800" dirty="0"/>
              <a:t> found that when a compass needle is placed near an electric wire, the needle deflects as soon as the wire is connected to a battery and the current flows</a:t>
            </a:r>
          </a:p>
          <a:p>
            <a:pPr lvl="1"/>
            <a:r>
              <a:rPr lang="en-US" sz="2400" dirty="0"/>
              <a:t>Electric current produces a magnetic field</a:t>
            </a:r>
          </a:p>
          <a:p>
            <a:pPr lvl="2"/>
            <a:r>
              <a:rPr lang="en-US" sz="2000" dirty="0"/>
              <a:t>The first indication that electricity and magnetism are</a:t>
            </a:r>
            <a:r>
              <a:rPr lang="en-US" sz="2000" dirty="0" smtClean="0"/>
              <a:t> of the </a:t>
            </a:r>
            <a:r>
              <a:rPr lang="en-US" sz="2000" dirty="0"/>
              <a:t>same</a:t>
            </a:r>
            <a:r>
              <a:rPr lang="en-US" sz="2000" dirty="0" smtClean="0"/>
              <a:t> origin</a:t>
            </a:r>
          </a:p>
          <a:p>
            <a:pPr lvl="1"/>
            <a:r>
              <a:rPr lang="en-US" sz="2400" dirty="0"/>
              <a:t>What about a stationary electric charge and magnet?</a:t>
            </a:r>
          </a:p>
          <a:p>
            <a:pPr lvl="2"/>
            <a:r>
              <a:rPr lang="en-US" sz="2000" dirty="0"/>
              <a:t>They don’t affect each other.</a:t>
            </a:r>
          </a:p>
        </p:txBody>
      </p:sp>
      <p:sp>
        <p:nvSpPr>
          <p:cNvPr id="351240" name="Rectangle 8"/>
          <p:cNvSpPr>
            <a:spLocks noChangeArrowheads="1"/>
          </p:cNvSpPr>
          <p:nvPr/>
        </p:nvSpPr>
        <p:spPr bwMode="auto">
          <a:xfrm>
            <a:off x="457200" y="3810000"/>
            <a:ext cx="5791200" cy="25146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2800" dirty="0">
                <a:solidFill>
                  <a:schemeClr val="accent2"/>
                </a:solidFill>
                <a:latin typeface="Arial Narrow" charset="0"/>
              </a:rPr>
              <a:t>The magnetic field lines produced by a current in a straight wire is in the form of circles following the “right-hand” rule</a:t>
            </a:r>
          </a:p>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The field lines follow right-</a:t>
            </a:r>
            <a:r>
              <a:rPr lang="en-US" dirty="0" smtClean="0">
                <a:solidFill>
                  <a:srgbClr val="660066"/>
                </a:solidFill>
                <a:latin typeface="Arial Narrow" charset="0"/>
                <a:ea typeface="ＭＳ Ｐゴシック" charset="-128"/>
              </a:rPr>
              <a:t>hand </a:t>
            </a:r>
            <a:r>
              <a:rPr lang="en-US" dirty="0">
                <a:solidFill>
                  <a:srgbClr val="660066"/>
                </a:solidFill>
                <a:latin typeface="Arial Narrow" charset="0"/>
                <a:ea typeface="ＭＳ Ｐゴシック" charset="-128"/>
              </a:rPr>
              <a:t>fingers wrapped around the wire when the thumb points to the direction of the electric current</a:t>
            </a:r>
          </a:p>
        </p:txBody>
      </p:sp>
    </p:spTree>
    <p:extLst>
      <p:ext uri="{BB962C8B-B14F-4D97-AF65-F5344CB8AC3E}">
        <p14:creationId xmlns:p14="http://schemas.microsoft.com/office/powerpoint/2010/main" val="209383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1239">
                                            <p:txEl>
                                              <p:pRg st="0" end="0"/>
                                            </p:txEl>
                                          </p:spTgt>
                                        </p:tgtEl>
                                        <p:attrNameLst>
                                          <p:attrName>style.visibility</p:attrName>
                                        </p:attrNameLst>
                                      </p:cBhvr>
                                      <p:to>
                                        <p:strVal val="visible"/>
                                      </p:to>
                                    </p:set>
                                    <p:animEffect transition="in" filter="wipe(left)">
                                      <p:cBhvr>
                                        <p:cTn id="7" dur="500"/>
                                        <p:tgtEl>
                                          <p:spTgt spid="3512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51239">
                                            <p:txEl>
                                              <p:pRg st="1" end="1"/>
                                            </p:txEl>
                                          </p:spTgt>
                                        </p:tgtEl>
                                        <p:attrNameLst>
                                          <p:attrName>style.visibility</p:attrName>
                                        </p:attrNameLst>
                                      </p:cBhvr>
                                      <p:to>
                                        <p:strVal val="visible"/>
                                      </p:to>
                                    </p:set>
                                    <p:animEffect transition="in" filter="wipe(left)">
                                      <p:cBhvr>
                                        <p:cTn id="12" dur="500"/>
                                        <p:tgtEl>
                                          <p:spTgt spid="3512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51239">
                                            <p:txEl>
                                              <p:pRg st="2" end="2"/>
                                            </p:txEl>
                                          </p:spTgt>
                                        </p:tgtEl>
                                        <p:attrNameLst>
                                          <p:attrName>style.visibility</p:attrName>
                                        </p:attrNameLst>
                                      </p:cBhvr>
                                      <p:to>
                                        <p:strVal val="visible"/>
                                      </p:to>
                                    </p:set>
                                    <p:animEffect transition="in" filter="wipe(left)">
                                      <p:cBhvr>
                                        <p:cTn id="17" dur="500"/>
                                        <p:tgtEl>
                                          <p:spTgt spid="3512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51239">
                                            <p:txEl>
                                              <p:pRg st="3" end="3"/>
                                            </p:txEl>
                                          </p:spTgt>
                                        </p:tgtEl>
                                        <p:attrNameLst>
                                          <p:attrName>style.visibility</p:attrName>
                                        </p:attrNameLst>
                                      </p:cBhvr>
                                      <p:to>
                                        <p:strVal val="visible"/>
                                      </p:to>
                                    </p:set>
                                    <p:animEffect transition="in" filter="wipe(left)">
                                      <p:cBhvr>
                                        <p:cTn id="22" dur="500"/>
                                        <p:tgtEl>
                                          <p:spTgt spid="3512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51239">
                                            <p:txEl>
                                              <p:pRg st="4" end="4"/>
                                            </p:txEl>
                                          </p:spTgt>
                                        </p:tgtEl>
                                        <p:attrNameLst>
                                          <p:attrName>style.visibility</p:attrName>
                                        </p:attrNameLst>
                                      </p:cBhvr>
                                      <p:to>
                                        <p:strVal val="visible"/>
                                      </p:to>
                                    </p:set>
                                    <p:animEffect transition="in" filter="wipe(left)">
                                      <p:cBhvr>
                                        <p:cTn id="27" dur="500"/>
                                        <p:tgtEl>
                                          <p:spTgt spid="3512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51240">
                                            <p:txEl>
                                              <p:pRg st="0" end="0"/>
                                            </p:txEl>
                                          </p:spTgt>
                                        </p:tgtEl>
                                        <p:attrNameLst>
                                          <p:attrName>style.visibility</p:attrName>
                                        </p:attrNameLst>
                                      </p:cBhvr>
                                      <p:to>
                                        <p:strVal val="visible"/>
                                      </p:to>
                                    </p:set>
                                    <p:animEffect transition="in" filter="wipe(left)">
                                      <p:cBhvr>
                                        <p:cTn id="32" dur="500"/>
                                        <p:tgtEl>
                                          <p:spTgt spid="35124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51240">
                                            <p:txEl>
                                              <p:pRg st="1" end="1"/>
                                            </p:txEl>
                                          </p:spTgt>
                                        </p:tgtEl>
                                        <p:attrNameLst>
                                          <p:attrName>style.visibility</p:attrName>
                                        </p:attrNameLst>
                                      </p:cBhvr>
                                      <p:to>
                                        <p:strVal val="visible"/>
                                      </p:to>
                                    </p:set>
                                    <p:animEffect transition="in" filter="wipe(left)">
                                      <p:cBhvr>
                                        <p:cTn id="37" dur="500"/>
                                        <p:tgtEl>
                                          <p:spTgt spid="35124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51234"/>
                                        </p:tgtEl>
                                        <p:attrNameLst>
                                          <p:attrName>style.visibility</p:attrName>
                                        </p:attrNameLst>
                                      </p:cBhvr>
                                      <p:to>
                                        <p:strVal val="visible"/>
                                      </p:to>
                                    </p:set>
                                    <p:anim calcmode="lin" valueType="num">
                                      <p:cBhvr>
                                        <p:cTn id="42" dur="500" fill="hold"/>
                                        <p:tgtEl>
                                          <p:spTgt spid="351234"/>
                                        </p:tgtEl>
                                        <p:attrNameLst>
                                          <p:attrName>ppt_w</p:attrName>
                                        </p:attrNameLst>
                                      </p:cBhvr>
                                      <p:tavLst>
                                        <p:tav tm="0">
                                          <p:val>
                                            <p:fltVal val="0"/>
                                          </p:val>
                                        </p:tav>
                                        <p:tav tm="100000">
                                          <p:val>
                                            <p:strVal val="#ppt_w"/>
                                          </p:val>
                                        </p:tav>
                                      </p:tavLst>
                                    </p:anim>
                                    <p:anim calcmode="lin" valueType="num">
                                      <p:cBhvr>
                                        <p:cTn id="43" dur="500" fill="hold"/>
                                        <p:tgtEl>
                                          <p:spTgt spid="351234"/>
                                        </p:tgtEl>
                                        <p:attrNameLst>
                                          <p:attrName>ppt_h</p:attrName>
                                        </p:attrNameLst>
                                      </p:cBhvr>
                                      <p:tavLst>
                                        <p:tav tm="0">
                                          <p:val>
                                            <p:fltVal val="0"/>
                                          </p:val>
                                        </p:tav>
                                        <p:tav tm="100000">
                                          <p:val>
                                            <p:strVal val="#ppt_h"/>
                                          </p:val>
                                        </p:tav>
                                      </p:tavLst>
                                    </p:anim>
                                    <p:animEffect transition="in" filter="fade">
                                      <p:cBhvr>
                                        <p:cTn id="44" dur="500"/>
                                        <p:tgtEl>
                                          <p:spTgt spid="351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9" grpId="0" build="p"/>
      <p:bldP spid="35124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Monday, Nov. 6, 2017</a:t>
            </a:r>
            <a:endParaRPr lang="en-US"/>
          </a:p>
        </p:txBody>
      </p:sp>
      <p:sp>
        <p:nvSpPr>
          <p:cNvPr id="10" name="Footer Placeholder 4"/>
          <p:cNvSpPr>
            <a:spLocks noGrp="1"/>
          </p:cNvSpPr>
          <p:nvPr>
            <p:ph type="ftr" sz="quarter" idx="11"/>
          </p:nvPr>
        </p:nvSpPr>
        <p:spPr/>
        <p:txBody>
          <a:bodyPr/>
          <a:lstStyle/>
          <a:p>
            <a:r>
              <a:rPr lang="mr-IN" smtClean="0"/>
              <a:t>PHYS 1444-002, Fall 2017                     Dr. Jaehoon Yu</a:t>
            </a:r>
            <a:endParaRPr lang="en-US"/>
          </a:p>
        </p:txBody>
      </p:sp>
      <p:sp>
        <p:nvSpPr>
          <p:cNvPr id="11" name="Slide Number Placeholder 5"/>
          <p:cNvSpPr>
            <a:spLocks noGrp="1"/>
          </p:cNvSpPr>
          <p:nvPr>
            <p:ph type="sldNum" sz="quarter" idx="12"/>
          </p:nvPr>
        </p:nvSpPr>
        <p:spPr/>
        <p:txBody>
          <a:bodyPr/>
          <a:lstStyle/>
          <a:p>
            <a:fld id="{7806A164-F4E3-0942-89BF-FE9AFCA87EDE}" type="slidenum">
              <a:rPr lang="en-US"/>
              <a:pPr/>
              <a:t>8</a:t>
            </a:fld>
            <a:endParaRPr lang="en-US"/>
          </a:p>
        </p:txBody>
      </p:sp>
      <p:pic>
        <p:nvPicPr>
          <p:cNvPr id="352258" name="Picture 2" descr="FG27_010"/>
          <p:cNvPicPr>
            <a:picLocks noChangeAspect="1" noChangeArrowheads="1"/>
          </p:cNvPicPr>
          <p:nvPr/>
        </p:nvPicPr>
        <p:blipFill>
          <a:blip r:embed="rId3"/>
          <a:srcRect/>
          <a:stretch>
            <a:fillRect/>
          </a:stretch>
        </p:blipFill>
        <p:spPr bwMode="auto">
          <a:xfrm>
            <a:off x="3962400" y="2286000"/>
            <a:ext cx="5715000" cy="4286250"/>
          </a:xfrm>
          <a:prstGeom prst="rect">
            <a:avLst/>
          </a:prstGeom>
          <a:noFill/>
        </p:spPr>
      </p:pic>
      <p:pic>
        <p:nvPicPr>
          <p:cNvPr id="352259" name="Picture 3" descr="FG27_011"/>
          <p:cNvPicPr>
            <a:picLocks noChangeAspect="1" noChangeArrowheads="1"/>
          </p:cNvPicPr>
          <p:nvPr/>
        </p:nvPicPr>
        <p:blipFill>
          <a:blip r:embed="rId4"/>
          <a:srcRect/>
          <a:stretch>
            <a:fillRect/>
          </a:stretch>
        </p:blipFill>
        <p:spPr bwMode="auto">
          <a:xfrm>
            <a:off x="304800" y="2362200"/>
            <a:ext cx="4724400" cy="4343400"/>
          </a:xfrm>
          <a:prstGeom prst="rect">
            <a:avLst/>
          </a:prstGeom>
          <a:noFill/>
        </p:spPr>
      </p:pic>
      <p:sp>
        <p:nvSpPr>
          <p:cNvPr id="352260" name="Rectangle 4"/>
          <p:cNvSpPr>
            <a:spLocks noGrp="1" noChangeArrowheads="1"/>
          </p:cNvSpPr>
          <p:nvPr>
            <p:ph type="title"/>
          </p:nvPr>
        </p:nvSpPr>
        <p:spPr>
          <a:xfrm>
            <a:off x="381000" y="-76200"/>
            <a:ext cx="8458200" cy="1295400"/>
          </a:xfrm>
        </p:spPr>
        <p:txBody>
          <a:bodyPr/>
          <a:lstStyle/>
          <a:p>
            <a:r>
              <a:rPr lang="en-US"/>
              <a:t> Directions in a Circular Wire?</a:t>
            </a:r>
          </a:p>
        </p:txBody>
      </p:sp>
      <p:graphicFrame>
        <p:nvGraphicFramePr>
          <p:cNvPr id="352261"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53968"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2262" name="Object 6"/>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53969"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2263"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53970"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2264" name="Rectangle 8"/>
          <p:cNvSpPr>
            <a:spLocks noGrp="1" noChangeArrowheads="1"/>
          </p:cNvSpPr>
          <p:nvPr>
            <p:ph type="body" idx="1"/>
          </p:nvPr>
        </p:nvSpPr>
        <p:spPr>
          <a:xfrm>
            <a:off x="381000" y="914400"/>
            <a:ext cx="8534400" cy="1676400"/>
          </a:xfrm>
        </p:spPr>
        <p:txBody>
          <a:bodyPr/>
          <a:lstStyle/>
          <a:p>
            <a:r>
              <a:rPr lang="en-US" dirty="0"/>
              <a:t>OK, then what</a:t>
            </a:r>
            <a:r>
              <a:rPr lang="en-US" dirty="0" smtClean="0"/>
              <a:t> is </a:t>
            </a:r>
            <a:r>
              <a:rPr lang="en-US" dirty="0"/>
              <a:t>the </a:t>
            </a:r>
            <a:r>
              <a:rPr lang="en-US" dirty="0" smtClean="0"/>
              <a:t>direction </a:t>
            </a:r>
            <a:r>
              <a:rPr lang="en-US" dirty="0"/>
              <a:t>of the magnetic </a:t>
            </a:r>
            <a:r>
              <a:rPr lang="en-US" dirty="0" smtClean="0"/>
              <a:t>field </a:t>
            </a:r>
            <a:r>
              <a:rPr lang="en-US" dirty="0"/>
              <a:t>generated by the current flowing </a:t>
            </a:r>
            <a:r>
              <a:rPr lang="en-US" dirty="0" smtClean="0"/>
              <a:t>through a </a:t>
            </a:r>
            <a:r>
              <a:rPr lang="en-US" dirty="0"/>
              <a:t>circular </a:t>
            </a:r>
            <a:r>
              <a:rPr lang="en-US" dirty="0" smtClean="0"/>
              <a:t>loop?</a:t>
            </a:r>
            <a:endParaRPr lang="en-US" dirty="0"/>
          </a:p>
        </p:txBody>
      </p:sp>
    </p:spTree>
    <p:extLst>
      <p:ext uri="{BB962C8B-B14F-4D97-AF65-F5344CB8AC3E}">
        <p14:creationId xmlns:p14="http://schemas.microsoft.com/office/powerpoint/2010/main" val="34403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2264">
                                            <p:txEl>
                                              <p:pRg st="0" end="0"/>
                                            </p:txEl>
                                          </p:spTgt>
                                        </p:tgtEl>
                                        <p:attrNameLst>
                                          <p:attrName>style.visibility</p:attrName>
                                        </p:attrNameLst>
                                      </p:cBhvr>
                                      <p:to>
                                        <p:strVal val="visible"/>
                                      </p:to>
                                    </p:set>
                                    <p:animEffect transition="in" filter="wipe(left)">
                                      <p:cBhvr>
                                        <p:cTn id="7" dur="500"/>
                                        <p:tgtEl>
                                          <p:spTgt spid="3522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52259"/>
                                        </p:tgtEl>
                                        <p:attrNameLst>
                                          <p:attrName>style.visibility</p:attrName>
                                        </p:attrNameLst>
                                      </p:cBhvr>
                                      <p:to>
                                        <p:strVal val="visible"/>
                                      </p:to>
                                    </p:set>
                                    <p:anim calcmode="lin" valueType="num">
                                      <p:cBhvr>
                                        <p:cTn id="12" dur="500" fill="hold"/>
                                        <p:tgtEl>
                                          <p:spTgt spid="352259"/>
                                        </p:tgtEl>
                                        <p:attrNameLst>
                                          <p:attrName>ppt_w</p:attrName>
                                        </p:attrNameLst>
                                      </p:cBhvr>
                                      <p:tavLst>
                                        <p:tav tm="0">
                                          <p:val>
                                            <p:fltVal val="0"/>
                                          </p:val>
                                        </p:tav>
                                        <p:tav tm="100000">
                                          <p:val>
                                            <p:strVal val="#ppt_w"/>
                                          </p:val>
                                        </p:tav>
                                      </p:tavLst>
                                    </p:anim>
                                    <p:anim calcmode="lin" valueType="num">
                                      <p:cBhvr>
                                        <p:cTn id="13" dur="500" fill="hold"/>
                                        <p:tgtEl>
                                          <p:spTgt spid="352259"/>
                                        </p:tgtEl>
                                        <p:attrNameLst>
                                          <p:attrName>ppt_h</p:attrName>
                                        </p:attrNameLst>
                                      </p:cBhvr>
                                      <p:tavLst>
                                        <p:tav tm="0">
                                          <p:val>
                                            <p:fltVal val="0"/>
                                          </p:val>
                                        </p:tav>
                                        <p:tav tm="100000">
                                          <p:val>
                                            <p:strVal val="#ppt_h"/>
                                          </p:val>
                                        </p:tav>
                                      </p:tavLst>
                                    </p:anim>
                                    <p:animEffect transition="in" filter="fade">
                                      <p:cBhvr>
                                        <p:cTn id="14" dur="500"/>
                                        <p:tgtEl>
                                          <p:spTgt spid="35225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352258"/>
                                        </p:tgtEl>
                                        <p:attrNameLst>
                                          <p:attrName>style.visibility</p:attrName>
                                        </p:attrNameLst>
                                      </p:cBhvr>
                                      <p:to>
                                        <p:strVal val="visible"/>
                                      </p:to>
                                    </p:set>
                                    <p:anim calcmode="lin" valueType="num">
                                      <p:cBhvr>
                                        <p:cTn id="19" dur="500" fill="hold"/>
                                        <p:tgtEl>
                                          <p:spTgt spid="352258"/>
                                        </p:tgtEl>
                                        <p:attrNameLst>
                                          <p:attrName>ppt_w</p:attrName>
                                        </p:attrNameLst>
                                      </p:cBhvr>
                                      <p:tavLst>
                                        <p:tav tm="0">
                                          <p:val>
                                            <p:fltVal val="0"/>
                                          </p:val>
                                        </p:tav>
                                        <p:tav tm="100000">
                                          <p:val>
                                            <p:strVal val="#ppt_w"/>
                                          </p:val>
                                        </p:tav>
                                      </p:tavLst>
                                    </p:anim>
                                    <p:anim calcmode="lin" valueType="num">
                                      <p:cBhvr>
                                        <p:cTn id="20" dur="500" fill="hold"/>
                                        <p:tgtEl>
                                          <p:spTgt spid="352258"/>
                                        </p:tgtEl>
                                        <p:attrNameLst>
                                          <p:attrName>ppt_h</p:attrName>
                                        </p:attrNameLst>
                                      </p:cBhvr>
                                      <p:tavLst>
                                        <p:tav tm="0">
                                          <p:val>
                                            <p:fltVal val="0"/>
                                          </p:val>
                                        </p:tav>
                                        <p:tav tm="100000">
                                          <p:val>
                                            <p:strVal val="#ppt_h"/>
                                          </p:val>
                                        </p:tav>
                                      </p:tavLst>
                                    </p:anim>
                                    <p:animEffect transition="in" filter="fade">
                                      <p:cBhvr>
                                        <p:cTn id="21" dur="500"/>
                                        <p:tgtEl>
                                          <p:spTgt spid="352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6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smtClean="0"/>
              <a:t>Monday, Nov. 6, 2017</a:t>
            </a:r>
            <a:endParaRPr lang="en-US"/>
          </a:p>
        </p:txBody>
      </p:sp>
      <p:sp>
        <p:nvSpPr>
          <p:cNvPr id="11" name="Footer Placeholder 4"/>
          <p:cNvSpPr>
            <a:spLocks noGrp="1"/>
          </p:cNvSpPr>
          <p:nvPr>
            <p:ph type="ftr" sz="quarter" idx="11"/>
          </p:nvPr>
        </p:nvSpPr>
        <p:spPr/>
        <p:txBody>
          <a:bodyPr/>
          <a:lstStyle/>
          <a:p>
            <a:r>
              <a:rPr lang="mr-IN" smtClean="0"/>
              <a:t>PHYS 1444-002, Fall 2017                     Dr. Jaehoon Yu</a:t>
            </a:r>
            <a:endParaRPr lang="en-US"/>
          </a:p>
        </p:txBody>
      </p:sp>
      <p:sp>
        <p:nvSpPr>
          <p:cNvPr id="12" name="Slide Number Placeholder 5"/>
          <p:cNvSpPr>
            <a:spLocks noGrp="1"/>
          </p:cNvSpPr>
          <p:nvPr>
            <p:ph type="sldNum" sz="quarter" idx="12"/>
          </p:nvPr>
        </p:nvSpPr>
        <p:spPr/>
        <p:txBody>
          <a:bodyPr/>
          <a:lstStyle/>
          <a:p>
            <a:fld id="{B1813ABB-4B65-094C-8BA1-090195D1D642}" type="slidenum">
              <a:rPr lang="en-US"/>
              <a:pPr/>
              <a:t>9</a:t>
            </a:fld>
            <a:endParaRPr lang="en-US"/>
          </a:p>
        </p:txBody>
      </p:sp>
      <p:pic>
        <p:nvPicPr>
          <p:cNvPr id="353283" name="Picture 3" descr="FG27_012A"/>
          <p:cNvPicPr>
            <a:picLocks noChangeAspect="1" noChangeArrowheads="1"/>
          </p:cNvPicPr>
          <p:nvPr/>
        </p:nvPicPr>
        <p:blipFill>
          <a:blip r:embed="rId4"/>
          <a:srcRect/>
          <a:stretch>
            <a:fillRect/>
          </a:stretch>
        </p:blipFill>
        <p:spPr bwMode="auto">
          <a:xfrm>
            <a:off x="5791200" y="4495800"/>
            <a:ext cx="3352800" cy="2133600"/>
          </a:xfrm>
          <a:prstGeom prst="rect">
            <a:avLst/>
          </a:prstGeom>
          <a:noFill/>
        </p:spPr>
      </p:pic>
      <p:sp>
        <p:nvSpPr>
          <p:cNvPr id="353284" name="Rectangle 4"/>
          <p:cNvSpPr>
            <a:spLocks noGrp="1" noChangeArrowheads="1"/>
          </p:cNvSpPr>
          <p:nvPr>
            <p:ph type="title"/>
          </p:nvPr>
        </p:nvSpPr>
        <p:spPr>
          <a:xfrm>
            <a:off x="381000" y="76200"/>
            <a:ext cx="8534400" cy="609600"/>
          </a:xfrm>
        </p:spPr>
        <p:txBody>
          <a:bodyPr/>
          <a:lstStyle/>
          <a:p>
            <a:r>
              <a:rPr lang="en-US"/>
              <a:t> Magnetic Forces on Electric Current</a:t>
            </a:r>
          </a:p>
        </p:txBody>
      </p:sp>
      <p:graphicFrame>
        <p:nvGraphicFramePr>
          <p:cNvPr id="353285"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54992"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3286" name="Object 6"/>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54993"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3287"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54994"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3288" name="Rectangle 8"/>
          <p:cNvSpPr>
            <a:spLocks noGrp="1" noChangeArrowheads="1"/>
          </p:cNvSpPr>
          <p:nvPr>
            <p:ph type="body" idx="1"/>
          </p:nvPr>
        </p:nvSpPr>
        <p:spPr>
          <a:xfrm>
            <a:off x="381000" y="685800"/>
            <a:ext cx="8763000" cy="3810000"/>
          </a:xfrm>
        </p:spPr>
        <p:txBody>
          <a:bodyPr/>
          <a:lstStyle/>
          <a:p>
            <a:pPr>
              <a:lnSpc>
                <a:spcPct val="80000"/>
              </a:lnSpc>
            </a:pPr>
            <a:r>
              <a:rPr lang="en-US" sz="2400" dirty="0"/>
              <a:t>Since the electric current exerts force on a magnet, the magnet should also exert force on the electric current</a:t>
            </a:r>
          </a:p>
          <a:p>
            <a:pPr lvl="1">
              <a:lnSpc>
                <a:spcPct val="80000"/>
              </a:lnSpc>
            </a:pPr>
            <a:r>
              <a:rPr lang="en-US" sz="2000" dirty="0"/>
              <a:t>Which law justifies this?</a:t>
            </a:r>
          </a:p>
          <a:p>
            <a:pPr lvl="2">
              <a:lnSpc>
                <a:spcPct val="80000"/>
              </a:lnSpc>
            </a:pPr>
            <a:r>
              <a:rPr lang="en-US" sz="1800" dirty="0"/>
              <a:t>Newton’s 3</a:t>
            </a:r>
            <a:r>
              <a:rPr lang="en-US" sz="1800" baseline="30000" dirty="0"/>
              <a:t>rd</a:t>
            </a:r>
            <a:r>
              <a:rPr lang="en-US" sz="1800" dirty="0"/>
              <a:t> law</a:t>
            </a:r>
          </a:p>
          <a:p>
            <a:pPr lvl="1">
              <a:lnSpc>
                <a:spcPct val="80000"/>
              </a:lnSpc>
            </a:pPr>
            <a:r>
              <a:rPr lang="en-US" sz="2000" dirty="0"/>
              <a:t>This was also discovered by </a:t>
            </a:r>
            <a:r>
              <a:rPr lang="en-US" sz="2000" dirty="0" err="1"/>
              <a:t>Oersted</a:t>
            </a:r>
            <a:endParaRPr lang="en-US" sz="2000" dirty="0"/>
          </a:p>
          <a:p>
            <a:pPr>
              <a:lnSpc>
                <a:spcPct val="80000"/>
              </a:lnSpc>
            </a:pPr>
            <a:r>
              <a:rPr lang="en-US" sz="2400" dirty="0"/>
              <a:t>Direction of the force is always </a:t>
            </a:r>
          </a:p>
          <a:p>
            <a:pPr lvl="1">
              <a:lnSpc>
                <a:spcPct val="80000"/>
              </a:lnSpc>
            </a:pPr>
            <a:r>
              <a:rPr lang="en-US" sz="2000" dirty="0"/>
              <a:t>perpendicular to the direction of the </a:t>
            </a:r>
            <a:r>
              <a:rPr lang="en-US" sz="2000" dirty="0" smtClean="0"/>
              <a:t>current</a:t>
            </a:r>
          </a:p>
          <a:p>
            <a:pPr lvl="1">
              <a:lnSpc>
                <a:spcPct val="80000"/>
              </a:lnSpc>
            </a:pPr>
            <a:r>
              <a:rPr lang="en-US" sz="2000" dirty="0"/>
              <a:t>perpendicular to the direction of the magnetic field, </a:t>
            </a:r>
            <a:r>
              <a:rPr lang="en-US" sz="2000" b="1" dirty="0"/>
              <a:t>B</a:t>
            </a:r>
          </a:p>
          <a:p>
            <a:pPr>
              <a:lnSpc>
                <a:spcPct val="80000"/>
              </a:lnSpc>
            </a:pPr>
            <a:r>
              <a:rPr lang="en-US" sz="2400" dirty="0"/>
              <a:t>Experimentally the direction of the force is given by another right-hand rule </a:t>
            </a:r>
            <a:r>
              <a:rPr lang="en-US" sz="2400" dirty="0" err="1">
                <a:sym typeface="Wingdings" charset="2"/>
              </a:rPr>
              <a:t></a:t>
            </a:r>
            <a:r>
              <a:rPr lang="en-US" sz="2400" dirty="0">
                <a:sym typeface="Wingdings" charset="2"/>
              </a:rPr>
              <a:t> When the fingers of the right-hand points to the direction of the current and the finger tips bent to the direction of magnetic field B, the direction of thumb points to the direction of the force</a:t>
            </a:r>
            <a:endParaRPr lang="en-US" sz="2400" dirty="0"/>
          </a:p>
        </p:txBody>
      </p:sp>
      <p:pic>
        <p:nvPicPr>
          <p:cNvPr id="353289" name="Picture 9" descr="FG27_012B"/>
          <p:cNvPicPr>
            <a:picLocks noChangeAspect="1" noChangeArrowheads="1"/>
          </p:cNvPicPr>
          <p:nvPr/>
        </p:nvPicPr>
        <p:blipFill>
          <a:blip r:embed="rId9"/>
          <a:srcRect/>
          <a:stretch>
            <a:fillRect/>
          </a:stretch>
        </p:blipFill>
        <p:spPr bwMode="auto">
          <a:xfrm>
            <a:off x="2819400" y="4572000"/>
            <a:ext cx="3200400" cy="2133600"/>
          </a:xfrm>
          <a:prstGeom prst="rect">
            <a:avLst/>
          </a:prstGeom>
          <a:noFill/>
        </p:spPr>
      </p:pic>
      <p:pic>
        <p:nvPicPr>
          <p:cNvPr id="14" name="Picture 2" descr="FG27_012C"/>
          <p:cNvPicPr>
            <a:picLocks noChangeAspect="1" noChangeArrowheads="1"/>
          </p:cNvPicPr>
          <p:nvPr/>
        </p:nvPicPr>
        <p:blipFill>
          <a:blip r:embed="rId10"/>
          <a:srcRect/>
          <a:stretch>
            <a:fillRect/>
          </a:stretch>
        </p:blipFill>
        <p:spPr bwMode="auto">
          <a:xfrm>
            <a:off x="93617" y="4495800"/>
            <a:ext cx="2801983" cy="2362200"/>
          </a:xfrm>
          <a:prstGeom prst="rect">
            <a:avLst/>
          </a:prstGeom>
          <a:noFill/>
        </p:spPr>
      </p:pic>
    </p:spTree>
    <p:extLst>
      <p:ext uri="{BB962C8B-B14F-4D97-AF65-F5344CB8AC3E}">
        <p14:creationId xmlns:p14="http://schemas.microsoft.com/office/powerpoint/2010/main" val="120578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3288">
                                            <p:txEl>
                                              <p:pRg st="0" end="0"/>
                                            </p:txEl>
                                          </p:spTgt>
                                        </p:tgtEl>
                                        <p:attrNameLst>
                                          <p:attrName>style.visibility</p:attrName>
                                        </p:attrNameLst>
                                      </p:cBhvr>
                                      <p:to>
                                        <p:strVal val="visible"/>
                                      </p:to>
                                    </p:set>
                                    <p:animEffect transition="in" filter="wipe(left)">
                                      <p:cBhvr>
                                        <p:cTn id="7" dur="500"/>
                                        <p:tgtEl>
                                          <p:spTgt spid="3532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53288">
                                            <p:txEl>
                                              <p:pRg st="1" end="1"/>
                                            </p:txEl>
                                          </p:spTgt>
                                        </p:tgtEl>
                                        <p:attrNameLst>
                                          <p:attrName>style.visibility</p:attrName>
                                        </p:attrNameLst>
                                      </p:cBhvr>
                                      <p:to>
                                        <p:strVal val="visible"/>
                                      </p:to>
                                    </p:set>
                                    <p:animEffect transition="in" filter="wipe(left)">
                                      <p:cBhvr>
                                        <p:cTn id="12" dur="500"/>
                                        <p:tgtEl>
                                          <p:spTgt spid="3532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53288">
                                            <p:txEl>
                                              <p:pRg st="2" end="2"/>
                                            </p:txEl>
                                          </p:spTgt>
                                        </p:tgtEl>
                                        <p:attrNameLst>
                                          <p:attrName>style.visibility</p:attrName>
                                        </p:attrNameLst>
                                      </p:cBhvr>
                                      <p:to>
                                        <p:strVal val="visible"/>
                                      </p:to>
                                    </p:set>
                                    <p:animEffect transition="in" filter="wipe(left)">
                                      <p:cBhvr>
                                        <p:cTn id="17" dur="500"/>
                                        <p:tgtEl>
                                          <p:spTgt spid="35328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53288">
                                            <p:txEl>
                                              <p:pRg st="3" end="3"/>
                                            </p:txEl>
                                          </p:spTgt>
                                        </p:tgtEl>
                                        <p:attrNameLst>
                                          <p:attrName>style.visibility</p:attrName>
                                        </p:attrNameLst>
                                      </p:cBhvr>
                                      <p:to>
                                        <p:strVal val="visible"/>
                                      </p:to>
                                    </p:set>
                                    <p:animEffect transition="in" filter="wipe(left)">
                                      <p:cBhvr>
                                        <p:cTn id="22" dur="500"/>
                                        <p:tgtEl>
                                          <p:spTgt spid="35328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53288">
                                            <p:txEl>
                                              <p:pRg st="4" end="4"/>
                                            </p:txEl>
                                          </p:spTgt>
                                        </p:tgtEl>
                                        <p:attrNameLst>
                                          <p:attrName>style.visibility</p:attrName>
                                        </p:attrNameLst>
                                      </p:cBhvr>
                                      <p:to>
                                        <p:strVal val="visible"/>
                                      </p:to>
                                    </p:set>
                                    <p:animEffect transition="in" filter="wipe(left)">
                                      <p:cBhvr>
                                        <p:cTn id="27" dur="500"/>
                                        <p:tgtEl>
                                          <p:spTgt spid="35328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53288">
                                            <p:txEl>
                                              <p:pRg st="5" end="5"/>
                                            </p:txEl>
                                          </p:spTgt>
                                        </p:tgtEl>
                                        <p:attrNameLst>
                                          <p:attrName>style.visibility</p:attrName>
                                        </p:attrNameLst>
                                      </p:cBhvr>
                                      <p:to>
                                        <p:strVal val="visible"/>
                                      </p:to>
                                    </p:set>
                                    <p:animEffect transition="in" filter="wipe(left)">
                                      <p:cBhvr>
                                        <p:cTn id="32" dur="500"/>
                                        <p:tgtEl>
                                          <p:spTgt spid="35328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53288">
                                            <p:txEl>
                                              <p:pRg st="6" end="6"/>
                                            </p:txEl>
                                          </p:spTgt>
                                        </p:tgtEl>
                                        <p:attrNameLst>
                                          <p:attrName>style.visibility</p:attrName>
                                        </p:attrNameLst>
                                      </p:cBhvr>
                                      <p:to>
                                        <p:strVal val="visible"/>
                                      </p:to>
                                    </p:set>
                                    <p:animEffect transition="in" filter="wipe(left)">
                                      <p:cBhvr>
                                        <p:cTn id="37" dur="500"/>
                                        <p:tgtEl>
                                          <p:spTgt spid="35328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53288">
                                            <p:txEl>
                                              <p:pRg st="7" end="7"/>
                                            </p:txEl>
                                          </p:spTgt>
                                        </p:tgtEl>
                                        <p:attrNameLst>
                                          <p:attrName>style.visibility</p:attrName>
                                        </p:attrNameLst>
                                      </p:cBhvr>
                                      <p:to>
                                        <p:strVal val="visible"/>
                                      </p:to>
                                    </p:set>
                                    <p:animEffect transition="in" filter="wipe(left)">
                                      <p:cBhvr>
                                        <p:cTn id="42" dur="500"/>
                                        <p:tgtEl>
                                          <p:spTgt spid="35328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nodeType="clickEffect">
                                  <p:stCondLst>
                                    <p:cond delay="0"/>
                                  </p:stCondLst>
                                  <p:childTnLst>
                                    <p:set>
                                      <p:cBhvr>
                                        <p:cTn id="46" dur="1" fill="hold">
                                          <p:stCondLst>
                                            <p:cond delay="0"/>
                                          </p:stCondLst>
                                        </p:cTn>
                                        <p:tgtEl>
                                          <p:spTgt spid="353289"/>
                                        </p:tgtEl>
                                        <p:attrNameLst>
                                          <p:attrName>style.visibility</p:attrName>
                                        </p:attrNameLst>
                                      </p:cBhvr>
                                      <p:to>
                                        <p:strVal val="visible"/>
                                      </p:to>
                                    </p:set>
                                    <p:anim calcmode="lin" valueType="num">
                                      <p:cBhvr>
                                        <p:cTn id="47" dur="500" fill="hold"/>
                                        <p:tgtEl>
                                          <p:spTgt spid="353289"/>
                                        </p:tgtEl>
                                        <p:attrNameLst>
                                          <p:attrName>ppt_w</p:attrName>
                                        </p:attrNameLst>
                                      </p:cBhvr>
                                      <p:tavLst>
                                        <p:tav tm="0">
                                          <p:val>
                                            <p:fltVal val="0"/>
                                          </p:val>
                                        </p:tav>
                                        <p:tav tm="100000">
                                          <p:val>
                                            <p:strVal val="#ppt_w"/>
                                          </p:val>
                                        </p:tav>
                                      </p:tavLst>
                                    </p:anim>
                                    <p:anim calcmode="lin" valueType="num">
                                      <p:cBhvr>
                                        <p:cTn id="48" dur="500" fill="hold"/>
                                        <p:tgtEl>
                                          <p:spTgt spid="353289"/>
                                        </p:tgtEl>
                                        <p:attrNameLst>
                                          <p:attrName>ppt_h</p:attrName>
                                        </p:attrNameLst>
                                      </p:cBhvr>
                                      <p:tavLst>
                                        <p:tav tm="0">
                                          <p:val>
                                            <p:fltVal val="0"/>
                                          </p:val>
                                        </p:tav>
                                        <p:tav tm="100000">
                                          <p:val>
                                            <p:strVal val="#ppt_h"/>
                                          </p:val>
                                        </p:tav>
                                      </p:tavLst>
                                    </p:anim>
                                    <p:animEffect transition="in" filter="fade">
                                      <p:cBhvr>
                                        <p:cTn id="49" dur="500"/>
                                        <p:tgtEl>
                                          <p:spTgt spid="353289"/>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0"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Effect transition="in" filter="fade">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0" fill="hold" nodeType="clickEffect">
                                  <p:stCondLst>
                                    <p:cond delay="0"/>
                                  </p:stCondLst>
                                  <p:childTnLst>
                                    <p:set>
                                      <p:cBhvr>
                                        <p:cTn id="60" dur="1" fill="hold">
                                          <p:stCondLst>
                                            <p:cond delay="0"/>
                                          </p:stCondLst>
                                        </p:cTn>
                                        <p:tgtEl>
                                          <p:spTgt spid="353283"/>
                                        </p:tgtEl>
                                        <p:attrNameLst>
                                          <p:attrName>style.visibility</p:attrName>
                                        </p:attrNameLst>
                                      </p:cBhvr>
                                      <p:to>
                                        <p:strVal val="visible"/>
                                      </p:to>
                                    </p:set>
                                    <p:anim calcmode="lin" valueType="num">
                                      <p:cBhvr>
                                        <p:cTn id="61" dur="500" fill="hold"/>
                                        <p:tgtEl>
                                          <p:spTgt spid="353283"/>
                                        </p:tgtEl>
                                        <p:attrNameLst>
                                          <p:attrName>ppt_w</p:attrName>
                                        </p:attrNameLst>
                                      </p:cBhvr>
                                      <p:tavLst>
                                        <p:tav tm="0">
                                          <p:val>
                                            <p:fltVal val="0"/>
                                          </p:val>
                                        </p:tav>
                                        <p:tav tm="100000">
                                          <p:val>
                                            <p:strVal val="#ppt_w"/>
                                          </p:val>
                                        </p:tav>
                                      </p:tavLst>
                                    </p:anim>
                                    <p:anim calcmode="lin" valueType="num">
                                      <p:cBhvr>
                                        <p:cTn id="62" dur="500" fill="hold"/>
                                        <p:tgtEl>
                                          <p:spTgt spid="353283"/>
                                        </p:tgtEl>
                                        <p:attrNameLst>
                                          <p:attrName>ppt_h</p:attrName>
                                        </p:attrNameLst>
                                      </p:cBhvr>
                                      <p:tavLst>
                                        <p:tav tm="0">
                                          <p:val>
                                            <p:fltVal val="0"/>
                                          </p:val>
                                        </p:tav>
                                        <p:tav tm="100000">
                                          <p:val>
                                            <p:strVal val="#ppt_h"/>
                                          </p:val>
                                        </p:tav>
                                      </p:tavLst>
                                    </p:anim>
                                    <p:animEffect transition="in" filter="fade">
                                      <p:cBhvr>
                                        <p:cTn id="63" dur="500"/>
                                        <p:tgtEl>
                                          <p:spTgt spid="353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8" grpId="0" build="p"/>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39916</TotalTime>
  <Words>1823</Words>
  <Application>Microsoft Macintosh PowerPoint</Application>
  <PresentationFormat>On-screen Show (4:3)</PresentationFormat>
  <Paragraphs>177</Paragraphs>
  <Slides>14</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2" baseType="lpstr">
      <vt:lpstr>Arial Narrow</vt:lpstr>
      <vt:lpstr>Monotype Corsiva</vt:lpstr>
      <vt:lpstr>ＭＳ Ｐゴシック</vt:lpstr>
      <vt:lpstr>Symbol</vt:lpstr>
      <vt:lpstr>Times New Roman</vt:lpstr>
      <vt:lpstr>Wingdings</vt:lpstr>
      <vt:lpstr>phys1443-spring02</vt:lpstr>
      <vt:lpstr>Equation</vt:lpstr>
      <vt:lpstr>PHYS 1444 – Section 002 Lecture #17</vt:lpstr>
      <vt:lpstr>Announcements</vt:lpstr>
      <vt:lpstr> Magnetism</vt:lpstr>
      <vt:lpstr> Magnetism</vt:lpstr>
      <vt:lpstr> Magnetic Field</vt:lpstr>
      <vt:lpstr> Earth’s Magnetic Field</vt:lpstr>
      <vt:lpstr> Electric Current and Magnetism</vt:lpstr>
      <vt:lpstr> Directions in a Circular Wire?</vt:lpstr>
      <vt:lpstr> Magnetic Forces on Electric Current</vt:lpstr>
      <vt:lpstr> Magnetic Forces on Electric Current</vt:lpstr>
      <vt:lpstr> Magnetic Forces on Electric Current</vt:lpstr>
      <vt:lpstr> Fundamentals on the Magnetic Field, B</vt:lpstr>
      <vt:lpstr>Example 27 – 2 </vt:lpstr>
      <vt:lpstr>Example 27 – 3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Microsoft Office User</cp:lastModifiedBy>
  <cp:revision>808</cp:revision>
  <dcterms:created xsi:type="dcterms:W3CDTF">2012-01-19T04:21:20Z</dcterms:created>
  <dcterms:modified xsi:type="dcterms:W3CDTF">2017-11-06T21:35:48Z</dcterms:modified>
</cp:coreProperties>
</file>