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03" r:id="rId2"/>
    <p:sldId id="482" r:id="rId3"/>
    <p:sldId id="754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/>
    <p:restoredTop sz="86402"/>
  </p:normalViewPr>
  <p:slideViewPr>
    <p:cSldViewPr>
      <p:cViewPr varScale="1">
        <p:scale>
          <a:sx n="128" d="100"/>
          <a:sy n="128" d="100"/>
        </p:scale>
        <p:origin x="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image" Target="../media/image2.wmf"/><Relationship Id="rId2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png"/><Relationship Id="rId5" Type="http://schemas.openxmlformats.org/officeDocument/2006/relationships/image" Target="../media/image57.wmf"/><Relationship Id="rId1" Type="http://schemas.openxmlformats.org/officeDocument/2006/relationships/image" Target="../media/image2.wmf"/><Relationship Id="rId2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wmf"/><Relationship Id="rId12" Type="http://schemas.openxmlformats.org/officeDocument/2006/relationships/image" Target="../media/image74.wmf"/><Relationship Id="rId13" Type="http://schemas.openxmlformats.org/officeDocument/2006/relationships/image" Target="../media/image75.wmf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png"/><Relationship Id="rId6" Type="http://schemas.openxmlformats.org/officeDocument/2006/relationships/image" Target="../media/image68.wmf"/><Relationship Id="rId7" Type="http://schemas.openxmlformats.org/officeDocument/2006/relationships/image" Target="../media/image69.png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1" Type="http://schemas.openxmlformats.org/officeDocument/2006/relationships/image" Target="../media/image2.wmf"/><Relationship Id="rId2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2.wmf"/><Relationship Id="rId2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wmf"/><Relationship Id="rId1" Type="http://schemas.openxmlformats.org/officeDocument/2006/relationships/image" Target="../media/image14.wmf"/><Relationship Id="rId2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3" Type="http://schemas.openxmlformats.org/officeDocument/2006/relationships/image" Target="../media/image32.wmf"/><Relationship Id="rId14" Type="http://schemas.openxmlformats.org/officeDocument/2006/relationships/image" Target="../media/image33.png"/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wmf"/><Relationship Id="rId8" Type="http://schemas.openxmlformats.org/officeDocument/2006/relationships/image" Target="../media/image40.png"/><Relationship Id="rId1" Type="http://schemas.openxmlformats.org/officeDocument/2006/relationships/image" Target="../media/image2.wmf"/><Relationship Id="rId2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6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3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48.w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43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44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45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46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4" Type="http://schemas.openxmlformats.org/officeDocument/2006/relationships/image" Target="../media/image42.jpe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5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3.jpe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20" Type="http://schemas.openxmlformats.org/officeDocument/2006/relationships/image" Target="../media/image61.emf"/><Relationship Id="rId21" Type="http://schemas.openxmlformats.org/officeDocument/2006/relationships/image" Target="../media/image62.e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7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56.png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57.wmf"/><Relationship Id="rId17" Type="http://schemas.openxmlformats.org/officeDocument/2006/relationships/image" Target="../media/image58.emf"/><Relationship Id="rId18" Type="http://schemas.openxmlformats.org/officeDocument/2006/relationships/image" Target="../media/image59.emf"/><Relationship Id="rId19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8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1.wmf"/><Relationship Id="rId21" Type="http://schemas.openxmlformats.org/officeDocument/2006/relationships/oleObject" Target="../embeddings/oleObject86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87.bin"/><Relationship Id="rId24" Type="http://schemas.openxmlformats.org/officeDocument/2006/relationships/image" Target="../media/image73.wmf"/><Relationship Id="rId25" Type="http://schemas.openxmlformats.org/officeDocument/2006/relationships/oleObject" Target="../embeddings/oleObject88.bin"/><Relationship Id="rId26" Type="http://schemas.openxmlformats.org/officeDocument/2006/relationships/image" Target="../media/image74.wmf"/><Relationship Id="rId27" Type="http://schemas.openxmlformats.org/officeDocument/2006/relationships/oleObject" Target="../embeddings/oleObject89.bin"/><Relationship Id="rId28" Type="http://schemas.openxmlformats.org/officeDocument/2006/relationships/image" Target="../media/image75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78.bin"/><Relationship Id="rId30" Type="http://schemas.openxmlformats.org/officeDocument/2006/relationships/image" Target="../media/image76.png"/><Relationship Id="rId31" Type="http://schemas.openxmlformats.org/officeDocument/2006/relationships/oleObject" Target="../embeddings/oleObject91.bin"/><Relationship Id="rId32" Type="http://schemas.openxmlformats.org/officeDocument/2006/relationships/image" Target="../media/image77.png"/><Relationship Id="rId9" Type="http://schemas.openxmlformats.org/officeDocument/2006/relationships/oleObject" Target="../embeddings/oleObject80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5.wmf"/><Relationship Id="rId33" Type="http://schemas.openxmlformats.org/officeDocument/2006/relationships/image" Target="../media/image78.e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81.bin"/><Relationship Id="rId12" Type="http://schemas.openxmlformats.org/officeDocument/2006/relationships/image" Target="../media/image67.png"/><Relationship Id="rId13" Type="http://schemas.openxmlformats.org/officeDocument/2006/relationships/oleObject" Target="../embeddings/oleObject82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83.bin"/><Relationship Id="rId16" Type="http://schemas.openxmlformats.org/officeDocument/2006/relationships/image" Target="../media/image69.png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8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9.jpeg"/><Relationship Id="rId5" Type="http://schemas.openxmlformats.org/officeDocument/2006/relationships/oleObject" Target="../embeddings/oleObject9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93.bin"/><Relationship Id="rId8" Type="http://schemas.openxmlformats.org/officeDocument/2006/relationships/oleObject" Target="../embeddings/oleObject94.bin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80.emf"/><Relationship Id="rId11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103.bin"/><Relationship Id="rId16" Type="http://schemas.openxmlformats.org/officeDocument/2006/relationships/image" Target="../media/image85.wmf"/><Relationship Id="rId17" Type="http://schemas.openxmlformats.org/officeDocument/2006/relationships/oleObject" Target="../embeddings/oleObject104.bin"/><Relationship Id="rId18" Type="http://schemas.openxmlformats.org/officeDocument/2006/relationships/image" Target="../media/image8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4" Type="http://schemas.openxmlformats.org/officeDocument/2006/relationships/oleObject" Target="../embeddings/oleObject9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Relationship Id="rId9" Type="http://schemas.openxmlformats.org/officeDocument/2006/relationships/oleObject" Target="../embeddings/oleObject100.bin"/><Relationship Id="rId10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9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4.png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.png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6.png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7.png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0.png"/><Relationship Id="rId10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5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6.png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28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29.w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30.wmf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31.wmf"/><Relationship Id="rId27" Type="http://schemas.openxmlformats.org/officeDocument/2006/relationships/oleObject" Target="../embeddings/oleObject37.bin"/><Relationship Id="rId28" Type="http://schemas.openxmlformats.org/officeDocument/2006/relationships/image" Target="../media/image32.wmf"/><Relationship Id="rId29" Type="http://schemas.openxmlformats.org/officeDocument/2006/relationships/oleObject" Target="../embeddings/oleObject38.bin"/><Relationship Id="rId30" Type="http://schemas.openxmlformats.org/officeDocument/2006/relationships/image" Target="../media/image33.png"/><Relationship Id="rId10" Type="http://schemas.openxmlformats.org/officeDocument/2006/relationships/image" Target="../media/image23.w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25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26.w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27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40.png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35.png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36.png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37.png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38.png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0267" y="1447800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2209800"/>
            <a:ext cx="71262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>
                <a:latin typeface="Arial Narrow" charset="0"/>
              </a:rPr>
              <a:t>Chapter 27: Magnetism &amp; Magnetic 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Magnetic </a:t>
            </a:r>
            <a:r>
              <a:rPr lang="en-US" dirty="0">
                <a:latin typeface="Arial Narrow" charset="0"/>
              </a:rPr>
              <a:t>Forces on a Moving Charge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Cyclotron </a:t>
            </a:r>
            <a:r>
              <a:rPr lang="en-US" dirty="0" smtClean="0">
                <a:latin typeface="Arial Narrow" charset="0"/>
              </a:rPr>
              <a:t>Frequency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Torque on a Current Loop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Magnetic Dipole </a:t>
            </a:r>
            <a:r>
              <a:rPr lang="en-US" dirty="0" smtClean="0">
                <a:latin typeface="Arial Narrow" charset="0"/>
              </a:rPr>
              <a:t>Moment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10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any more unless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18212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11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6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7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8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9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30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31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32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12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0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0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0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</a:t>
            </a:r>
            <a:r>
              <a:rPr lang="en-US" dirty="0" smtClean="0"/>
              <a:t>rewritten </a:t>
            </a:r>
            <a:r>
              <a:rPr lang="en-US" dirty="0"/>
              <a:t>in vector </a:t>
            </a:r>
            <a:r>
              <a:rPr lang="en-US" dirty="0" smtClean="0"/>
              <a:t>form as</a:t>
            </a:r>
            <a:endParaRPr lang="en-US" dirty="0"/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599" y="685800"/>
            <a:ext cx="69342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</a:t>
            </a:r>
            <a:r>
              <a:rPr lang="en-US" sz="2800" smtClean="0">
                <a:solidFill>
                  <a:schemeClr val="accent2"/>
                </a:solidFill>
                <a:latin typeface="Arial Narrow" charset="0"/>
              </a:rPr>
              <a:t>shapes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0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04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41041"/>
              </p:ext>
            </p:extLst>
          </p:nvPr>
        </p:nvGraphicFramePr>
        <p:xfrm>
          <a:off x="5229225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05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59487" y="5486400"/>
            <a:ext cx="1828800" cy="6858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041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2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3" name="Equation" r:id="rId11" imgW="482400" imgH="291960" progId="Equation.DSMT4">
                  <p:embed/>
                </p:oleObj>
              </mc:Choice>
              <mc:Fallback>
                <p:oleObj name="Equation" r:id="rId11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4" name="Equation" r:id="rId13" imgW="1016000" imgH="304800" progId="Equation.DSMT4">
                  <p:embed/>
                </p:oleObj>
              </mc:Choice>
              <mc:Fallback>
                <p:oleObj name="Equation" r:id="rId13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5" name="Equation" r:id="rId15" imgW="863280" imgH="190440" progId="Equation.DSMT4">
                  <p:embed/>
                </p:oleObj>
              </mc:Choice>
              <mc:Fallback>
                <p:oleObj name="Equation" r:id="rId15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5700" y="1647407"/>
            <a:ext cx="565150" cy="50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1800" y="1631950"/>
            <a:ext cx="912395" cy="57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9063" y="2766146"/>
            <a:ext cx="596900" cy="32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80197" y="2630687"/>
            <a:ext cx="891005" cy="529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3000" y="5234386"/>
            <a:ext cx="3460750" cy="581896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7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14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hydrogen atom, assuming (in the Bohr model) it is in its ground state with a circular orbit of radius 0.529x10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8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9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6482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0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1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2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3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4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5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6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7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8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9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0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1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2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22750" y="3314700"/>
            <a:ext cx="698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15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300" y="2057401"/>
            <a:ext cx="690843" cy="43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9611" y="2057400"/>
            <a:ext cx="1176992" cy="434975"/>
          </a:xfrm>
          <a:prstGeom prst="rect">
            <a:avLst/>
          </a:prstGeom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457200" y="381000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</p:spTree>
    <p:extLst>
      <p:ext uri="{BB962C8B-B14F-4D97-AF65-F5344CB8AC3E}">
        <p14:creationId xmlns:p14="http://schemas.microsoft.com/office/powerpoint/2010/main" val="309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an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</a:t>
            </a:r>
            <a:r>
              <a:rPr lang="en-US" sz="2400" dirty="0" smtClean="0"/>
              <a:t>the direction </a:t>
            </a:r>
            <a:r>
              <a:rPr lang="en-US" sz="2400" dirty="0"/>
              <a:t>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16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64999"/>
              </p:ext>
            </p:extLst>
          </p:nvPr>
        </p:nvGraphicFramePr>
        <p:xfrm>
          <a:off x="762000" y="1524000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4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909524"/>
              </p:ext>
            </p:extLst>
          </p:nvPr>
        </p:nvGraphicFramePr>
        <p:xfrm>
          <a:off x="3200400" y="1531938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5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31938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6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7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8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2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8,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z="4800" b="1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039100" cy="5181600"/>
          </a:xfrm>
        </p:spPr>
        <p:txBody>
          <a:bodyPr/>
          <a:lstStyle/>
          <a:p>
            <a:r>
              <a:rPr lang="en-US" sz="2800" dirty="0" smtClean="0"/>
              <a:t>Term 2</a:t>
            </a:r>
          </a:p>
          <a:p>
            <a:pPr lvl="1"/>
            <a:r>
              <a:rPr lang="en-US" sz="2000" dirty="0" smtClean="0"/>
              <a:t>In class, Wednesday, Nov. 15</a:t>
            </a:r>
          </a:p>
          <a:p>
            <a:pPr lvl="1"/>
            <a:r>
              <a:rPr lang="en-US" sz="2000" dirty="0"/>
              <a:t>Non-comprehensive </a:t>
            </a:r>
            <a:r>
              <a:rPr lang="en-US" sz="2000" dirty="0" smtClean="0"/>
              <a:t>exam which covers: CH25.5 </a:t>
            </a:r>
            <a:r>
              <a:rPr lang="mr-IN" sz="2000" dirty="0" smtClean="0"/>
              <a:t>–</a:t>
            </a:r>
            <a:r>
              <a:rPr lang="en-US" sz="2000" dirty="0" smtClean="0"/>
              <a:t> what we finish Monday, Nov. 13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</a:t>
            </a:r>
          </a:p>
          <a:p>
            <a:pPr lvl="1" eaLnBrk="1" hangingPunct="1"/>
            <a:r>
              <a:rPr lang="en-US" sz="2000" dirty="0"/>
              <a:t>No derivations, word definitions or solutions of any kind!</a:t>
            </a:r>
          </a:p>
          <a:p>
            <a:pPr lvl="1" eaLnBrk="1" hangingPunct="1"/>
            <a:r>
              <a:rPr lang="en-US" sz="2000" dirty="0"/>
              <a:t>No additional formulae or values of constants will be provided! </a:t>
            </a:r>
          </a:p>
          <a:p>
            <a:r>
              <a:rPr lang="en-US" sz="2400" dirty="0"/>
              <a:t>Colloquium today</a:t>
            </a:r>
          </a:p>
          <a:p>
            <a:pPr lvl="1"/>
            <a:r>
              <a:rPr lang="en-US" sz="2000" dirty="0"/>
              <a:t>4pm in </a:t>
            </a:r>
            <a:r>
              <a:rPr lang="en-US" sz="2000" dirty="0" smtClean="0"/>
              <a:t>SH100</a:t>
            </a:r>
            <a:endParaRPr lang="en-US" sz="2000" dirty="0"/>
          </a:p>
          <a:p>
            <a:r>
              <a:rPr lang="en-US" sz="2400" dirty="0" smtClean="0"/>
              <a:t>Reading assignments</a:t>
            </a:r>
          </a:p>
          <a:p>
            <a:pPr lvl="1"/>
            <a:r>
              <a:rPr lang="en-US" sz="2000" dirty="0" smtClean="0"/>
              <a:t>CH27.6, 8</a:t>
            </a:r>
            <a:r>
              <a:rPr lang="en-US" sz="2000" dirty="0"/>
              <a:t>,</a:t>
            </a:r>
            <a:r>
              <a:rPr lang="en-US" sz="2000" dirty="0" smtClean="0"/>
              <a:t> 9 and CH28.6 – 10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8,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039100" cy="5181600"/>
          </a:xfrm>
        </p:spPr>
        <p:txBody>
          <a:bodyPr/>
          <a:lstStyle/>
          <a:p>
            <a:r>
              <a:rPr lang="en-US" sz="2800" b="1" dirty="0">
                <a:latin typeface="Arial Narrow" charset="0"/>
              </a:rPr>
              <a:t>B due to current </a:t>
            </a:r>
            <a:r>
              <a:rPr lang="en-US" sz="2800" b="1" dirty="0">
                <a:latin typeface="Monotype Corsiva" charset="0"/>
              </a:rPr>
              <a:t>I</a:t>
            </a:r>
            <a:r>
              <a:rPr lang="en-US" sz="2800" b="1" dirty="0">
                <a:latin typeface="Arial Narrow" charset="0"/>
              </a:rPr>
              <a:t> in a straight wire. </a:t>
            </a:r>
            <a:r>
              <a:rPr lang="en-US" sz="2800" dirty="0"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>
                <a:latin typeface="Arial Narrow" charset="0"/>
              </a:rPr>
              <a:t>, show </a:t>
            </a:r>
            <a:r>
              <a:rPr lang="en-US" sz="2800" dirty="0" smtClean="0">
                <a:latin typeface="Arial Narrow" charset="0"/>
              </a:rPr>
              <a:t>that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>
                <a:latin typeface="Symbol" charset="2"/>
              </a:rPr>
              <a:t>μ</a:t>
            </a:r>
            <a:r>
              <a:rPr lang="en-US" sz="2800" baseline="-25000" dirty="0">
                <a:latin typeface="Arial Narrow" charset="0"/>
              </a:rPr>
              <a:t>0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>
                <a:latin typeface="Arial Narrow" charset="0"/>
              </a:rPr>
              <a:t>/2</a:t>
            </a:r>
            <a:r>
              <a:rPr lang="en-US" sz="2800" dirty="0">
                <a:latin typeface="Symbol" charset="2"/>
              </a:rPr>
              <a:t>π</a:t>
            </a:r>
            <a:r>
              <a:rPr lang="en-US" sz="2800" dirty="0">
                <a:latin typeface="Arial Narrow" charset="0"/>
              </a:rPr>
              <a:t>R.  (10 points)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Arial Narrow" charset="0"/>
              </a:rPr>
              <a:t>That </a:t>
            </a:r>
            <a:r>
              <a:rPr lang="en-US" sz="2800" dirty="0" err="1">
                <a:latin typeface="Arial Narrow" charset="0"/>
              </a:rPr>
              <a:t>Biot-Savarat</a:t>
            </a:r>
            <a:r>
              <a:rPr lang="en-US" sz="2800" dirty="0">
                <a:latin typeface="Arial Narrow" charset="0"/>
              </a:rPr>
              <a:t> law gives the same result as the simple long straight wire, B=</a:t>
            </a:r>
            <a:r>
              <a:rPr lang="en-US" sz="2800" dirty="0">
                <a:latin typeface="Symbol" charset="2"/>
              </a:rPr>
              <a:t>μ</a:t>
            </a:r>
            <a:r>
              <a:rPr lang="en-US" sz="2800" baseline="-25000" dirty="0">
                <a:latin typeface="Arial Narrow" charset="0"/>
              </a:rPr>
              <a:t>0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>
                <a:latin typeface="Arial Narrow" charset="0"/>
              </a:rPr>
              <a:t>/2</a:t>
            </a:r>
            <a:r>
              <a:rPr lang="en-US" sz="2800" dirty="0">
                <a:latin typeface="Symbol" charset="2"/>
              </a:rPr>
              <a:t>π</a:t>
            </a:r>
            <a:r>
              <a:rPr lang="en-US" sz="2800" dirty="0">
                <a:latin typeface="Arial Narrow" charset="0"/>
              </a:rPr>
              <a:t>R.  (10 points)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>
                <a:latin typeface="Arial Narrow" charset="0"/>
              </a:rPr>
              <a:t>Must be your OWN work.  No credit will be given for for copying straight out of the book, lecture notes or from your friends’ work.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>
                <a:latin typeface="Arial Narrow" charset="0"/>
              </a:rPr>
              <a:t>Due is Monday, Nov. </a:t>
            </a:r>
            <a:r>
              <a:rPr lang="en-US" sz="2800" dirty="0" smtClean="0">
                <a:latin typeface="Arial Narrow" charset="0"/>
              </a:rPr>
              <a:t>20</a:t>
            </a:r>
            <a:endParaRPr lang="en-US" sz="2800" dirty="0">
              <a:latin typeface="Arial Narro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kern="0" smtClean="0"/>
              <a:t>Special Project #5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048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</a:t>
            </a:r>
            <a:r>
              <a:rPr lang="en-US" sz="2400" dirty="0" smtClean="0"/>
              <a:t>carrying </a:t>
            </a:r>
            <a:r>
              <a:rPr lang="en-US" sz="2400" dirty="0"/>
              <a:t>current (moving charge) experience force in a magnetic field, a free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dirty="0" err="1"/>
              <a:t>t</a:t>
            </a:r>
            <a:r>
              <a:rPr lang="en-US" sz="2400" dirty="0"/>
              <a:t> be the time for a charge </a:t>
            </a:r>
            <a:r>
              <a:rPr lang="en-US" sz="2400" dirty="0" err="1"/>
              <a:t>q</a:t>
            </a:r>
            <a:r>
              <a:rPr lang="en-US" sz="2400" dirty="0"/>
              <a:t> to travel a distance L in a 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6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6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89129"/>
              </p:ext>
            </p:extLst>
          </p:nvPr>
        </p:nvGraphicFramePr>
        <p:xfrm>
          <a:off x="4724400" y="47244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1" name="Equation" r:id="rId8" imgW="368300" imgH="190500" progId="Equation.DSMT4">
                  <p:embed/>
                </p:oleObj>
              </mc:Choice>
              <mc:Fallback>
                <p:oleObj name="Equation" r:id="rId8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244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54635"/>
              </p:ext>
            </p:extLst>
          </p:nvPr>
        </p:nvGraphicFramePr>
        <p:xfrm>
          <a:off x="6324600" y="5437187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2" name="Equation" r:id="rId10" imgW="266700" imgH="177800" progId="Equation.DSMT4">
                  <p:embed/>
                </p:oleObj>
              </mc:Choice>
              <mc:Fallback>
                <p:oleObj name="Equation" r:id="rId10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37187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3" name="Equation" r:id="rId12" imgW="228600" imgH="152400" progId="Equation.DSMT4">
                  <p:embed/>
                </p:oleObj>
              </mc:Choice>
              <mc:Fallback>
                <p:oleObj name="Equation" r:id="rId12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19905"/>
              </p:ext>
            </p:extLst>
          </p:nvPr>
        </p:nvGraphicFramePr>
        <p:xfrm>
          <a:off x="5970588" y="58674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4" name="Equation" r:id="rId14" imgW="660400" imgH="215900" progId="Equation.DSMT4">
                  <p:embed/>
                </p:oleObj>
              </mc:Choice>
              <mc:Fallback>
                <p:oleObj name="Equation" r:id="rId14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674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52197"/>
              </p:ext>
            </p:extLst>
          </p:nvPr>
        </p:nvGraphicFramePr>
        <p:xfrm>
          <a:off x="6845300" y="54102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5" name="Equation" r:id="rId16" imgW="508000" imgH="190500" progId="Equation.DSMT4">
                  <p:embed/>
                </p:oleObj>
              </mc:Choice>
              <mc:Fallback>
                <p:oleObj name="Equation" r:id="rId16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4102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753438"/>
              </p:ext>
            </p:extLst>
          </p:nvPr>
        </p:nvGraphicFramePr>
        <p:xfrm>
          <a:off x="7835900" y="5410200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6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410200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7" name="Equation" r:id="rId20" imgW="330200" imgH="215900" progId="Equation.DSMT4">
                  <p:embed/>
                </p:oleObj>
              </mc:Choice>
              <mc:Fallback>
                <p:oleObj name="Equation" r:id="rId20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1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5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7244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B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</a:t>
            </a:r>
            <a:r>
              <a:rPr lang="en-US" dirty="0" smtClean="0"/>
              <a:t>motion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3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35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85187"/>
              </p:ext>
            </p:extLst>
          </p:nvPr>
        </p:nvGraphicFramePr>
        <p:xfrm>
          <a:off x="1447800" y="4724400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36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3340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47488"/>
              </p:ext>
            </p:extLst>
          </p:nvPr>
        </p:nvGraphicFramePr>
        <p:xfrm>
          <a:off x="3429000" y="4667382"/>
          <a:ext cx="990600" cy="74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37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67382"/>
                        <a:ext cx="990600" cy="74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with the speed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moving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184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5304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25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7511"/>
              </p:ext>
            </p:extLst>
          </p:nvPr>
        </p:nvGraphicFramePr>
        <p:xfrm>
          <a:off x="4267200" y="2155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10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55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251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632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3942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, the field should be pointing to …. </a:t>
            </a:r>
            <a:endParaRPr lang="en-US" sz="20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7772400" y="4394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4775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7158"/>
              </p:ext>
            </p:extLst>
          </p:nvPr>
        </p:nvGraphicFramePr>
        <p:xfrm>
          <a:off x="1219200" y="5514975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11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14975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1326"/>
              </p:ext>
            </p:extLst>
          </p:nvPr>
        </p:nvGraphicFramePr>
        <p:xfrm>
          <a:off x="1752600" y="5246687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12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46687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43929"/>
              </p:ext>
            </p:extLst>
          </p:nvPr>
        </p:nvGraphicFramePr>
        <p:xfrm>
          <a:off x="2452688" y="5181600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13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181600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838200" y="6172200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210644"/>
              </p:ext>
            </p:extLst>
          </p:nvPr>
        </p:nvGraphicFramePr>
        <p:xfrm>
          <a:off x="4875213" y="2133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14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133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2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7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 dirty="0"/>
              <a:t>What shape do you think is the path of </a:t>
            </a:r>
            <a:r>
              <a:rPr lang="en-US" sz="2800" dirty="0" smtClean="0"/>
              <a:t>an electron </a:t>
            </a:r>
            <a:r>
              <a:rPr lang="en-US" sz="2800" dirty="0"/>
              <a:t>on a plane perpendicular to a uniform magnetic field?</a:t>
            </a:r>
          </a:p>
          <a:p>
            <a:pPr lvl="1"/>
            <a:r>
              <a:rPr lang="en-US" sz="2400" dirty="0"/>
              <a:t>Circle!!  Why?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 dirty="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3528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centripetal force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 provided by the magnetic field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0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8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9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q moving w/ </a:t>
            </a:r>
            <a:r>
              <a:rPr lang="en-US" sz="2800" dirty="0" smtClean="0"/>
              <a:t>a constant </a:t>
            </a:r>
            <a:r>
              <a:rPr lang="en-US" sz="2800" dirty="0"/>
              <a:t>speed v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FF0000"/>
                </a:solidFill>
              </a:rPr>
              <a:t>cyclotron frequency</a:t>
            </a:r>
            <a:r>
              <a:rPr lang="en-US" sz="2800" dirty="0"/>
              <a:t>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5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37268"/>
              </p:ext>
            </p:extLst>
          </p:nvPr>
        </p:nvGraphicFramePr>
        <p:xfrm>
          <a:off x="2590800" y="162401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6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2401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7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8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99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00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01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0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40007</TotalTime>
  <Words>1951</Words>
  <Application>Microsoft Macintosh PowerPoint</Application>
  <PresentationFormat>On-screen Show (4:3)</PresentationFormat>
  <Paragraphs>207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Arial</vt:lpstr>
      <vt:lpstr>phys1443-spring02</vt:lpstr>
      <vt:lpstr>Equation</vt:lpstr>
      <vt:lpstr>PHYS 1444 – Section 002 Lecture #18</vt:lpstr>
      <vt:lpstr>Announcements</vt:lpstr>
      <vt:lpstr>PowerPoint Presentation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846</cp:revision>
  <cp:lastPrinted>2017-11-09T21:10:59Z</cp:lastPrinted>
  <dcterms:created xsi:type="dcterms:W3CDTF">2012-01-19T04:21:20Z</dcterms:created>
  <dcterms:modified xsi:type="dcterms:W3CDTF">2017-11-09T21:11:11Z</dcterms:modified>
</cp:coreProperties>
</file>