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03" r:id="rId2"/>
    <p:sldId id="482" r:id="rId3"/>
    <p:sldId id="754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6"/>
    <p:restoredTop sz="86402"/>
  </p:normalViewPr>
  <p:slideViewPr>
    <p:cSldViewPr>
      <p:cViewPr varScale="1">
        <p:scale>
          <a:sx n="94" d="100"/>
          <a:sy n="94" d="100"/>
        </p:scale>
        <p:origin x="1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image" Target="../media/image2.wmf"/><Relationship Id="rId2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png"/><Relationship Id="rId5" Type="http://schemas.openxmlformats.org/officeDocument/2006/relationships/image" Target="../media/image57.wmf"/><Relationship Id="rId1" Type="http://schemas.openxmlformats.org/officeDocument/2006/relationships/image" Target="../media/image2.wmf"/><Relationship Id="rId2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wmf"/><Relationship Id="rId12" Type="http://schemas.openxmlformats.org/officeDocument/2006/relationships/image" Target="../media/image74.wmf"/><Relationship Id="rId13" Type="http://schemas.openxmlformats.org/officeDocument/2006/relationships/image" Target="../media/image75.wmf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png"/><Relationship Id="rId6" Type="http://schemas.openxmlformats.org/officeDocument/2006/relationships/image" Target="../media/image68.wmf"/><Relationship Id="rId7" Type="http://schemas.openxmlformats.org/officeDocument/2006/relationships/image" Target="../media/image69.png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1" Type="http://schemas.openxmlformats.org/officeDocument/2006/relationships/image" Target="../media/image2.wmf"/><Relationship Id="rId2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2.wmf"/><Relationship Id="rId2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wmf"/><Relationship Id="rId1" Type="http://schemas.openxmlformats.org/officeDocument/2006/relationships/image" Target="../media/image14.wmf"/><Relationship Id="rId2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3" Type="http://schemas.openxmlformats.org/officeDocument/2006/relationships/image" Target="../media/image32.wmf"/><Relationship Id="rId14" Type="http://schemas.openxmlformats.org/officeDocument/2006/relationships/image" Target="../media/image33.png"/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wmf"/><Relationship Id="rId8" Type="http://schemas.openxmlformats.org/officeDocument/2006/relationships/image" Target="../media/image40.png"/><Relationship Id="rId1" Type="http://schemas.openxmlformats.org/officeDocument/2006/relationships/image" Target="../media/image2.wmf"/><Relationship Id="rId2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6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3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5.bin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48.w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43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44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45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46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4" Type="http://schemas.openxmlformats.org/officeDocument/2006/relationships/image" Target="../media/image42.jpeg"/><Relationship Id="rId5" Type="http://schemas.openxmlformats.org/officeDocument/2006/relationships/oleObject" Target="../embeddings/oleObject5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5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3.jpe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20" Type="http://schemas.openxmlformats.org/officeDocument/2006/relationships/image" Target="../media/image61.emf"/><Relationship Id="rId21" Type="http://schemas.openxmlformats.org/officeDocument/2006/relationships/image" Target="../media/image62.e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7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75.bin"/><Relationship Id="rId14" Type="http://schemas.openxmlformats.org/officeDocument/2006/relationships/image" Target="../media/image56.png"/><Relationship Id="rId15" Type="http://schemas.openxmlformats.org/officeDocument/2006/relationships/oleObject" Target="../embeddings/oleObject76.bin"/><Relationship Id="rId16" Type="http://schemas.openxmlformats.org/officeDocument/2006/relationships/image" Target="../media/image57.wmf"/><Relationship Id="rId17" Type="http://schemas.openxmlformats.org/officeDocument/2006/relationships/image" Target="../media/image58.emf"/><Relationship Id="rId18" Type="http://schemas.openxmlformats.org/officeDocument/2006/relationships/image" Target="../media/image59.emf"/><Relationship Id="rId19" Type="http://schemas.openxmlformats.org/officeDocument/2006/relationships/image" Target="../media/image6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0.bin"/><Relationship Id="rId7" Type="http://schemas.openxmlformats.org/officeDocument/2006/relationships/oleObject" Target="../embeddings/oleObject71.bin"/><Relationship Id="rId8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1.wmf"/><Relationship Id="rId21" Type="http://schemas.openxmlformats.org/officeDocument/2006/relationships/oleObject" Target="../embeddings/oleObject86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87.bin"/><Relationship Id="rId24" Type="http://schemas.openxmlformats.org/officeDocument/2006/relationships/image" Target="../media/image73.wmf"/><Relationship Id="rId25" Type="http://schemas.openxmlformats.org/officeDocument/2006/relationships/oleObject" Target="../embeddings/oleObject88.bin"/><Relationship Id="rId26" Type="http://schemas.openxmlformats.org/officeDocument/2006/relationships/image" Target="../media/image74.wmf"/><Relationship Id="rId27" Type="http://schemas.openxmlformats.org/officeDocument/2006/relationships/oleObject" Target="../embeddings/oleObject89.bin"/><Relationship Id="rId28" Type="http://schemas.openxmlformats.org/officeDocument/2006/relationships/image" Target="../media/image75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78.bin"/><Relationship Id="rId30" Type="http://schemas.openxmlformats.org/officeDocument/2006/relationships/image" Target="../media/image76.png"/><Relationship Id="rId31" Type="http://schemas.openxmlformats.org/officeDocument/2006/relationships/oleObject" Target="../embeddings/oleObject91.bin"/><Relationship Id="rId32" Type="http://schemas.openxmlformats.org/officeDocument/2006/relationships/image" Target="../media/image77.png"/><Relationship Id="rId9" Type="http://schemas.openxmlformats.org/officeDocument/2006/relationships/oleObject" Target="../embeddings/oleObject80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79.bin"/><Relationship Id="rId8" Type="http://schemas.openxmlformats.org/officeDocument/2006/relationships/image" Target="../media/image65.wmf"/><Relationship Id="rId33" Type="http://schemas.openxmlformats.org/officeDocument/2006/relationships/image" Target="../media/image78.e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81.bin"/><Relationship Id="rId12" Type="http://schemas.openxmlformats.org/officeDocument/2006/relationships/image" Target="../media/image67.png"/><Relationship Id="rId13" Type="http://schemas.openxmlformats.org/officeDocument/2006/relationships/oleObject" Target="../embeddings/oleObject82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83.bin"/><Relationship Id="rId16" Type="http://schemas.openxmlformats.org/officeDocument/2006/relationships/image" Target="../media/image69.png"/><Relationship Id="rId17" Type="http://schemas.openxmlformats.org/officeDocument/2006/relationships/oleObject" Target="../embeddings/oleObject84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8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9.jpeg"/><Relationship Id="rId5" Type="http://schemas.openxmlformats.org/officeDocument/2006/relationships/oleObject" Target="../embeddings/oleObject9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93.bin"/><Relationship Id="rId8" Type="http://schemas.openxmlformats.org/officeDocument/2006/relationships/oleObject" Target="../embeddings/oleObject94.bin"/><Relationship Id="rId9" Type="http://schemas.openxmlformats.org/officeDocument/2006/relationships/oleObject" Target="../embeddings/oleObject95.bin"/><Relationship Id="rId10" Type="http://schemas.openxmlformats.org/officeDocument/2006/relationships/image" Target="../media/image80.emf"/><Relationship Id="rId11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83.w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84.wmf"/><Relationship Id="rId15" Type="http://schemas.openxmlformats.org/officeDocument/2006/relationships/oleObject" Target="../embeddings/oleObject103.bin"/><Relationship Id="rId16" Type="http://schemas.openxmlformats.org/officeDocument/2006/relationships/image" Target="../media/image85.wmf"/><Relationship Id="rId17" Type="http://schemas.openxmlformats.org/officeDocument/2006/relationships/oleObject" Target="../embeddings/oleObject104.bin"/><Relationship Id="rId18" Type="http://schemas.openxmlformats.org/officeDocument/2006/relationships/image" Target="../media/image8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9.jpeg"/><Relationship Id="rId4" Type="http://schemas.openxmlformats.org/officeDocument/2006/relationships/oleObject" Target="../embeddings/oleObject9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Relationship Id="rId9" Type="http://schemas.openxmlformats.org/officeDocument/2006/relationships/oleObject" Target="../embeddings/oleObject100.bin"/><Relationship Id="rId10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9.png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4.png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5.png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6.png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7.png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0.png"/><Relationship Id="rId10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5.png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6.png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3.bin"/><Relationship Id="rId7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28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29.w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30.wmf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31.wmf"/><Relationship Id="rId27" Type="http://schemas.openxmlformats.org/officeDocument/2006/relationships/oleObject" Target="../embeddings/oleObject37.bin"/><Relationship Id="rId28" Type="http://schemas.openxmlformats.org/officeDocument/2006/relationships/image" Target="../media/image32.wmf"/><Relationship Id="rId29" Type="http://schemas.openxmlformats.org/officeDocument/2006/relationships/oleObject" Target="../embeddings/oleObject38.bin"/><Relationship Id="rId30" Type="http://schemas.openxmlformats.org/officeDocument/2006/relationships/image" Target="../media/image33.png"/><Relationship Id="rId10" Type="http://schemas.openxmlformats.org/officeDocument/2006/relationships/image" Target="../media/image23.w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25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26.w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27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20" Type="http://schemas.openxmlformats.org/officeDocument/2006/relationships/oleObject" Target="../embeddings/oleObject48.bin"/><Relationship Id="rId21" Type="http://schemas.openxmlformats.org/officeDocument/2006/relationships/image" Target="../media/image40.png"/><Relationship Id="rId10" Type="http://schemas.openxmlformats.org/officeDocument/2006/relationships/oleObject" Target="../embeddings/oleObject43.bin"/><Relationship Id="rId11" Type="http://schemas.openxmlformats.org/officeDocument/2006/relationships/image" Target="../media/image35.png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36.png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37.png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38.png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0267" y="1447800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2209800"/>
            <a:ext cx="71262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>
                <a:latin typeface="Arial Narrow" charset="0"/>
              </a:rPr>
              <a:t>Chapter 27: Magnetism &amp; Magnetic Field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Magnetic </a:t>
            </a:r>
            <a:r>
              <a:rPr lang="en-US" dirty="0">
                <a:latin typeface="Arial Narrow" charset="0"/>
              </a:rPr>
              <a:t>Forces on a Moving Charge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Charged Particle Path in a 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Cyclotron </a:t>
            </a:r>
            <a:r>
              <a:rPr lang="en-US" dirty="0" smtClean="0">
                <a:latin typeface="Arial Narrow" charset="0"/>
              </a:rPr>
              <a:t>Frequency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Torque on a Current Loop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Magnetic Dipole </a:t>
            </a:r>
            <a:r>
              <a:rPr lang="en-US" dirty="0" smtClean="0">
                <a:latin typeface="Arial Narrow" charset="0"/>
              </a:rPr>
              <a:t>Moment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10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to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any more unless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current changes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1821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  <p:bldP spid="3737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11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</a:t>
            </a:r>
            <a:r>
              <a:rPr lang="en-US" sz="2000" dirty="0" smtClean="0"/>
              <a:t>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3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4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5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6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7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8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9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3810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 build="p"/>
      <p:bldP spid="374793" grpId="0" build="p"/>
      <p:bldP spid="3748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12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8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</a:t>
            </a:r>
            <a:r>
              <a:rPr lang="en-US" dirty="0" smtClean="0"/>
              <a:t> current</a:t>
            </a:r>
          </a:p>
          <a:p>
            <a:pPr lvl="1"/>
            <a:r>
              <a:rPr lang="en-US" dirty="0"/>
              <a:t>Using the definition of magnetic moment, the torque can be </a:t>
            </a:r>
            <a:r>
              <a:rPr lang="en-US" dirty="0" smtClean="0"/>
              <a:t>rewritten </a:t>
            </a:r>
            <a:r>
              <a:rPr lang="en-US" dirty="0"/>
              <a:t>in vector </a:t>
            </a:r>
            <a:r>
              <a:rPr lang="en-US" dirty="0" smtClean="0"/>
              <a:t>form as</a:t>
            </a:r>
            <a:endParaRPr lang="en-US" dirty="0"/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599" y="685800"/>
            <a:ext cx="69342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</a:t>
            </a:r>
            <a:r>
              <a:rPr lang="en-US" sz="2800" smtClean="0">
                <a:solidFill>
                  <a:schemeClr val="accent2"/>
                </a:solidFill>
                <a:latin typeface="Arial Narrow" charset="0"/>
              </a:rPr>
              <a:t>shapes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9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91" name="Equation" r:id="rId9" imgW="584200" imgH="241300" progId="Equation.DSMT4">
                  <p:embed/>
                </p:oleObj>
              </mc:Choice>
              <mc:Fallback>
                <p:oleObj name="Equation" r:id="rId9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41041"/>
              </p:ext>
            </p:extLst>
          </p:nvPr>
        </p:nvGraphicFramePr>
        <p:xfrm>
          <a:off x="5229225" y="55038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92" name="Equation" r:id="rId11" imgW="1244600" imgH="241300" progId="Equation.DSMT4">
                  <p:embed/>
                </p:oleObj>
              </mc:Choice>
              <mc:Fallback>
                <p:oleObj name="Equation" r:id="rId11" imgW="1244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55038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59487" y="5486400"/>
            <a:ext cx="1828800" cy="685800"/>
            <a:chOff x="3360" y="3504"/>
            <a:chExt cx="1152" cy="384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360" y="3504"/>
              <a:ext cx="384" cy="3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24" y="3468"/>
              <a:ext cx="48" cy="792"/>
            </a:xfrm>
            <a:prstGeom prst="curvedConnector3">
              <a:avLst>
                <a:gd name="adj1" fmla="val 4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041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build="p"/>
      <p:bldP spid="3758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</a:t>
            </a:r>
            <a:r>
              <a:rPr lang="en-US" dirty="0" smtClean="0"/>
              <a:t> the torque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>
                <a:latin typeface="Symbol" charset="2"/>
              </a:rPr>
              <a:t>=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π</a:t>
            </a:r>
            <a:r>
              <a:rPr lang="en-US" dirty="0" smtClean="0"/>
              <a:t>/</a:t>
            </a:r>
            <a:r>
              <a:rPr lang="en-US" dirty="0"/>
              <a:t>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5" name="Equation" r:id="rId9" imgW="266400" imgH="164880" progId="Equation.DSMT4">
                  <p:embed/>
                </p:oleObj>
              </mc:Choice>
              <mc:Fallback>
                <p:oleObj name="Equation" r:id="rId9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6" name="Equation" r:id="rId11" imgW="482400" imgH="291960" progId="Equation.DSMT4">
                  <p:embed/>
                </p:oleObj>
              </mc:Choice>
              <mc:Fallback>
                <p:oleObj name="Equation" r:id="rId11" imgW="482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7" name="Equation" r:id="rId13" imgW="1016000" imgH="304800" progId="Equation.DSMT4">
                  <p:embed/>
                </p:oleObj>
              </mc:Choice>
              <mc:Fallback>
                <p:oleObj name="Equation" r:id="rId13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8" name="Equation" r:id="rId15" imgW="863280" imgH="190440" progId="Equation.DSMT4">
                  <p:embed/>
                </p:oleObj>
              </mc:Choice>
              <mc:Fallback>
                <p:oleObj name="Equation" r:id="rId15" imgW="863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5700" y="1647407"/>
            <a:ext cx="565150" cy="50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71800" y="1631950"/>
            <a:ext cx="912395" cy="57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89063" y="2766146"/>
            <a:ext cx="596900" cy="32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80197" y="2630687"/>
            <a:ext cx="891005" cy="529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3000" y="5234386"/>
            <a:ext cx="3460750" cy="581896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370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14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12 </a:t>
            </a:r>
            <a:endParaRPr lang="en-US" dirty="0"/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hydrogen atom, assuming (in the Bohr model) it is in its ground state with a circular orbit of radius 0.529x10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3810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7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8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6482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The Coulomb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9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 smtClean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0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1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2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3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4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5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6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7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8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9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0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1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22750" y="3314700"/>
            <a:ext cx="698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  <p:bldP spid="377865" grpId="0"/>
      <p:bldP spid="377867" grpId="0"/>
      <p:bldP spid="3778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15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7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7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7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</a:t>
            </a:r>
            <a:r>
              <a:rPr lang="en-US" sz="2800" dirty="0" smtClean="0"/>
              <a:t> immersed </a:t>
            </a:r>
            <a:r>
              <a:rPr lang="en-US" sz="2800" dirty="0"/>
              <a:t>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300" y="2057401"/>
            <a:ext cx="690843" cy="43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9611" y="2057400"/>
            <a:ext cx="1176992" cy="434975"/>
          </a:xfrm>
          <a:prstGeom prst="rect">
            <a:avLst/>
          </a:prstGeom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457200" y="381000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</p:spTree>
    <p:extLst>
      <p:ext uri="{BB962C8B-B14F-4D97-AF65-F5344CB8AC3E}">
        <p14:creationId xmlns:p14="http://schemas.microsoft.com/office/powerpoint/2010/main" val="3099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88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88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88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uiExpand="1" build="p"/>
      <p:bldP spid="3788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</a:t>
            </a:r>
            <a:r>
              <a:rPr lang="en-US" sz="2800" dirty="0" smtClean="0"/>
              <a:t> an equilibrium</a:t>
            </a:r>
            <a:r>
              <a:rPr lang="en-US" sz="2800" dirty="0"/>
              <a:t>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</a:t>
            </a:r>
            <a:r>
              <a:rPr lang="en-US" sz="2400" dirty="0" smtClean="0"/>
              <a:t>the direction </a:t>
            </a:r>
            <a:r>
              <a:rPr lang="en-US" sz="2400" dirty="0"/>
              <a:t>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B</a:t>
            </a:r>
            <a:r>
              <a:rPr lang="en-US" sz="2400" dirty="0" smtClean="0">
                <a:sym typeface="Wingdings" charset="2"/>
              </a:rPr>
              <a:t>-</a:t>
            </a:r>
            <a:r>
              <a:rPr lang="en-US" sz="2400" dirty="0">
                <a:sym typeface="Wingdings" charset="2"/>
              </a:rPr>
              <a:t>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16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864999"/>
              </p:ext>
            </p:extLst>
          </p:nvPr>
        </p:nvGraphicFramePr>
        <p:xfrm>
          <a:off x="762000" y="1524000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5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909524"/>
              </p:ext>
            </p:extLst>
          </p:nvPr>
        </p:nvGraphicFramePr>
        <p:xfrm>
          <a:off x="3200400" y="1531938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6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31938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7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8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59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2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9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9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9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9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9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9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9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9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9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8,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z="4800" b="1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039100" cy="5181600"/>
          </a:xfrm>
        </p:spPr>
        <p:txBody>
          <a:bodyPr/>
          <a:lstStyle/>
          <a:p>
            <a:r>
              <a:rPr lang="en-US" sz="2800" dirty="0" smtClean="0"/>
              <a:t>Term 2</a:t>
            </a:r>
          </a:p>
          <a:p>
            <a:pPr lvl="1"/>
            <a:r>
              <a:rPr lang="en-US" sz="2000" dirty="0" smtClean="0"/>
              <a:t>In class, Wednesday, Nov. 15</a:t>
            </a:r>
          </a:p>
          <a:p>
            <a:pPr lvl="1"/>
            <a:r>
              <a:rPr lang="en-US" sz="2000" dirty="0"/>
              <a:t>Non-comprehensive </a:t>
            </a:r>
            <a:r>
              <a:rPr lang="en-US" sz="2000" dirty="0" smtClean="0"/>
              <a:t>exam which covers: CH25.5 </a:t>
            </a:r>
            <a:r>
              <a:rPr lang="mr-IN" sz="2000" dirty="0" smtClean="0"/>
              <a:t>–</a:t>
            </a:r>
            <a:r>
              <a:rPr lang="en-US" sz="2000" dirty="0" smtClean="0"/>
              <a:t> what we finish Monday, Nov. 13</a:t>
            </a:r>
          </a:p>
          <a:p>
            <a:pPr lvl="1" eaLnBrk="1" hangingPunct="1"/>
            <a:r>
              <a:rPr lang="en-US" sz="2000" dirty="0"/>
              <a:t>Bring your calculator but DO NOT input formula into it!</a:t>
            </a:r>
          </a:p>
          <a:p>
            <a:pPr lvl="2" eaLnBrk="1" hangingPunct="1"/>
            <a:r>
              <a:rPr lang="en-US" sz="1800" dirty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</a:t>
            </a:r>
          </a:p>
          <a:p>
            <a:pPr lvl="1" eaLnBrk="1" hangingPunct="1"/>
            <a:r>
              <a:rPr lang="en-US" sz="2000" dirty="0"/>
              <a:t>No derivations, word definitions or solutions of any kind!</a:t>
            </a:r>
          </a:p>
          <a:p>
            <a:pPr lvl="1" eaLnBrk="1" hangingPunct="1"/>
            <a:r>
              <a:rPr lang="en-US" sz="2000" dirty="0"/>
              <a:t>No additional formulae or values of constants will be provided! </a:t>
            </a:r>
          </a:p>
          <a:p>
            <a:r>
              <a:rPr lang="en-US" sz="2400" dirty="0"/>
              <a:t>Colloquium today</a:t>
            </a:r>
          </a:p>
          <a:p>
            <a:pPr lvl="1"/>
            <a:r>
              <a:rPr lang="en-US" sz="2000" dirty="0"/>
              <a:t>4pm in </a:t>
            </a:r>
            <a:r>
              <a:rPr lang="en-US" sz="2000" dirty="0" smtClean="0"/>
              <a:t>SH100</a:t>
            </a:r>
            <a:endParaRPr lang="en-US" sz="2000" dirty="0"/>
          </a:p>
          <a:p>
            <a:r>
              <a:rPr lang="en-US" sz="2400" dirty="0" smtClean="0"/>
              <a:t>Reading assignments</a:t>
            </a:r>
          </a:p>
          <a:p>
            <a:pPr lvl="1"/>
            <a:r>
              <a:rPr lang="en-US" sz="2000" dirty="0" smtClean="0"/>
              <a:t>CH27.6, 8</a:t>
            </a:r>
            <a:r>
              <a:rPr lang="en-US" sz="2000" dirty="0"/>
              <a:t>,</a:t>
            </a:r>
            <a:r>
              <a:rPr lang="en-US" sz="2000" dirty="0" smtClean="0"/>
              <a:t> 9 and CH28.6 – 10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8,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8039100" cy="5181600"/>
          </a:xfrm>
        </p:spPr>
        <p:txBody>
          <a:bodyPr/>
          <a:lstStyle/>
          <a:p>
            <a:r>
              <a:rPr lang="en-US" sz="2800" b="1" dirty="0">
                <a:latin typeface="Arial Narrow" charset="0"/>
              </a:rPr>
              <a:t>B due to current </a:t>
            </a:r>
            <a:r>
              <a:rPr lang="en-US" sz="2800" b="1" dirty="0">
                <a:latin typeface="Monotype Corsiva" charset="0"/>
              </a:rPr>
              <a:t>I</a:t>
            </a:r>
            <a:r>
              <a:rPr lang="en-US" sz="2800" b="1" dirty="0">
                <a:latin typeface="Arial Narrow" charset="0"/>
              </a:rPr>
              <a:t> in a straight wire. </a:t>
            </a:r>
            <a:r>
              <a:rPr lang="en-US" sz="2800" dirty="0"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>
                <a:latin typeface="Arial Narrow" charset="0"/>
              </a:rPr>
              <a:t>, show </a:t>
            </a:r>
            <a:r>
              <a:rPr lang="en-US" sz="2800" dirty="0" smtClean="0">
                <a:latin typeface="Arial Narrow" charset="0"/>
              </a:rPr>
              <a:t>that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>
                <a:latin typeface="Symbol" charset="2"/>
              </a:rPr>
              <a:t>μ</a:t>
            </a:r>
            <a:r>
              <a:rPr lang="en-US" sz="2800" baseline="-25000" dirty="0">
                <a:latin typeface="Arial Narrow" charset="0"/>
              </a:rPr>
              <a:t>0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>
                <a:latin typeface="Arial Narrow" charset="0"/>
              </a:rPr>
              <a:t>/2</a:t>
            </a:r>
            <a:r>
              <a:rPr lang="en-US" sz="2800" dirty="0">
                <a:latin typeface="Symbol" charset="2"/>
              </a:rPr>
              <a:t>π</a:t>
            </a:r>
            <a:r>
              <a:rPr lang="en-US" sz="2800" dirty="0">
                <a:latin typeface="Arial Narrow" charset="0"/>
              </a:rPr>
              <a:t>R.  (10 points)</a:t>
            </a:r>
          </a:p>
          <a:p>
            <a:pPr marL="514350" indent="-514350">
              <a:buAutoNum type="alphaLcParenBoth"/>
            </a:pPr>
            <a:r>
              <a:rPr lang="en-US" sz="2800" dirty="0">
                <a:latin typeface="Arial Narrow" charset="0"/>
              </a:rPr>
              <a:t>That </a:t>
            </a:r>
            <a:r>
              <a:rPr lang="en-US" sz="2800" dirty="0" err="1">
                <a:latin typeface="Arial Narrow" charset="0"/>
              </a:rPr>
              <a:t>Biot-Savarat</a:t>
            </a:r>
            <a:r>
              <a:rPr lang="en-US" sz="2800" dirty="0">
                <a:latin typeface="Arial Narrow" charset="0"/>
              </a:rPr>
              <a:t> law gives the same result as the simple long straight wire, B=</a:t>
            </a:r>
            <a:r>
              <a:rPr lang="en-US" sz="2800" dirty="0">
                <a:latin typeface="Symbol" charset="2"/>
              </a:rPr>
              <a:t>μ</a:t>
            </a:r>
            <a:r>
              <a:rPr lang="en-US" sz="2800" baseline="-25000" dirty="0">
                <a:latin typeface="Arial Narrow" charset="0"/>
              </a:rPr>
              <a:t>0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dirty="0">
                <a:latin typeface="Arial Narrow" charset="0"/>
              </a:rPr>
              <a:t>/2</a:t>
            </a:r>
            <a:r>
              <a:rPr lang="en-US" sz="2800" dirty="0">
                <a:latin typeface="Symbol" charset="2"/>
              </a:rPr>
              <a:t>π</a:t>
            </a:r>
            <a:r>
              <a:rPr lang="en-US" sz="2800" dirty="0">
                <a:latin typeface="Arial Narrow" charset="0"/>
              </a:rPr>
              <a:t>R.  (10 points)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>
                <a:latin typeface="Arial Narrow" charset="0"/>
              </a:rPr>
              <a:t>Must be your OWN work.  No credit will be given for for copying straight out of the book, lecture notes or from your friends’ work.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>
                <a:latin typeface="Arial Narrow" charset="0"/>
              </a:rPr>
              <a:t>Due is Monday, Nov. </a:t>
            </a:r>
            <a:r>
              <a:rPr lang="en-US" sz="2800" dirty="0" smtClean="0">
                <a:latin typeface="Arial Narrow" charset="0"/>
              </a:rPr>
              <a:t>20</a:t>
            </a:r>
            <a:endParaRPr lang="en-US" sz="2800" dirty="0">
              <a:latin typeface="Arial Narrow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kern="0" smtClean="0"/>
              <a:t>Special Project #5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048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B5F-3FB5-2140-80F0-FD13C008249F}" type="slidenum">
              <a:rPr lang="en-US"/>
              <a:pPr/>
              <a:t>4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Will moving charge in a magnetic field experience force?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Yes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wire </a:t>
            </a:r>
            <a:r>
              <a:rPr lang="en-US" sz="2400" dirty="0" smtClean="0"/>
              <a:t>carrying </a:t>
            </a:r>
            <a:r>
              <a:rPr lang="en-US" sz="2400" dirty="0"/>
              <a:t>current (moving charge) experience force in a magnetic field, a free moving charge must feel the same kind of force…</a:t>
            </a:r>
            <a:r>
              <a:rPr lang="en-US" sz="2400" dirty="0">
                <a:sym typeface="Wingdings" charset="2"/>
              </a:rPr>
              <a:t>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OK, then how much force would it experience?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Let’s consider N moving particles with charge </a:t>
            </a:r>
            <a:r>
              <a:rPr lang="en-US" sz="2400" dirty="0" err="1"/>
              <a:t>q</a:t>
            </a:r>
            <a:r>
              <a:rPr lang="en-US" sz="2400" dirty="0"/>
              <a:t> each, and they pass by a given point in</a:t>
            </a:r>
            <a:r>
              <a:rPr lang="en-US" sz="2400" dirty="0" smtClean="0"/>
              <a:t> a time </a:t>
            </a:r>
            <a:r>
              <a:rPr lang="en-US" sz="2400" dirty="0"/>
              <a:t>interval </a:t>
            </a:r>
            <a:r>
              <a:rPr lang="en-US" sz="2400" dirty="0" err="1"/>
              <a:t>t</a:t>
            </a:r>
            <a:r>
              <a:rPr lang="en-US" sz="2400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current?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dirty="0" err="1"/>
              <a:t>t</a:t>
            </a:r>
            <a:r>
              <a:rPr lang="en-US" sz="2400" dirty="0"/>
              <a:t> be the time for a charge </a:t>
            </a:r>
            <a:r>
              <a:rPr lang="en-US" sz="2400" dirty="0" err="1"/>
              <a:t>q</a:t>
            </a:r>
            <a:r>
              <a:rPr lang="en-US" sz="2400" dirty="0"/>
              <a:t> to travel a distance L in a magnetic field </a:t>
            </a:r>
            <a:r>
              <a:rPr lang="en-US" sz="2400" b="1" dirty="0"/>
              <a:t>B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Then, the length vector </a:t>
            </a:r>
            <a:r>
              <a:rPr lang="en-US" sz="2000" b="1" dirty="0" err="1">
                <a:latin typeface="Monotype Corsiva" charset="0"/>
              </a:rPr>
              <a:t>l</a:t>
            </a:r>
            <a:r>
              <a:rPr lang="en-US" sz="2000" dirty="0"/>
              <a:t> becomes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Where </a:t>
            </a:r>
            <a:r>
              <a:rPr lang="en-US" sz="2000" b="1" dirty="0" err="1"/>
              <a:t>v</a:t>
            </a:r>
            <a:r>
              <a:rPr lang="en-US" sz="2000" dirty="0"/>
              <a:t> is the velocity of the particle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Thus the force on N particles by the field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force on one particle with charge </a:t>
            </a:r>
            <a:r>
              <a:rPr lang="en-US" sz="2800" dirty="0" err="1"/>
              <a:t>q</a:t>
            </a:r>
            <a:r>
              <a:rPr lang="en-US" sz="2800" dirty="0"/>
              <a:t>, 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89129"/>
              </p:ext>
            </p:extLst>
          </p:nvPr>
        </p:nvGraphicFramePr>
        <p:xfrm>
          <a:off x="4724400" y="4724400"/>
          <a:ext cx="76501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0" name="Equation" r:id="rId8" imgW="368300" imgH="190500" progId="Equation.DSMT4">
                  <p:embed/>
                </p:oleObj>
              </mc:Choice>
              <mc:Fallback>
                <p:oleObj name="Equation" r:id="rId8" imgW="368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24400"/>
                        <a:ext cx="76501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554635"/>
              </p:ext>
            </p:extLst>
          </p:nvPr>
        </p:nvGraphicFramePr>
        <p:xfrm>
          <a:off x="6324600" y="5437187"/>
          <a:ext cx="5667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1" name="Equation" r:id="rId10" imgW="266700" imgH="177800" progId="Equation.DSMT4">
                  <p:embed/>
                </p:oleObj>
              </mc:Choice>
              <mc:Fallback>
                <p:oleObj name="Equation" r:id="rId10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37187"/>
                        <a:ext cx="5667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3429000" y="3733800"/>
          <a:ext cx="522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2" name="Equation" r:id="rId12" imgW="228600" imgH="152400" progId="Equation.DSMT4">
                  <p:embed/>
                </p:oleObj>
              </mc:Choice>
              <mc:Fallback>
                <p:oleObj name="Equation" r:id="rId12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52228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19905"/>
              </p:ext>
            </p:extLst>
          </p:nvPr>
        </p:nvGraphicFramePr>
        <p:xfrm>
          <a:off x="5970588" y="5867400"/>
          <a:ext cx="14049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3" name="Equation" r:id="rId14" imgW="660400" imgH="215900" progId="Equation.DSMT4">
                  <p:embed/>
                </p:oleObj>
              </mc:Choice>
              <mc:Fallback>
                <p:oleObj name="Equation" r:id="rId14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867400"/>
                        <a:ext cx="1404937" cy="458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52197"/>
              </p:ext>
            </p:extLst>
          </p:nvPr>
        </p:nvGraphicFramePr>
        <p:xfrm>
          <a:off x="6845300" y="541020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4" name="Equation" r:id="rId16" imgW="508000" imgH="190500" progId="Equation.DSMT4">
                  <p:embed/>
                </p:oleObj>
              </mc:Choice>
              <mc:Fallback>
                <p:oleObj name="Equation" r:id="rId16" imgW="508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5410200"/>
                        <a:ext cx="10795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753438"/>
              </p:ext>
            </p:extLst>
          </p:nvPr>
        </p:nvGraphicFramePr>
        <p:xfrm>
          <a:off x="7835900" y="5410200"/>
          <a:ext cx="11064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5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5410200"/>
                        <a:ext cx="11064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3894138" y="3719513"/>
          <a:ext cx="7540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56" name="Equation" r:id="rId20" imgW="330200" imgH="215900" progId="Equation.DSMT4">
                  <p:embed/>
                </p:oleObj>
              </mc:Choice>
              <mc:Fallback>
                <p:oleObj name="Equation" r:id="rId20" imgW="330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719513"/>
                        <a:ext cx="7540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1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9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94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B510-0944-C84B-B716-DDD6DD59B2D4}" type="slidenum">
              <a:rPr lang="en-US"/>
              <a:pPr/>
              <a:t>5</a:t>
            </a:fld>
            <a:endParaRPr lang="en-US"/>
          </a:p>
        </p:txBody>
      </p:sp>
      <p:pic>
        <p:nvPicPr>
          <p:cNvPr id="360450" name="Picture 2" descr="FG27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724400"/>
            <a:ext cx="3352800" cy="1905000"/>
          </a:xfrm>
          <a:prstGeom prst="rect">
            <a:avLst/>
          </a:prstGeom>
          <a:noFill/>
        </p:spPr>
      </p:pic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can be an alternative way of defining the magnetic field.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magnitude of the force on a particle with charge </a:t>
            </a:r>
            <a:r>
              <a:rPr lang="en-US" dirty="0" err="1"/>
              <a:t>q</a:t>
            </a:r>
            <a:r>
              <a:rPr lang="en-US" dirty="0"/>
              <a:t> moving with a velocity </a:t>
            </a:r>
            <a:r>
              <a:rPr lang="en-US" dirty="0" err="1"/>
              <a:t>v</a:t>
            </a:r>
            <a:r>
              <a:rPr lang="en-US" dirty="0"/>
              <a:t> in</a:t>
            </a:r>
            <a:r>
              <a:rPr lang="en-US" dirty="0" smtClean="0"/>
              <a:t> a </a:t>
            </a:r>
            <a:r>
              <a:rPr lang="en-US" dirty="0"/>
              <a:t>field</a:t>
            </a:r>
            <a:r>
              <a:rPr lang="en-US" dirty="0" smtClean="0"/>
              <a:t> B is 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is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θ</a:t>
            </a:r>
            <a:r>
              <a:rPr lang="en-US" dirty="0" smtClean="0"/>
              <a:t>?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The angle between the magnetic field and the direction of particle’s </a:t>
            </a:r>
            <a:r>
              <a:rPr lang="en-US" dirty="0" smtClean="0"/>
              <a:t>motion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When is the force maximum?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When the angle between the field and the velocity vector is perpendicular.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                    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/>
              <a:t> 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Forces on a Moving Charge</a:t>
            </a:r>
          </a:p>
        </p:txBody>
      </p:sp>
      <p:graphicFrame>
        <p:nvGraphicFramePr>
          <p:cNvPr id="3604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1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1550988" y="2895600"/>
          <a:ext cx="16462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22" name="Equation" r:id="rId8" imgW="774700" imgH="190500" progId="Equation.DSMT4">
                  <p:embed/>
                </p:oleObj>
              </mc:Choice>
              <mc:Fallback>
                <p:oleObj name="Equation" r:id="rId8" imgW="774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2895600"/>
                        <a:ext cx="16462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85187"/>
              </p:ext>
            </p:extLst>
          </p:nvPr>
        </p:nvGraphicFramePr>
        <p:xfrm>
          <a:off x="1447800" y="4724400"/>
          <a:ext cx="14049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23" name="Equation" r:id="rId10" imgW="660400" imgH="228600" progId="Equation.DSMT4">
                  <p:embed/>
                </p:oleObj>
              </mc:Choice>
              <mc:Fallback>
                <p:oleObj name="Equation" r:id="rId10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14049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381000" y="53340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</p:txBody>
      </p:sp>
      <p:graphicFrame>
        <p:nvGraphicFramePr>
          <p:cNvPr id="3604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47488"/>
              </p:ext>
            </p:extLst>
          </p:nvPr>
        </p:nvGraphicFramePr>
        <p:xfrm>
          <a:off x="3429000" y="4667382"/>
          <a:ext cx="990600" cy="74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24" name="Equation" r:id="rId12" imgW="558800" imgH="419100" progId="Equation.DSMT4">
                  <p:embed/>
                </p:oleObj>
              </mc:Choice>
              <mc:Fallback>
                <p:oleObj name="Equation" r:id="rId12" imgW="558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67382"/>
                        <a:ext cx="990600" cy="74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  <p:bldP spid="3604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6B6-A71B-2540-B7CF-3766EEE7E26E}" type="slidenum">
              <a:rPr lang="en-US"/>
              <a:pPr/>
              <a:t>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Magnetic force on a proton.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proton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with the speed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of 5x10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6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m/s in a magnetic field feels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force of F=8.0x10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 toward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West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it moves vertically upward.  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moving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in a northerly direction, it feels zero force.  What is the magnitude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and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direction of the magnetic field in this region? 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33400" y="2184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charge of a proton?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533400" y="25304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does the fact that the proton does not feel any force in a northerly direction tell you about the magnetic field?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410200" y="325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Why?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7511"/>
              </p:ext>
            </p:extLst>
          </p:nvPr>
        </p:nvGraphicFramePr>
        <p:xfrm>
          <a:off x="4267200" y="2155825"/>
          <a:ext cx="6477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99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55825"/>
                        <a:ext cx="6477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457200" y="3251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field is along the north-south direction.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457200" y="36322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Because the particle does not feel any magnetic force when it is moving along the direction of the field. </a:t>
            </a:r>
            <a:endParaRPr lang="en-US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2" name="Text Box 10"/>
          <p:cNvSpPr txBox="1">
            <a:spLocks noChangeArrowheads="1"/>
          </p:cNvSpPr>
          <p:nvPr/>
        </p:nvSpPr>
        <p:spPr bwMode="auto">
          <a:xfrm>
            <a:off x="457200" y="43942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Since the particle feels force toward</a:t>
            </a:r>
            <a:r>
              <a:rPr lang="en-US" sz="2000" dirty="0" smtClean="0">
                <a:solidFill>
                  <a:srgbClr val="CC00CC"/>
                </a:solidFill>
                <a:latin typeface="Arial Narrow" charset="0"/>
              </a:rPr>
              <a:t> West</a:t>
            </a:r>
            <a:r>
              <a:rPr lang="en-US" sz="2000" dirty="0">
                <a:solidFill>
                  <a:srgbClr val="CC00CC"/>
                </a:solidFill>
                <a:latin typeface="Arial Narrow" charset="0"/>
              </a:rPr>
              <a:t>, the field should be pointing to …. </a:t>
            </a:r>
            <a:endParaRPr lang="en-US" sz="2000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7772400" y="4394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North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>
            <a:off x="457200" y="4775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the formula for the magnitude of the field B, we obtain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14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7158"/>
              </p:ext>
            </p:extLst>
          </p:nvPr>
        </p:nvGraphicFramePr>
        <p:xfrm>
          <a:off x="1219200" y="5514975"/>
          <a:ext cx="588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00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14975"/>
                        <a:ext cx="588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41326"/>
              </p:ext>
            </p:extLst>
          </p:nvPr>
        </p:nvGraphicFramePr>
        <p:xfrm>
          <a:off x="1752600" y="5246687"/>
          <a:ext cx="735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01" name="Equation" r:id="rId7" imgW="317500" imgH="406400" progId="Equation.DSMT4">
                  <p:embed/>
                </p:oleObj>
              </mc:Choice>
              <mc:Fallback>
                <p:oleObj name="Equation" r:id="rId7" imgW="317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46687"/>
                        <a:ext cx="735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43929"/>
              </p:ext>
            </p:extLst>
          </p:nvPr>
        </p:nvGraphicFramePr>
        <p:xfrm>
          <a:off x="2452688" y="5181600"/>
          <a:ext cx="47101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02" name="Equation" r:id="rId9" imgW="2032000" imgH="419100" progId="Equation.DSMT4">
                  <p:embed/>
                </p:oleObj>
              </mc:Choice>
              <mc:Fallback>
                <p:oleObj name="Equation" r:id="rId9" imgW="203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181600"/>
                        <a:ext cx="47101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838200" y="6172200"/>
            <a:ext cx="71628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We can use magnetic field to measure the momentum of a particle.  How?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614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210644"/>
              </p:ext>
            </p:extLst>
          </p:nvPr>
        </p:nvGraphicFramePr>
        <p:xfrm>
          <a:off x="4875213" y="2133600"/>
          <a:ext cx="21351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03" name="Equation" r:id="rId11" imgW="1002960" imgH="203040" progId="Equation.DSMT4">
                  <p:embed/>
                </p:oleObj>
              </mc:Choice>
              <mc:Fallback>
                <p:oleObj name="Equation" r:id="rId11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133600"/>
                        <a:ext cx="21351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2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/>
      <p:bldP spid="361476" grpId="0"/>
      <p:bldP spid="361477" grpId="0"/>
      <p:bldP spid="361478" grpId="0"/>
      <p:bldP spid="361480" grpId="0"/>
      <p:bldP spid="361481" grpId="0"/>
      <p:bldP spid="361482" grpId="0"/>
      <p:bldP spid="361483" grpId="0"/>
      <p:bldP spid="361484" grpId="0"/>
      <p:bldP spid="3614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7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 dirty="0"/>
              <a:t>What shape do you think is the path of </a:t>
            </a:r>
            <a:r>
              <a:rPr lang="en-US" sz="2800" dirty="0" smtClean="0"/>
              <a:t>an electron </a:t>
            </a:r>
            <a:r>
              <a:rPr lang="en-US" sz="2800" dirty="0"/>
              <a:t>on a plane perpendicular to a uniform magnetic field?</a:t>
            </a:r>
          </a:p>
          <a:p>
            <a:pPr lvl="1"/>
            <a:r>
              <a:rPr lang="en-US" sz="2400" dirty="0"/>
              <a:t>Circle!!  Why?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 dirty="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3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3528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on a circular path with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centripetal force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 provided by the magnetic field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0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  <p:bldP spid="3706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8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plane perpendicular to a 0.010-T magnetic field.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What is the radius of the electron’s path?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572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457200" y="26812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3519488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35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3810000" y="45624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36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624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/>
        </p:nvGraphicFramePr>
        <p:xfrm>
          <a:off x="6934200" y="2855913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37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55913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6629400" y="3773488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38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773488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/>
        </p:nvGraphicFramePr>
        <p:xfrm>
          <a:off x="1905000" y="48768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39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768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46482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0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1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2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/>
        </p:nvGraphicFramePr>
        <p:xfrm>
          <a:off x="7788275" y="2833688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3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2833688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7292975" y="3748088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4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3748088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8229600" y="3367088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5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67088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/>
        </p:nvGraphicFramePr>
        <p:xfrm>
          <a:off x="2667000" y="46482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6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482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/>
        </p:nvGraphicFramePr>
        <p:xfrm>
          <a:off x="2590800" y="50942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7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942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/>
        </p:nvGraphicFramePr>
        <p:xfrm>
          <a:off x="2574925" y="47577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48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7577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45720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8,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9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q moving w/ </a:t>
            </a:r>
            <a:r>
              <a:rPr lang="en-US" sz="2800" dirty="0" smtClean="0"/>
              <a:t>a constant </a:t>
            </a:r>
            <a:r>
              <a:rPr lang="en-US" sz="2800" dirty="0"/>
              <a:t>speed v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FF0000"/>
                </a:solidFill>
              </a:rPr>
              <a:t>cyclotron frequency</a:t>
            </a:r>
            <a:r>
              <a:rPr lang="en-US" sz="2800" dirty="0"/>
              <a:t>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2286000" cy="1662113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4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37268"/>
              </p:ext>
            </p:extLst>
          </p:nvPr>
        </p:nvGraphicFramePr>
        <p:xfrm>
          <a:off x="2590800" y="162401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5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2401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6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7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8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79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80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0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40003</TotalTime>
  <Words>1951</Words>
  <Application>Microsoft Macintosh PowerPoint</Application>
  <PresentationFormat>On-screen Show (4:3)</PresentationFormat>
  <Paragraphs>207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굴림</vt:lpstr>
      <vt:lpstr>Arial</vt:lpstr>
      <vt:lpstr>phys1443-spring02</vt:lpstr>
      <vt:lpstr>Equation</vt:lpstr>
      <vt:lpstr>PHYS 1444 – Section 002 Lecture #18</vt:lpstr>
      <vt:lpstr>Announcements</vt:lpstr>
      <vt:lpstr>PowerPoint Presentation</vt:lpstr>
      <vt:lpstr> Magnetic Forces on a Moving Charge</vt:lpstr>
      <vt:lpstr> Magnetic Forces on a Moving Charge</vt:lpstr>
      <vt:lpstr>Example 27 – 5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845</cp:revision>
  <dcterms:created xsi:type="dcterms:W3CDTF">2012-01-19T04:21:20Z</dcterms:created>
  <dcterms:modified xsi:type="dcterms:W3CDTF">2017-11-08T21:32:27Z</dcterms:modified>
</cp:coreProperties>
</file>