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503" r:id="rId2"/>
    <p:sldId id="482" r:id="rId3"/>
    <p:sldId id="754" r:id="rId4"/>
    <p:sldId id="722" r:id="rId5"/>
    <p:sldId id="723" r:id="rId6"/>
    <p:sldId id="724" r:id="rId7"/>
    <p:sldId id="725" r:id="rId8"/>
    <p:sldId id="726" r:id="rId9"/>
    <p:sldId id="727" r:id="rId10"/>
    <p:sldId id="728" r:id="rId11"/>
    <p:sldId id="729" r:id="rId12"/>
    <p:sldId id="730" r:id="rId13"/>
    <p:sldId id="731" r:id="rId14"/>
    <p:sldId id="732" r:id="rId15"/>
    <p:sldId id="733" r:id="rId16"/>
    <p:sldId id="734" r:id="rId17"/>
    <p:sldId id="735"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3C5A77"/>
    <a:srgbClr val="660066"/>
    <a:srgbClr val="FFFFCC"/>
    <a:srgbClr val="CC6600"/>
    <a:srgbClr val="FF0066"/>
    <a:srgbClr val="CC00CC"/>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4"/>
    <p:restoredTop sz="86402"/>
  </p:normalViewPr>
  <p:slideViewPr>
    <p:cSldViewPr>
      <p:cViewPr varScale="1">
        <p:scale>
          <a:sx n="134" d="100"/>
          <a:sy n="134" d="100"/>
        </p:scale>
        <p:origin x="1136" y="176"/>
      </p:cViewPr>
      <p:guideLst>
        <p:guide orient="horz" pos="2160"/>
        <p:guide pos="2880"/>
      </p:guideLst>
    </p:cSldViewPr>
  </p:slideViewPr>
  <p:outlineViewPr>
    <p:cViewPr>
      <p:scale>
        <a:sx n="33" d="100"/>
        <a:sy n="33" d="100"/>
      </p:scale>
      <p:origin x="0" y="-3584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7.wmf"/><Relationship Id="rId4" Type="http://schemas.openxmlformats.org/officeDocument/2006/relationships/image" Target="../media/image38.wmf"/><Relationship Id="rId5" Type="http://schemas.openxmlformats.org/officeDocument/2006/relationships/image" Target="../media/image39.wmf"/><Relationship Id="rId6" Type="http://schemas.openxmlformats.org/officeDocument/2006/relationships/image" Target="../media/image40.wmf"/><Relationship Id="rId1" Type="http://schemas.openxmlformats.org/officeDocument/2006/relationships/image" Target="../media/image2.wmf"/><Relationship Id="rId2"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8.wmf"/><Relationship Id="rId4" Type="http://schemas.openxmlformats.org/officeDocument/2006/relationships/image" Target="../media/image48.wmf"/><Relationship Id="rId1" Type="http://schemas.openxmlformats.org/officeDocument/2006/relationships/image" Target="../media/image46.wmf"/><Relationship Id="rId2" Type="http://schemas.openxmlformats.org/officeDocument/2006/relationships/image" Target="../media/image4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8.wmf"/><Relationship Id="rId4" Type="http://schemas.openxmlformats.org/officeDocument/2006/relationships/image" Target="../media/image53.wmf"/><Relationship Id="rId5" Type="http://schemas.openxmlformats.org/officeDocument/2006/relationships/image" Target="../media/image54.wmf"/><Relationship Id="rId6" Type="http://schemas.openxmlformats.org/officeDocument/2006/relationships/image" Target="../media/image55.wmf"/><Relationship Id="rId7" Type="http://schemas.openxmlformats.org/officeDocument/2006/relationships/image" Target="../media/image56.wmf"/><Relationship Id="rId8" Type="http://schemas.openxmlformats.org/officeDocument/2006/relationships/image" Target="../media/image57.wmf"/><Relationship Id="rId9" Type="http://schemas.openxmlformats.org/officeDocument/2006/relationships/image" Target="../media/image58.emf"/><Relationship Id="rId10" Type="http://schemas.openxmlformats.org/officeDocument/2006/relationships/image" Target="../media/image48.wmf"/><Relationship Id="rId1" Type="http://schemas.openxmlformats.org/officeDocument/2006/relationships/image" Target="../media/image51.wmf"/><Relationship Id="rId2" Type="http://schemas.openxmlformats.org/officeDocument/2006/relationships/image" Target="../media/image5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1.wmf"/><Relationship Id="rId4" Type="http://schemas.openxmlformats.org/officeDocument/2006/relationships/image" Target="../media/image62.wmf"/><Relationship Id="rId1" Type="http://schemas.openxmlformats.org/officeDocument/2006/relationships/image" Target="../media/image59.wmf"/><Relationship Id="rId2"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wmf"/><Relationship Id="rId2"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1" Type="http://schemas.openxmlformats.org/officeDocument/2006/relationships/image" Target="../media/image4.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4" Type="http://schemas.openxmlformats.org/officeDocument/2006/relationships/image" Target="../media/image15.wmf"/><Relationship Id="rId5" Type="http://schemas.openxmlformats.org/officeDocument/2006/relationships/image" Target="../media/image16.wmf"/><Relationship Id="rId6" Type="http://schemas.openxmlformats.org/officeDocument/2006/relationships/image" Target="../media/image17.wmf"/><Relationship Id="rId7" Type="http://schemas.openxmlformats.org/officeDocument/2006/relationships/image" Target="../media/image18.wmf"/><Relationship Id="rId8" Type="http://schemas.openxmlformats.org/officeDocument/2006/relationships/image" Target="../media/image19.wmf"/><Relationship Id="rId1" Type="http://schemas.openxmlformats.org/officeDocument/2006/relationships/image" Target="../media/image2.wmf"/><Relationship Id="rId2"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3.wmf"/><Relationship Id="rId4" Type="http://schemas.openxmlformats.org/officeDocument/2006/relationships/image" Target="../media/image24.wmf"/><Relationship Id="rId5" Type="http://schemas.openxmlformats.org/officeDocument/2006/relationships/image" Target="../media/image25.wmf"/><Relationship Id="rId6" Type="http://schemas.openxmlformats.org/officeDocument/2006/relationships/image" Target="../media/image26.wmf"/><Relationship Id="rId7" Type="http://schemas.openxmlformats.org/officeDocument/2006/relationships/image" Target="../media/image27.wmf"/><Relationship Id="rId1" Type="http://schemas.openxmlformats.org/officeDocument/2006/relationships/image" Target="../media/image21.wmf"/><Relationship Id="rId2"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9.wmf"/><Relationship Id="rId4" Type="http://schemas.openxmlformats.org/officeDocument/2006/relationships/image" Target="../media/image30.wmf"/><Relationship Id="rId5" Type="http://schemas.openxmlformats.org/officeDocument/2006/relationships/image" Target="../media/image31.wmf"/><Relationship Id="rId6" Type="http://schemas.openxmlformats.org/officeDocument/2006/relationships/image" Target="../media/image32.wmf"/><Relationship Id="rId1" Type="http://schemas.openxmlformats.org/officeDocument/2006/relationships/image" Target="../media/image2.wmf"/><Relationship Id="rId2"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1587334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1687535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490263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10</a:t>
            </a:fld>
            <a:endParaRPr lang="en-US"/>
          </a:p>
        </p:txBody>
      </p:sp>
    </p:spTree>
    <p:extLst>
      <p:ext uri="{BB962C8B-B14F-4D97-AF65-F5344CB8AC3E}">
        <p14:creationId xmlns:p14="http://schemas.microsoft.com/office/powerpoint/2010/main" val="143852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15</a:t>
            </a:fld>
            <a:endParaRPr lang="en-US"/>
          </a:p>
        </p:txBody>
      </p:sp>
    </p:spTree>
    <p:extLst>
      <p:ext uri="{BB962C8B-B14F-4D97-AF65-F5344CB8AC3E}">
        <p14:creationId xmlns:p14="http://schemas.microsoft.com/office/powerpoint/2010/main" val="2058836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Monday, Nov. 13, 2017</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Monday, Nov. 13, 2017</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mr-IN" smtClean="0"/>
              <a:t>PHYS 1444-002, Fall 2017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Monday, Nov. 13, 2017</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mr-IN" smtClean="0"/>
              <a:t>PHYS 1444-002, Fall 2017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45.bin"/><Relationship Id="rId12" Type="http://schemas.openxmlformats.org/officeDocument/2006/relationships/image" Target="../media/image29.wmf"/><Relationship Id="rId13" Type="http://schemas.openxmlformats.org/officeDocument/2006/relationships/oleObject" Target="../embeddings/oleObject46.bin"/><Relationship Id="rId14" Type="http://schemas.openxmlformats.org/officeDocument/2006/relationships/image" Target="../media/image30.wmf"/><Relationship Id="rId15" Type="http://schemas.openxmlformats.org/officeDocument/2006/relationships/oleObject" Target="../embeddings/oleObject47.bin"/><Relationship Id="rId16" Type="http://schemas.openxmlformats.org/officeDocument/2006/relationships/image" Target="../media/image31.wmf"/><Relationship Id="rId17" Type="http://schemas.openxmlformats.org/officeDocument/2006/relationships/oleObject" Target="../embeddings/oleObject48.bin"/><Relationship Id="rId18" Type="http://schemas.openxmlformats.org/officeDocument/2006/relationships/image" Target="../media/image32.wmf"/><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notesSlide" Target="../notesSlides/notesSlide4.xml"/><Relationship Id="rId4" Type="http://schemas.openxmlformats.org/officeDocument/2006/relationships/oleObject" Target="../embeddings/oleObject40.bin"/><Relationship Id="rId5" Type="http://schemas.openxmlformats.org/officeDocument/2006/relationships/image" Target="../media/image2.wmf"/><Relationship Id="rId6" Type="http://schemas.openxmlformats.org/officeDocument/2006/relationships/oleObject" Target="../embeddings/oleObject41.bin"/><Relationship Id="rId7" Type="http://schemas.openxmlformats.org/officeDocument/2006/relationships/oleObject" Target="../embeddings/oleObject42.bin"/><Relationship Id="rId8" Type="http://schemas.openxmlformats.org/officeDocument/2006/relationships/oleObject" Target="../embeddings/oleObject43.bin"/><Relationship Id="rId9" Type="http://schemas.openxmlformats.org/officeDocument/2006/relationships/oleObject" Target="../embeddings/oleObject44.bin"/><Relationship Id="rId10" Type="http://schemas.openxmlformats.org/officeDocument/2006/relationships/image" Target="../media/image5.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9.bin"/><Relationship Id="rId4" Type="http://schemas.openxmlformats.org/officeDocument/2006/relationships/image" Target="../media/image2.wmf"/><Relationship Id="rId5" Type="http://schemas.openxmlformats.org/officeDocument/2006/relationships/oleObject" Target="../embeddings/oleObject50.bin"/><Relationship Id="rId6" Type="http://schemas.openxmlformats.org/officeDocument/2006/relationships/oleObject" Target="../embeddings/oleObject51.bin"/><Relationship Id="rId7" Type="http://schemas.openxmlformats.org/officeDocument/2006/relationships/oleObject" Target="../embeddings/oleObject52.bin"/><Relationship Id="rId8" Type="http://schemas.openxmlformats.org/officeDocument/2006/relationships/oleObject" Target="../embeddings/oleObject53.bin"/><Relationship Id="rId9" Type="http://schemas.openxmlformats.org/officeDocument/2006/relationships/image" Target="../media/image4.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4.bin"/><Relationship Id="rId4" Type="http://schemas.openxmlformats.org/officeDocument/2006/relationships/image" Target="../media/image2.wmf"/><Relationship Id="rId5" Type="http://schemas.openxmlformats.org/officeDocument/2006/relationships/oleObject" Target="../embeddings/oleObject55.bin"/><Relationship Id="rId6" Type="http://schemas.openxmlformats.org/officeDocument/2006/relationships/oleObject" Target="../embeddings/oleObject56.bin"/><Relationship Id="rId7" Type="http://schemas.openxmlformats.org/officeDocument/2006/relationships/oleObject" Target="../embeddings/oleObject57.bin"/><Relationship Id="rId8" Type="http://schemas.openxmlformats.org/officeDocument/2006/relationships/image" Target="../media/image34.jpeg"/><Relationship Id="rId9" Type="http://schemas.openxmlformats.org/officeDocument/2006/relationships/oleObject" Target="../embeddings/oleObject58.bin"/><Relationship Id="rId10" Type="http://schemas.openxmlformats.org/officeDocument/2006/relationships/image" Target="../media/image33.wmf"/><Relationship Id="rId11" Type="http://schemas.openxmlformats.org/officeDocument/2006/relationships/image" Target="../media/image35.e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9" Type="http://schemas.openxmlformats.org/officeDocument/2006/relationships/oleObject" Target="../embeddings/oleObject63.bin"/><Relationship Id="rId20" Type="http://schemas.openxmlformats.org/officeDocument/2006/relationships/image" Target="../media/image43.emf"/><Relationship Id="rId21" Type="http://schemas.openxmlformats.org/officeDocument/2006/relationships/image" Target="../media/image44.emf"/><Relationship Id="rId10" Type="http://schemas.openxmlformats.org/officeDocument/2006/relationships/image" Target="../media/image36.wmf"/><Relationship Id="rId11" Type="http://schemas.openxmlformats.org/officeDocument/2006/relationships/oleObject" Target="../embeddings/oleObject64.bin"/><Relationship Id="rId12" Type="http://schemas.openxmlformats.org/officeDocument/2006/relationships/image" Target="../media/image37.wmf"/><Relationship Id="rId13" Type="http://schemas.openxmlformats.org/officeDocument/2006/relationships/oleObject" Target="../embeddings/oleObject65.bin"/><Relationship Id="rId14" Type="http://schemas.openxmlformats.org/officeDocument/2006/relationships/image" Target="../media/image38.wmf"/><Relationship Id="rId15" Type="http://schemas.openxmlformats.org/officeDocument/2006/relationships/oleObject" Target="../embeddings/oleObject66.bin"/><Relationship Id="rId16" Type="http://schemas.openxmlformats.org/officeDocument/2006/relationships/image" Target="../media/image39.wmf"/><Relationship Id="rId17" Type="http://schemas.openxmlformats.org/officeDocument/2006/relationships/oleObject" Target="../embeddings/oleObject67.bin"/><Relationship Id="rId18" Type="http://schemas.openxmlformats.org/officeDocument/2006/relationships/image" Target="../media/image40.wmf"/><Relationship Id="rId19" Type="http://schemas.openxmlformats.org/officeDocument/2006/relationships/image" Target="../media/image42.emf"/><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image" Target="../media/image41.jpeg"/><Relationship Id="rId4" Type="http://schemas.openxmlformats.org/officeDocument/2006/relationships/oleObject" Target="../embeddings/oleObject59.bin"/><Relationship Id="rId5" Type="http://schemas.openxmlformats.org/officeDocument/2006/relationships/image" Target="../media/image2.wmf"/><Relationship Id="rId6" Type="http://schemas.openxmlformats.org/officeDocument/2006/relationships/oleObject" Target="../embeddings/oleObject60.bin"/><Relationship Id="rId7" Type="http://schemas.openxmlformats.org/officeDocument/2006/relationships/oleObject" Target="../embeddings/oleObject61.bin"/><Relationship Id="rId8" Type="http://schemas.openxmlformats.org/officeDocument/2006/relationships/oleObject" Target="../embeddings/oleObject62.bin"/></Relationships>
</file>

<file path=ppt/slides/_rels/slide14.xml.rels><?xml version="1.0" encoding="UTF-8" standalone="yes"?>
<Relationships xmlns="http://schemas.openxmlformats.org/package/2006/relationships"><Relationship Id="rId3" Type="http://schemas.openxmlformats.org/officeDocument/2006/relationships/image" Target="../media/image45.jpeg"/><Relationship Id="rId4" Type="http://schemas.openxmlformats.org/officeDocument/2006/relationships/oleObject" Target="../embeddings/oleObject68.bin"/><Relationship Id="rId5" Type="http://schemas.openxmlformats.org/officeDocument/2006/relationships/image" Target="../media/image2.wmf"/><Relationship Id="rId6" Type="http://schemas.openxmlformats.org/officeDocument/2006/relationships/oleObject" Target="../embeddings/oleObject69.bin"/><Relationship Id="rId7" Type="http://schemas.openxmlformats.org/officeDocument/2006/relationships/oleObject" Target="../embeddings/oleObject70.bin"/><Relationship Id="rId8" Type="http://schemas.openxmlformats.org/officeDocument/2006/relationships/oleObject" Target="../embeddings/oleObject71.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75.bin"/><Relationship Id="rId12" Type="http://schemas.openxmlformats.org/officeDocument/2006/relationships/image" Target="../media/image48.wmf"/><Relationship Id="rId13" Type="http://schemas.openxmlformats.org/officeDocument/2006/relationships/image" Target="../media/image50.emf"/><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notesSlide" Target="../notesSlides/notesSlide5.xml"/><Relationship Id="rId4" Type="http://schemas.openxmlformats.org/officeDocument/2006/relationships/image" Target="../media/image49.jpeg"/><Relationship Id="rId5" Type="http://schemas.openxmlformats.org/officeDocument/2006/relationships/oleObject" Target="../embeddings/oleObject72.bin"/><Relationship Id="rId6" Type="http://schemas.openxmlformats.org/officeDocument/2006/relationships/image" Target="../media/image46.wmf"/><Relationship Id="rId7" Type="http://schemas.openxmlformats.org/officeDocument/2006/relationships/oleObject" Target="../embeddings/oleObject73.bin"/><Relationship Id="rId8" Type="http://schemas.openxmlformats.org/officeDocument/2006/relationships/image" Target="../media/image47.wmf"/><Relationship Id="rId9" Type="http://schemas.openxmlformats.org/officeDocument/2006/relationships/oleObject" Target="../embeddings/oleObject74.bin"/><Relationship Id="rId10" Type="http://schemas.openxmlformats.org/officeDocument/2006/relationships/image" Target="../media/image38.wmf"/></Relationships>
</file>

<file path=ppt/slides/_rels/slide16.xml.rels><?xml version="1.0" encoding="UTF-8" standalone="yes"?>
<Relationships xmlns="http://schemas.openxmlformats.org/package/2006/relationships"><Relationship Id="rId9" Type="http://schemas.openxmlformats.org/officeDocument/2006/relationships/image" Target="../media/image38.wmf"/><Relationship Id="rId20" Type="http://schemas.openxmlformats.org/officeDocument/2006/relationships/oleObject" Target="../embeddings/oleObject84.bin"/><Relationship Id="rId21" Type="http://schemas.openxmlformats.org/officeDocument/2006/relationships/image" Target="../media/image58.emf"/><Relationship Id="rId22" Type="http://schemas.openxmlformats.org/officeDocument/2006/relationships/oleObject" Target="../embeddings/oleObject85.bin"/><Relationship Id="rId23" Type="http://schemas.openxmlformats.org/officeDocument/2006/relationships/image" Target="../media/image48.wmf"/><Relationship Id="rId24" Type="http://schemas.openxmlformats.org/officeDocument/2006/relationships/image" Target="../media/image50.emf"/><Relationship Id="rId10" Type="http://schemas.openxmlformats.org/officeDocument/2006/relationships/oleObject" Target="../embeddings/oleObject79.bin"/><Relationship Id="rId11" Type="http://schemas.openxmlformats.org/officeDocument/2006/relationships/image" Target="../media/image53.wmf"/><Relationship Id="rId12" Type="http://schemas.openxmlformats.org/officeDocument/2006/relationships/oleObject" Target="../embeddings/oleObject80.bin"/><Relationship Id="rId13" Type="http://schemas.openxmlformats.org/officeDocument/2006/relationships/image" Target="../media/image54.wmf"/><Relationship Id="rId14" Type="http://schemas.openxmlformats.org/officeDocument/2006/relationships/oleObject" Target="../embeddings/oleObject81.bin"/><Relationship Id="rId15" Type="http://schemas.openxmlformats.org/officeDocument/2006/relationships/image" Target="../media/image55.wmf"/><Relationship Id="rId16" Type="http://schemas.openxmlformats.org/officeDocument/2006/relationships/oleObject" Target="../embeddings/oleObject82.bin"/><Relationship Id="rId17" Type="http://schemas.openxmlformats.org/officeDocument/2006/relationships/image" Target="../media/image56.wmf"/><Relationship Id="rId18" Type="http://schemas.openxmlformats.org/officeDocument/2006/relationships/oleObject" Target="../embeddings/oleObject83.bin"/><Relationship Id="rId19" Type="http://schemas.openxmlformats.org/officeDocument/2006/relationships/image" Target="../media/image57.wmf"/><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image" Target="../media/image49.jpeg"/><Relationship Id="rId4" Type="http://schemas.openxmlformats.org/officeDocument/2006/relationships/oleObject" Target="../embeddings/oleObject76.bin"/><Relationship Id="rId5" Type="http://schemas.openxmlformats.org/officeDocument/2006/relationships/image" Target="../media/image51.wmf"/><Relationship Id="rId6" Type="http://schemas.openxmlformats.org/officeDocument/2006/relationships/oleObject" Target="../embeddings/oleObject77.bin"/><Relationship Id="rId7" Type="http://schemas.openxmlformats.org/officeDocument/2006/relationships/image" Target="../media/image52.wmf"/><Relationship Id="rId8" Type="http://schemas.openxmlformats.org/officeDocument/2006/relationships/oleObject" Target="../embeddings/oleObject78.bin"/></Relationships>
</file>

<file path=ppt/slides/_rels/slide17.xml.rels><?xml version="1.0" encoding="UTF-8" standalone="yes"?>
<Relationships xmlns="http://schemas.openxmlformats.org/package/2006/relationships"><Relationship Id="rId3" Type="http://schemas.openxmlformats.org/officeDocument/2006/relationships/image" Target="../media/image63.jpeg"/><Relationship Id="rId4" Type="http://schemas.openxmlformats.org/officeDocument/2006/relationships/oleObject" Target="../embeddings/oleObject86.bin"/><Relationship Id="rId5" Type="http://schemas.openxmlformats.org/officeDocument/2006/relationships/image" Target="../media/image59.wmf"/><Relationship Id="rId6" Type="http://schemas.openxmlformats.org/officeDocument/2006/relationships/oleObject" Target="../embeddings/oleObject87.bin"/><Relationship Id="rId7" Type="http://schemas.openxmlformats.org/officeDocument/2006/relationships/image" Target="../media/image60.wmf"/><Relationship Id="rId8" Type="http://schemas.openxmlformats.org/officeDocument/2006/relationships/oleObject" Target="../embeddings/oleObject88.bin"/><Relationship Id="rId9" Type="http://schemas.openxmlformats.org/officeDocument/2006/relationships/image" Target="../media/image61.wmf"/><Relationship Id="rId10" Type="http://schemas.openxmlformats.org/officeDocument/2006/relationships/oleObject" Target="../embeddings/oleObject89.bin"/><Relationship Id="rId11" Type="http://schemas.openxmlformats.org/officeDocument/2006/relationships/image" Target="../media/image62.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wmf"/><Relationship Id="rId5" Type="http://schemas.openxmlformats.org/officeDocument/2006/relationships/oleObject" Target="../embeddings/oleObject2.bin"/><Relationship Id="rId6" Type="http://schemas.openxmlformats.org/officeDocument/2006/relationships/oleObject" Target="../embeddings/oleObject3.bin"/><Relationship Id="rId7"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image" Target="../media/image4.wmf"/><Relationship Id="rId12" Type="http://schemas.openxmlformats.org/officeDocument/2006/relationships/oleObject" Target="../embeddings/oleObject11.bin"/><Relationship Id="rId13" Type="http://schemas.openxmlformats.org/officeDocument/2006/relationships/image" Target="../media/image5.wmf"/><Relationship Id="rId14" Type="http://schemas.openxmlformats.org/officeDocument/2006/relationships/oleObject" Target="../embeddings/oleObject12.bin"/><Relationship Id="rId15" Type="http://schemas.openxmlformats.org/officeDocument/2006/relationships/image" Target="../media/image6.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5.bin"/><Relationship Id="rId4" Type="http://schemas.openxmlformats.org/officeDocument/2006/relationships/image" Target="../media/image2.wmf"/><Relationship Id="rId5" Type="http://schemas.openxmlformats.org/officeDocument/2006/relationships/oleObject" Target="../embeddings/oleObject6.bin"/><Relationship Id="rId6" Type="http://schemas.openxmlformats.org/officeDocument/2006/relationships/oleObject" Target="../embeddings/oleObject7.bin"/><Relationship Id="rId7" Type="http://schemas.openxmlformats.org/officeDocument/2006/relationships/oleObject" Target="../embeddings/oleObject8.bin"/><Relationship Id="rId8" Type="http://schemas.openxmlformats.org/officeDocument/2006/relationships/oleObject" Target="../embeddings/oleObject9.bin"/><Relationship Id="rId9" Type="http://schemas.openxmlformats.org/officeDocument/2006/relationships/image" Target="../media/image3.wmf"/><Relationship Id="rId10"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oleObject" Target="../embeddings/oleObject13.bin"/><Relationship Id="rId5" Type="http://schemas.openxmlformats.org/officeDocument/2006/relationships/image" Target="../media/image4.wmf"/><Relationship Id="rId6" Type="http://schemas.openxmlformats.org/officeDocument/2006/relationships/oleObject" Target="../embeddings/oleObject14.bin"/><Relationship Id="rId7" Type="http://schemas.openxmlformats.org/officeDocument/2006/relationships/image" Target="../media/image7.wmf"/><Relationship Id="rId8" Type="http://schemas.openxmlformats.org/officeDocument/2006/relationships/oleObject" Target="../embeddings/oleObject15.bin"/><Relationship Id="rId9" Type="http://schemas.openxmlformats.org/officeDocument/2006/relationships/image" Target="../media/image8.wmf"/><Relationship Id="rId10" Type="http://schemas.openxmlformats.org/officeDocument/2006/relationships/oleObject" Target="../embeddings/oleObject16.bin"/><Relationship Id="rId11" Type="http://schemas.openxmlformats.org/officeDocument/2006/relationships/image" Target="../media/image9.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oleObject" Target="../embeddings/oleObject17.bin"/><Relationship Id="rId5" Type="http://schemas.openxmlformats.org/officeDocument/2006/relationships/image" Target="../media/image2.wmf"/><Relationship Id="rId6" Type="http://schemas.openxmlformats.org/officeDocument/2006/relationships/oleObject" Target="../embeddings/oleObject18.bin"/><Relationship Id="rId7" Type="http://schemas.openxmlformats.org/officeDocument/2006/relationships/oleObject" Target="../embeddings/oleObject19.bin"/><Relationship Id="rId8" Type="http://schemas.openxmlformats.org/officeDocument/2006/relationships/oleObject" Target="../embeddings/oleObject20.bin"/><Relationship Id="rId9" Type="http://schemas.openxmlformats.org/officeDocument/2006/relationships/oleObject" Target="../embeddings/oleObject21.bin"/><Relationship Id="rId10" Type="http://schemas.openxmlformats.org/officeDocument/2006/relationships/image" Target="../media/image11.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26.bin"/><Relationship Id="rId20" Type="http://schemas.openxmlformats.org/officeDocument/2006/relationships/image" Target="../media/image18.wmf"/><Relationship Id="rId21" Type="http://schemas.openxmlformats.org/officeDocument/2006/relationships/oleObject" Target="../embeddings/oleObject32.bin"/><Relationship Id="rId22" Type="http://schemas.openxmlformats.org/officeDocument/2006/relationships/image" Target="../media/image19.wmf"/><Relationship Id="rId10" Type="http://schemas.openxmlformats.org/officeDocument/2006/relationships/image" Target="../media/image13.wmf"/><Relationship Id="rId11" Type="http://schemas.openxmlformats.org/officeDocument/2006/relationships/oleObject" Target="../embeddings/oleObject27.bin"/><Relationship Id="rId12" Type="http://schemas.openxmlformats.org/officeDocument/2006/relationships/image" Target="../media/image14.wmf"/><Relationship Id="rId13" Type="http://schemas.openxmlformats.org/officeDocument/2006/relationships/oleObject" Target="../embeddings/oleObject28.bin"/><Relationship Id="rId14" Type="http://schemas.openxmlformats.org/officeDocument/2006/relationships/image" Target="../media/image15.wmf"/><Relationship Id="rId15" Type="http://schemas.openxmlformats.org/officeDocument/2006/relationships/oleObject" Target="../embeddings/oleObject29.bin"/><Relationship Id="rId16" Type="http://schemas.openxmlformats.org/officeDocument/2006/relationships/image" Target="../media/image16.wmf"/><Relationship Id="rId17" Type="http://schemas.openxmlformats.org/officeDocument/2006/relationships/oleObject" Target="../embeddings/oleObject30.bin"/><Relationship Id="rId18" Type="http://schemas.openxmlformats.org/officeDocument/2006/relationships/image" Target="../media/image17.wmf"/><Relationship Id="rId19" Type="http://schemas.openxmlformats.org/officeDocument/2006/relationships/oleObject" Target="../embeddings/oleObject31.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image" Target="../media/image20.jpeg"/><Relationship Id="rId4" Type="http://schemas.openxmlformats.org/officeDocument/2006/relationships/oleObject" Target="../embeddings/oleObject22.bin"/><Relationship Id="rId5" Type="http://schemas.openxmlformats.org/officeDocument/2006/relationships/image" Target="../media/image2.wmf"/><Relationship Id="rId6" Type="http://schemas.openxmlformats.org/officeDocument/2006/relationships/oleObject" Target="../embeddings/oleObject23.bin"/><Relationship Id="rId7" Type="http://schemas.openxmlformats.org/officeDocument/2006/relationships/oleObject" Target="../embeddings/oleObject24.bin"/><Relationship Id="rId8" Type="http://schemas.openxmlformats.org/officeDocument/2006/relationships/oleObject" Target="../embeddings/oleObject25.bin"/></Relationships>
</file>

<file path=ppt/slides/_rels/slide9.xml.rels><?xml version="1.0" encoding="UTF-8" standalone="yes"?>
<Relationships xmlns="http://schemas.openxmlformats.org/package/2006/relationships"><Relationship Id="rId11" Type="http://schemas.openxmlformats.org/officeDocument/2006/relationships/image" Target="../media/image24.wmf"/><Relationship Id="rId12" Type="http://schemas.openxmlformats.org/officeDocument/2006/relationships/oleObject" Target="../embeddings/oleObject37.bin"/><Relationship Id="rId13" Type="http://schemas.openxmlformats.org/officeDocument/2006/relationships/image" Target="../media/image25.wmf"/><Relationship Id="rId14" Type="http://schemas.openxmlformats.org/officeDocument/2006/relationships/oleObject" Target="../embeddings/oleObject38.bin"/><Relationship Id="rId15" Type="http://schemas.openxmlformats.org/officeDocument/2006/relationships/image" Target="../media/image26.wmf"/><Relationship Id="rId16" Type="http://schemas.openxmlformats.org/officeDocument/2006/relationships/oleObject" Target="../embeddings/oleObject39.bin"/><Relationship Id="rId17" Type="http://schemas.openxmlformats.org/officeDocument/2006/relationships/image" Target="../media/image27.w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28.jpeg"/><Relationship Id="rId4" Type="http://schemas.openxmlformats.org/officeDocument/2006/relationships/oleObject" Target="../embeddings/oleObject33.bin"/><Relationship Id="rId5" Type="http://schemas.openxmlformats.org/officeDocument/2006/relationships/image" Target="../media/image21.wmf"/><Relationship Id="rId6" Type="http://schemas.openxmlformats.org/officeDocument/2006/relationships/oleObject" Target="../embeddings/oleObject34.bin"/><Relationship Id="rId7" Type="http://schemas.openxmlformats.org/officeDocument/2006/relationships/image" Target="../media/image22.wmf"/><Relationship Id="rId8" Type="http://schemas.openxmlformats.org/officeDocument/2006/relationships/oleObject" Target="../embeddings/oleObject35.bin"/><Relationship Id="rId9" Type="http://schemas.openxmlformats.org/officeDocument/2006/relationships/image" Target="../media/image23.wmf"/><Relationship Id="rId10" Type="http://schemas.openxmlformats.org/officeDocument/2006/relationships/oleObject" Target="../embeddings/oleObject36.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Monday, Nov. 13, 2017</a:t>
            </a:r>
            <a:endParaRPr lang="en-US"/>
          </a:p>
        </p:txBody>
      </p:sp>
      <p:sp>
        <p:nvSpPr>
          <p:cNvPr id="7" name="Rectangle 5"/>
          <p:cNvSpPr>
            <a:spLocks noGrp="1" noChangeArrowheads="1"/>
          </p:cNvSpPr>
          <p:nvPr>
            <p:ph type="ftr" sz="quarter" idx="11"/>
          </p:nvPr>
        </p:nvSpPr>
        <p:spPr/>
        <p:txBody>
          <a:bodyPr/>
          <a:lstStyle/>
          <a:p>
            <a:pPr>
              <a:defRPr/>
            </a:pPr>
            <a:r>
              <a:rPr lang="mr-IN" smtClean="0"/>
              <a:t>PHYS 1444-002, Fall 2017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a:t>
            </a:r>
            <a:r>
              <a:rPr lang="en-US" dirty="0" smtClean="0">
                <a:ea typeface="ＭＳ Ｐゴシック" pitchFamily="-84" charset="-128"/>
                <a:cs typeface="ＭＳ Ｐゴシック" pitchFamily="-84" charset="-128"/>
              </a:rPr>
              <a:t>1444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#19</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28050" y="1447800"/>
            <a:ext cx="2779928"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 </a:t>
            </a:r>
            <a:r>
              <a:rPr lang="en-US" dirty="0" smtClean="0">
                <a:solidFill>
                  <a:schemeClr val="accent2"/>
                </a:solidFill>
                <a:latin typeface="Monotype Corsiva" pitchFamily="-84" charset="0"/>
              </a:rPr>
              <a:t>Nov. 13, 2017</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dirty="0" err="1" smtClean="0">
                <a:solidFill>
                  <a:schemeClr val="accent2"/>
                </a:solidFill>
                <a:latin typeface="Monotype Corsiva" pitchFamily="-84" charset="0"/>
              </a:rPr>
              <a:t>Jaehoon</a:t>
            </a:r>
            <a:r>
              <a:rPr lang="en-US" dirty="0" smtClean="0">
                <a:solidFill>
                  <a:schemeClr val="accent2"/>
                </a:solidFill>
                <a:latin typeface="Monotype Corsiva" pitchFamily="-84" charset="0"/>
              </a:rPr>
              <a:t> Yu</a:t>
            </a:r>
            <a:endParaRPr lang="en-US" b="1" dirty="0">
              <a:solidFill>
                <a:srgbClr val="FF0066"/>
              </a:solidFill>
              <a:latin typeface="Monotype Corsiva" pitchFamily="-84" charset="0"/>
            </a:endParaRPr>
          </a:p>
        </p:txBody>
      </p:sp>
      <p:sp>
        <p:nvSpPr>
          <p:cNvPr id="10" name="Rectangle 3"/>
          <p:cNvSpPr txBox="1">
            <a:spLocks noChangeArrowheads="1"/>
          </p:cNvSpPr>
          <p:nvPr/>
        </p:nvSpPr>
        <p:spPr bwMode="auto">
          <a:xfrm>
            <a:off x="990600" y="2209800"/>
            <a:ext cx="7126286"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800" dirty="0" smtClean="0">
                <a:latin typeface="Arial Narrow" charset="0"/>
              </a:rPr>
              <a:t>Chapter 28:Sources of Magnetic Field</a:t>
            </a:r>
          </a:p>
          <a:p>
            <a:pPr marL="1352550" lvl="1" indent="-609600"/>
            <a:r>
              <a:rPr lang="en-US" sz="2400" dirty="0" smtClean="0">
                <a:latin typeface="Arial Narrow" charset="0"/>
              </a:rPr>
              <a:t>Sources of Magnetic Field</a:t>
            </a:r>
          </a:p>
          <a:p>
            <a:pPr marL="1352550" lvl="1" indent="-609600"/>
            <a:r>
              <a:rPr lang="en-US" sz="2400" dirty="0" smtClean="0">
                <a:latin typeface="Arial Narrow" charset="0"/>
              </a:rPr>
              <a:t>Magnetic Field Due to Straight Wire</a:t>
            </a:r>
          </a:p>
          <a:p>
            <a:pPr marL="1352550" lvl="1" indent="-609600"/>
            <a:r>
              <a:rPr lang="en-US" sz="2400" dirty="0">
                <a:latin typeface="Arial Narrow" charset="0"/>
              </a:rPr>
              <a:t>Forces Between Two Parallel Wires</a:t>
            </a:r>
          </a:p>
          <a:p>
            <a:pPr marL="1352550" lvl="1" indent="-609600"/>
            <a:r>
              <a:rPr lang="en-US" sz="2400" dirty="0" err="1">
                <a:latin typeface="Arial Narrow" charset="0"/>
              </a:rPr>
              <a:t>Ampére’s</a:t>
            </a:r>
            <a:r>
              <a:rPr lang="en-US" sz="2400" dirty="0">
                <a:latin typeface="Arial Narrow" charset="0"/>
              </a:rPr>
              <a:t> Law and Its Verification</a:t>
            </a:r>
          </a:p>
          <a:p>
            <a:pPr marL="1352550" lvl="1" indent="-609600"/>
            <a:r>
              <a:rPr lang="en-US" sz="2400" dirty="0">
                <a:latin typeface="Arial Narrow" charset="0"/>
              </a:rPr>
              <a:t>Solenoid and Toroidal Magnetic Field</a:t>
            </a:r>
          </a:p>
          <a:p>
            <a:pPr marL="1352550" lvl="1" indent="-609600"/>
            <a:r>
              <a:rPr lang="en-US" sz="2400" dirty="0" err="1">
                <a:latin typeface="Arial Narrow" charset="0"/>
              </a:rPr>
              <a:t>Biot</a:t>
            </a:r>
            <a:r>
              <a:rPr lang="en-US" sz="2400" dirty="0">
                <a:latin typeface="Arial Narrow" charset="0"/>
              </a:rPr>
              <a:t>-Savart </a:t>
            </a:r>
            <a:r>
              <a:rPr lang="en-US" sz="2400" dirty="0" smtClean="0">
                <a:latin typeface="Arial Narrow" charset="0"/>
              </a:rPr>
              <a:t>Law</a:t>
            </a:r>
            <a:endParaRPr lang="en-US" sz="2400" dirty="0">
              <a:latin typeface="Arial Narrow" charset="0"/>
            </a:endParaRPr>
          </a:p>
        </p:txBody>
      </p:sp>
      <p:sp>
        <p:nvSpPr>
          <p:cNvPr id="8" name="Text Box 9"/>
          <p:cNvSpPr txBox="1">
            <a:spLocks noChangeArrowheads="1"/>
          </p:cNvSpPr>
          <p:nvPr/>
        </p:nvSpPr>
        <p:spPr bwMode="auto">
          <a:xfrm>
            <a:off x="817306" y="5594499"/>
            <a:ext cx="7652992" cy="461665"/>
          </a:xfrm>
          <a:prstGeom prst="rect">
            <a:avLst/>
          </a:prstGeom>
          <a:solidFill>
            <a:srgbClr val="CCFFFF"/>
          </a:solidFill>
          <a:ln w="9525">
            <a:noFill/>
            <a:miter lim="800000"/>
            <a:headEnd/>
            <a:tailEnd/>
          </a:ln>
          <a:effectLst/>
        </p:spPr>
        <p:txBody>
          <a:bodyPr wrap="none">
            <a:prstTxWarp prst="textNoShape">
              <a:avLst/>
            </a:prstTxWarp>
            <a:spAutoFit/>
          </a:bodyPr>
          <a:lstStyle/>
          <a:p>
            <a:r>
              <a:rPr lang="en-US" dirty="0">
                <a:solidFill>
                  <a:srgbClr val="003300"/>
                </a:solidFill>
                <a:latin typeface="Arial Narrow" charset="0"/>
              </a:rPr>
              <a:t>Today’s homework is homework </a:t>
            </a:r>
            <a:r>
              <a:rPr lang="en-US" dirty="0" smtClean="0">
                <a:solidFill>
                  <a:srgbClr val="003300"/>
                </a:solidFill>
                <a:latin typeface="Arial Narrow" charset="0"/>
              </a:rPr>
              <a:t>#11, </a:t>
            </a:r>
            <a:r>
              <a:rPr lang="en-US" dirty="0">
                <a:solidFill>
                  <a:srgbClr val="003300"/>
                </a:solidFill>
                <a:latin typeface="Arial Narrow" charset="0"/>
              </a:rPr>
              <a:t>due</a:t>
            </a:r>
            <a:r>
              <a:rPr lang="en-US" dirty="0" smtClean="0">
                <a:solidFill>
                  <a:srgbClr val="003300"/>
                </a:solidFill>
                <a:latin typeface="Arial Narrow" charset="0"/>
              </a:rPr>
              <a:t> 11pm</a:t>
            </a:r>
            <a:r>
              <a:rPr lang="en-US" dirty="0">
                <a:solidFill>
                  <a:srgbClr val="003300"/>
                </a:solidFill>
                <a:latin typeface="Arial Narrow" charset="0"/>
              </a:rPr>
              <a:t>,</a:t>
            </a:r>
            <a:r>
              <a:rPr lang="en-US" dirty="0" smtClean="0">
                <a:solidFill>
                  <a:srgbClr val="003300"/>
                </a:solidFill>
                <a:latin typeface="Arial Narrow" charset="0"/>
              </a:rPr>
              <a:t> Monday, Nov. 27!!</a:t>
            </a:r>
            <a:endParaRPr lang="en-US" dirty="0">
              <a:solidFill>
                <a:srgbClr val="003300"/>
              </a:solidFill>
              <a:latin typeface="Arial Narrow" charset="0"/>
            </a:endParaRPr>
          </a:p>
        </p:txBody>
      </p:sp>
    </p:spTree>
    <p:extLst>
      <p:ext uri="{BB962C8B-B14F-4D97-AF65-F5344CB8AC3E}">
        <p14:creationId xmlns:p14="http://schemas.microsoft.com/office/powerpoint/2010/main" val="96699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left)">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left)">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wipe(left)">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wipe(left)">
                                      <p:cBhvr>
                                        <p:cTn id="37" dur="500"/>
                                        <p:tgtEl>
                                          <p:spTgt spid="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Monday, Nov. 13, 2017</a:t>
            </a:r>
            <a:endParaRPr lang="en-US"/>
          </a:p>
        </p:txBody>
      </p:sp>
      <p:sp>
        <p:nvSpPr>
          <p:cNvPr id="14" name="Footer Placeholder 4"/>
          <p:cNvSpPr>
            <a:spLocks noGrp="1"/>
          </p:cNvSpPr>
          <p:nvPr>
            <p:ph type="ftr" sz="quarter" idx="11"/>
          </p:nvPr>
        </p:nvSpPr>
        <p:spPr/>
        <p:txBody>
          <a:bodyPr/>
          <a:lstStyle/>
          <a:p>
            <a:r>
              <a:rPr lang="mr-IN" smtClean="0"/>
              <a:t>PHYS 1444-002, Fall 2017                     Dr. Jaehoon Yu</a:t>
            </a:r>
            <a:endParaRPr lang="en-US"/>
          </a:p>
        </p:txBody>
      </p:sp>
      <p:sp>
        <p:nvSpPr>
          <p:cNvPr id="15" name="Slide Number Placeholder 5"/>
          <p:cNvSpPr>
            <a:spLocks noGrp="1"/>
          </p:cNvSpPr>
          <p:nvPr>
            <p:ph type="sldNum" sz="quarter" idx="12"/>
          </p:nvPr>
        </p:nvSpPr>
        <p:spPr/>
        <p:txBody>
          <a:bodyPr/>
          <a:lstStyle/>
          <a:p>
            <a:fld id="{06EEB2DC-03CD-724F-AD4E-FF23A2951299}" type="slidenum">
              <a:rPr lang="en-US"/>
              <a:pPr/>
              <a:t>10</a:t>
            </a:fld>
            <a:endParaRPr lang="en-US"/>
          </a:p>
        </p:txBody>
      </p:sp>
      <p:sp>
        <p:nvSpPr>
          <p:cNvPr id="390146" name="Rectangle 2"/>
          <p:cNvSpPr>
            <a:spLocks noGrp="1" noChangeArrowheads="1"/>
          </p:cNvSpPr>
          <p:nvPr>
            <p:ph type="title"/>
          </p:nvPr>
        </p:nvSpPr>
        <p:spPr>
          <a:xfrm>
            <a:off x="381000" y="76200"/>
            <a:ext cx="8534400" cy="609600"/>
          </a:xfrm>
        </p:spPr>
        <p:txBody>
          <a:bodyPr/>
          <a:lstStyle/>
          <a:p>
            <a:r>
              <a:rPr lang="en-US" sz="3600"/>
              <a:t>Operational Definition of Ampere and Coulomb</a:t>
            </a:r>
          </a:p>
        </p:txBody>
      </p:sp>
      <p:graphicFrame>
        <p:nvGraphicFramePr>
          <p:cNvPr id="390147"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6708"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0148"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6709"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014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6710"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0150" name="Rectangle 6"/>
          <p:cNvSpPr>
            <a:spLocks noGrp="1" noChangeArrowheads="1"/>
          </p:cNvSpPr>
          <p:nvPr>
            <p:ph type="body" idx="1"/>
          </p:nvPr>
        </p:nvSpPr>
        <p:spPr>
          <a:xfrm>
            <a:off x="304800" y="685800"/>
            <a:ext cx="8686800" cy="5943600"/>
          </a:xfrm>
        </p:spPr>
        <p:txBody>
          <a:bodyPr/>
          <a:lstStyle/>
          <a:p>
            <a:r>
              <a:rPr lang="en-US" sz="2800" dirty="0"/>
              <a:t>The  permeability of free space is defined to be exactly </a:t>
            </a:r>
          </a:p>
          <a:p>
            <a:endParaRPr lang="en-US" sz="2800" dirty="0"/>
          </a:p>
          <a:p>
            <a:r>
              <a:rPr lang="en-US" sz="2800" dirty="0"/>
              <a:t>The unit of current, ampere, is defined using the definition of the force between two wires each carrying 1A of current and separated by 1m </a:t>
            </a:r>
          </a:p>
          <a:p>
            <a:endParaRPr lang="en-US" sz="2800" dirty="0"/>
          </a:p>
          <a:p>
            <a:pPr lvl="1"/>
            <a:endParaRPr lang="en-US" sz="2400" dirty="0"/>
          </a:p>
          <a:p>
            <a:pPr lvl="1"/>
            <a:r>
              <a:rPr lang="en-US" sz="2400" dirty="0"/>
              <a:t>So 1A is defined as: the current flowing each of </a:t>
            </a:r>
            <a:r>
              <a:rPr lang="en-US" sz="2400" dirty="0" smtClean="0"/>
              <a:t>the two </a:t>
            </a:r>
            <a:r>
              <a:rPr lang="en-US" sz="2400" dirty="0"/>
              <a:t>long parallel conductors 1m apart, which results in </a:t>
            </a:r>
            <a:r>
              <a:rPr lang="en-US" sz="2400" dirty="0" smtClean="0"/>
              <a:t>the </a:t>
            </a:r>
            <a:r>
              <a:rPr lang="en-US" sz="2400" dirty="0"/>
              <a:t>force of exactly  2x10</a:t>
            </a:r>
            <a:r>
              <a:rPr lang="en-US" sz="2400" baseline="30000" dirty="0"/>
              <a:t>-7</a:t>
            </a:r>
            <a:r>
              <a:rPr lang="en-US" sz="2400" dirty="0"/>
              <a:t>N/m.</a:t>
            </a:r>
          </a:p>
          <a:p>
            <a:r>
              <a:rPr lang="en-US" sz="2800" dirty="0"/>
              <a:t>Coulomb is then defined as exactly 1C=</a:t>
            </a:r>
            <a:r>
              <a:rPr lang="en-US" sz="2800" dirty="0" smtClean="0"/>
              <a:t>1A </a:t>
            </a:r>
            <a:r>
              <a:rPr lang="en-US" sz="2800" dirty="0" err="1" smtClean="0"/>
              <a:t>s</a:t>
            </a:r>
            <a:r>
              <a:rPr lang="en-US" sz="2800" dirty="0"/>
              <a:t>.</a:t>
            </a:r>
          </a:p>
          <a:p>
            <a:r>
              <a:rPr lang="en-US" sz="2800" dirty="0"/>
              <a:t>We do it this way since</a:t>
            </a:r>
            <a:r>
              <a:rPr lang="en-US" sz="2800" dirty="0" smtClean="0"/>
              <a:t> the electric current </a:t>
            </a:r>
            <a:r>
              <a:rPr lang="en-US" sz="2800" dirty="0"/>
              <a:t>is measured more accurately and controlled more easily than</a:t>
            </a:r>
            <a:r>
              <a:rPr lang="en-US" sz="2800" dirty="0" smtClean="0"/>
              <a:t> the charge</a:t>
            </a:r>
            <a:r>
              <a:rPr lang="en-US" sz="2800" dirty="0"/>
              <a:t>.</a:t>
            </a:r>
          </a:p>
        </p:txBody>
      </p:sp>
      <p:graphicFrame>
        <p:nvGraphicFramePr>
          <p:cNvPr id="39015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6711"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0152" name="Object 8"/>
          <p:cNvGraphicFramePr>
            <a:graphicFrameLocks noChangeAspect="1"/>
          </p:cNvGraphicFramePr>
          <p:nvPr/>
        </p:nvGraphicFramePr>
        <p:xfrm>
          <a:off x="2057400" y="1127125"/>
          <a:ext cx="3429000" cy="600075"/>
        </p:xfrm>
        <a:graphic>
          <a:graphicData uri="http://schemas.openxmlformats.org/presentationml/2006/ole">
            <mc:AlternateContent xmlns:mc="http://schemas.openxmlformats.org/markup-compatibility/2006">
              <mc:Choice xmlns:v="urn:schemas-microsoft-com:vml" Requires="v">
                <p:oleObj spid="_x0000_s256712" name="Equation" r:id="rId9" imgW="1307880" imgH="228600" progId="Equation.DSMT4">
                  <p:embed/>
                </p:oleObj>
              </mc:Choice>
              <mc:Fallback>
                <p:oleObj name="Equation" r:id="rId9" imgW="130788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057400" y="1127125"/>
                        <a:ext cx="3429000" cy="6000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3" name="Object 9"/>
          <p:cNvGraphicFramePr>
            <a:graphicFrameLocks noChangeAspect="1"/>
          </p:cNvGraphicFramePr>
          <p:nvPr/>
        </p:nvGraphicFramePr>
        <p:xfrm>
          <a:off x="804863" y="3100388"/>
          <a:ext cx="719137" cy="906462"/>
        </p:xfrm>
        <a:graphic>
          <a:graphicData uri="http://schemas.openxmlformats.org/presentationml/2006/ole">
            <mc:AlternateContent xmlns:mc="http://schemas.openxmlformats.org/markup-compatibility/2006">
              <mc:Choice xmlns:v="urn:schemas-microsoft-com:vml" Requires="v">
                <p:oleObj spid="_x0000_s256713" name="Equation" r:id="rId11" imgW="291960" imgH="368280" progId="Equation.DSMT4">
                  <p:embed/>
                </p:oleObj>
              </mc:Choice>
              <mc:Fallback>
                <p:oleObj name="Equation" r:id="rId11" imgW="29196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4863" y="3100388"/>
                        <a:ext cx="719137" cy="9064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4" name="Object 10"/>
          <p:cNvGraphicFramePr>
            <a:graphicFrameLocks noChangeAspect="1"/>
          </p:cNvGraphicFramePr>
          <p:nvPr/>
        </p:nvGraphicFramePr>
        <p:xfrm>
          <a:off x="1581150" y="3100388"/>
          <a:ext cx="1500188" cy="906462"/>
        </p:xfrm>
        <a:graphic>
          <a:graphicData uri="http://schemas.openxmlformats.org/presentationml/2006/ole">
            <mc:AlternateContent xmlns:mc="http://schemas.openxmlformats.org/markup-compatibility/2006">
              <mc:Choice xmlns:v="urn:schemas-microsoft-com:vml" Requires="v">
                <p:oleObj spid="_x0000_s256714" name="Equation" r:id="rId13" imgW="609480" imgH="368280" progId="Equation.DSMT4">
                  <p:embed/>
                </p:oleObj>
              </mc:Choice>
              <mc:Fallback>
                <p:oleObj name="Equation" r:id="rId13" imgW="609480" imgH="3682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81150" y="3100388"/>
                        <a:ext cx="1500188" cy="9064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5" name="Object 11"/>
          <p:cNvGraphicFramePr>
            <a:graphicFrameLocks noChangeAspect="1"/>
          </p:cNvGraphicFramePr>
          <p:nvPr/>
        </p:nvGraphicFramePr>
        <p:xfrm>
          <a:off x="3081338" y="3068638"/>
          <a:ext cx="3844925" cy="969962"/>
        </p:xfrm>
        <a:graphic>
          <a:graphicData uri="http://schemas.openxmlformats.org/presentationml/2006/ole">
            <mc:AlternateContent xmlns:mc="http://schemas.openxmlformats.org/markup-compatibility/2006">
              <mc:Choice xmlns:v="urn:schemas-microsoft-com:vml" Requires="v">
                <p:oleObj spid="_x0000_s256715" name="Equation" r:id="rId15" imgW="1562040" imgH="393480" progId="Equation.DSMT4">
                  <p:embed/>
                </p:oleObj>
              </mc:Choice>
              <mc:Fallback>
                <p:oleObj name="Equation" r:id="rId15" imgW="1562040" imgH="393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081338" y="3068638"/>
                        <a:ext cx="3844925" cy="9699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0156" name="Object 12"/>
          <p:cNvGraphicFramePr>
            <a:graphicFrameLocks noChangeAspect="1"/>
          </p:cNvGraphicFramePr>
          <p:nvPr/>
        </p:nvGraphicFramePr>
        <p:xfrm>
          <a:off x="6891338" y="3271838"/>
          <a:ext cx="1905000" cy="561975"/>
        </p:xfrm>
        <a:graphic>
          <a:graphicData uri="http://schemas.openxmlformats.org/presentationml/2006/ole">
            <mc:AlternateContent xmlns:mc="http://schemas.openxmlformats.org/markup-compatibility/2006">
              <mc:Choice xmlns:v="urn:schemas-microsoft-com:vml" Requires="v">
                <p:oleObj spid="_x0000_s256716" name="Equation" r:id="rId17" imgW="774360" imgH="228600" progId="Equation.DSMT4">
                  <p:embed/>
                </p:oleObj>
              </mc:Choice>
              <mc:Fallback>
                <p:oleObj name="Equation" r:id="rId17" imgW="774360" imgH="2286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91338" y="3271838"/>
                        <a:ext cx="1905000" cy="561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5796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0150">
                                            <p:txEl>
                                              <p:pRg st="0" end="0"/>
                                            </p:txEl>
                                          </p:spTgt>
                                        </p:tgtEl>
                                        <p:attrNameLst>
                                          <p:attrName>style.visibility</p:attrName>
                                        </p:attrNameLst>
                                      </p:cBhvr>
                                      <p:to>
                                        <p:strVal val="visible"/>
                                      </p:to>
                                    </p:set>
                                    <p:animEffect transition="in" filter="wipe(left)">
                                      <p:cBhvr>
                                        <p:cTn id="7" dur="500"/>
                                        <p:tgtEl>
                                          <p:spTgt spid="3901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90152"/>
                                        </p:tgtEl>
                                        <p:attrNameLst>
                                          <p:attrName>style.visibility</p:attrName>
                                        </p:attrNameLst>
                                      </p:cBhvr>
                                      <p:to>
                                        <p:strVal val="visible"/>
                                      </p:to>
                                    </p:set>
                                    <p:animEffect transition="in" filter="wipe(left)">
                                      <p:cBhvr>
                                        <p:cTn id="12" dur="500"/>
                                        <p:tgtEl>
                                          <p:spTgt spid="39015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90150">
                                            <p:txEl>
                                              <p:pRg st="2" end="2"/>
                                            </p:txEl>
                                          </p:spTgt>
                                        </p:tgtEl>
                                        <p:attrNameLst>
                                          <p:attrName>style.visibility</p:attrName>
                                        </p:attrNameLst>
                                      </p:cBhvr>
                                      <p:to>
                                        <p:strVal val="visible"/>
                                      </p:to>
                                    </p:set>
                                    <p:animEffect transition="in" filter="wipe(left)">
                                      <p:cBhvr>
                                        <p:cTn id="17" dur="500"/>
                                        <p:tgtEl>
                                          <p:spTgt spid="39015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390153"/>
                                        </p:tgtEl>
                                        <p:attrNameLst>
                                          <p:attrName>style.visibility</p:attrName>
                                        </p:attrNameLst>
                                      </p:cBhvr>
                                      <p:to>
                                        <p:strVal val="visible"/>
                                      </p:to>
                                    </p:set>
                                    <p:animEffect transition="in" filter="wipe(left)">
                                      <p:cBhvr>
                                        <p:cTn id="22" dur="500"/>
                                        <p:tgtEl>
                                          <p:spTgt spid="39015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390154"/>
                                        </p:tgtEl>
                                        <p:attrNameLst>
                                          <p:attrName>style.visibility</p:attrName>
                                        </p:attrNameLst>
                                      </p:cBhvr>
                                      <p:to>
                                        <p:strVal val="visible"/>
                                      </p:to>
                                    </p:set>
                                    <p:animEffect transition="in" filter="wipe(left)">
                                      <p:cBhvr>
                                        <p:cTn id="27" dur="500"/>
                                        <p:tgtEl>
                                          <p:spTgt spid="39015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390155"/>
                                        </p:tgtEl>
                                        <p:attrNameLst>
                                          <p:attrName>style.visibility</p:attrName>
                                        </p:attrNameLst>
                                      </p:cBhvr>
                                      <p:to>
                                        <p:strVal val="visible"/>
                                      </p:to>
                                    </p:set>
                                    <p:animEffect transition="in" filter="wipe(left)">
                                      <p:cBhvr>
                                        <p:cTn id="32" dur="500"/>
                                        <p:tgtEl>
                                          <p:spTgt spid="39015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390156"/>
                                        </p:tgtEl>
                                        <p:attrNameLst>
                                          <p:attrName>style.visibility</p:attrName>
                                        </p:attrNameLst>
                                      </p:cBhvr>
                                      <p:to>
                                        <p:strVal val="visible"/>
                                      </p:to>
                                    </p:set>
                                    <p:animEffect transition="in" filter="wipe(left)">
                                      <p:cBhvr>
                                        <p:cTn id="37" dur="500"/>
                                        <p:tgtEl>
                                          <p:spTgt spid="39015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90150">
                                            <p:txEl>
                                              <p:pRg st="5" end="5"/>
                                            </p:txEl>
                                          </p:spTgt>
                                        </p:tgtEl>
                                        <p:attrNameLst>
                                          <p:attrName>style.visibility</p:attrName>
                                        </p:attrNameLst>
                                      </p:cBhvr>
                                      <p:to>
                                        <p:strVal val="visible"/>
                                      </p:to>
                                    </p:set>
                                    <p:animEffect transition="in" filter="wipe(left)">
                                      <p:cBhvr>
                                        <p:cTn id="42" dur="500"/>
                                        <p:tgtEl>
                                          <p:spTgt spid="390150">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90150">
                                            <p:txEl>
                                              <p:pRg st="6" end="6"/>
                                            </p:txEl>
                                          </p:spTgt>
                                        </p:tgtEl>
                                        <p:attrNameLst>
                                          <p:attrName>style.visibility</p:attrName>
                                        </p:attrNameLst>
                                      </p:cBhvr>
                                      <p:to>
                                        <p:strVal val="visible"/>
                                      </p:to>
                                    </p:set>
                                    <p:animEffect transition="in" filter="wipe(left)">
                                      <p:cBhvr>
                                        <p:cTn id="47" dur="500"/>
                                        <p:tgtEl>
                                          <p:spTgt spid="390150">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90150">
                                            <p:txEl>
                                              <p:pRg st="7" end="7"/>
                                            </p:txEl>
                                          </p:spTgt>
                                        </p:tgtEl>
                                        <p:attrNameLst>
                                          <p:attrName>style.visibility</p:attrName>
                                        </p:attrNameLst>
                                      </p:cBhvr>
                                      <p:to>
                                        <p:strVal val="visible"/>
                                      </p:to>
                                    </p:set>
                                    <p:animEffect transition="in" filter="wipe(left)">
                                      <p:cBhvr>
                                        <p:cTn id="52" dur="500"/>
                                        <p:tgtEl>
                                          <p:spTgt spid="39015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5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Nov. 13, 2017</a:t>
            </a:r>
            <a:endParaRPr lang="en-US"/>
          </a:p>
        </p:txBody>
      </p:sp>
      <p:sp>
        <p:nvSpPr>
          <p:cNvPr id="10" name="Footer Placeholder 4"/>
          <p:cNvSpPr>
            <a:spLocks noGrp="1"/>
          </p:cNvSpPr>
          <p:nvPr>
            <p:ph type="ftr" sz="quarter" idx="11"/>
          </p:nvPr>
        </p:nvSpPr>
        <p:spPr/>
        <p:txBody>
          <a:bodyPr/>
          <a:lstStyle/>
          <a:p>
            <a:r>
              <a:rPr lang="mr-IN" smtClean="0"/>
              <a:t>PHYS 1444-002, Fall 2017                     Dr. Jaehoon Yu</a:t>
            </a:r>
            <a:endParaRPr lang="en-US"/>
          </a:p>
        </p:txBody>
      </p:sp>
      <p:sp>
        <p:nvSpPr>
          <p:cNvPr id="11" name="Slide Number Placeholder 5"/>
          <p:cNvSpPr>
            <a:spLocks noGrp="1"/>
          </p:cNvSpPr>
          <p:nvPr>
            <p:ph type="sldNum" sz="quarter" idx="12"/>
          </p:nvPr>
        </p:nvSpPr>
        <p:spPr/>
        <p:txBody>
          <a:bodyPr/>
          <a:lstStyle/>
          <a:p>
            <a:fld id="{45264407-EC3A-9B4F-A43A-31437387C4FF}" type="slidenum">
              <a:rPr lang="en-US"/>
              <a:pPr/>
              <a:t>11</a:t>
            </a:fld>
            <a:endParaRPr lang="en-US"/>
          </a:p>
        </p:txBody>
      </p:sp>
      <p:sp>
        <p:nvSpPr>
          <p:cNvPr id="391170"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1171"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7420"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1172"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7421"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1173"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7422"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1174" name="Rectangle 6"/>
          <p:cNvSpPr>
            <a:spLocks noGrp="1" noChangeArrowheads="1"/>
          </p:cNvSpPr>
          <p:nvPr>
            <p:ph type="body" idx="1"/>
          </p:nvPr>
        </p:nvSpPr>
        <p:spPr>
          <a:xfrm>
            <a:off x="381000" y="685800"/>
            <a:ext cx="8382000" cy="5486400"/>
          </a:xfrm>
        </p:spPr>
        <p:txBody>
          <a:bodyPr/>
          <a:lstStyle/>
          <a:p>
            <a:r>
              <a:rPr lang="en-US" dirty="0"/>
              <a:t>What is the relationship between</a:t>
            </a:r>
            <a:r>
              <a:rPr lang="en-US" dirty="0" smtClean="0"/>
              <a:t> the magnetic </a:t>
            </a:r>
            <a:r>
              <a:rPr lang="en-US" dirty="0"/>
              <a:t>field strength and the current?</a:t>
            </a:r>
          </a:p>
          <a:p>
            <a:pPr lvl="1"/>
            <a:r>
              <a:rPr lang="en-US" dirty="0"/>
              <a:t>Does this work in all cases?</a:t>
            </a:r>
          </a:p>
          <a:p>
            <a:pPr lvl="2"/>
            <a:r>
              <a:rPr lang="en-US" dirty="0"/>
              <a:t>Nope!  </a:t>
            </a:r>
          </a:p>
          <a:p>
            <a:pPr lvl="2"/>
            <a:r>
              <a:rPr lang="en-US" dirty="0"/>
              <a:t>OK, then when?</a:t>
            </a:r>
          </a:p>
          <a:p>
            <a:pPr lvl="2"/>
            <a:r>
              <a:rPr lang="en-US" dirty="0"/>
              <a:t>Only valid for a long straight wire</a:t>
            </a:r>
          </a:p>
          <a:p>
            <a:r>
              <a:rPr lang="en-US" dirty="0"/>
              <a:t>Then what would be the more generalized relationship between the current and the magnetic field for any </a:t>
            </a:r>
            <a:r>
              <a:rPr lang="en-US" dirty="0" smtClean="0"/>
              <a:t>shapes </a:t>
            </a:r>
            <a:r>
              <a:rPr lang="en-US" dirty="0"/>
              <a:t>of the wire?</a:t>
            </a:r>
          </a:p>
          <a:p>
            <a:pPr lvl="1"/>
            <a:r>
              <a:rPr lang="en-US" dirty="0"/>
              <a:t>French scientist André Marie </a:t>
            </a:r>
            <a:r>
              <a:rPr lang="en-US" dirty="0" err="1"/>
              <a:t>Ampére</a:t>
            </a:r>
            <a:r>
              <a:rPr lang="en-US" dirty="0"/>
              <a:t> proposed such a relationship soon after </a:t>
            </a:r>
            <a:r>
              <a:rPr lang="en-US" dirty="0" err="1"/>
              <a:t>Oersted’s</a:t>
            </a:r>
            <a:r>
              <a:rPr lang="en-US" dirty="0"/>
              <a:t> discovery</a:t>
            </a:r>
          </a:p>
        </p:txBody>
      </p:sp>
      <p:graphicFrame>
        <p:nvGraphicFramePr>
          <p:cNvPr id="391175"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7423"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1176" name="Object 8"/>
          <p:cNvGraphicFramePr>
            <a:graphicFrameLocks noChangeAspect="1"/>
          </p:cNvGraphicFramePr>
          <p:nvPr/>
        </p:nvGraphicFramePr>
        <p:xfrm>
          <a:off x="4967288" y="1254125"/>
          <a:ext cx="1052512" cy="727075"/>
        </p:xfrm>
        <a:graphic>
          <a:graphicData uri="http://schemas.openxmlformats.org/presentationml/2006/ole">
            <mc:AlternateContent xmlns:mc="http://schemas.openxmlformats.org/markup-compatibility/2006">
              <mc:Choice xmlns:v="urn:schemas-microsoft-com:vml" Requires="v">
                <p:oleObj spid="_x0000_s257424" name="Equation" r:id="rId8" imgW="533160" imgH="368280" progId="Equation.DSMT4">
                  <p:embed/>
                </p:oleObj>
              </mc:Choice>
              <mc:Fallback>
                <p:oleObj name="Equation" r:id="rId8" imgW="533160" imgH="368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67288" y="1254125"/>
                        <a:ext cx="1052512" cy="727075"/>
                      </a:xfrm>
                      <a:prstGeom prst="rect">
                        <a:avLst/>
                      </a:prstGeom>
                      <a:solidFill>
                        <a:srgbClr val="99FFCC"/>
                      </a:solidFill>
                      <a:ln w="28575">
                        <a:solidFill>
                          <a:srgbClr val="CC0000"/>
                        </a:solidFill>
                        <a:miter lim="800000"/>
                        <a:headEnd/>
                        <a:tailEnd/>
                      </a:ln>
                    </p:spPr>
                  </p:pic>
                </p:oleObj>
              </mc:Fallback>
            </mc:AlternateContent>
          </a:graphicData>
        </a:graphic>
      </p:graphicFrame>
    </p:spTree>
    <p:extLst>
      <p:ext uri="{BB962C8B-B14F-4D97-AF65-F5344CB8AC3E}">
        <p14:creationId xmlns:p14="http://schemas.microsoft.com/office/powerpoint/2010/main" val="109637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1174">
                                            <p:txEl>
                                              <p:pRg st="0" end="0"/>
                                            </p:txEl>
                                          </p:spTgt>
                                        </p:tgtEl>
                                        <p:attrNameLst>
                                          <p:attrName>style.visibility</p:attrName>
                                        </p:attrNameLst>
                                      </p:cBhvr>
                                      <p:to>
                                        <p:strVal val="visible"/>
                                      </p:to>
                                    </p:set>
                                    <p:animEffect transition="in" filter="wipe(left)">
                                      <p:cBhvr>
                                        <p:cTn id="7" dur="500"/>
                                        <p:tgtEl>
                                          <p:spTgt spid="3911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91176"/>
                                        </p:tgtEl>
                                        <p:attrNameLst>
                                          <p:attrName>style.visibility</p:attrName>
                                        </p:attrNameLst>
                                      </p:cBhvr>
                                      <p:to>
                                        <p:strVal val="visible"/>
                                      </p:to>
                                    </p:set>
                                    <p:animEffect transition="in" filter="wipe(left)">
                                      <p:cBhvr>
                                        <p:cTn id="12" dur="500"/>
                                        <p:tgtEl>
                                          <p:spTgt spid="39117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91174">
                                            <p:txEl>
                                              <p:pRg st="1" end="1"/>
                                            </p:txEl>
                                          </p:spTgt>
                                        </p:tgtEl>
                                        <p:attrNameLst>
                                          <p:attrName>style.visibility</p:attrName>
                                        </p:attrNameLst>
                                      </p:cBhvr>
                                      <p:to>
                                        <p:strVal val="visible"/>
                                      </p:to>
                                    </p:set>
                                    <p:animEffect transition="in" filter="wipe(left)">
                                      <p:cBhvr>
                                        <p:cTn id="17" dur="500"/>
                                        <p:tgtEl>
                                          <p:spTgt spid="39117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91174">
                                            <p:txEl>
                                              <p:pRg st="2" end="2"/>
                                            </p:txEl>
                                          </p:spTgt>
                                        </p:tgtEl>
                                        <p:attrNameLst>
                                          <p:attrName>style.visibility</p:attrName>
                                        </p:attrNameLst>
                                      </p:cBhvr>
                                      <p:to>
                                        <p:strVal val="visible"/>
                                      </p:to>
                                    </p:set>
                                    <p:animEffect transition="in" filter="wipe(left)">
                                      <p:cBhvr>
                                        <p:cTn id="22" dur="500"/>
                                        <p:tgtEl>
                                          <p:spTgt spid="39117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91174">
                                            <p:txEl>
                                              <p:pRg st="3" end="3"/>
                                            </p:txEl>
                                          </p:spTgt>
                                        </p:tgtEl>
                                        <p:attrNameLst>
                                          <p:attrName>style.visibility</p:attrName>
                                        </p:attrNameLst>
                                      </p:cBhvr>
                                      <p:to>
                                        <p:strVal val="visible"/>
                                      </p:to>
                                    </p:set>
                                    <p:animEffect transition="in" filter="wipe(left)">
                                      <p:cBhvr>
                                        <p:cTn id="27" dur="500"/>
                                        <p:tgtEl>
                                          <p:spTgt spid="39117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91174">
                                            <p:txEl>
                                              <p:pRg st="4" end="4"/>
                                            </p:txEl>
                                          </p:spTgt>
                                        </p:tgtEl>
                                        <p:attrNameLst>
                                          <p:attrName>style.visibility</p:attrName>
                                        </p:attrNameLst>
                                      </p:cBhvr>
                                      <p:to>
                                        <p:strVal val="visible"/>
                                      </p:to>
                                    </p:set>
                                    <p:animEffect transition="in" filter="wipe(left)">
                                      <p:cBhvr>
                                        <p:cTn id="32" dur="500"/>
                                        <p:tgtEl>
                                          <p:spTgt spid="39117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91174">
                                            <p:txEl>
                                              <p:pRg st="5" end="5"/>
                                            </p:txEl>
                                          </p:spTgt>
                                        </p:tgtEl>
                                        <p:attrNameLst>
                                          <p:attrName>style.visibility</p:attrName>
                                        </p:attrNameLst>
                                      </p:cBhvr>
                                      <p:to>
                                        <p:strVal val="visible"/>
                                      </p:to>
                                    </p:set>
                                    <p:animEffect transition="in" filter="wipe(left)">
                                      <p:cBhvr>
                                        <p:cTn id="37" dur="500"/>
                                        <p:tgtEl>
                                          <p:spTgt spid="39117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91174">
                                            <p:txEl>
                                              <p:pRg st="6" end="6"/>
                                            </p:txEl>
                                          </p:spTgt>
                                        </p:tgtEl>
                                        <p:attrNameLst>
                                          <p:attrName>style.visibility</p:attrName>
                                        </p:attrNameLst>
                                      </p:cBhvr>
                                      <p:to>
                                        <p:strVal val="visible"/>
                                      </p:to>
                                    </p:set>
                                    <p:animEffect transition="in" filter="wipe(left)">
                                      <p:cBhvr>
                                        <p:cTn id="42" dur="500"/>
                                        <p:tgtEl>
                                          <p:spTgt spid="39117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117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Monday, Nov. 13, 2017</a:t>
            </a:r>
            <a:endParaRPr lang="en-US"/>
          </a:p>
        </p:txBody>
      </p:sp>
      <p:sp>
        <p:nvSpPr>
          <p:cNvPr id="16" name="Footer Placeholder 4"/>
          <p:cNvSpPr>
            <a:spLocks noGrp="1"/>
          </p:cNvSpPr>
          <p:nvPr>
            <p:ph type="ftr" sz="quarter" idx="11"/>
          </p:nvPr>
        </p:nvSpPr>
        <p:spPr/>
        <p:txBody>
          <a:bodyPr/>
          <a:lstStyle/>
          <a:p>
            <a:r>
              <a:rPr lang="mr-IN" smtClean="0"/>
              <a:t>PHYS 1444-002, Fall 2017                     Dr. Jaehoon Yu</a:t>
            </a:r>
            <a:endParaRPr lang="en-US"/>
          </a:p>
        </p:txBody>
      </p:sp>
      <p:sp>
        <p:nvSpPr>
          <p:cNvPr id="17" name="Slide Number Placeholder 5"/>
          <p:cNvSpPr>
            <a:spLocks noGrp="1"/>
          </p:cNvSpPr>
          <p:nvPr>
            <p:ph type="sldNum" sz="quarter" idx="12"/>
          </p:nvPr>
        </p:nvSpPr>
        <p:spPr/>
        <p:txBody>
          <a:bodyPr/>
          <a:lstStyle/>
          <a:p>
            <a:fld id="{2B316B03-D141-394E-9707-698C4CCDA9DA}" type="slidenum">
              <a:rPr lang="en-US"/>
              <a:pPr/>
              <a:t>12</a:t>
            </a:fld>
            <a:endParaRPr lang="en-US"/>
          </a:p>
        </p:txBody>
      </p:sp>
      <p:sp>
        <p:nvSpPr>
          <p:cNvPr id="392194"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2195"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8444"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2196"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8445"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219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8446"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2198" name="Rectangle 6"/>
          <p:cNvSpPr>
            <a:spLocks noGrp="1" noChangeArrowheads="1"/>
          </p:cNvSpPr>
          <p:nvPr>
            <p:ph type="body" idx="1"/>
          </p:nvPr>
        </p:nvSpPr>
        <p:spPr>
          <a:xfrm>
            <a:off x="304800" y="2590800"/>
            <a:ext cx="8153400" cy="3886200"/>
          </a:xfrm>
        </p:spPr>
        <p:txBody>
          <a:bodyPr/>
          <a:lstStyle/>
          <a:p>
            <a:pPr lvl="1"/>
            <a:r>
              <a:rPr lang="en-US" dirty="0"/>
              <a:t>The sum of all the products of the length of each segment and the component of B parallel to that segment is equal to</a:t>
            </a:r>
            <a:r>
              <a:rPr lang="en-US" dirty="0" smtClean="0"/>
              <a:t> </a:t>
            </a:r>
            <a:r>
              <a:rPr lang="en-US" dirty="0" smtClean="0">
                <a:latin typeface="Symbol" charset="2"/>
              </a:rPr>
              <a:t>μ</a:t>
            </a:r>
            <a:r>
              <a:rPr lang="en-US" baseline="-25000" dirty="0" smtClean="0"/>
              <a:t>0</a:t>
            </a:r>
            <a:r>
              <a:rPr lang="en-US" dirty="0" smtClean="0"/>
              <a:t> </a:t>
            </a:r>
            <a:r>
              <a:rPr lang="en-US" dirty="0"/>
              <a:t>times the net current </a:t>
            </a:r>
            <a:r>
              <a:rPr lang="en-US" dirty="0" err="1">
                <a:latin typeface="Monotype Corsiva" charset="0"/>
              </a:rPr>
              <a:t>I</a:t>
            </a:r>
            <a:r>
              <a:rPr lang="en-US" baseline="-25000" dirty="0" err="1"/>
              <a:t>encl</a:t>
            </a:r>
            <a:r>
              <a:rPr lang="en-US" baseline="-25000" dirty="0"/>
              <a:t> </a:t>
            </a:r>
            <a:r>
              <a:rPr lang="en-US" dirty="0"/>
              <a:t>that passes through the surface enclosed by the path</a:t>
            </a:r>
          </a:p>
          <a:p>
            <a:pPr lvl="1"/>
            <a:r>
              <a:rPr lang="en-US" dirty="0"/>
              <a:t> </a:t>
            </a:r>
          </a:p>
          <a:p>
            <a:pPr lvl="1"/>
            <a:r>
              <a:rPr lang="en-US" dirty="0"/>
              <a:t>In the limit</a:t>
            </a:r>
            <a:r>
              <a:rPr lang="en-US" dirty="0" smtClean="0"/>
              <a:t> </a:t>
            </a:r>
            <a:r>
              <a:rPr lang="en-US" dirty="0" err="1" smtClean="0">
                <a:latin typeface="Symbol" charset="2"/>
              </a:rPr>
              <a:t>Δ</a:t>
            </a:r>
            <a:r>
              <a:rPr lang="en-US" dirty="0" err="1" smtClean="0">
                <a:latin typeface="Monotype Corsiva" charset="0"/>
              </a:rPr>
              <a:t>l</a:t>
            </a:r>
            <a:r>
              <a:rPr lang="en-US" dirty="0" smtClean="0"/>
              <a:t> </a:t>
            </a:r>
            <a:r>
              <a:rPr lang="en-US" dirty="0">
                <a:sym typeface="Wingdings" charset="2"/>
              </a:rPr>
              <a:t>0, this relation becomes</a:t>
            </a:r>
          </a:p>
          <a:p>
            <a:pPr lvl="1"/>
            <a:r>
              <a:rPr lang="en-US" dirty="0">
                <a:sym typeface="Wingdings" charset="2"/>
              </a:rPr>
              <a:t> </a:t>
            </a:r>
          </a:p>
        </p:txBody>
      </p:sp>
      <p:graphicFrame>
        <p:nvGraphicFramePr>
          <p:cNvPr id="392199"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8447"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392200" name="Picture 8" descr="FG28_006"/>
          <p:cNvPicPr>
            <a:picLocks noChangeAspect="1" noChangeArrowheads="1"/>
          </p:cNvPicPr>
          <p:nvPr/>
        </p:nvPicPr>
        <p:blipFill>
          <a:blip r:embed="rId8"/>
          <a:srcRect/>
          <a:stretch>
            <a:fillRect/>
          </a:stretch>
        </p:blipFill>
        <p:spPr bwMode="auto">
          <a:xfrm>
            <a:off x="6553200" y="304800"/>
            <a:ext cx="3048000" cy="2286000"/>
          </a:xfrm>
          <a:prstGeom prst="rect">
            <a:avLst/>
          </a:prstGeom>
          <a:noFill/>
        </p:spPr>
      </p:pic>
      <p:graphicFrame>
        <p:nvGraphicFramePr>
          <p:cNvPr id="392201" name="Object 9"/>
          <p:cNvGraphicFramePr>
            <a:graphicFrameLocks noChangeAspect="1"/>
          </p:cNvGraphicFramePr>
          <p:nvPr/>
        </p:nvGraphicFramePr>
        <p:xfrm>
          <a:off x="1295400" y="4343400"/>
          <a:ext cx="2197100" cy="569913"/>
        </p:xfrm>
        <a:graphic>
          <a:graphicData uri="http://schemas.openxmlformats.org/presentationml/2006/ole">
            <mc:AlternateContent xmlns:mc="http://schemas.openxmlformats.org/markup-compatibility/2006">
              <mc:Choice xmlns:v="urn:schemas-microsoft-com:vml" Requires="v">
                <p:oleObj spid="_x0000_s258448" name="Equation" r:id="rId9" imgW="977760" imgH="253800" progId="Equation.DSMT4">
                  <p:embed/>
                </p:oleObj>
              </mc:Choice>
              <mc:Fallback>
                <p:oleObj name="Equation" r:id="rId9" imgW="977760" imgH="253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4343400"/>
                        <a:ext cx="2197100" cy="569913"/>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92203" name="AutoShape 11"/>
          <p:cNvSpPr>
            <a:spLocks noChangeArrowheads="1"/>
          </p:cNvSpPr>
          <p:nvPr/>
        </p:nvSpPr>
        <p:spPr bwMode="auto">
          <a:xfrm flipH="1">
            <a:off x="3733800" y="5486400"/>
            <a:ext cx="1981200" cy="730250"/>
          </a:xfrm>
          <a:prstGeom prst="rightArrow">
            <a:avLst>
              <a:gd name="adj1" fmla="val 50000"/>
              <a:gd name="adj2" fmla="val 67826"/>
            </a:avLst>
          </a:prstGeom>
          <a:solidFill>
            <a:srgbClr val="FFFF66"/>
          </a:solidFill>
          <a:ln w="28575">
            <a:solidFill>
              <a:srgbClr val="CC0000"/>
            </a:solidFill>
            <a:miter lim="800000"/>
            <a:headEnd/>
            <a:tailEnd/>
          </a:ln>
          <a:effectLst/>
        </p:spPr>
        <p:txBody>
          <a:bodyPr anchor="ctr">
            <a:prstTxWarp prst="textNoShape">
              <a:avLst/>
            </a:prstTxWarp>
            <a:spAutoFit/>
          </a:bodyPr>
          <a:lstStyle/>
          <a:p>
            <a:pPr algn="ctr"/>
            <a:r>
              <a:rPr lang="en-US" sz="2000" b="1">
                <a:solidFill>
                  <a:srgbClr val="CC0000"/>
                </a:solidFill>
                <a:latin typeface="Arial Narrow" charset="0"/>
              </a:rPr>
              <a:t>Ampére’s Law</a:t>
            </a:r>
            <a:endParaRPr lang="en-US" sz="2000" b="1" baseline="-25000">
              <a:solidFill>
                <a:srgbClr val="CC0000"/>
              </a:solidFill>
              <a:latin typeface="Arial Narrow" charset="0"/>
            </a:endParaRPr>
          </a:p>
        </p:txBody>
      </p:sp>
      <p:sp>
        <p:nvSpPr>
          <p:cNvPr id="392204" name="Rectangle 12"/>
          <p:cNvSpPr>
            <a:spLocks noChangeArrowheads="1"/>
          </p:cNvSpPr>
          <p:nvPr/>
        </p:nvSpPr>
        <p:spPr bwMode="auto">
          <a:xfrm>
            <a:off x="381000" y="685800"/>
            <a:ext cx="68580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consider an arbitrary closed path around the current as shown in the figure.</a:t>
            </a:r>
          </a:p>
          <a:p>
            <a:pPr marL="742950" lvl="1" indent="-285750">
              <a:spcBef>
                <a:spcPct val="20000"/>
              </a:spcBef>
              <a:buFontTx/>
              <a:buChar char="–"/>
            </a:pPr>
            <a:r>
              <a:rPr lang="en-US" sz="2800" dirty="0">
                <a:solidFill>
                  <a:srgbClr val="660066"/>
                </a:solidFill>
                <a:latin typeface="Arial Narrow" charset="0"/>
                <a:ea typeface="ＭＳ Ｐゴシック" charset="-128"/>
              </a:rPr>
              <a:t>Let’s split this path </a:t>
            </a:r>
            <a:r>
              <a:rPr lang="en-US" sz="2800" dirty="0" smtClean="0">
                <a:solidFill>
                  <a:srgbClr val="660066"/>
                </a:solidFill>
                <a:latin typeface="Arial Narrow" charset="0"/>
                <a:ea typeface="ＭＳ Ｐゴシック" charset="-128"/>
              </a:rPr>
              <a:t>in small </a:t>
            </a:r>
            <a:r>
              <a:rPr lang="en-US" sz="2800" dirty="0">
                <a:solidFill>
                  <a:srgbClr val="660066"/>
                </a:solidFill>
                <a:latin typeface="Arial Narrow" charset="0"/>
                <a:ea typeface="ＭＳ Ｐゴシック" charset="-128"/>
              </a:rPr>
              <a:t>segments each of</a:t>
            </a:r>
            <a:r>
              <a:rPr lang="en-US" sz="2800" dirty="0" smtClean="0">
                <a:solidFill>
                  <a:srgbClr val="660066"/>
                </a:solidFill>
                <a:latin typeface="Arial Narrow" charset="0"/>
                <a:ea typeface="ＭＳ Ｐゴシック" charset="-128"/>
              </a:rPr>
              <a:t> </a:t>
            </a:r>
            <a:r>
              <a:rPr lang="en-US" sz="2800" dirty="0" err="1" smtClean="0">
                <a:solidFill>
                  <a:srgbClr val="660066"/>
                </a:solidFill>
                <a:latin typeface="Symbol" charset="2"/>
                <a:ea typeface="ＭＳ Ｐゴシック" charset="-128"/>
              </a:rPr>
              <a:t>Δ</a:t>
            </a:r>
            <a:r>
              <a:rPr lang="en-US" sz="2800" dirty="0" err="1" smtClean="0">
                <a:solidFill>
                  <a:srgbClr val="660066"/>
                </a:solidFill>
                <a:latin typeface="Monotype Corsiva" charset="0"/>
                <a:ea typeface="ＭＳ Ｐゴシック" charset="-128"/>
              </a:rPr>
              <a:t>l</a:t>
            </a:r>
            <a:r>
              <a:rPr lang="en-US" sz="2800" dirty="0" smtClean="0">
                <a:solidFill>
                  <a:srgbClr val="660066"/>
                </a:solidFill>
                <a:latin typeface="Arial Narrow" charset="0"/>
                <a:ea typeface="ＭＳ Ｐゴシック" charset="-128"/>
              </a:rPr>
              <a:t> </a:t>
            </a:r>
            <a:r>
              <a:rPr lang="en-US" sz="2800" dirty="0">
                <a:solidFill>
                  <a:srgbClr val="660066"/>
                </a:solidFill>
                <a:latin typeface="Arial Narrow" charset="0"/>
                <a:ea typeface="ＭＳ Ｐゴシック" charset="-128"/>
              </a:rPr>
              <a:t>long.</a:t>
            </a:r>
          </a:p>
        </p:txBody>
      </p:sp>
      <p:sp>
        <p:nvSpPr>
          <p:cNvPr id="392205" name="Text Box 13"/>
          <p:cNvSpPr txBox="1">
            <a:spLocks noChangeArrowheads="1"/>
          </p:cNvSpPr>
          <p:nvPr/>
        </p:nvSpPr>
        <p:spPr bwMode="auto">
          <a:xfrm>
            <a:off x="5943600" y="5486400"/>
            <a:ext cx="2767013" cy="641350"/>
          </a:xfrm>
          <a:prstGeom prst="rect">
            <a:avLst/>
          </a:prstGeom>
          <a:solidFill>
            <a:srgbClr val="FFFF66"/>
          </a:solidFill>
          <a:ln w="9525">
            <a:noFill/>
            <a:miter lim="800000"/>
            <a:headEnd/>
            <a:tailEnd/>
          </a:ln>
          <a:effectLst/>
        </p:spPr>
        <p:txBody>
          <a:bodyPr>
            <a:prstTxWarp prst="textNoShape">
              <a:avLst/>
            </a:prstTxWarp>
            <a:spAutoFit/>
          </a:bodyPr>
          <a:lstStyle/>
          <a:p>
            <a:r>
              <a:rPr lang="en-US" sz="1800" dirty="0">
                <a:solidFill>
                  <a:srgbClr val="CC0000"/>
                </a:solidFill>
                <a:latin typeface="Arial Narrow" charset="0"/>
              </a:rPr>
              <a:t>Looks very similar to a law in the electricity.  Which law is it?</a:t>
            </a:r>
          </a:p>
        </p:txBody>
      </p:sp>
      <p:sp>
        <p:nvSpPr>
          <p:cNvPr id="392206" name="Text Box 14"/>
          <p:cNvSpPr txBox="1">
            <a:spLocks noChangeArrowheads="1"/>
          </p:cNvSpPr>
          <p:nvPr/>
        </p:nvSpPr>
        <p:spPr bwMode="auto">
          <a:xfrm>
            <a:off x="6019800" y="6248400"/>
            <a:ext cx="1295400" cy="404812"/>
          </a:xfrm>
          <a:prstGeom prst="rect">
            <a:avLst/>
          </a:prstGeom>
          <a:solidFill>
            <a:srgbClr val="FFFF66"/>
          </a:solidFill>
          <a:ln w="38100">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Gauss’ Law</a:t>
            </a:r>
          </a:p>
        </p:txBody>
      </p:sp>
      <p:pic>
        <p:nvPicPr>
          <p:cNvPr id="2" name="Picture 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00978" y="5363835"/>
            <a:ext cx="2304222" cy="679450"/>
          </a:xfrm>
          <a:prstGeom prst="rect">
            <a:avLst/>
          </a:prstGeom>
          <a:ln w="38100">
            <a:solidFill>
              <a:srgbClr val="C00000"/>
            </a:solidFill>
          </a:ln>
        </p:spPr>
      </p:pic>
    </p:spTree>
    <p:extLst>
      <p:ext uri="{BB962C8B-B14F-4D97-AF65-F5344CB8AC3E}">
        <p14:creationId xmlns:p14="http://schemas.microsoft.com/office/powerpoint/2010/main" val="134392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2204">
                                            <p:txEl>
                                              <p:pRg st="0" end="0"/>
                                            </p:txEl>
                                          </p:spTgt>
                                        </p:tgtEl>
                                        <p:attrNameLst>
                                          <p:attrName>style.visibility</p:attrName>
                                        </p:attrNameLst>
                                      </p:cBhvr>
                                      <p:to>
                                        <p:strVal val="visible"/>
                                      </p:to>
                                    </p:set>
                                    <p:animEffect transition="in" filter="wipe(left)">
                                      <p:cBhvr>
                                        <p:cTn id="7" dur="500"/>
                                        <p:tgtEl>
                                          <p:spTgt spid="39220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nodeType="clickEffect">
                                  <p:stCondLst>
                                    <p:cond delay="0"/>
                                  </p:stCondLst>
                                  <p:childTnLst>
                                    <p:set>
                                      <p:cBhvr>
                                        <p:cTn id="11" dur="1" fill="hold">
                                          <p:stCondLst>
                                            <p:cond delay="0"/>
                                          </p:stCondLst>
                                        </p:cTn>
                                        <p:tgtEl>
                                          <p:spTgt spid="392200"/>
                                        </p:tgtEl>
                                        <p:attrNameLst>
                                          <p:attrName>style.visibility</p:attrName>
                                        </p:attrNameLst>
                                      </p:cBhvr>
                                      <p:to>
                                        <p:strVal val="visible"/>
                                      </p:to>
                                    </p:set>
                                    <p:animEffect transition="in" filter="fade">
                                      <p:cBhvr>
                                        <p:cTn id="12" dur="800" decel="100000"/>
                                        <p:tgtEl>
                                          <p:spTgt spid="392200"/>
                                        </p:tgtEl>
                                      </p:cBhvr>
                                    </p:animEffect>
                                    <p:anim calcmode="lin" valueType="num">
                                      <p:cBhvr>
                                        <p:cTn id="13" dur="800" decel="100000" fill="hold"/>
                                        <p:tgtEl>
                                          <p:spTgt spid="392200"/>
                                        </p:tgtEl>
                                        <p:attrNameLst>
                                          <p:attrName>style.rotation</p:attrName>
                                        </p:attrNameLst>
                                      </p:cBhvr>
                                      <p:tavLst>
                                        <p:tav tm="0">
                                          <p:val>
                                            <p:fltVal val="-90"/>
                                          </p:val>
                                        </p:tav>
                                        <p:tav tm="100000">
                                          <p:val>
                                            <p:fltVal val="0"/>
                                          </p:val>
                                        </p:tav>
                                      </p:tavLst>
                                    </p:anim>
                                    <p:anim calcmode="lin" valueType="num">
                                      <p:cBhvr>
                                        <p:cTn id="14" dur="800" decel="100000" fill="hold"/>
                                        <p:tgtEl>
                                          <p:spTgt spid="392200"/>
                                        </p:tgtEl>
                                        <p:attrNameLst>
                                          <p:attrName>ppt_x</p:attrName>
                                        </p:attrNameLst>
                                      </p:cBhvr>
                                      <p:tavLst>
                                        <p:tav tm="0">
                                          <p:val>
                                            <p:strVal val="#ppt_x+0.4"/>
                                          </p:val>
                                        </p:tav>
                                        <p:tav tm="100000">
                                          <p:val>
                                            <p:strVal val="#ppt_x-0.05"/>
                                          </p:val>
                                        </p:tav>
                                      </p:tavLst>
                                    </p:anim>
                                    <p:anim calcmode="lin" valueType="num">
                                      <p:cBhvr>
                                        <p:cTn id="15" dur="800" decel="100000" fill="hold"/>
                                        <p:tgtEl>
                                          <p:spTgt spid="392200"/>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392200"/>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392200"/>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92204">
                                            <p:txEl>
                                              <p:pRg st="1" end="1"/>
                                            </p:txEl>
                                          </p:spTgt>
                                        </p:tgtEl>
                                        <p:attrNameLst>
                                          <p:attrName>style.visibility</p:attrName>
                                        </p:attrNameLst>
                                      </p:cBhvr>
                                      <p:to>
                                        <p:strVal val="visible"/>
                                      </p:to>
                                    </p:set>
                                    <p:animEffect transition="in" filter="wipe(left)">
                                      <p:cBhvr>
                                        <p:cTn id="22" dur="500"/>
                                        <p:tgtEl>
                                          <p:spTgt spid="39220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92198">
                                            <p:txEl>
                                              <p:pRg st="0" end="0"/>
                                            </p:txEl>
                                          </p:spTgt>
                                        </p:tgtEl>
                                        <p:attrNameLst>
                                          <p:attrName>style.visibility</p:attrName>
                                        </p:attrNameLst>
                                      </p:cBhvr>
                                      <p:to>
                                        <p:strVal val="visible"/>
                                      </p:to>
                                    </p:set>
                                    <p:animEffect transition="in" filter="wipe(left)">
                                      <p:cBhvr>
                                        <p:cTn id="27" dur="500"/>
                                        <p:tgtEl>
                                          <p:spTgt spid="39219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92198">
                                            <p:txEl>
                                              <p:pRg st="1" end="1"/>
                                            </p:txEl>
                                          </p:spTgt>
                                        </p:tgtEl>
                                        <p:attrNameLst>
                                          <p:attrName>style.visibility</p:attrName>
                                        </p:attrNameLst>
                                      </p:cBhvr>
                                      <p:to>
                                        <p:strVal val="visible"/>
                                      </p:to>
                                    </p:set>
                                    <p:animEffect transition="in" filter="wipe(left)">
                                      <p:cBhvr>
                                        <p:cTn id="32" dur="500"/>
                                        <p:tgtEl>
                                          <p:spTgt spid="392198">
                                            <p:txEl>
                                              <p:pRg st="1" end="1"/>
                                            </p:txEl>
                                          </p:spTgt>
                                        </p:tgtEl>
                                      </p:cBhvr>
                                    </p:animEffect>
                                  </p:childTnLst>
                                </p:cTn>
                              </p:par>
                              <p:par>
                                <p:cTn id="33" presetID="22" presetClass="entr" presetSubtype="8" fill="hold" nodeType="withEffect">
                                  <p:stCondLst>
                                    <p:cond delay="0"/>
                                  </p:stCondLst>
                                  <p:iterate type="wd">
                                    <p:tmPct val="10000"/>
                                  </p:iterate>
                                  <p:childTnLst>
                                    <p:set>
                                      <p:cBhvr>
                                        <p:cTn id="34" dur="1" fill="hold">
                                          <p:stCondLst>
                                            <p:cond delay="0"/>
                                          </p:stCondLst>
                                        </p:cTn>
                                        <p:tgtEl>
                                          <p:spTgt spid="392201"/>
                                        </p:tgtEl>
                                        <p:attrNameLst>
                                          <p:attrName>style.visibility</p:attrName>
                                        </p:attrNameLst>
                                      </p:cBhvr>
                                      <p:to>
                                        <p:strVal val="visible"/>
                                      </p:to>
                                    </p:set>
                                    <p:animEffect transition="in" filter="wipe(left)">
                                      <p:cBhvr>
                                        <p:cTn id="35" dur="500"/>
                                        <p:tgtEl>
                                          <p:spTgt spid="392201"/>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392198">
                                            <p:txEl>
                                              <p:pRg st="2" end="2"/>
                                            </p:txEl>
                                          </p:spTgt>
                                        </p:tgtEl>
                                        <p:attrNameLst>
                                          <p:attrName>style.visibility</p:attrName>
                                        </p:attrNameLst>
                                      </p:cBhvr>
                                      <p:to>
                                        <p:strVal val="visible"/>
                                      </p:to>
                                    </p:set>
                                    <p:animEffect transition="in" filter="wipe(left)">
                                      <p:cBhvr>
                                        <p:cTn id="40" dur="500"/>
                                        <p:tgtEl>
                                          <p:spTgt spid="392198">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iterate type="wd">
                                    <p:tmPct val="10000"/>
                                  </p:iterate>
                                  <p:childTnLst>
                                    <p:set>
                                      <p:cBhvr>
                                        <p:cTn id="44" dur="1" fill="hold">
                                          <p:stCondLst>
                                            <p:cond delay="0"/>
                                          </p:stCondLst>
                                        </p:cTn>
                                        <p:tgtEl>
                                          <p:spTgt spid="392198">
                                            <p:txEl>
                                              <p:pRg st="3" end="3"/>
                                            </p:txEl>
                                          </p:spTgt>
                                        </p:tgtEl>
                                        <p:attrNameLst>
                                          <p:attrName>style.visibility</p:attrName>
                                        </p:attrNameLst>
                                      </p:cBhvr>
                                      <p:to>
                                        <p:strVal val="visible"/>
                                      </p:to>
                                    </p:set>
                                    <p:animEffect transition="in" filter="wipe(left)">
                                      <p:cBhvr>
                                        <p:cTn id="45" dur="500"/>
                                        <p:tgtEl>
                                          <p:spTgt spid="392198">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wipe(left)">
                                      <p:cBhvr>
                                        <p:cTn id="50" dur="500"/>
                                        <p:tgtEl>
                                          <p:spTgt spid="2"/>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iterate type="wd">
                                    <p:tmPct val="10000"/>
                                  </p:iterate>
                                  <p:childTnLst>
                                    <p:set>
                                      <p:cBhvr>
                                        <p:cTn id="54" dur="1" fill="hold">
                                          <p:stCondLst>
                                            <p:cond delay="0"/>
                                          </p:stCondLst>
                                        </p:cTn>
                                        <p:tgtEl>
                                          <p:spTgt spid="392203"/>
                                        </p:tgtEl>
                                        <p:attrNameLst>
                                          <p:attrName>style.visibility</p:attrName>
                                        </p:attrNameLst>
                                      </p:cBhvr>
                                      <p:to>
                                        <p:strVal val="visible"/>
                                      </p:to>
                                    </p:set>
                                    <p:animEffect transition="in" filter="wipe(right)">
                                      <p:cBhvr>
                                        <p:cTn id="55" dur="500"/>
                                        <p:tgtEl>
                                          <p:spTgt spid="392203"/>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iterate type="wd">
                                    <p:tmPct val="10000"/>
                                  </p:iterate>
                                  <p:childTnLst>
                                    <p:set>
                                      <p:cBhvr>
                                        <p:cTn id="59" dur="1" fill="hold">
                                          <p:stCondLst>
                                            <p:cond delay="0"/>
                                          </p:stCondLst>
                                        </p:cTn>
                                        <p:tgtEl>
                                          <p:spTgt spid="392205"/>
                                        </p:tgtEl>
                                        <p:attrNameLst>
                                          <p:attrName>style.visibility</p:attrName>
                                        </p:attrNameLst>
                                      </p:cBhvr>
                                      <p:to>
                                        <p:strVal val="visible"/>
                                      </p:to>
                                    </p:set>
                                    <p:animEffect transition="in" filter="wipe(left)">
                                      <p:cBhvr>
                                        <p:cTn id="60" dur="500"/>
                                        <p:tgtEl>
                                          <p:spTgt spid="392205"/>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392206"/>
                                        </p:tgtEl>
                                        <p:attrNameLst>
                                          <p:attrName>style.visibility</p:attrName>
                                        </p:attrNameLst>
                                      </p:cBhvr>
                                      <p:to>
                                        <p:strVal val="visible"/>
                                      </p:to>
                                    </p:set>
                                    <p:animEffect transition="in" filter="wipe(left)">
                                      <p:cBhvr>
                                        <p:cTn id="65" dur="500"/>
                                        <p:tgtEl>
                                          <p:spTgt spid="392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198" grpId="0" build="p"/>
      <p:bldP spid="392203" grpId="0" animBg="1"/>
      <p:bldP spid="392204" grpId="0" build="p"/>
      <p:bldP spid="392205" grpId="0" animBg="1"/>
      <p:bldP spid="39220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Monday, Nov. 13, 2017</a:t>
            </a:r>
            <a:endParaRPr lang="en-US"/>
          </a:p>
        </p:txBody>
      </p:sp>
      <p:sp>
        <p:nvSpPr>
          <p:cNvPr id="20" name="Footer Placeholder 4"/>
          <p:cNvSpPr>
            <a:spLocks noGrp="1"/>
          </p:cNvSpPr>
          <p:nvPr>
            <p:ph type="ftr" sz="quarter" idx="11"/>
          </p:nvPr>
        </p:nvSpPr>
        <p:spPr/>
        <p:txBody>
          <a:bodyPr/>
          <a:lstStyle/>
          <a:p>
            <a:r>
              <a:rPr lang="mr-IN" smtClean="0"/>
              <a:t>PHYS 1444-002, Fall 2017                     Dr. Jaehoon Yu</a:t>
            </a:r>
            <a:endParaRPr lang="en-US"/>
          </a:p>
        </p:txBody>
      </p:sp>
      <p:sp>
        <p:nvSpPr>
          <p:cNvPr id="21" name="Slide Number Placeholder 5"/>
          <p:cNvSpPr>
            <a:spLocks noGrp="1"/>
          </p:cNvSpPr>
          <p:nvPr>
            <p:ph type="sldNum" sz="quarter" idx="12"/>
          </p:nvPr>
        </p:nvSpPr>
        <p:spPr/>
        <p:txBody>
          <a:bodyPr/>
          <a:lstStyle/>
          <a:p>
            <a:fld id="{41879950-A83E-4641-82AF-32848199E9BE}" type="slidenum">
              <a:rPr lang="en-US"/>
              <a:pPr/>
              <a:t>13</a:t>
            </a:fld>
            <a:endParaRPr lang="en-US"/>
          </a:p>
        </p:txBody>
      </p:sp>
      <p:pic>
        <p:nvPicPr>
          <p:cNvPr id="393218" name="Picture 2" descr="FG28_007"/>
          <p:cNvPicPr>
            <a:picLocks noChangeAspect="1" noChangeArrowheads="1"/>
          </p:cNvPicPr>
          <p:nvPr/>
        </p:nvPicPr>
        <p:blipFill>
          <a:blip r:embed="rId3"/>
          <a:srcRect/>
          <a:stretch>
            <a:fillRect/>
          </a:stretch>
        </p:blipFill>
        <p:spPr bwMode="auto">
          <a:xfrm>
            <a:off x="6705600" y="571500"/>
            <a:ext cx="2743200" cy="2057400"/>
          </a:xfrm>
          <a:prstGeom prst="rect">
            <a:avLst/>
          </a:prstGeom>
          <a:noFill/>
        </p:spPr>
      </p:pic>
      <p:sp>
        <p:nvSpPr>
          <p:cNvPr id="393219" name="Rectangle 3"/>
          <p:cNvSpPr>
            <a:spLocks noGrp="1" noChangeArrowheads="1"/>
          </p:cNvSpPr>
          <p:nvPr>
            <p:ph type="title"/>
          </p:nvPr>
        </p:nvSpPr>
        <p:spPr>
          <a:xfrm>
            <a:off x="0" y="152400"/>
            <a:ext cx="9144000" cy="609600"/>
          </a:xfrm>
        </p:spPr>
        <p:txBody>
          <a:bodyPr/>
          <a:lstStyle/>
          <a:p>
            <a:r>
              <a:rPr lang="en-US" dirty="0"/>
              <a:t>Verification of </a:t>
            </a:r>
            <a:r>
              <a:rPr lang="en-US" dirty="0" err="1"/>
              <a:t>Ampére’s</a:t>
            </a:r>
            <a:r>
              <a:rPr lang="en-US" dirty="0"/>
              <a:t> Law</a:t>
            </a:r>
          </a:p>
        </p:txBody>
      </p:sp>
      <p:graphicFrame>
        <p:nvGraphicFramePr>
          <p:cNvPr id="393220"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9807"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3221"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9808"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3222"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9809"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3223" name="Rectangle 7"/>
          <p:cNvSpPr>
            <a:spLocks noGrp="1" noChangeArrowheads="1"/>
          </p:cNvSpPr>
          <p:nvPr>
            <p:ph type="body" idx="1"/>
          </p:nvPr>
        </p:nvSpPr>
        <p:spPr>
          <a:xfrm>
            <a:off x="381000" y="4724400"/>
            <a:ext cx="8534400" cy="1981200"/>
          </a:xfrm>
          <a:solidFill>
            <a:schemeClr val="bg1"/>
          </a:solidFill>
        </p:spPr>
        <p:txBody>
          <a:bodyPr/>
          <a:lstStyle/>
          <a:p>
            <a:pPr lvl="1"/>
            <a:r>
              <a:rPr lang="en-US" dirty="0"/>
              <a:t>We just verified that Ampere’s law works in a simple case</a:t>
            </a:r>
          </a:p>
          <a:p>
            <a:pPr lvl="1"/>
            <a:r>
              <a:rPr lang="en-US" dirty="0"/>
              <a:t>Experiments verified that it works for other cases too </a:t>
            </a:r>
          </a:p>
          <a:p>
            <a:pPr lvl="1"/>
            <a:r>
              <a:rPr lang="en-US" dirty="0"/>
              <a:t>The </a:t>
            </a:r>
            <a:r>
              <a:rPr lang="en-US" dirty="0" smtClean="0"/>
              <a:t>importance of this formula, </a:t>
            </a:r>
            <a:r>
              <a:rPr lang="en-US" dirty="0"/>
              <a:t>however, is that it provides means to relate magnetic field to current </a:t>
            </a:r>
          </a:p>
        </p:txBody>
      </p:sp>
      <p:graphicFrame>
        <p:nvGraphicFramePr>
          <p:cNvPr id="393224"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9810"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3225" name="Object 9"/>
          <p:cNvGraphicFramePr>
            <a:graphicFrameLocks noChangeAspect="1"/>
          </p:cNvGraphicFramePr>
          <p:nvPr/>
        </p:nvGraphicFramePr>
        <p:xfrm>
          <a:off x="1295400" y="3278188"/>
          <a:ext cx="1198563" cy="455612"/>
        </p:xfrm>
        <a:graphic>
          <a:graphicData uri="http://schemas.openxmlformats.org/presentationml/2006/ole">
            <mc:AlternateContent xmlns:mc="http://schemas.openxmlformats.org/markup-compatibility/2006">
              <mc:Choice xmlns:v="urn:schemas-microsoft-com:vml" Requires="v">
                <p:oleObj spid="_x0000_s259811" name="Equation" r:id="rId9" imgW="533160" imgH="203040" progId="Equation.DSMT4">
                  <p:embed/>
                </p:oleObj>
              </mc:Choice>
              <mc:Fallback>
                <p:oleObj name="Equation" r:id="rId9" imgW="53316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3278188"/>
                        <a:ext cx="1198563"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93226" name="Rectangle 10"/>
          <p:cNvSpPr>
            <a:spLocks noChangeArrowheads="1"/>
          </p:cNvSpPr>
          <p:nvPr/>
        </p:nvSpPr>
        <p:spPr bwMode="auto">
          <a:xfrm>
            <a:off x="381000" y="838200"/>
            <a:ext cx="7086600" cy="2362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find the magnitude of B at a distance </a:t>
            </a:r>
            <a:r>
              <a:rPr lang="en-US" sz="3200" dirty="0" err="1">
                <a:solidFill>
                  <a:schemeClr val="accent2"/>
                </a:solidFill>
                <a:latin typeface="Arial Narrow" charset="0"/>
              </a:rPr>
              <a:t>r</a:t>
            </a:r>
            <a:r>
              <a:rPr lang="en-US" sz="3200" dirty="0">
                <a:solidFill>
                  <a:schemeClr val="accent2"/>
                </a:solidFill>
                <a:latin typeface="Arial Narrow" charset="0"/>
              </a:rPr>
              <a:t> away from a long straight wire </a:t>
            </a:r>
            <a:r>
              <a:rPr lang="en-US" sz="3200" dirty="0" err="1">
                <a:solidFill>
                  <a:schemeClr val="accent2"/>
                </a:solidFill>
                <a:latin typeface="Arial Narrow" charset="0"/>
              </a:rPr>
              <a:t>w</a:t>
            </a:r>
            <a:r>
              <a:rPr lang="en-US" sz="3200" dirty="0">
                <a:solidFill>
                  <a:schemeClr val="accent2"/>
                </a:solidFill>
                <a:latin typeface="Arial Narrow" charset="0"/>
              </a:rPr>
              <a:t>/ current </a:t>
            </a:r>
            <a:r>
              <a:rPr lang="en-US" sz="3200" dirty="0">
                <a:solidFill>
                  <a:schemeClr val="accent2"/>
                </a:solidFill>
                <a:latin typeface="Monotype Corsiva" charset="0"/>
              </a:rPr>
              <a:t>I</a:t>
            </a:r>
          </a:p>
          <a:p>
            <a:pPr marL="742950" lvl="1" indent="-285750">
              <a:spcBef>
                <a:spcPct val="20000"/>
              </a:spcBef>
              <a:buFontTx/>
              <a:buChar char="–"/>
            </a:pPr>
            <a:r>
              <a:rPr lang="en-US" sz="2800" dirty="0">
                <a:solidFill>
                  <a:srgbClr val="660066"/>
                </a:solidFill>
                <a:latin typeface="Arial Narrow" charset="0"/>
                <a:ea typeface="ＭＳ Ｐゴシック" charset="-128"/>
              </a:rPr>
              <a:t>This is a verification of Ampere’s Law</a:t>
            </a:r>
          </a:p>
          <a:p>
            <a:pPr marL="742950" lvl="1" indent="-285750">
              <a:spcBef>
                <a:spcPct val="20000"/>
              </a:spcBef>
              <a:buFontTx/>
              <a:buChar char="–"/>
            </a:pPr>
            <a:r>
              <a:rPr lang="en-US" sz="2800" dirty="0">
                <a:solidFill>
                  <a:srgbClr val="660066"/>
                </a:solidFill>
                <a:latin typeface="Arial Narrow" charset="0"/>
                <a:ea typeface="ＭＳ Ｐゴシック" charset="-128"/>
              </a:rPr>
              <a:t>We can apply Ampere’s law to a circular path of radius </a:t>
            </a:r>
            <a:r>
              <a:rPr lang="en-US" sz="2800" dirty="0" err="1">
                <a:solidFill>
                  <a:srgbClr val="660066"/>
                </a:solidFill>
                <a:latin typeface="Monotype Corsiva" charset="0"/>
                <a:ea typeface="ＭＳ Ｐゴシック" charset="-128"/>
              </a:rPr>
              <a:t>r</a:t>
            </a:r>
            <a:r>
              <a:rPr lang="en-US" sz="2800" dirty="0">
                <a:solidFill>
                  <a:srgbClr val="660066"/>
                </a:solidFill>
                <a:latin typeface="Arial Narrow" charset="0"/>
                <a:ea typeface="ＭＳ Ｐゴシック" charset="-128"/>
              </a:rPr>
              <a:t>.</a:t>
            </a:r>
          </a:p>
        </p:txBody>
      </p:sp>
      <p:graphicFrame>
        <p:nvGraphicFramePr>
          <p:cNvPr id="393227" name="Object 11"/>
          <p:cNvGraphicFramePr>
            <a:graphicFrameLocks noChangeAspect="1"/>
          </p:cNvGraphicFramePr>
          <p:nvPr/>
        </p:nvGraphicFramePr>
        <p:xfrm>
          <a:off x="3352800" y="4046538"/>
          <a:ext cx="623888" cy="373062"/>
        </p:xfrm>
        <a:graphic>
          <a:graphicData uri="http://schemas.openxmlformats.org/presentationml/2006/ole">
            <mc:AlternateContent xmlns:mc="http://schemas.openxmlformats.org/markup-compatibility/2006">
              <mc:Choice xmlns:v="urn:schemas-microsoft-com:vml" Requires="v">
                <p:oleObj spid="_x0000_s259812" name="Equation" r:id="rId11" imgW="253800" imgH="152280" progId="Equation.DSMT4">
                  <p:embed/>
                </p:oleObj>
              </mc:Choice>
              <mc:Fallback>
                <p:oleObj name="Equation" r:id="rId11" imgW="253800" imgH="152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52800" y="4046538"/>
                        <a:ext cx="623888" cy="3730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93228" name="AutoShape 12"/>
          <p:cNvSpPr>
            <a:spLocks noChangeArrowheads="1"/>
          </p:cNvSpPr>
          <p:nvPr/>
        </p:nvSpPr>
        <p:spPr bwMode="auto">
          <a:xfrm>
            <a:off x="1466850" y="3854450"/>
            <a:ext cx="1728788" cy="850900"/>
          </a:xfrm>
          <a:prstGeom prst="rightArrow">
            <a:avLst>
              <a:gd name="adj1" fmla="val 50000"/>
              <a:gd name="adj2" fmla="val 5079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B</a:t>
            </a:r>
            <a:endParaRPr lang="en-US" sz="2000" b="1" baseline="-25000">
              <a:solidFill>
                <a:srgbClr val="CC0000"/>
              </a:solidFill>
              <a:latin typeface="Arial Narrow" charset="0"/>
            </a:endParaRPr>
          </a:p>
        </p:txBody>
      </p:sp>
      <p:graphicFrame>
        <p:nvGraphicFramePr>
          <p:cNvPr id="393232" name="Object 16"/>
          <p:cNvGraphicFramePr>
            <a:graphicFrameLocks noChangeAspect="1"/>
          </p:cNvGraphicFramePr>
          <p:nvPr/>
        </p:nvGraphicFramePr>
        <p:xfrm>
          <a:off x="5983288" y="3352800"/>
          <a:ext cx="798512" cy="368300"/>
        </p:xfrm>
        <a:graphic>
          <a:graphicData uri="http://schemas.openxmlformats.org/presentationml/2006/ole">
            <mc:AlternateContent xmlns:mc="http://schemas.openxmlformats.org/markup-compatibility/2006">
              <mc:Choice xmlns:v="urn:schemas-microsoft-com:vml" Requires="v">
                <p:oleObj spid="_x0000_s259813" name="Equation" r:id="rId13" imgW="355320" imgH="164880" progId="Equation.DSMT4">
                  <p:embed/>
                </p:oleObj>
              </mc:Choice>
              <mc:Fallback>
                <p:oleObj name="Equation" r:id="rId13" imgW="355320" imgH="1648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983288" y="3352800"/>
                        <a:ext cx="798512" cy="3683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3233" name="Object 17"/>
          <p:cNvGraphicFramePr>
            <a:graphicFrameLocks noChangeAspect="1"/>
          </p:cNvGraphicFramePr>
          <p:nvPr/>
        </p:nvGraphicFramePr>
        <p:xfrm>
          <a:off x="3886200" y="3810000"/>
          <a:ext cx="1371600" cy="901700"/>
        </p:xfrm>
        <a:graphic>
          <a:graphicData uri="http://schemas.openxmlformats.org/presentationml/2006/ole">
            <mc:AlternateContent xmlns:mc="http://schemas.openxmlformats.org/markup-compatibility/2006">
              <mc:Choice xmlns:v="urn:schemas-microsoft-com:vml" Requires="v">
                <p:oleObj spid="_x0000_s259814" name="Equation" r:id="rId15" imgW="558720" imgH="368280" progId="Equation.DSMT4">
                  <p:embed/>
                </p:oleObj>
              </mc:Choice>
              <mc:Fallback>
                <p:oleObj name="Equation" r:id="rId15" imgW="558720" imgH="3682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86200" y="3810000"/>
                        <a:ext cx="1371600" cy="9017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3234" name="Object 18"/>
          <p:cNvGraphicFramePr>
            <a:graphicFrameLocks noChangeAspect="1"/>
          </p:cNvGraphicFramePr>
          <p:nvPr/>
        </p:nvGraphicFramePr>
        <p:xfrm>
          <a:off x="5254625" y="3746500"/>
          <a:ext cx="841375" cy="901700"/>
        </p:xfrm>
        <a:graphic>
          <a:graphicData uri="http://schemas.openxmlformats.org/presentationml/2006/ole">
            <mc:AlternateContent xmlns:mc="http://schemas.openxmlformats.org/markup-compatibility/2006">
              <mc:Choice xmlns:v="urn:schemas-microsoft-com:vml" Requires="v">
                <p:oleObj spid="_x0000_s259815" name="Equation" r:id="rId17" imgW="342720" imgH="368280" progId="Equation.DSMT4">
                  <p:embed/>
                </p:oleObj>
              </mc:Choice>
              <mc:Fallback>
                <p:oleObj name="Equation" r:id="rId17" imgW="342720" imgH="3682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54625" y="3746500"/>
                        <a:ext cx="841375" cy="9017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pic>
        <p:nvPicPr>
          <p:cNvPr id="2" name="Picture 1"/>
          <p:cNvPicPr>
            <a:picLocks noChangeAspect="1"/>
          </p:cNvPicPr>
          <p:nvPr/>
        </p:nvPicPr>
        <p:blipFill>
          <a:blip r:embed="rId19"/>
          <a:stretch>
            <a:fillRect/>
          </a:stretch>
        </p:blipFill>
        <p:spPr>
          <a:xfrm>
            <a:off x="2464594" y="3219450"/>
            <a:ext cx="1287462" cy="630035"/>
          </a:xfrm>
          <a:prstGeom prst="rect">
            <a:avLst/>
          </a:prstGeom>
        </p:spPr>
      </p:pic>
      <p:pic>
        <p:nvPicPr>
          <p:cNvPr id="3" name="Picture 2"/>
          <p:cNvPicPr>
            <a:picLocks noChangeAspect="1"/>
          </p:cNvPicPr>
          <p:nvPr/>
        </p:nvPicPr>
        <p:blipFill>
          <a:blip r:embed="rId20"/>
          <a:stretch>
            <a:fillRect/>
          </a:stretch>
        </p:blipFill>
        <p:spPr>
          <a:xfrm>
            <a:off x="3796506" y="3213100"/>
            <a:ext cx="1080294" cy="606019"/>
          </a:xfrm>
          <a:prstGeom prst="rect">
            <a:avLst/>
          </a:prstGeom>
        </p:spPr>
      </p:pic>
      <p:pic>
        <p:nvPicPr>
          <p:cNvPr id="4" name="Picture 3"/>
          <p:cNvPicPr>
            <a:picLocks noChangeAspect="1"/>
          </p:cNvPicPr>
          <p:nvPr/>
        </p:nvPicPr>
        <p:blipFill>
          <a:blip r:embed="rId21"/>
          <a:stretch>
            <a:fillRect/>
          </a:stretch>
        </p:blipFill>
        <p:spPr>
          <a:xfrm>
            <a:off x="4845844" y="3198552"/>
            <a:ext cx="1168400" cy="671830"/>
          </a:xfrm>
          <a:prstGeom prst="rect">
            <a:avLst/>
          </a:prstGeom>
        </p:spPr>
      </p:pic>
    </p:spTree>
    <p:extLst>
      <p:ext uri="{BB962C8B-B14F-4D97-AF65-F5344CB8AC3E}">
        <p14:creationId xmlns:p14="http://schemas.microsoft.com/office/powerpoint/2010/main" val="11430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3226">
                                            <p:txEl>
                                              <p:pRg st="0" end="0"/>
                                            </p:txEl>
                                          </p:spTgt>
                                        </p:tgtEl>
                                        <p:attrNameLst>
                                          <p:attrName>style.visibility</p:attrName>
                                        </p:attrNameLst>
                                      </p:cBhvr>
                                      <p:to>
                                        <p:strVal val="visible"/>
                                      </p:to>
                                    </p:set>
                                    <p:animEffect transition="in" filter="wipe(left)">
                                      <p:cBhvr>
                                        <p:cTn id="7" dur="500"/>
                                        <p:tgtEl>
                                          <p:spTgt spid="3932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93218"/>
                                        </p:tgtEl>
                                        <p:attrNameLst>
                                          <p:attrName>style.visibility</p:attrName>
                                        </p:attrNameLst>
                                      </p:cBhvr>
                                      <p:to>
                                        <p:strVal val="visible"/>
                                      </p:to>
                                    </p:set>
                                    <p:anim calcmode="lin" valueType="num">
                                      <p:cBhvr>
                                        <p:cTn id="12" dur="500" fill="hold"/>
                                        <p:tgtEl>
                                          <p:spTgt spid="393218"/>
                                        </p:tgtEl>
                                        <p:attrNameLst>
                                          <p:attrName>ppt_w</p:attrName>
                                        </p:attrNameLst>
                                      </p:cBhvr>
                                      <p:tavLst>
                                        <p:tav tm="0">
                                          <p:val>
                                            <p:fltVal val="0"/>
                                          </p:val>
                                        </p:tav>
                                        <p:tav tm="100000">
                                          <p:val>
                                            <p:strVal val="#ppt_w"/>
                                          </p:val>
                                        </p:tav>
                                      </p:tavLst>
                                    </p:anim>
                                    <p:anim calcmode="lin" valueType="num">
                                      <p:cBhvr>
                                        <p:cTn id="13" dur="500" fill="hold"/>
                                        <p:tgtEl>
                                          <p:spTgt spid="393218"/>
                                        </p:tgtEl>
                                        <p:attrNameLst>
                                          <p:attrName>ppt_h</p:attrName>
                                        </p:attrNameLst>
                                      </p:cBhvr>
                                      <p:tavLst>
                                        <p:tav tm="0">
                                          <p:val>
                                            <p:fltVal val="0"/>
                                          </p:val>
                                        </p:tav>
                                        <p:tav tm="100000">
                                          <p:val>
                                            <p:strVal val="#ppt_h"/>
                                          </p:val>
                                        </p:tav>
                                      </p:tavLst>
                                    </p:anim>
                                    <p:animEffect transition="in" filter="fade">
                                      <p:cBhvr>
                                        <p:cTn id="14" dur="500"/>
                                        <p:tgtEl>
                                          <p:spTgt spid="39321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93226">
                                            <p:txEl>
                                              <p:pRg st="1" end="1"/>
                                            </p:txEl>
                                          </p:spTgt>
                                        </p:tgtEl>
                                        <p:attrNameLst>
                                          <p:attrName>style.visibility</p:attrName>
                                        </p:attrNameLst>
                                      </p:cBhvr>
                                      <p:to>
                                        <p:strVal val="visible"/>
                                      </p:to>
                                    </p:set>
                                    <p:animEffect transition="in" filter="wipe(left)">
                                      <p:cBhvr>
                                        <p:cTn id="19" dur="500"/>
                                        <p:tgtEl>
                                          <p:spTgt spid="393226">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93226">
                                            <p:txEl>
                                              <p:pRg st="2" end="2"/>
                                            </p:txEl>
                                          </p:spTgt>
                                        </p:tgtEl>
                                        <p:attrNameLst>
                                          <p:attrName>style.visibility</p:attrName>
                                        </p:attrNameLst>
                                      </p:cBhvr>
                                      <p:to>
                                        <p:strVal val="visible"/>
                                      </p:to>
                                    </p:set>
                                    <p:animEffect transition="in" filter="wipe(left)">
                                      <p:cBhvr>
                                        <p:cTn id="24" dur="500"/>
                                        <p:tgtEl>
                                          <p:spTgt spid="393226">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393225"/>
                                        </p:tgtEl>
                                        <p:attrNameLst>
                                          <p:attrName>style.visibility</p:attrName>
                                        </p:attrNameLst>
                                      </p:cBhvr>
                                      <p:to>
                                        <p:strVal val="visible"/>
                                      </p:to>
                                    </p:set>
                                    <p:animEffect transition="in" filter="wipe(left)">
                                      <p:cBhvr>
                                        <p:cTn id="29" dur="500"/>
                                        <p:tgtEl>
                                          <p:spTgt spid="39322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wipe(left)">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left)">
                                      <p:cBhvr>
                                        <p:cTn id="39" dur="500"/>
                                        <p:tgtEl>
                                          <p:spTgt spid="3"/>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left)">
                                      <p:cBhvr>
                                        <p:cTn id="44" dur="500"/>
                                        <p:tgtEl>
                                          <p:spTgt spid="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393232"/>
                                        </p:tgtEl>
                                        <p:attrNameLst>
                                          <p:attrName>style.visibility</p:attrName>
                                        </p:attrNameLst>
                                      </p:cBhvr>
                                      <p:to>
                                        <p:strVal val="visible"/>
                                      </p:to>
                                    </p:set>
                                    <p:animEffect transition="in" filter="wipe(left)">
                                      <p:cBhvr>
                                        <p:cTn id="49" dur="500"/>
                                        <p:tgtEl>
                                          <p:spTgt spid="39323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93228"/>
                                        </p:tgtEl>
                                        <p:attrNameLst>
                                          <p:attrName>style.visibility</p:attrName>
                                        </p:attrNameLst>
                                      </p:cBhvr>
                                      <p:to>
                                        <p:strVal val="visible"/>
                                      </p:to>
                                    </p:set>
                                    <p:animEffect transition="in" filter="wipe(left)">
                                      <p:cBhvr>
                                        <p:cTn id="54" dur="500"/>
                                        <p:tgtEl>
                                          <p:spTgt spid="39322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393227"/>
                                        </p:tgtEl>
                                        <p:attrNameLst>
                                          <p:attrName>style.visibility</p:attrName>
                                        </p:attrNameLst>
                                      </p:cBhvr>
                                      <p:to>
                                        <p:strVal val="visible"/>
                                      </p:to>
                                    </p:set>
                                    <p:animEffect transition="in" filter="wipe(left)">
                                      <p:cBhvr>
                                        <p:cTn id="59" dur="500"/>
                                        <p:tgtEl>
                                          <p:spTgt spid="39322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393233"/>
                                        </p:tgtEl>
                                        <p:attrNameLst>
                                          <p:attrName>style.visibility</p:attrName>
                                        </p:attrNameLst>
                                      </p:cBhvr>
                                      <p:to>
                                        <p:strVal val="visible"/>
                                      </p:to>
                                    </p:set>
                                    <p:animEffect transition="in" filter="wipe(left)">
                                      <p:cBhvr>
                                        <p:cTn id="64" dur="500"/>
                                        <p:tgtEl>
                                          <p:spTgt spid="39323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393234"/>
                                        </p:tgtEl>
                                        <p:attrNameLst>
                                          <p:attrName>style.visibility</p:attrName>
                                        </p:attrNameLst>
                                      </p:cBhvr>
                                      <p:to>
                                        <p:strVal val="visible"/>
                                      </p:to>
                                    </p:set>
                                    <p:animEffect transition="in" filter="wipe(left)">
                                      <p:cBhvr>
                                        <p:cTn id="69" dur="500"/>
                                        <p:tgtEl>
                                          <p:spTgt spid="39323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393223">
                                            <p:txEl>
                                              <p:pRg st="0" end="0"/>
                                            </p:txEl>
                                          </p:spTgt>
                                        </p:tgtEl>
                                        <p:attrNameLst>
                                          <p:attrName>style.visibility</p:attrName>
                                        </p:attrNameLst>
                                      </p:cBhvr>
                                      <p:to>
                                        <p:strVal val="visible"/>
                                      </p:to>
                                    </p:set>
                                    <p:animEffect transition="in" filter="wipe(left)">
                                      <p:cBhvr>
                                        <p:cTn id="74" dur="500"/>
                                        <p:tgtEl>
                                          <p:spTgt spid="393223">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393223">
                                            <p:txEl>
                                              <p:pRg st="1" end="1"/>
                                            </p:txEl>
                                          </p:spTgt>
                                        </p:tgtEl>
                                        <p:attrNameLst>
                                          <p:attrName>style.visibility</p:attrName>
                                        </p:attrNameLst>
                                      </p:cBhvr>
                                      <p:to>
                                        <p:strVal val="visible"/>
                                      </p:to>
                                    </p:set>
                                    <p:animEffect transition="in" filter="wipe(left)">
                                      <p:cBhvr>
                                        <p:cTn id="79" dur="500"/>
                                        <p:tgtEl>
                                          <p:spTgt spid="393223">
                                            <p:txEl>
                                              <p:pRg st="1" end="1"/>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393223">
                                            <p:txEl>
                                              <p:pRg st="2" end="2"/>
                                            </p:txEl>
                                          </p:spTgt>
                                        </p:tgtEl>
                                        <p:attrNameLst>
                                          <p:attrName>style.visibility</p:attrName>
                                        </p:attrNameLst>
                                      </p:cBhvr>
                                      <p:to>
                                        <p:strVal val="visible"/>
                                      </p:to>
                                    </p:set>
                                    <p:animEffect transition="in" filter="wipe(left)">
                                      <p:cBhvr>
                                        <p:cTn id="84" dur="500"/>
                                        <p:tgtEl>
                                          <p:spTgt spid="3932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23" grpId="0" uiExpand="1" build="p"/>
      <p:bldP spid="393226" grpId="0" uiExpand="1" build="p"/>
      <p:bldP spid="39322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smtClean="0"/>
              <a:t>Monday, Nov. 13, 2017</a:t>
            </a:r>
            <a:endParaRPr lang="en-US"/>
          </a:p>
        </p:txBody>
      </p:sp>
      <p:sp>
        <p:nvSpPr>
          <p:cNvPr id="11" name="Footer Placeholder 4"/>
          <p:cNvSpPr>
            <a:spLocks noGrp="1"/>
          </p:cNvSpPr>
          <p:nvPr>
            <p:ph type="ftr" sz="quarter" idx="11"/>
          </p:nvPr>
        </p:nvSpPr>
        <p:spPr/>
        <p:txBody>
          <a:bodyPr/>
          <a:lstStyle/>
          <a:p>
            <a:r>
              <a:rPr lang="mr-IN" smtClean="0"/>
              <a:t>PHYS 1444-002, Fall 2017                     Dr. Jaehoon Yu</a:t>
            </a:r>
            <a:endParaRPr lang="en-US"/>
          </a:p>
        </p:txBody>
      </p:sp>
      <p:sp>
        <p:nvSpPr>
          <p:cNvPr id="12" name="Slide Number Placeholder 5"/>
          <p:cNvSpPr>
            <a:spLocks noGrp="1"/>
          </p:cNvSpPr>
          <p:nvPr>
            <p:ph type="sldNum" sz="quarter" idx="12"/>
          </p:nvPr>
        </p:nvSpPr>
        <p:spPr/>
        <p:txBody>
          <a:bodyPr/>
          <a:lstStyle/>
          <a:p>
            <a:fld id="{AC34B25D-7F4C-9747-AD9B-ADD11A8F32DF}" type="slidenum">
              <a:rPr lang="en-US"/>
              <a:pPr/>
              <a:t>14</a:t>
            </a:fld>
            <a:endParaRPr lang="en-US"/>
          </a:p>
        </p:txBody>
      </p:sp>
      <p:pic>
        <p:nvPicPr>
          <p:cNvPr id="394242" name="Picture 2" descr="FG28_008"/>
          <p:cNvPicPr>
            <a:picLocks noChangeAspect="1" noChangeArrowheads="1"/>
          </p:cNvPicPr>
          <p:nvPr/>
        </p:nvPicPr>
        <p:blipFill>
          <a:blip r:embed="rId3"/>
          <a:srcRect/>
          <a:stretch>
            <a:fillRect/>
          </a:stretch>
        </p:blipFill>
        <p:spPr bwMode="auto">
          <a:xfrm>
            <a:off x="6553200" y="3581400"/>
            <a:ext cx="3429000" cy="2571750"/>
          </a:xfrm>
          <a:prstGeom prst="rect">
            <a:avLst/>
          </a:prstGeom>
          <a:noFill/>
        </p:spPr>
      </p:pic>
      <p:sp>
        <p:nvSpPr>
          <p:cNvPr id="394243" name="Rectangle 3"/>
          <p:cNvSpPr>
            <a:spLocks noGrp="1" noChangeArrowheads="1"/>
          </p:cNvSpPr>
          <p:nvPr>
            <p:ph type="title"/>
          </p:nvPr>
        </p:nvSpPr>
        <p:spPr>
          <a:xfrm>
            <a:off x="0" y="76200"/>
            <a:ext cx="9144000" cy="609600"/>
          </a:xfrm>
        </p:spPr>
        <p:txBody>
          <a:bodyPr/>
          <a:lstStyle/>
          <a:p>
            <a:r>
              <a:rPr lang="en-US" dirty="0"/>
              <a:t>Verification of </a:t>
            </a:r>
            <a:r>
              <a:rPr lang="en-US" dirty="0" err="1"/>
              <a:t>Ampére’s</a:t>
            </a:r>
            <a:r>
              <a:rPr lang="en-US" dirty="0"/>
              <a:t> Law</a:t>
            </a:r>
          </a:p>
        </p:txBody>
      </p:sp>
      <p:graphicFrame>
        <p:nvGraphicFramePr>
          <p:cNvPr id="39424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60414"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424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60415"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9424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0416"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4247" name="Rectangle 7"/>
          <p:cNvSpPr>
            <a:spLocks noGrp="1" noChangeArrowheads="1"/>
          </p:cNvSpPr>
          <p:nvPr>
            <p:ph type="body" idx="1"/>
          </p:nvPr>
        </p:nvSpPr>
        <p:spPr>
          <a:xfrm>
            <a:off x="228600" y="3581400"/>
            <a:ext cx="7543800" cy="2743200"/>
          </a:xfrm>
          <a:noFill/>
        </p:spPr>
        <p:txBody>
          <a:bodyPr/>
          <a:lstStyle/>
          <a:p>
            <a:pPr lvl="1">
              <a:lnSpc>
                <a:spcPct val="90000"/>
              </a:lnSpc>
            </a:pPr>
            <a:r>
              <a:rPr lang="en-US" sz="2400" dirty="0"/>
              <a:t>How do you obtain B in the figure at any point?</a:t>
            </a:r>
          </a:p>
          <a:p>
            <a:pPr lvl="2">
              <a:lnSpc>
                <a:spcPct val="90000"/>
              </a:lnSpc>
            </a:pPr>
            <a:r>
              <a:rPr lang="en-US" sz="2000" dirty="0"/>
              <a:t>Vector sum of the field by the two currents</a:t>
            </a:r>
          </a:p>
          <a:p>
            <a:pPr lvl="1">
              <a:lnSpc>
                <a:spcPct val="90000"/>
              </a:lnSpc>
            </a:pPr>
            <a:r>
              <a:rPr lang="en-US" sz="2400" dirty="0"/>
              <a:t>The result of the closed path integral in Ampere’s law for green dashed path is still</a:t>
            </a:r>
            <a:r>
              <a:rPr lang="en-US" sz="2400" dirty="0" smtClean="0"/>
              <a:t> </a:t>
            </a:r>
            <a:r>
              <a:rPr lang="en-US" sz="2400" dirty="0" smtClean="0">
                <a:latin typeface="Symbol" charset="2"/>
              </a:rPr>
              <a:t>μ</a:t>
            </a:r>
            <a:r>
              <a:rPr lang="en-US" sz="2400" baseline="-25000" dirty="0" smtClean="0"/>
              <a:t>0</a:t>
            </a:r>
            <a:r>
              <a:rPr lang="en-US" sz="2400" dirty="0" smtClean="0">
                <a:latin typeface="Monotype Corsiva" charset="0"/>
              </a:rPr>
              <a:t>I</a:t>
            </a:r>
            <a:r>
              <a:rPr lang="en-US" sz="2400" baseline="-25000" dirty="0" smtClean="0"/>
              <a:t>1</a:t>
            </a:r>
            <a:r>
              <a:rPr lang="en-US" sz="2400" dirty="0"/>
              <a:t>. Why?</a:t>
            </a:r>
          </a:p>
          <a:p>
            <a:pPr lvl="1">
              <a:lnSpc>
                <a:spcPct val="90000"/>
              </a:lnSpc>
            </a:pPr>
            <a:r>
              <a:rPr lang="en-US" sz="2400" dirty="0"/>
              <a:t>While B in each point along the path varies, the integral over the closed path still comes out the same whether there is the second wire or not.</a:t>
            </a:r>
          </a:p>
        </p:txBody>
      </p:sp>
      <p:graphicFrame>
        <p:nvGraphicFramePr>
          <p:cNvPr id="39424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0417"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94249" name="Rectangle 9"/>
          <p:cNvSpPr>
            <a:spLocks noChangeArrowheads="1"/>
          </p:cNvSpPr>
          <p:nvPr/>
        </p:nvSpPr>
        <p:spPr bwMode="auto">
          <a:xfrm>
            <a:off x="228600" y="742950"/>
            <a:ext cx="8458200" cy="2743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Since Ampere’s law is valid in general, B in Ampere’s law is not just due to the current </a:t>
            </a:r>
            <a:r>
              <a:rPr lang="en-US" sz="2800" dirty="0" err="1">
                <a:solidFill>
                  <a:schemeClr val="accent2"/>
                </a:solidFill>
                <a:latin typeface="Monotype Corsiva" charset="0"/>
              </a:rPr>
              <a:t>I</a:t>
            </a:r>
            <a:r>
              <a:rPr lang="en-US" sz="2800" baseline="-25000" dirty="0" err="1">
                <a:solidFill>
                  <a:schemeClr val="accent2"/>
                </a:solidFill>
                <a:latin typeface="Arial Narrow" charset="0"/>
              </a:rPr>
              <a:t>encl</a:t>
            </a:r>
            <a:r>
              <a:rPr lang="en-US" sz="2800" dirty="0">
                <a:solidFill>
                  <a:schemeClr val="accent2"/>
                </a:solidFill>
                <a:latin typeface="Arial Narrow" charset="0"/>
              </a:rPr>
              <a:t>.</a:t>
            </a:r>
          </a:p>
          <a:p>
            <a:pPr marL="342900" indent="-342900">
              <a:spcBef>
                <a:spcPct val="20000"/>
              </a:spcBef>
              <a:buFontTx/>
              <a:buChar char="•"/>
            </a:pPr>
            <a:r>
              <a:rPr lang="en-US" sz="2800" dirty="0">
                <a:solidFill>
                  <a:schemeClr val="accent2"/>
                </a:solidFill>
                <a:latin typeface="Arial Narrow" charset="0"/>
              </a:rPr>
              <a:t>B is the field at each point in space along the chosen path due to all sources</a:t>
            </a:r>
          </a:p>
          <a:p>
            <a:pPr marL="742950" lvl="1" indent="-285750">
              <a:spcBef>
                <a:spcPct val="20000"/>
              </a:spcBef>
              <a:buFontTx/>
              <a:buChar char="–"/>
            </a:pPr>
            <a:r>
              <a:rPr lang="en-US" dirty="0">
                <a:solidFill>
                  <a:srgbClr val="660066"/>
                </a:solidFill>
                <a:latin typeface="Arial Narrow" charset="0"/>
                <a:ea typeface="ＭＳ Ｐゴシック" charset="-128"/>
              </a:rPr>
              <a:t>Including the current </a:t>
            </a:r>
            <a:r>
              <a:rPr lang="en-US" dirty="0">
                <a:solidFill>
                  <a:srgbClr val="660066"/>
                </a:solidFill>
                <a:latin typeface="Monotype Corsiva" charset="0"/>
                <a:ea typeface="ＭＳ Ｐゴシック" charset="-128"/>
              </a:rPr>
              <a:t>I</a:t>
            </a:r>
            <a:r>
              <a:rPr lang="en-US" dirty="0">
                <a:solidFill>
                  <a:srgbClr val="660066"/>
                </a:solidFill>
                <a:latin typeface="Arial Narrow" charset="0"/>
                <a:ea typeface="ＭＳ Ｐゴシック" charset="-128"/>
              </a:rPr>
              <a:t> enclosed by the path but also due to any other sources</a:t>
            </a:r>
          </a:p>
        </p:txBody>
      </p:sp>
    </p:spTree>
    <p:extLst>
      <p:ext uri="{BB962C8B-B14F-4D97-AF65-F5344CB8AC3E}">
        <p14:creationId xmlns:p14="http://schemas.microsoft.com/office/powerpoint/2010/main" val="1320545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4249">
                                            <p:txEl>
                                              <p:pRg st="0" end="0"/>
                                            </p:txEl>
                                          </p:spTgt>
                                        </p:tgtEl>
                                        <p:attrNameLst>
                                          <p:attrName>style.visibility</p:attrName>
                                        </p:attrNameLst>
                                      </p:cBhvr>
                                      <p:to>
                                        <p:strVal val="visible"/>
                                      </p:to>
                                    </p:set>
                                    <p:animEffect transition="in" filter="wipe(left)">
                                      <p:cBhvr>
                                        <p:cTn id="7" dur="500"/>
                                        <p:tgtEl>
                                          <p:spTgt spid="3942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94249">
                                            <p:txEl>
                                              <p:pRg st="1" end="1"/>
                                            </p:txEl>
                                          </p:spTgt>
                                        </p:tgtEl>
                                        <p:attrNameLst>
                                          <p:attrName>style.visibility</p:attrName>
                                        </p:attrNameLst>
                                      </p:cBhvr>
                                      <p:to>
                                        <p:strVal val="visible"/>
                                      </p:to>
                                    </p:set>
                                    <p:animEffect transition="in" filter="wipe(left)">
                                      <p:cBhvr>
                                        <p:cTn id="12" dur="500"/>
                                        <p:tgtEl>
                                          <p:spTgt spid="3942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0" presetClass="entr" presetSubtype="0" decel="100000" fill="hold" nodeType="clickEffect">
                                  <p:stCondLst>
                                    <p:cond delay="0"/>
                                  </p:stCondLst>
                                  <p:childTnLst>
                                    <p:set>
                                      <p:cBhvr>
                                        <p:cTn id="16" dur="1" fill="hold">
                                          <p:stCondLst>
                                            <p:cond delay="0"/>
                                          </p:stCondLst>
                                        </p:cTn>
                                        <p:tgtEl>
                                          <p:spTgt spid="394242"/>
                                        </p:tgtEl>
                                        <p:attrNameLst>
                                          <p:attrName>style.visibility</p:attrName>
                                        </p:attrNameLst>
                                      </p:cBhvr>
                                      <p:to>
                                        <p:strVal val="visible"/>
                                      </p:to>
                                    </p:set>
                                    <p:anim calcmode="lin" valueType="num">
                                      <p:cBhvr>
                                        <p:cTn id="17" dur="1000" fill="hold"/>
                                        <p:tgtEl>
                                          <p:spTgt spid="394242"/>
                                        </p:tgtEl>
                                        <p:attrNameLst>
                                          <p:attrName>ppt_w</p:attrName>
                                        </p:attrNameLst>
                                      </p:cBhvr>
                                      <p:tavLst>
                                        <p:tav tm="0">
                                          <p:val>
                                            <p:strVal val="#ppt_w+.3"/>
                                          </p:val>
                                        </p:tav>
                                        <p:tav tm="100000">
                                          <p:val>
                                            <p:strVal val="#ppt_w"/>
                                          </p:val>
                                        </p:tav>
                                      </p:tavLst>
                                    </p:anim>
                                    <p:anim calcmode="lin" valueType="num">
                                      <p:cBhvr>
                                        <p:cTn id="18" dur="1000" fill="hold"/>
                                        <p:tgtEl>
                                          <p:spTgt spid="394242"/>
                                        </p:tgtEl>
                                        <p:attrNameLst>
                                          <p:attrName>ppt_h</p:attrName>
                                        </p:attrNameLst>
                                      </p:cBhvr>
                                      <p:tavLst>
                                        <p:tav tm="0">
                                          <p:val>
                                            <p:strVal val="#ppt_h"/>
                                          </p:val>
                                        </p:tav>
                                        <p:tav tm="100000">
                                          <p:val>
                                            <p:strVal val="#ppt_h"/>
                                          </p:val>
                                        </p:tav>
                                      </p:tavLst>
                                    </p:anim>
                                    <p:animEffect transition="in" filter="fade">
                                      <p:cBhvr>
                                        <p:cTn id="19" dur="1000"/>
                                        <p:tgtEl>
                                          <p:spTgt spid="39424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94249">
                                            <p:txEl>
                                              <p:pRg st="2" end="2"/>
                                            </p:txEl>
                                          </p:spTgt>
                                        </p:tgtEl>
                                        <p:attrNameLst>
                                          <p:attrName>style.visibility</p:attrName>
                                        </p:attrNameLst>
                                      </p:cBhvr>
                                      <p:to>
                                        <p:strVal val="visible"/>
                                      </p:to>
                                    </p:set>
                                    <p:animEffect transition="in" filter="wipe(left)">
                                      <p:cBhvr>
                                        <p:cTn id="24" dur="500"/>
                                        <p:tgtEl>
                                          <p:spTgt spid="39424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94247">
                                            <p:txEl>
                                              <p:pRg st="0" end="0"/>
                                            </p:txEl>
                                          </p:spTgt>
                                        </p:tgtEl>
                                        <p:attrNameLst>
                                          <p:attrName>style.visibility</p:attrName>
                                        </p:attrNameLst>
                                      </p:cBhvr>
                                      <p:to>
                                        <p:strVal val="visible"/>
                                      </p:to>
                                    </p:set>
                                    <p:animEffect transition="in" filter="wipe(left)">
                                      <p:cBhvr>
                                        <p:cTn id="29" dur="500"/>
                                        <p:tgtEl>
                                          <p:spTgt spid="394247">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94247">
                                            <p:txEl>
                                              <p:pRg st="1" end="1"/>
                                            </p:txEl>
                                          </p:spTgt>
                                        </p:tgtEl>
                                        <p:attrNameLst>
                                          <p:attrName>style.visibility</p:attrName>
                                        </p:attrNameLst>
                                      </p:cBhvr>
                                      <p:to>
                                        <p:strVal val="visible"/>
                                      </p:to>
                                    </p:set>
                                    <p:animEffect transition="in" filter="wipe(left)">
                                      <p:cBhvr>
                                        <p:cTn id="34" dur="500"/>
                                        <p:tgtEl>
                                          <p:spTgt spid="394247">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94247">
                                            <p:txEl>
                                              <p:pRg st="2" end="2"/>
                                            </p:txEl>
                                          </p:spTgt>
                                        </p:tgtEl>
                                        <p:attrNameLst>
                                          <p:attrName>style.visibility</p:attrName>
                                        </p:attrNameLst>
                                      </p:cBhvr>
                                      <p:to>
                                        <p:strVal val="visible"/>
                                      </p:to>
                                    </p:set>
                                    <p:animEffect transition="in" filter="wipe(left)">
                                      <p:cBhvr>
                                        <p:cTn id="39" dur="500"/>
                                        <p:tgtEl>
                                          <p:spTgt spid="394247">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94247">
                                            <p:txEl>
                                              <p:pRg st="3" end="3"/>
                                            </p:txEl>
                                          </p:spTgt>
                                        </p:tgtEl>
                                        <p:attrNameLst>
                                          <p:attrName>style.visibility</p:attrName>
                                        </p:attrNameLst>
                                      </p:cBhvr>
                                      <p:to>
                                        <p:strVal val="visible"/>
                                      </p:to>
                                    </p:set>
                                    <p:animEffect transition="in" filter="wipe(left)">
                                      <p:cBhvr>
                                        <p:cTn id="44" dur="500"/>
                                        <p:tgtEl>
                                          <p:spTgt spid="3942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7" grpId="0" build="p"/>
      <p:bldP spid="39424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Monday, Nov. 13, 2017</a:t>
            </a:r>
            <a:endParaRPr lang="en-US"/>
          </a:p>
        </p:txBody>
      </p:sp>
      <p:sp>
        <p:nvSpPr>
          <p:cNvPr id="18" name="Footer Placeholder 4"/>
          <p:cNvSpPr>
            <a:spLocks noGrp="1"/>
          </p:cNvSpPr>
          <p:nvPr>
            <p:ph type="ftr" sz="quarter" idx="11"/>
          </p:nvPr>
        </p:nvSpPr>
        <p:spPr/>
        <p:txBody>
          <a:bodyPr/>
          <a:lstStyle/>
          <a:p>
            <a:r>
              <a:rPr lang="mr-IN" smtClean="0"/>
              <a:t>PHYS 1444-002, Fall 2017                     Dr. Jaehoon Yu</a:t>
            </a:r>
            <a:endParaRPr lang="en-US"/>
          </a:p>
        </p:txBody>
      </p:sp>
      <p:sp>
        <p:nvSpPr>
          <p:cNvPr id="19" name="Slide Number Placeholder 5"/>
          <p:cNvSpPr>
            <a:spLocks noGrp="1"/>
          </p:cNvSpPr>
          <p:nvPr>
            <p:ph type="sldNum" sz="quarter" idx="12"/>
          </p:nvPr>
        </p:nvSpPr>
        <p:spPr/>
        <p:txBody>
          <a:bodyPr/>
          <a:lstStyle/>
          <a:p>
            <a:fld id="{2D6018DF-D22B-5C48-9B13-919AA395DCB0}" type="slidenum">
              <a:rPr lang="en-US"/>
              <a:pPr/>
              <a:t>15</a:t>
            </a:fld>
            <a:endParaRPr lang="en-US"/>
          </a:p>
        </p:txBody>
      </p:sp>
      <p:grpSp>
        <p:nvGrpSpPr>
          <p:cNvPr id="2" name="Group 2"/>
          <p:cNvGrpSpPr>
            <a:grpSpLocks/>
          </p:cNvGrpSpPr>
          <p:nvPr/>
        </p:nvGrpSpPr>
        <p:grpSpPr bwMode="auto">
          <a:xfrm>
            <a:off x="6781800" y="76200"/>
            <a:ext cx="4191000" cy="3352800"/>
            <a:chOff x="2016" y="3360"/>
            <a:chExt cx="3264" cy="2448"/>
          </a:xfrm>
        </p:grpSpPr>
        <p:pic>
          <p:nvPicPr>
            <p:cNvPr id="395267" name="Picture 3" descr="FG28_009"/>
            <p:cNvPicPr>
              <a:picLocks noChangeAspect="1" noChangeArrowheads="1"/>
            </p:cNvPicPr>
            <p:nvPr/>
          </p:nvPicPr>
          <p:blipFill>
            <a:blip r:embed="rId4"/>
            <a:srcRect/>
            <a:stretch>
              <a:fillRect/>
            </a:stretch>
          </p:blipFill>
          <p:spPr bwMode="auto">
            <a:xfrm>
              <a:off x="2016" y="3360"/>
              <a:ext cx="3264" cy="2448"/>
            </a:xfrm>
            <a:prstGeom prst="rect">
              <a:avLst/>
            </a:prstGeom>
            <a:noFill/>
          </p:spPr>
        </p:pic>
        <p:sp>
          <p:nvSpPr>
            <p:cNvPr id="395268" name="Rectangle 4"/>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5269" name="Rectangle 5"/>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5270" name="Rectangle 6"/>
          <p:cNvSpPr>
            <a:spLocks noGrp="1" noChangeArrowheads="1"/>
          </p:cNvSpPr>
          <p:nvPr>
            <p:ph type="title"/>
          </p:nvPr>
        </p:nvSpPr>
        <p:spPr>
          <a:xfrm>
            <a:off x="228600" y="-76200"/>
            <a:ext cx="8686800" cy="762000"/>
          </a:xfrm>
        </p:spPr>
        <p:txBody>
          <a:bodyPr/>
          <a:lstStyle/>
          <a:p>
            <a:r>
              <a:rPr lang="en-US" dirty="0"/>
              <a:t>Example 28 –</a:t>
            </a:r>
            <a:r>
              <a:rPr lang="en-US" dirty="0" smtClean="0"/>
              <a:t> 6 </a:t>
            </a:r>
            <a:endParaRPr lang="en-US" dirty="0"/>
          </a:p>
        </p:txBody>
      </p:sp>
      <p:sp>
        <p:nvSpPr>
          <p:cNvPr id="395271" name="Text Box 7"/>
          <p:cNvSpPr txBox="1">
            <a:spLocks noChangeArrowheads="1"/>
          </p:cNvSpPr>
          <p:nvPr/>
        </p:nvSpPr>
        <p:spPr bwMode="auto">
          <a:xfrm>
            <a:off x="381000" y="609600"/>
            <a:ext cx="6553200" cy="30130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Field inside and outside a wire. </a:t>
            </a:r>
            <a:r>
              <a:rPr lang="en-US">
                <a:solidFill>
                  <a:schemeClr val="accent2"/>
                </a:solidFill>
                <a:latin typeface="Arial Narrow" charset="0"/>
              </a:rPr>
              <a:t>A long straight cylindrical wire conductor of radius R carries current </a:t>
            </a:r>
            <a:r>
              <a:rPr lang="en-US">
                <a:solidFill>
                  <a:schemeClr val="accent2"/>
                </a:solidFill>
                <a:latin typeface="Monotype Corsiva" charset="0"/>
              </a:rPr>
              <a:t>I</a:t>
            </a:r>
            <a:r>
              <a:rPr lang="en-US">
                <a:solidFill>
                  <a:schemeClr val="accent2"/>
                </a:solidFill>
                <a:latin typeface="Arial Narrow" charset="0"/>
              </a:rPr>
              <a:t> of uniform density in the conductor.  Determine the magnetic field at (a) points outside the conductor (r&gt;R) and (b) points inside the conductor (r&lt;R).  Assume that r, the radial distance from the axis, is much less than the length of the wire.  (c) If R=2.0mm and </a:t>
            </a:r>
            <a:r>
              <a:rPr lang="en-US">
                <a:solidFill>
                  <a:schemeClr val="accent2"/>
                </a:solidFill>
                <a:latin typeface="Monotype Corsiva" charset="0"/>
              </a:rPr>
              <a:t>I</a:t>
            </a:r>
            <a:r>
              <a:rPr lang="en-US">
                <a:solidFill>
                  <a:schemeClr val="accent2"/>
                </a:solidFill>
                <a:latin typeface="Arial Narrow" charset="0"/>
              </a:rPr>
              <a:t>=60A, what is B at r=1.0mm, r=2.0mm and r=3.0mm?  </a:t>
            </a:r>
          </a:p>
        </p:txBody>
      </p:sp>
      <p:sp>
        <p:nvSpPr>
          <p:cNvPr id="395272" name="Text Box 8"/>
          <p:cNvSpPr txBox="1">
            <a:spLocks noChangeArrowheads="1"/>
          </p:cNvSpPr>
          <p:nvPr/>
        </p:nvSpPr>
        <p:spPr bwMode="auto">
          <a:xfrm>
            <a:off x="381000" y="3516313"/>
            <a:ext cx="87630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Since the wire is long, straight and symmetric,  the field should be the same at any point the same distance from the center of the wire.</a:t>
            </a:r>
            <a:endParaRPr lang="en-US" baseline="-25000" dirty="0">
              <a:solidFill>
                <a:srgbClr val="CC00CC"/>
              </a:solidFill>
              <a:latin typeface="Arial Narrow" charset="0"/>
            </a:endParaRPr>
          </a:p>
        </p:txBody>
      </p:sp>
      <p:sp>
        <p:nvSpPr>
          <p:cNvPr id="395273" name="Text Box 9"/>
          <p:cNvSpPr txBox="1">
            <a:spLocks noChangeArrowheads="1"/>
          </p:cNvSpPr>
          <p:nvPr/>
        </p:nvSpPr>
        <p:spPr bwMode="auto">
          <a:xfrm>
            <a:off x="304800" y="4324350"/>
            <a:ext cx="8686800" cy="830997"/>
          </a:xfrm>
          <a:prstGeom prst="rect">
            <a:avLst/>
          </a:prstGeom>
          <a:noFill/>
          <a:ln w="9525">
            <a:noFill/>
            <a:miter lim="800000"/>
            <a:headEnd/>
            <a:tailEnd/>
          </a:ln>
          <a:effectLst/>
        </p:spPr>
        <p:txBody>
          <a:bodyPr wrap="square">
            <a:prstTxWarp prst="textNoShape">
              <a:avLst/>
            </a:prstTxWarp>
            <a:spAutoFit/>
          </a:bodyPr>
          <a:lstStyle/>
          <a:p>
            <a:r>
              <a:rPr lang="en-US" dirty="0">
                <a:solidFill>
                  <a:srgbClr val="CC00CC"/>
                </a:solidFill>
                <a:latin typeface="Arial Narrow" charset="0"/>
              </a:rPr>
              <a:t>Since B must be </a:t>
            </a:r>
            <a:r>
              <a:rPr lang="en-US" dirty="0" smtClean="0">
                <a:solidFill>
                  <a:srgbClr val="CC00CC"/>
                </a:solidFill>
                <a:latin typeface="Arial Narrow" charset="0"/>
              </a:rPr>
              <a:t>tangential </a:t>
            </a:r>
            <a:r>
              <a:rPr lang="en-US" dirty="0">
                <a:solidFill>
                  <a:srgbClr val="CC00CC"/>
                </a:solidFill>
                <a:latin typeface="Arial Narrow" charset="0"/>
              </a:rPr>
              <a:t>to circles around the wire, let’s choose a circular path of</a:t>
            </a:r>
            <a:r>
              <a:rPr lang="en-US" dirty="0" smtClean="0">
                <a:solidFill>
                  <a:srgbClr val="CC00CC"/>
                </a:solidFill>
                <a:latin typeface="Arial Narrow" charset="0"/>
              </a:rPr>
              <a:t> the closed</a:t>
            </a:r>
            <a:r>
              <a:rPr lang="en-US" dirty="0">
                <a:solidFill>
                  <a:srgbClr val="CC00CC"/>
                </a:solidFill>
                <a:latin typeface="Arial Narrow" charset="0"/>
              </a:rPr>
              <a:t>-path integral outside the wire (</a:t>
            </a:r>
            <a:r>
              <a:rPr lang="en-US" dirty="0" err="1">
                <a:solidFill>
                  <a:srgbClr val="CC00CC"/>
                </a:solidFill>
                <a:latin typeface="Arial Narrow" charset="0"/>
              </a:rPr>
              <a:t>r</a:t>
            </a:r>
            <a:r>
              <a:rPr lang="en-US" dirty="0">
                <a:solidFill>
                  <a:srgbClr val="CC00CC"/>
                </a:solidFill>
                <a:latin typeface="Arial Narrow" charset="0"/>
              </a:rPr>
              <a:t>&gt;R). What is </a:t>
            </a:r>
            <a:r>
              <a:rPr lang="en-US" dirty="0" err="1">
                <a:solidFill>
                  <a:srgbClr val="CC00CC"/>
                </a:solidFill>
                <a:latin typeface="Monotype Corsiva" charset="0"/>
              </a:rPr>
              <a:t>I</a:t>
            </a:r>
            <a:r>
              <a:rPr lang="en-US" baseline="-25000" dirty="0" err="1">
                <a:solidFill>
                  <a:srgbClr val="CC00CC"/>
                </a:solidFill>
                <a:latin typeface="Arial Narrow" charset="0"/>
              </a:rPr>
              <a:t>encl</a:t>
            </a:r>
            <a:r>
              <a:rPr lang="en-US" dirty="0">
                <a:solidFill>
                  <a:srgbClr val="CC00CC"/>
                </a:solidFill>
                <a:latin typeface="Arial Narrow" charset="0"/>
              </a:rPr>
              <a:t>?</a:t>
            </a:r>
          </a:p>
        </p:txBody>
      </p:sp>
      <p:sp>
        <p:nvSpPr>
          <p:cNvPr id="395274" name="AutoShape 10"/>
          <p:cNvSpPr>
            <a:spLocks noChangeArrowheads="1"/>
          </p:cNvSpPr>
          <p:nvPr/>
        </p:nvSpPr>
        <p:spPr bwMode="auto">
          <a:xfrm>
            <a:off x="4419600" y="5573713"/>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5275" name="Text Box 11"/>
          <p:cNvSpPr txBox="1">
            <a:spLocks noChangeArrowheads="1"/>
          </p:cNvSpPr>
          <p:nvPr/>
        </p:nvSpPr>
        <p:spPr bwMode="auto">
          <a:xfrm>
            <a:off x="381000" y="5116513"/>
            <a:ext cx="2895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using Ampere’s law</a:t>
            </a:r>
          </a:p>
        </p:txBody>
      </p:sp>
      <p:graphicFrame>
        <p:nvGraphicFramePr>
          <p:cNvPr id="395276" name="Object 12"/>
          <p:cNvGraphicFramePr>
            <a:graphicFrameLocks noChangeAspect="1"/>
          </p:cNvGraphicFramePr>
          <p:nvPr/>
        </p:nvGraphicFramePr>
        <p:xfrm>
          <a:off x="7924800" y="4702175"/>
          <a:ext cx="1143000" cy="479425"/>
        </p:xfrm>
        <a:graphic>
          <a:graphicData uri="http://schemas.openxmlformats.org/presentationml/2006/ole">
            <mc:AlternateContent xmlns:mc="http://schemas.openxmlformats.org/markup-compatibility/2006">
              <mc:Choice xmlns:v="urn:schemas-microsoft-com:vml" Requires="v">
                <p:oleObj spid="_x0000_s261448" name="Equation" r:id="rId5" imgW="482400" imgH="203040" progId="Equation.DSMT4">
                  <p:embed/>
                </p:oleObj>
              </mc:Choice>
              <mc:Fallback>
                <p:oleObj name="Equation" r:id="rId5" imgW="48240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4800" y="4702175"/>
                        <a:ext cx="1143000" cy="479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5277" name="Object 13"/>
          <p:cNvGraphicFramePr>
            <a:graphicFrameLocks noChangeAspect="1"/>
          </p:cNvGraphicFramePr>
          <p:nvPr/>
        </p:nvGraphicFramePr>
        <p:xfrm>
          <a:off x="1063625" y="5651500"/>
          <a:ext cx="827088" cy="455613"/>
        </p:xfrm>
        <a:graphic>
          <a:graphicData uri="http://schemas.openxmlformats.org/presentationml/2006/ole">
            <mc:AlternateContent xmlns:mc="http://schemas.openxmlformats.org/markup-compatibility/2006">
              <mc:Choice xmlns:v="urn:schemas-microsoft-com:vml" Requires="v">
                <p:oleObj spid="_x0000_s261449" name="Equation" r:id="rId7" imgW="368280" imgH="203040" progId="Equation.DSMT4">
                  <p:embed/>
                </p:oleObj>
              </mc:Choice>
              <mc:Fallback>
                <p:oleObj name="Equation" r:id="rId7" imgW="36828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3625" y="5651500"/>
                        <a:ext cx="827088"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5279" name="Object 15"/>
          <p:cNvGraphicFramePr>
            <a:graphicFrameLocks noChangeAspect="1"/>
          </p:cNvGraphicFramePr>
          <p:nvPr/>
        </p:nvGraphicFramePr>
        <p:xfrm>
          <a:off x="3316288" y="5662613"/>
          <a:ext cx="798512" cy="368300"/>
        </p:xfrm>
        <a:graphic>
          <a:graphicData uri="http://schemas.openxmlformats.org/presentationml/2006/ole">
            <mc:AlternateContent xmlns:mc="http://schemas.openxmlformats.org/markup-compatibility/2006">
              <mc:Choice xmlns:v="urn:schemas-microsoft-com:vml" Requires="v">
                <p:oleObj spid="_x0000_s261450" name="Equation" r:id="rId9" imgW="355320" imgH="164880" progId="Equation.DSMT4">
                  <p:embed/>
                </p:oleObj>
              </mc:Choice>
              <mc:Fallback>
                <p:oleObj name="Equation" r:id="rId9" imgW="3553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316288" y="5662613"/>
                        <a:ext cx="798512" cy="3683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5280" name="Object 16"/>
          <p:cNvGraphicFramePr>
            <a:graphicFrameLocks noChangeAspect="1"/>
          </p:cNvGraphicFramePr>
          <p:nvPr/>
        </p:nvGraphicFramePr>
        <p:xfrm>
          <a:off x="6019800" y="5497513"/>
          <a:ext cx="1193800" cy="750887"/>
        </p:xfrm>
        <a:graphic>
          <a:graphicData uri="http://schemas.openxmlformats.org/presentationml/2006/ole">
            <mc:AlternateContent xmlns:mc="http://schemas.openxmlformats.org/markup-compatibility/2006">
              <mc:Choice xmlns:v="urn:schemas-microsoft-com:vml" Requires="v">
                <p:oleObj spid="_x0000_s261451" name="Equation" r:id="rId11" imgW="583920" imgH="368280" progId="Equation.DSMT4">
                  <p:embed/>
                </p:oleObj>
              </mc:Choice>
              <mc:Fallback>
                <p:oleObj name="Equation" r:id="rId11" imgW="58392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19800" y="5497513"/>
                        <a:ext cx="1193800" cy="7508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pic>
        <p:nvPicPr>
          <p:cNvPr id="3" name="Picture 2"/>
          <p:cNvPicPr>
            <a:picLocks noChangeAspect="1"/>
          </p:cNvPicPr>
          <p:nvPr/>
        </p:nvPicPr>
        <p:blipFill>
          <a:blip r:embed="rId13"/>
          <a:stretch>
            <a:fillRect/>
          </a:stretch>
        </p:blipFill>
        <p:spPr>
          <a:xfrm>
            <a:off x="1958180" y="5547974"/>
            <a:ext cx="1354138" cy="662663"/>
          </a:xfrm>
          <a:prstGeom prst="rect">
            <a:avLst/>
          </a:prstGeom>
        </p:spPr>
      </p:pic>
    </p:spTree>
    <p:extLst>
      <p:ext uri="{BB962C8B-B14F-4D97-AF65-F5344CB8AC3E}">
        <p14:creationId xmlns:p14="http://schemas.microsoft.com/office/powerpoint/2010/main" val="16086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5271"/>
                                        </p:tgtEl>
                                        <p:attrNameLst>
                                          <p:attrName>style.visibility</p:attrName>
                                        </p:attrNameLst>
                                      </p:cBhvr>
                                      <p:to>
                                        <p:strVal val="visible"/>
                                      </p:to>
                                    </p:set>
                                    <p:animEffect transition="in" filter="wipe(left)">
                                      <p:cBhvr>
                                        <p:cTn id="7" dur="500"/>
                                        <p:tgtEl>
                                          <p:spTgt spid="395271"/>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style.rotation</p:attrName>
                                        </p:attrNameLst>
                                      </p:cBhvr>
                                      <p:tavLst>
                                        <p:tav tm="0">
                                          <p:val>
                                            <p:fltVal val="720"/>
                                          </p:val>
                                        </p:tav>
                                        <p:tav tm="100000">
                                          <p:val>
                                            <p:fltVal val="0"/>
                                          </p:val>
                                        </p:tav>
                                      </p:tavLst>
                                    </p:anim>
                                    <p:anim calcmode="lin" valueType="num">
                                      <p:cBhvr>
                                        <p:cTn id="14" dur="2000" fill="hold"/>
                                        <p:tgtEl>
                                          <p:spTgt spid="2"/>
                                        </p:tgtEl>
                                        <p:attrNameLst>
                                          <p:attrName>ppt_h</p:attrName>
                                        </p:attrNameLst>
                                      </p:cBhvr>
                                      <p:tavLst>
                                        <p:tav tm="0">
                                          <p:val>
                                            <p:fltVal val="0"/>
                                          </p:val>
                                        </p:tav>
                                        <p:tav tm="100000">
                                          <p:val>
                                            <p:strVal val="#ppt_h"/>
                                          </p:val>
                                        </p:tav>
                                      </p:tavLst>
                                    </p:anim>
                                    <p:anim calcmode="lin" valueType="num">
                                      <p:cBhvr>
                                        <p:cTn id="15"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iterate type="wd">
                                    <p:tmPct val="10000"/>
                                  </p:iterate>
                                  <p:childTnLst>
                                    <p:set>
                                      <p:cBhvr>
                                        <p:cTn id="19" dur="1" fill="hold">
                                          <p:stCondLst>
                                            <p:cond delay="0"/>
                                          </p:stCondLst>
                                        </p:cTn>
                                        <p:tgtEl>
                                          <p:spTgt spid="395272"/>
                                        </p:tgtEl>
                                        <p:attrNameLst>
                                          <p:attrName>style.visibility</p:attrName>
                                        </p:attrNameLst>
                                      </p:cBhvr>
                                      <p:to>
                                        <p:strVal val="visible"/>
                                      </p:to>
                                    </p:set>
                                    <p:animEffect transition="in" filter="wipe(left)">
                                      <p:cBhvr>
                                        <p:cTn id="20" dur="500"/>
                                        <p:tgtEl>
                                          <p:spTgt spid="39527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395273"/>
                                        </p:tgtEl>
                                        <p:attrNameLst>
                                          <p:attrName>style.visibility</p:attrName>
                                        </p:attrNameLst>
                                      </p:cBhvr>
                                      <p:to>
                                        <p:strVal val="visible"/>
                                      </p:to>
                                    </p:set>
                                    <p:animEffect transition="in" filter="wipe(left)">
                                      <p:cBhvr>
                                        <p:cTn id="25" dur="500"/>
                                        <p:tgtEl>
                                          <p:spTgt spid="39527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95276"/>
                                        </p:tgtEl>
                                        <p:attrNameLst>
                                          <p:attrName>style.visibility</p:attrName>
                                        </p:attrNameLst>
                                      </p:cBhvr>
                                      <p:to>
                                        <p:strVal val="visible"/>
                                      </p:to>
                                    </p:set>
                                    <p:animEffect transition="in" filter="wipe(left)">
                                      <p:cBhvr>
                                        <p:cTn id="30" dur="500"/>
                                        <p:tgtEl>
                                          <p:spTgt spid="395276"/>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395275"/>
                                        </p:tgtEl>
                                        <p:attrNameLst>
                                          <p:attrName>style.visibility</p:attrName>
                                        </p:attrNameLst>
                                      </p:cBhvr>
                                      <p:to>
                                        <p:strVal val="visible"/>
                                      </p:to>
                                    </p:set>
                                    <p:animEffect transition="in" filter="wipe(left)">
                                      <p:cBhvr>
                                        <p:cTn id="35" dur="500"/>
                                        <p:tgtEl>
                                          <p:spTgt spid="39527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iterate type="wd">
                                    <p:tmPct val="10000"/>
                                  </p:iterate>
                                  <p:childTnLst>
                                    <p:set>
                                      <p:cBhvr>
                                        <p:cTn id="39" dur="1" fill="hold">
                                          <p:stCondLst>
                                            <p:cond delay="0"/>
                                          </p:stCondLst>
                                        </p:cTn>
                                        <p:tgtEl>
                                          <p:spTgt spid="395277"/>
                                        </p:tgtEl>
                                        <p:attrNameLst>
                                          <p:attrName>style.visibility</p:attrName>
                                        </p:attrNameLst>
                                      </p:cBhvr>
                                      <p:to>
                                        <p:strVal val="visible"/>
                                      </p:to>
                                    </p:set>
                                    <p:animEffect transition="in" filter="wipe(left)">
                                      <p:cBhvr>
                                        <p:cTn id="40" dur="500"/>
                                        <p:tgtEl>
                                          <p:spTgt spid="39527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iterate type="wd">
                                    <p:tmPct val="10000"/>
                                  </p:iterate>
                                  <p:childTnLst>
                                    <p:set>
                                      <p:cBhvr>
                                        <p:cTn id="49" dur="1" fill="hold">
                                          <p:stCondLst>
                                            <p:cond delay="0"/>
                                          </p:stCondLst>
                                        </p:cTn>
                                        <p:tgtEl>
                                          <p:spTgt spid="395279"/>
                                        </p:tgtEl>
                                        <p:attrNameLst>
                                          <p:attrName>style.visibility</p:attrName>
                                        </p:attrNameLst>
                                      </p:cBhvr>
                                      <p:to>
                                        <p:strVal val="visible"/>
                                      </p:to>
                                    </p:set>
                                    <p:animEffect transition="in" filter="wipe(left)">
                                      <p:cBhvr>
                                        <p:cTn id="50" dur="500"/>
                                        <p:tgtEl>
                                          <p:spTgt spid="395279"/>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iterate type="wd">
                                    <p:tmPct val="10000"/>
                                  </p:iterate>
                                  <p:childTnLst>
                                    <p:set>
                                      <p:cBhvr>
                                        <p:cTn id="54" dur="1" fill="hold">
                                          <p:stCondLst>
                                            <p:cond delay="0"/>
                                          </p:stCondLst>
                                        </p:cTn>
                                        <p:tgtEl>
                                          <p:spTgt spid="395274"/>
                                        </p:tgtEl>
                                        <p:attrNameLst>
                                          <p:attrName>style.visibility</p:attrName>
                                        </p:attrNameLst>
                                      </p:cBhvr>
                                      <p:to>
                                        <p:strVal val="visible"/>
                                      </p:to>
                                    </p:set>
                                    <p:animEffect transition="in" filter="wipe(left)">
                                      <p:cBhvr>
                                        <p:cTn id="55" dur="500"/>
                                        <p:tgtEl>
                                          <p:spTgt spid="395274"/>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iterate type="wd">
                                    <p:tmPct val="10000"/>
                                  </p:iterate>
                                  <p:childTnLst>
                                    <p:set>
                                      <p:cBhvr>
                                        <p:cTn id="59" dur="1" fill="hold">
                                          <p:stCondLst>
                                            <p:cond delay="0"/>
                                          </p:stCondLst>
                                        </p:cTn>
                                        <p:tgtEl>
                                          <p:spTgt spid="395280"/>
                                        </p:tgtEl>
                                        <p:attrNameLst>
                                          <p:attrName>style.visibility</p:attrName>
                                        </p:attrNameLst>
                                      </p:cBhvr>
                                      <p:to>
                                        <p:strVal val="visible"/>
                                      </p:to>
                                    </p:set>
                                    <p:animEffect transition="in" filter="wipe(left)">
                                      <p:cBhvr>
                                        <p:cTn id="60" dur="500"/>
                                        <p:tgtEl>
                                          <p:spTgt spid="395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5271" grpId="0"/>
      <p:bldP spid="395272" grpId="0"/>
      <p:bldP spid="395273" grpId="0"/>
      <p:bldP spid="395274" grpId="0" animBg="1"/>
      <p:bldP spid="39527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r>
              <a:rPr lang="en-US" smtClean="0"/>
              <a:t>Monday, Nov. 13, 2017</a:t>
            </a:r>
            <a:endParaRPr lang="en-US"/>
          </a:p>
        </p:txBody>
      </p:sp>
      <p:sp>
        <p:nvSpPr>
          <p:cNvPr id="26" name="Footer Placeholder 4"/>
          <p:cNvSpPr>
            <a:spLocks noGrp="1"/>
          </p:cNvSpPr>
          <p:nvPr>
            <p:ph type="ftr" sz="quarter" idx="11"/>
          </p:nvPr>
        </p:nvSpPr>
        <p:spPr/>
        <p:txBody>
          <a:bodyPr/>
          <a:lstStyle/>
          <a:p>
            <a:r>
              <a:rPr lang="mr-IN" smtClean="0"/>
              <a:t>PHYS 1444-002, Fall 2017                     Dr. Jaehoon Yu</a:t>
            </a:r>
            <a:endParaRPr lang="en-US"/>
          </a:p>
        </p:txBody>
      </p:sp>
      <p:sp>
        <p:nvSpPr>
          <p:cNvPr id="27" name="Slide Number Placeholder 5"/>
          <p:cNvSpPr>
            <a:spLocks noGrp="1"/>
          </p:cNvSpPr>
          <p:nvPr>
            <p:ph type="sldNum" sz="quarter" idx="12"/>
          </p:nvPr>
        </p:nvSpPr>
        <p:spPr/>
        <p:txBody>
          <a:bodyPr/>
          <a:lstStyle/>
          <a:p>
            <a:fld id="{85D2F8D4-F19E-114A-98CD-2DD5AA17AA49}" type="slidenum">
              <a:rPr lang="en-US"/>
              <a:pPr/>
              <a:t>16</a:t>
            </a:fld>
            <a:endParaRPr lang="en-US"/>
          </a:p>
        </p:txBody>
      </p:sp>
      <p:grpSp>
        <p:nvGrpSpPr>
          <p:cNvPr id="2" name="Group 2"/>
          <p:cNvGrpSpPr>
            <a:grpSpLocks/>
          </p:cNvGrpSpPr>
          <p:nvPr/>
        </p:nvGrpSpPr>
        <p:grpSpPr bwMode="auto">
          <a:xfrm>
            <a:off x="2895600" y="2438400"/>
            <a:ext cx="5943600" cy="4876800"/>
            <a:chOff x="3072" y="2448"/>
            <a:chExt cx="2496" cy="1872"/>
          </a:xfrm>
        </p:grpSpPr>
        <p:pic>
          <p:nvPicPr>
            <p:cNvPr id="396291" name="Picture 3" descr="FG28_009"/>
            <p:cNvPicPr>
              <a:picLocks noChangeAspect="1" noChangeArrowheads="1"/>
            </p:cNvPicPr>
            <p:nvPr/>
          </p:nvPicPr>
          <p:blipFill>
            <a:blip r:embed="rId3"/>
            <a:srcRect/>
            <a:stretch>
              <a:fillRect/>
            </a:stretch>
          </p:blipFill>
          <p:spPr bwMode="auto">
            <a:xfrm>
              <a:off x="3072" y="2448"/>
              <a:ext cx="2496" cy="1872"/>
            </a:xfrm>
            <a:prstGeom prst="rect">
              <a:avLst/>
            </a:prstGeom>
            <a:noFill/>
          </p:spPr>
        </p:pic>
        <p:sp>
          <p:nvSpPr>
            <p:cNvPr id="396292" name="Rectangle 4"/>
            <p:cNvSpPr>
              <a:spLocks noChangeArrowheads="1"/>
            </p:cNvSpPr>
            <p:nvPr/>
          </p:nvSpPr>
          <p:spPr bwMode="auto">
            <a:xfrm>
              <a:off x="3072" y="2736"/>
              <a:ext cx="1296" cy="13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96293" name="Rectangle 5"/>
            <p:cNvSpPr>
              <a:spLocks noChangeArrowheads="1"/>
            </p:cNvSpPr>
            <p:nvPr/>
          </p:nvSpPr>
          <p:spPr bwMode="auto">
            <a:xfrm>
              <a:off x="4752" y="3840"/>
              <a:ext cx="38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6"/>
          <p:cNvGrpSpPr>
            <a:grpSpLocks/>
          </p:cNvGrpSpPr>
          <p:nvPr/>
        </p:nvGrpSpPr>
        <p:grpSpPr bwMode="auto">
          <a:xfrm>
            <a:off x="6781800" y="76200"/>
            <a:ext cx="4191000" cy="3352800"/>
            <a:chOff x="2016" y="3360"/>
            <a:chExt cx="3264" cy="2448"/>
          </a:xfrm>
        </p:grpSpPr>
        <p:pic>
          <p:nvPicPr>
            <p:cNvPr id="396295" name="Picture 7" descr="FG28_009"/>
            <p:cNvPicPr>
              <a:picLocks noChangeAspect="1" noChangeArrowheads="1"/>
            </p:cNvPicPr>
            <p:nvPr/>
          </p:nvPicPr>
          <p:blipFill>
            <a:blip r:embed="rId3"/>
            <a:srcRect/>
            <a:stretch>
              <a:fillRect/>
            </a:stretch>
          </p:blipFill>
          <p:spPr bwMode="auto">
            <a:xfrm>
              <a:off x="2016" y="3360"/>
              <a:ext cx="3264" cy="2448"/>
            </a:xfrm>
            <a:prstGeom prst="rect">
              <a:avLst/>
            </a:prstGeom>
            <a:noFill/>
          </p:spPr>
        </p:pic>
        <p:sp>
          <p:nvSpPr>
            <p:cNvPr id="396296" name="Rectangle 8"/>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6297" name="Rectangle 9"/>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6298" name="Rectangle 10"/>
          <p:cNvSpPr>
            <a:spLocks noGrp="1" noChangeArrowheads="1"/>
          </p:cNvSpPr>
          <p:nvPr>
            <p:ph type="title"/>
          </p:nvPr>
        </p:nvSpPr>
        <p:spPr>
          <a:xfrm>
            <a:off x="228600" y="-76200"/>
            <a:ext cx="8686800" cy="762000"/>
          </a:xfrm>
        </p:spPr>
        <p:txBody>
          <a:bodyPr/>
          <a:lstStyle/>
          <a:p>
            <a:r>
              <a:rPr lang="en-US" dirty="0"/>
              <a:t>Example 28 –</a:t>
            </a:r>
            <a:r>
              <a:rPr lang="en-US" dirty="0" smtClean="0"/>
              <a:t> 6 cont’d </a:t>
            </a:r>
            <a:endParaRPr lang="en-US" dirty="0"/>
          </a:p>
        </p:txBody>
      </p:sp>
      <p:sp>
        <p:nvSpPr>
          <p:cNvPr id="396299" name="AutoShape 11"/>
          <p:cNvSpPr>
            <a:spLocks noChangeArrowheads="1"/>
          </p:cNvSpPr>
          <p:nvPr/>
        </p:nvSpPr>
        <p:spPr bwMode="auto">
          <a:xfrm>
            <a:off x="4324350" y="2667000"/>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6300" name="Text Box 12"/>
          <p:cNvSpPr txBox="1">
            <a:spLocks noChangeArrowheads="1"/>
          </p:cNvSpPr>
          <p:nvPr/>
        </p:nvSpPr>
        <p:spPr bwMode="auto">
          <a:xfrm>
            <a:off x="381000" y="2057400"/>
            <a:ext cx="2895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using Ampere’s law</a:t>
            </a:r>
          </a:p>
        </p:txBody>
      </p:sp>
      <p:graphicFrame>
        <p:nvGraphicFramePr>
          <p:cNvPr id="396301" name="Object 13"/>
          <p:cNvGraphicFramePr>
            <a:graphicFrameLocks noChangeAspect="1"/>
          </p:cNvGraphicFramePr>
          <p:nvPr/>
        </p:nvGraphicFramePr>
        <p:xfrm>
          <a:off x="2573338" y="1487488"/>
          <a:ext cx="931862" cy="481012"/>
        </p:xfrm>
        <a:graphic>
          <a:graphicData uri="http://schemas.openxmlformats.org/presentationml/2006/ole">
            <mc:AlternateContent xmlns:mc="http://schemas.openxmlformats.org/markup-compatibility/2006">
              <mc:Choice xmlns:v="urn:schemas-microsoft-com:vml" Requires="v">
                <p:oleObj spid="_x0000_s262941" name="Equation" r:id="rId4" imgW="393480" imgH="203040" progId="Equation.DSMT4">
                  <p:embed/>
                </p:oleObj>
              </mc:Choice>
              <mc:Fallback>
                <p:oleObj name="Equation" r:id="rId4" imgW="3934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3338" y="1487488"/>
                        <a:ext cx="931862" cy="481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02" name="Object 14"/>
          <p:cNvGraphicFramePr>
            <a:graphicFrameLocks noChangeAspect="1"/>
          </p:cNvGraphicFramePr>
          <p:nvPr/>
        </p:nvGraphicFramePr>
        <p:xfrm>
          <a:off x="457200" y="2489200"/>
          <a:ext cx="1597025" cy="968375"/>
        </p:xfrm>
        <a:graphic>
          <a:graphicData uri="http://schemas.openxmlformats.org/presentationml/2006/ole">
            <mc:AlternateContent xmlns:mc="http://schemas.openxmlformats.org/markup-compatibility/2006">
              <mc:Choice xmlns:v="urn:schemas-microsoft-com:vml" Requires="v">
                <p:oleObj spid="_x0000_s262942" name="Equation" r:id="rId6" imgW="711000" imgH="431640" progId="Equation.DSMT4">
                  <p:embed/>
                </p:oleObj>
              </mc:Choice>
              <mc:Fallback>
                <p:oleObj name="Equation" r:id="rId6" imgW="711000" imgH="4316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 y="2489200"/>
                        <a:ext cx="1597025" cy="9683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04" name="Object 16"/>
          <p:cNvGraphicFramePr>
            <a:graphicFrameLocks noChangeAspect="1"/>
          </p:cNvGraphicFramePr>
          <p:nvPr/>
        </p:nvGraphicFramePr>
        <p:xfrm>
          <a:off x="3352800" y="2819400"/>
          <a:ext cx="798512" cy="368300"/>
        </p:xfrm>
        <a:graphic>
          <a:graphicData uri="http://schemas.openxmlformats.org/presentationml/2006/ole">
            <mc:AlternateContent xmlns:mc="http://schemas.openxmlformats.org/markup-compatibility/2006">
              <mc:Choice xmlns:v="urn:schemas-microsoft-com:vml" Requires="v">
                <p:oleObj spid="_x0000_s262943" name="Equation" r:id="rId8" imgW="355320" imgH="164880" progId="Equation.DSMT4">
                  <p:embed/>
                </p:oleObj>
              </mc:Choice>
              <mc:Fallback>
                <p:oleObj name="Equation" r:id="rId8" imgW="355320" imgH="1648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2800" y="2819400"/>
                        <a:ext cx="798512" cy="3683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05" name="Object 17"/>
          <p:cNvGraphicFramePr>
            <a:graphicFrameLocks noChangeAspect="1"/>
          </p:cNvGraphicFramePr>
          <p:nvPr/>
        </p:nvGraphicFramePr>
        <p:xfrm>
          <a:off x="5791200" y="2811463"/>
          <a:ext cx="519113" cy="309562"/>
        </p:xfrm>
        <a:graphic>
          <a:graphicData uri="http://schemas.openxmlformats.org/presentationml/2006/ole">
            <mc:AlternateContent xmlns:mc="http://schemas.openxmlformats.org/markup-compatibility/2006">
              <mc:Choice xmlns:v="urn:schemas-microsoft-com:vml" Requires="v">
                <p:oleObj spid="_x0000_s262944" name="Equation" r:id="rId10" imgW="253800" imgH="152280" progId="Equation.DSMT4">
                  <p:embed/>
                </p:oleObj>
              </mc:Choice>
              <mc:Fallback>
                <p:oleObj name="Equation" r:id="rId10" imgW="253800" imgH="152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1200" y="2811463"/>
                        <a:ext cx="519113" cy="30956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96306" name="Text Box 18"/>
          <p:cNvSpPr txBox="1">
            <a:spLocks noChangeArrowheads="1"/>
          </p:cNvSpPr>
          <p:nvPr/>
        </p:nvSpPr>
        <p:spPr bwMode="auto">
          <a:xfrm>
            <a:off x="457200" y="685800"/>
            <a:ext cx="65532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For </a:t>
            </a:r>
            <a:r>
              <a:rPr lang="en-US" dirty="0" err="1">
                <a:solidFill>
                  <a:srgbClr val="CC00CC"/>
                </a:solidFill>
                <a:latin typeface="Arial Narrow" charset="0"/>
              </a:rPr>
              <a:t>r</a:t>
            </a:r>
            <a:r>
              <a:rPr lang="en-US" dirty="0">
                <a:solidFill>
                  <a:srgbClr val="CC00CC"/>
                </a:solidFill>
                <a:latin typeface="Arial Narrow" charset="0"/>
              </a:rPr>
              <a:t>&lt;R, the current inside the closed path is less than </a:t>
            </a:r>
            <a:r>
              <a:rPr lang="en-US" dirty="0">
                <a:solidFill>
                  <a:srgbClr val="CC00CC"/>
                </a:solidFill>
                <a:latin typeface="Monotype Corsiva" charset="0"/>
              </a:rPr>
              <a:t>I</a:t>
            </a:r>
            <a:r>
              <a:rPr lang="en-US" dirty="0">
                <a:solidFill>
                  <a:srgbClr val="CC00CC"/>
                </a:solidFill>
                <a:latin typeface="Arial Narrow" charset="0"/>
              </a:rPr>
              <a:t>.  How much is it?</a:t>
            </a:r>
          </a:p>
        </p:txBody>
      </p:sp>
      <p:sp>
        <p:nvSpPr>
          <p:cNvPr id="396307" name="Text Box 19"/>
          <p:cNvSpPr txBox="1">
            <a:spLocks noChangeArrowheads="1"/>
          </p:cNvSpPr>
          <p:nvPr/>
        </p:nvSpPr>
        <p:spPr bwMode="auto">
          <a:xfrm>
            <a:off x="457200" y="3429000"/>
            <a:ext cx="2819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does this mean?</a:t>
            </a:r>
          </a:p>
        </p:txBody>
      </p:sp>
      <p:sp>
        <p:nvSpPr>
          <p:cNvPr id="396308" name="Text Box 20"/>
          <p:cNvSpPr txBox="1">
            <a:spLocks noChangeArrowheads="1"/>
          </p:cNvSpPr>
          <p:nvPr/>
        </p:nvSpPr>
        <p:spPr bwMode="auto">
          <a:xfrm>
            <a:off x="457200" y="4114800"/>
            <a:ext cx="5029200" cy="1552575"/>
          </a:xfrm>
          <a:prstGeom prst="rect">
            <a:avLst/>
          </a:prstGeom>
          <a:noFill/>
          <a:ln w="9525">
            <a:noFill/>
            <a:miter lim="800000"/>
            <a:headEnd/>
            <a:tailEnd/>
          </a:ln>
          <a:effectLst/>
        </p:spPr>
        <p:txBody>
          <a:bodyPr>
            <a:prstTxWarp prst="textNoShape">
              <a:avLst/>
            </a:prstTxWarp>
            <a:spAutoFit/>
          </a:bodyPr>
          <a:lstStyle/>
          <a:p>
            <a:r>
              <a:rPr lang="en-US" dirty="0">
                <a:solidFill>
                  <a:srgbClr val="CC0000"/>
                </a:solidFill>
                <a:latin typeface="Arial Narrow" charset="0"/>
              </a:rPr>
              <a:t>The field is 0 at </a:t>
            </a:r>
            <a:r>
              <a:rPr lang="en-US" dirty="0" err="1">
                <a:solidFill>
                  <a:srgbClr val="CC0000"/>
                </a:solidFill>
                <a:latin typeface="Arial Narrow" charset="0"/>
              </a:rPr>
              <a:t>r</a:t>
            </a:r>
            <a:r>
              <a:rPr lang="en-US" dirty="0">
                <a:solidFill>
                  <a:srgbClr val="CC0000"/>
                </a:solidFill>
                <a:latin typeface="Arial Narrow" charset="0"/>
              </a:rPr>
              <a:t>=0 and increases linearly as a function of the distance from the center of the wire up to </a:t>
            </a:r>
            <a:r>
              <a:rPr lang="en-US" dirty="0" err="1">
                <a:solidFill>
                  <a:srgbClr val="CC0000"/>
                </a:solidFill>
                <a:latin typeface="Arial Narrow" charset="0"/>
              </a:rPr>
              <a:t>r</a:t>
            </a:r>
            <a:r>
              <a:rPr lang="en-US" dirty="0">
                <a:solidFill>
                  <a:srgbClr val="CC0000"/>
                </a:solidFill>
                <a:latin typeface="Arial Narrow" charset="0"/>
              </a:rPr>
              <a:t>=R then decreases as 1/r beyond the radius of the conductor.</a:t>
            </a:r>
          </a:p>
        </p:txBody>
      </p:sp>
      <p:graphicFrame>
        <p:nvGraphicFramePr>
          <p:cNvPr id="396309" name="Object 21"/>
          <p:cNvGraphicFramePr>
            <a:graphicFrameLocks noChangeAspect="1"/>
          </p:cNvGraphicFramePr>
          <p:nvPr/>
        </p:nvGraphicFramePr>
        <p:xfrm>
          <a:off x="3490913" y="1219200"/>
          <a:ext cx="1233487" cy="958850"/>
        </p:xfrm>
        <a:graphic>
          <a:graphicData uri="http://schemas.openxmlformats.org/presentationml/2006/ole">
            <mc:AlternateContent xmlns:mc="http://schemas.openxmlformats.org/markup-compatibility/2006">
              <mc:Choice xmlns:v="urn:schemas-microsoft-com:vml" Requires="v">
                <p:oleObj spid="_x0000_s262945" name="Equation" r:id="rId12" imgW="520560" imgH="406080" progId="Equation.DSMT4">
                  <p:embed/>
                </p:oleObj>
              </mc:Choice>
              <mc:Fallback>
                <p:oleObj name="Equation" r:id="rId12" imgW="520560" imgH="4060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90913" y="1219200"/>
                        <a:ext cx="1233487" cy="958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10" name="Object 22"/>
          <p:cNvGraphicFramePr>
            <a:graphicFrameLocks noChangeAspect="1"/>
          </p:cNvGraphicFramePr>
          <p:nvPr/>
        </p:nvGraphicFramePr>
        <p:xfrm>
          <a:off x="4660900" y="1219200"/>
          <a:ext cx="1054100" cy="1019175"/>
        </p:xfrm>
        <a:graphic>
          <a:graphicData uri="http://schemas.openxmlformats.org/presentationml/2006/ole">
            <mc:AlternateContent xmlns:mc="http://schemas.openxmlformats.org/markup-compatibility/2006">
              <mc:Choice xmlns:v="urn:schemas-microsoft-com:vml" Requires="v">
                <p:oleObj spid="_x0000_s262946" name="Equation" r:id="rId14" imgW="444240" imgH="431640" progId="Equation.DSMT4">
                  <p:embed/>
                </p:oleObj>
              </mc:Choice>
              <mc:Fallback>
                <p:oleObj name="Equation" r:id="rId14" imgW="444240" imgH="43164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60900" y="1219200"/>
                        <a:ext cx="1054100" cy="10191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11" name="Object 23"/>
          <p:cNvGraphicFramePr>
            <a:graphicFrameLocks noChangeAspect="1"/>
          </p:cNvGraphicFramePr>
          <p:nvPr/>
        </p:nvGraphicFramePr>
        <p:xfrm>
          <a:off x="6248400" y="2514600"/>
          <a:ext cx="1635125" cy="881063"/>
        </p:xfrm>
        <a:graphic>
          <a:graphicData uri="http://schemas.openxmlformats.org/presentationml/2006/ole">
            <mc:AlternateContent xmlns:mc="http://schemas.openxmlformats.org/markup-compatibility/2006">
              <mc:Choice xmlns:v="urn:schemas-microsoft-com:vml" Requires="v">
                <p:oleObj spid="_x0000_s262947" name="Equation" r:id="rId16" imgW="799920" imgH="431640" progId="Equation.DSMT4">
                  <p:embed/>
                </p:oleObj>
              </mc:Choice>
              <mc:Fallback>
                <p:oleObj name="Equation" r:id="rId16" imgW="799920" imgH="4316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248400" y="2514600"/>
                        <a:ext cx="1635125" cy="881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6312" name="Object 24"/>
          <p:cNvGraphicFramePr>
            <a:graphicFrameLocks noChangeAspect="1"/>
          </p:cNvGraphicFramePr>
          <p:nvPr/>
        </p:nvGraphicFramePr>
        <p:xfrm>
          <a:off x="7848600" y="2651125"/>
          <a:ext cx="908050" cy="777875"/>
        </p:xfrm>
        <a:graphic>
          <a:graphicData uri="http://schemas.openxmlformats.org/presentationml/2006/ole">
            <mc:AlternateContent xmlns:mc="http://schemas.openxmlformats.org/markup-compatibility/2006">
              <mc:Choice xmlns:v="urn:schemas-microsoft-com:vml" Requires="v">
                <p:oleObj spid="_x0000_s262948" name="Equation" r:id="rId18" imgW="444240" imgH="380880" progId="Equation.DSMT4">
                  <p:embed/>
                </p:oleObj>
              </mc:Choice>
              <mc:Fallback>
                <p:oleObj name="Equation" r:id="rId18" imgW="444240" imgH="38088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848600" y="2651125"/>
                        <a:ext cx="908050" cy="7778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461837" name="Object 13"/>
          <p:cNvGraphicFramePr>
            <a:graphicFrameLocks noChangeAspect="1"/>
          </p:cNvGraphicFramePr>
          <p:nvPr/>
        </p:nvGraphicFramePr>
        <p:xfrm>
          <a:off x="6324600" y="4267200"/>
          <a:ext cx="799710" cy="482600"/>
        </p:xfrm>
        <a:graphic>
          <a:graphicData uri="http://schemas.openxmlformats.org/presentationml/2006/ole">
            <mc:AlternateContent xmlns:mc="http://schemas.openxmlformats.org/markup-compatibility/2006">
              <mc:Choice xmlns:v="urn:schemas-microsoft-com:vml" Requires="v">
                <p:oleObj spid="_x0000_s262949" name="Equation" r:id="rId20" imgW="673100" imgH="406400" progId="Equation.DSMT4">
                  <p:embed/>
                </p:oleObj>
              </mc:Choice>
              <mc:Fallback>
                <p:oleObj name="Equation" r:id="rId20" imgW="673100" imgH="4064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24600" y="4267200"/>
                        <a:ext cx="799710" cy="482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 name="Rectangle 29"/>
          <p:cNvSpPr/>
          <p:nvPr/>
        </p:nvSpPr>
        <p:spPr bwMode="auto">
          <a:xfrm>
            <a:off x="7162800" y="4724400"/>
            <a:ext cx="1524000" cy="1066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1" name="Rectangle 30"/>
          <p:cNvSpPr/>
          <p:nvPr/>
        </p:nvSpPr>
        <p:spPr bwMode="auto">
          <a:xfrm>
            <a:off x="6248400" y="4724400"/>
            <a:ext cx="914400" cy="1066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graphicFrame>
        <p:nvGraphicFramePr>
          <p:cNvPr id="461838" name="Object 14"/>
          <p:cNvGraphicFramePr>
            <a:graphicFrameLocks noChangeAspect="1"/>
          </p:cNvGraphicFramePr>
          <p:nvPr/>
        </p:nvGraphicFramePr>
        <p:xfrm>
          <a:off x="7467600" y="4267200"/>
          <a:ext cx="830359" cy="522287"/>
        </p:xfrm>
        <a:graphic>
          <a:graphicData uri="http://schemas.openxmlformats.org/presentationml/2006/ole">
            <mc:AlternateContent xmlns:mc="http://schemas.openxmlformats.org/markup-compatibility/2006">
              <mc:Choice xmlns:v="urn:schemas-microsoft-com:vml" Requires="v">
                <p:oleObj spid="_x0000_s262950" name="Equation" r:id="rId22" imgW="583920" imgH="368280" progId="Equation.DSMT4">
                  <p:embed/>
                </p:oleObj>
              </mc:Choice>
              <mc:Fallback>
                <p:oleObj name="Equation" r:id="rId22" imgW="583920" imgH="36828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467600" y="4267200"/>
                        <a:ext cx="830359" cy="5222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pic>
        <p:nvPicPr>
          <p:cNvPr id="4" name="Picture 3"/>
          <p:cNvPicPr>
            <a:picLocks noChangeAspect="1"/>
          </p:cNvPicPr>
          <p:nvPr/>
        </p:nvPicPr>
        <p:blipFill>
          <a:blip r:embed="rId24"/>
          <a:stretch>
            <a:fillRect/>
          </a:stretch>
        </p:blipFill>
        <p:spPr>
          <a:xfrm>
            <a:off x="2070847" y="2705920"/>
            <a:ext cx="1273175" cy="623043"/>
          </a:xfrm>
          <a:prstGeom prst="rect">
            <a:avLst/>
          </a:prstGeom>
        </p:spPr>
      </p:pic>
    </p:spTree>
    <p:extLst>
      <p:ext uri="{BB962C8B-B14F-4D97-AF65-F5344CB8AC3E}">
        <p14:creationId xmlns:p14="http://schemas.microsoft.com/office/powerpoint/2010/main" val="45414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6306"/>
                                        </p:tgtEl>
                                        <p:attrNameLst>
                                          <p:attrName>style.visibility</p:attrName>
                                        </p:attrNameLst>
                                      </p:cBhvr>
                                      <p:to>
                                        <p:strVal val="visible"/>
                                      </p:to>
                                    </p:set>
                                    <p:animEffect transition="in" filter="wipe(left)">
                                      <p:cBhvr>
                                        <p:cTn id="7" dur="500"/>
                                        <p:tgtEl>
                                          <p:spTgt spid="39630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96301"/>
                                        </p:tgtEl>
                                        <p:attrNameLst>
                                          <p:attrName>style.visibility</p:attrName>
                                        </p:attrNameLst>
                                      </p:cBhvr>
                                      <p:to>
                                        <p:strVal val="visible"/>
                                      </p:to>
                                    </p:set>
                                    <p:animEffect transition="in" filter="wipe(left)">
                                      <p:cBhvr>
                                        <p:cTn id="12" dur="500"/>
                                        <p:tgtEl>
                                          <p:spTgt spid="39630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96309"/>
                                        </p:tgtEl>
                                        <p:attrNameLst>
                                          <p:attrName>style.visibility</p:attrName>
                                        </p:attrNameLst>
                                      </p:cBhvr>
                                      <p:to>
                                        <p:strVal val="visible"/>
                                      </p:to>
                                    </p:set>
                                    <p:animEffect transition="in" filter="wipe(left)">
                                      <p:cBhvr>
                                        <p:cTn id="17" dur="500"/>
                                        <p:tgtEl>
                                          <p:spTgt spid="39630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96310"/>
                                        </p:tgtEl>
                                        <p:attrNameLst>
                                          <p:attrName>style.visibility</p:attrName>
                                        </p:attrNameLst>
                                      </p:cBhvr>
                                      <p:to>
                                        <p:strVal val="visible"/>
                                      </p:to>
                                    </p:set>
                                    <p:animEffect transition="in" filter="wipe(left)">
                                      <p:cBhvr>
                                        <p:cTn id="22" dur="500"/>
                                        <p:tgtEl>
                                          <p:spTgt spid="3963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96300"/>
                                        </p:tgtEl>
                                        <p:attrNameLst>
                                          <p:attrName>style.visibility</p:attrName>
                                        </p:attrNameLst>
                                      </p:cBhvr>
                                      <p:to>
                                        <p:strVal val="visible"/>
                                      </p:to>
                                    </p:set>
                                    <p:animEffect transition="in" filter="wipe(left)">
                                      <p:cBhvr>
                                        <p:cTn id="27" dur="500"/>
                                        <p:tgtEl>
                                          <p:spTgt spid="39630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396302"/>
                                        </p:tgtEl>
                                        <p:attrNameLst>
                                          <p:attrName>style.visibility</p:attrName>
                                        </p:attrNameLst>
                                      </p:cBhvr>
                                      <p:to>
                                        <p:strVal val="visible"/>
                                      </p:to>
                                    </p:set>
                                    <p:animEffect transition="in" filter="wipe(left)">
                                      <p:cBhvr>
                                        <p:cTn id="32" dur="500"/>
                                        <p:tgtEl>
                                          <p:spTgt spid="39630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396304"/>
                                        </p:tgtEl>
                                        <p:attrNameLst>
                                          <p:attrName>style.visibility</p:attrName>
                                        </p:attrNameLst>
                                      </p:cBhvr>
                                      <p:to>
                                        <p:strVal val="visible"/>
                                      </p:to>
                                    </p:set>
                                    <p:animEffect transition="in" filter="wipe(left)">
                                      <p:cBhvr>
                                        <p:cTn id="42" dur="500"/>
                                        <p:tgtEl>
                                          <p:spTgt spid="39630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96299"/>
                                        </p:tgtEl>
                                        <p:attrNameLst>
                                          <p:attrName>style.visibility</p:attrName>
                                        </p:attrNameLst>
                                      </p:cBhvr>
                                      <p:to>
                                        <p:strVal val="visible"/>
                                      </p:to>
                                    </p:set>
                                    <p:animEffect transition="in" filter="wipe(left)">
                                      <p:cBhvr>
                                        <p:cTn id="47" dur="500"/>
                                        <p:tgtEl>
                                          <p:spTgt spid="39629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396305"/>
                                        </p:tgtEl>
                                        <p:attrNameLst>
                                          <p:attrName>style.visibility</p:attrName>
                                        </p:attrNameLst>
                                      </p:cBhvr>
                                      <p:to>
                                        <p:strVal val="visible"/>
                                      </p:to>
                                    </p:set>
                                    <p:animEffect transition="in" filter="wipe(left)">
                                      <p:cBhvr>
                                        <p:cTn id="52" dur="500"/>
                                        <p:tgtEl>
                                          <p:spTgt spid="39630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396311"/>
                                        </p:tgtEl>
                                        <p:attrNameLst>
                                          <p:attrName>style.visibility</p:attrName>
                                        </p:attrNameLst>
                                      </p:cBhvr>
                                      <p:to>
                                        <p:strVal val="visible"/>
                                      </p:to>
                                    </p:set>
                                    <p:animEffect transition="in" filter="wipe(left)">
                                      <p:cBhvr>
                                        <p:cTn id="57" dur="500"/>
                                        <p:tgtEl>
                                          <p:spTgt spid="39631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396312"/>
                                        </p:tgtEl>
                                        <p:attrNameLst>
                                          <p:attrName>style.visibility</p:attrName>
                                        </p:attrNameLst>
                                      </p:cBhvr>
                                      <p:to>
                                        <p:strVal val="visible"/>
                                      </p:to>
                                    </p:set>
                                    <p:animEffect transition="in" filter="wipe(left)">
                                      <p:cBhvr>
                                        <p:cTn id="62" dur="500"/>
                                        <p:tgtEl>
                                          <p:spTgt spid="39631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96307"/>
                                        </p:tgtEl>
                                        <p:attrNameLst>
                                          <p:attrName>style.visibility</p:attrName>
                                        </p:attrNameLst>
                                      </p:cBhvr>
                                      <p:to>
                                        <p:strVal val="visible"/>
                                      </p:to>
                                    </p:set>
                                    <p:animEffect transition="in" filter="wipe(left)">
                                      <p:cBhvr>
                                        <p:cTn id="67" dur="500"/>
                                        <p:tgtEl>
                                          <p:spTgt spid="39630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396308"/>
                                        </p:tgtEl>
                                        <p:attrNameLst>
                                          <p:attrName>style.visibility</p:attrName>
                                        </p:attrNameLst>
                                      </p:cBhvr>
                                      <p:to>
                                        <p:strVal val="visible"/>
                                      </p:to>
                                    </p:set>
                                    <p:animEffect transition="in" filter="wipe(left)">
                                      <p:cBhvr>
                                        <p:cTn id="72" dur="500"/>
                                        <p:tgtEl>
                                          <p:spTgt spid="396308"/>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nodeType="clickEffect">
                                  <p:stCondLst>
                                    <p:cond delay="0"/>
                                  </p:stCondLst>
                                  <p:childTnLst>
                                    <p:set>
                                      <p:cBhvr>
                                        <p:cTn id="76" dur="1" fill="hold">
                                          <p:stCondLst>
                                            <p:cond delay="0"/>
                                          </p:stCondLst>
                                        </p:cTn>
                                        <p:tgtEl>
                                          <p:spTgt spid="2"/>
                                        </p:tgtEl>
                                        <p:attrNameLst>
                                          <p:attrName>style.visibility</p:attrName>
                                        </p:attrNameLst>
                                      </p:cBhvr>
                                      <p:to>
                                        <p:strVal val="visible"/>
                                      </p:to>
                                    </p:set>
                                    <p:anim calcmode="lin" valueType="num">
                                      <p:cBhvr>
                                        <p:cTn id="77" dur="500" fill="hold"/>
                                        <p:tgtEl>
                                          <p:spTgt spid="2"/>
                                        </p:tgtEl>
                                        <p:attrNameLst>
                                          <p:attrName>ppt_w</p:attrName>
                                        </p:attrNameLst>
                                      </p:cBhvr>
                                      <p:tavLst>
                                        <p:tav tm="0">
                                          <p:val>
                                            <p:fltVal val="0"/>
                                          </p:val>
                                        </p:tav>
                                        <p:tav tm="100000">
                                          <p:val>
                                            <p:strVal val="#ppt_w"/>
                                          </p:val>
                                        </p:tav>
                                      </p:tavLst>
                                    </p:anim>
                                    <p:anim calcmode="lin" valueType="num">
                                      <p:cBhvr>
                                        <p:cTn id="78" dur="500" fill="hold"/>
                                        <p:tgtEl>
                                          <p:spTgt spid="2"/>
                                        </p:tgtEl>
                                        <p:attrNameLst>
                                          <p:attrName>ppt_h</p:attrName>
                                        </p:attrNameLst>
                                      </p:cBhvr>
                                      <p:tavLst>
                                        <p:tav tm="0">
                                          <p:val>
                                            <p:fltVal val="0"/>
                                          </p:val>
                                        </p:tav>
                                        <p:tav tm="100000">
                                          <p:val>
                                            <p:strVal val="#ppt_h"/>
                                          </p:val>
                                        </p:tav>
                                      </p:tavLst>
                                    </p:anim>
                                    <p:animEffect transition="in" filter="fade">
                                      <p:cBhvr>
                                        <p:cTn id="79" dur="500"/>
                                        <p:tgtEl>
                                          <p:spTgt spid="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461837"/>
                                        </p:tgtEl>
                                        <p:attrNameLst>
                                          <p:attrName>style.visibility</p:attrName>
                                        </p:attrNameLst>
                                      </p:cBhvr>
                                      <p:to>
                                        <p:strVal val="visible"/>
                                      </p:to>
                                    </p:set>
                                    <p:animEffect transition="in" filter="wipe(left)">
                                      <p:cBhvr>
                                        <p:cTn id="84" dur="500"/>
                                        <p:tgtEl>
                                          <p:spTgt spid="461837"/>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grpId="0" nodeType="clickEffect">
                                  <p:stCondLst>
                                    <p:cond delay="0"/>
                                  </p:stCondLst>
                                  <p:childTnLst>
                                    <p:set>
                                      <p:cBhvr>
                                        <p:cTn id="88" dur="1" fill="hold">
                                          <p:stCondLst>
                                            <p:cond delay="0"/>
                                          </p:stCondLst>
                                        </p:cTn>
                                        <p:tgtEl>
                                          <p:spTgt spid="31"/>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61838"/>
                                        </p:tgtEl>
                                        <p:attrNameLst>
                                          <p:attrName>style.visibility</p:attrName>
                                        </p:attrNameLst>
                                      </p:cBhvr>
                                      <p:to>
                                        <p:strVal val="visible"/>
                                      </p:to>
                                    </p:set>
                                    <p:animEffect transition="in" filter="wipe(left)">
                                      <p:cBhvr>
                                        <p:cTn id="93" dur="500"/>
                                        <p:tgtEl>
                                          <p:spTgt spid="461838"/>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0" nodeType="clickEffect">
                                  <p:stCondLst>
                                    <p:cond delay="0"/>
                                  </p:stCondLst>
                                  <p:childTnLst>
                                    <p:set>
                                      <p:cBhvr>
                                        <p:cTn id="97"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299" grpId="0" animBg="1"/>
      <p:bldP spid="396300" grpId="0"/>
      <p:bldP spid="396306" grpId="0"/>
      <p:bldP spid="396307" grpId="0"/>
      <p:bldP spid="396308" grpId="0"/>
      <p:bldP spid="30" grpId="0" animBg="1"/>
      <p:bldP spid="3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Nov. 13, 2017</a:t>
            </a:r>
            <a:endParaRPr lang="en-US"/>
          </a:p>
        </p:txBody>
      </p:sp>
      <p:sp>
        <p:nvSpPr>
          <p:cNvPr id="13" name="Footer Placeholder 4"/>
          <p:cNvSpPr>
            <a:spLocks noGrp="1"/>
          </p:cNvSpPr>
          <p:nvPr>
            <p:ph type="ftr" sz="quarter" idx="11"/>
          </p:nvPr>
        </p:nvSpPr>
        <p:spPr/>
        <p:txBody>
          <a:bodyPr/>
          <a:lstStyle/>
          <a:p>
            <a:r>
              <a:rPr lang="mr-IN" smtClean="0"/>
              <a:t>PHYS 1444-002, Fall 2017                     Dr. Jaehoon Yu</a:t>
            </a:r>
            <a:endParaRPr lang="en-US"/>
          </a:p>
        </p:txBody>
      </p:sp>
      <p:sp>
        <p:nvSpPr>
          <p:cNvPr id="14" name="Slide Number Placeholder 5"/>
          <p:cNvSpPr>
            <a:spLocks noGrp="1"/>
          </p:cNvSpPr>
          <p:nvPr>
            <p:ph type="sldNum" sz="quarter" idx="12"/>
          </p:nvPr>
        </p:nvSpPr>
        <p:spPr/>
        <p:txBody>
          <a:bodyPr/>
          <a:lstStyle/>
          <a:p>
            <a:fld id="{82509733-ADFE-3E4C-843D-7A8E356F497D}" type="slidenum">
              <a:rPr lang="en-US"/>
              <a:pPr/>
              <a:t>17</a:t>
            </a:fld>
            <a:endParaRPr lang="en-US"/>
          </a:p>
        </p:txBody>
      </p:sp>
      <p:pic>
        <p:nvPicPr>
          <p:cNvPr id="397314" name="Picture 2" descr="FG28_010"/>
          <p:cNvPicPr>
            <a:picLocks noChangeAspect="1" noChangeArrowheads="1"/>
          </p:cNvPicPr>
          <p:nvPr/>
        </p:nvPicPr>
        <p:blipFill>
          <a:blip r:embed="rId3"/>
          <a:srcRect/>
          <a:stretch>
            <a:fillRect/>
          </a:stretch>
        </p:blipFill>
        <p:spPr bwMode="auto">
          <a:xfrm>
            <a:off x="6172200" y="457200"/>
            <a:ext cx="2971800" cy="2228850"/>
          </a:xfrm>
          <a:prstGeom prst="rect">
            <a:avLst/>
          </a:prstGeom>
          <a:noFill/>
        </p:spPr>
      </p:pic>
      <p:sp>
        <p:nvSpPr>
          <p:cNvPr id="397315" name="Rectangle 3"/>
          <p:cNvSpPr>
            <a:spLocks noGrp="1" noChangeArrowheads="1"/>
          </p:cNvSpPr>
          <p:nvPr>
            <p:ph type="title"/>
          </p:nvPr>
        </p:nvSpPr>
        <p:spPr>
          <a:xfrm>
            <a:off x="228600" y="-76200"/>
            <a:ext cx="8686800" cy="762000"/>
          </a:xfrm>
        </p:spPr>
        <p:txBody>
          <a:bodyPr/>
          <a:lstStyle/>
          <a:p>
            <a:r>
              <a:rPr lang="en-US" dirty="0"/>
              <a:t>Example 28 –</a:t>
            </a:r>
            <a:r>
              <a:rPr lang="en-US" dirty="0" smtClean="0"/>
              <a:t> 7 </a:t>
            </a:r>
            <a:endParaRPr lang="en-US" dirty="0"/>
          </a:p>
        </p:txBody>
      </p:sp>
      <p:sp>
        <p:nvSpPr>
          <p:cNvPr id="397316" name="Text Box 4"/>
          <p:cNvSpPr txBox="1">
            <a:spLocks noChangeArrowheads="1"/>
          </p:cNvSpPr>
          <p:nvPr/>
        </p:nvSpPr>
        <p:spPr bwMode="auto">
          <a:xfrm>
            <a:off x="381000" y="609600"/>
            <a:ext cx="6248400" cy="22256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a:solidFill>
                  <a:schemeClr val="accent2"/>
                </a:solidFill>
                <a:latin typeface="Arial Narrow" charset="0"/>
              </a:rPr>
              <a:t>Coaxial cable. </a:t>
            </a:r>
            <a:r>
              <a:rPr lang="en-US" sz="2000">
                <a:solidFill>
                  <a:schemeClr val="accent2"/>
                </a:solidFill>
                <a:latin typeface="Arial Narrow" charset="0"/>
              </a:rPr>
              <a:t>A coaxial cable is a single wire surrounded by a cylindrical metallic braid, as shown in the figure.  The two conductors are separated by an insulator.  The central wire carries current to the other end of the cable, and the outer braid carries the return current and is usually considered ground.  Describe the magnetic field (a) in the space between the conductors and (b) outside the cable. </a:t>
            </a:r>
          </a:p>
        </p:txBody>
      </p:sp>
      <p:sp>
        <p:nvSpPr>
          <p:cNvPr id="397317" name="Text Box 5"/>
          <p:cNvSpPr txBox="1">
            <a:spLocks noChangeArrowheads="1"/>
          </p:cNvSpPr>
          <p:nvPr/>
        </p:nvSpPr>
        <p:spPr bwMode="auto">
          <a:xfrm>
            <a:off x="381000" y="2819400"/>
            <a:ext cx="6781800" cy="118745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The magnetic field between the conductors is the same as the long, straight wire case since the current in the outer conductor does not impact the enclosed current.  </a:t>
            </a:r>
            <a:endParaRPr lang="en-US" baseline="-25000">
              <a:solidFill>
                <a:srgbClr val="CC00CC"/>
              </a:solidFill>
              <a:latin typeface="Arial Narrow" charset="0"/>
            </a:endParaRPr>
          </a:p>
        </p:txBody>
      </p:sp>
      <p:sp>
        <p:nvSpPr>
          <p:cNvPr id="397318" name="Text Box 6"/>
          <p:cNvSpPr txBox="1">
            <a:spLocks noChangeArrowheads="1"/>
          </p:cNvSpPr>
          <p:nvPr/>
        </p:nvSpPr>
        <p:spPr bwMode="auto">
          <a:xfrm>
            <a:off x="304800" y="3962400"/>
            <a:ext cx="8389937" cy="118745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b</a:t>
            </a:r>
            <a:r>
              <a:rPr lang="en-US" dirty="0">
                <a:solidFill>
                  <a:srgbClr val="CC00CC"/>
                </a:solidFill>
                <a:latin typeface="Arial Narrow" charset="0"/>
              </a:rPr>
              <a:t>) Outside the cable, we can draw a similar circular path, since we expect the field to have a circular symmetry.  What is the sum of the total current inside the closed path?</a:t>
            </a:r>
          </a:p>
        </p:txBody>
      </p:sp>
      <p:sp>
        <p:nvSpPr>
          <p:cNvPr id="397319" name="Text Box 7"/>
          <p:cNvSpPr txBox="1">
            <a:spLocks noChangeArrowheads="1"/>
          </p:cNvSpPr>
          <p:nvPr/>
        </p:nvSpPr>
        <p:spPr bwMode="auto">
          <a:xfrm>
            <a:off x="304800" y="5105400"/>
            <a:ext cx="8305800" cy="1187450"/>
          </a:xfrm>
          <a:prstGeom prst="rect">
            <a:avLst/>
          </a:prstGeom>
          <a:solidFill>
            <a:schemeClr val="bg1"/>
          </a:solid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there is no magnetic field outside a coaxial cable.  In other words, the coaxial cable self-shields.  The outer conductor also shields against an external electric field.  Cleaner signal and less noise.</a:t>
            </a:r>
          </a:p>
        </p:txBody>
      </p:sp>
      <p:graphicFrame>
        <p:nvGraphicFramePr>
          <p:cNvPr id="397320" name="Object 8"/>
          <p:cNvGraphicFramePr>
            <a:graphicFrameLocks noChangeAspect="1"/>
          </p:cNvGraphicFramePr>
          <p:nvPr>
            <p:extLst/>
          </p:nvPr>
        </p:nvGraphicFramePr>
        <p:xfrm>
          <a:off x="4114800" y="4724400"/>
          <a:ext cx="931863" cy="479425"/>
        </p:xfrm>
        <a:graphic>
          <a:graphicData uri="http://schemas.openxmlformats.org/presentationml/2006/ole">
            <mc:AlternateContent xmlns:mc="http://schemas.openxmlformats.org/markup-compatibility/2006">
              <mc:Choice xmlns:v="urn:schemas-microsoft-com:vml" Requires="v">
                <p:oleObj spid="_x0000_s263486" name="Equation" r:id="rId4" imgW="393480" imgH="203040" progId="Equation.DSMT4">
                  <p:embed/>
                </p:oleObj>
              </mc:Choice>
              <mc:Fallback>
                <p:oleObj name="Equation" r:id="rId4" imgW="393480" imgH="2030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4724400"/>
                        <a:ext cx="931863" cy="479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7321" name="Object 9"/>
          <p:cNvGraphicFramePr>
            <a:graphicFrameLocks noChangeAspect="1"/>
          </p:cNvGraphicFramePr>
          <p:nvPr/>
        </p:nvGraphicFramePr>
        <p:xfrm>
          <a:off x="7162800" y="3124200"/>
          <a:ext cx="719138" cy="428625"/>
        </p:xfrm>
        <a:graphic>
          <a:graphicData uri="http://schemas.openxmlformats.org/presentationml/2006/ole">
            <mc:AlternateContent xmlns:mc="http://schemas.openxmlformats.org/markup-compatibility/2006">
              <mc:Choice xmlns:v="urn:schemas-microsoft-com:vml" Requires="v">
                <p:oleObj spid="_x0000_s263487" name="Equation" r:id="rId6" imgW="253800" imgH="152280" progId="Equation.DSMT4">
                  <p:embed/>
                </p:oleObj>
              </mc:Choice>
              <mc:Fallback>
                <p:oleObj name="Equation" r:id="rId6" imgW="2538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2800" y="3124200"/>
                        <a:ext cx="719138" cy="428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7322" name="Object 10"/>
          <p:cNvGraphicFramePr>
            <a:graphicFrameLocks noChangeAspect="1"/>
          </p:cNvGraphicFramePr>
          <p:nvPr>
            <p:extLst/>
          </p:nvPr>
        </p:nvGraphicFramePr>
        <p:xfrm>
          <a:off x="5257800" y="4792662"/>
          <a:ext cx="1323975" cy="388938"/>
        </p:xfrm>
        <a:graphic>
          <a:graphicData uri="http://schemas.openxmlformats.org/presentationml/2006/ole">
            <mc:AlternateContent xmlns:mc="http://schemas.openxmlformats.org/markup-compatibility/2006">
              <mc:Choice xmlns:v="urn:schemas-microsoft-com:vml" Requires="v">
                <p:oleObj spid="_x0000_s263488" name="Equation" r:id="rId8" imgW="558720" imgH="164880" progId="Equation.DSMT4">
                  <p:embed/>
                </p:oleObj>
              </mc:Choice>
              <mc:Fallback>
                <p:oleObj name="Equation" r:id="rId8" imgW="558720" imgH="1648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57800" y="4792662"/>
                        <a:ext cx="1323975" cy="3889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97323" name="Object 11"/>
          <p:cNvGraphicFramePr>
            <a:graphicFrameLocks noChangeAspect="1"/>
          </p:cNvGraphicFramePr>
          <p:nvPr/>
        </p:nvGraphicFramePr>
        <p:xfrm>
          <a:off x="7848600" y="2819400"/>
          <a:ext cx="969963" cy="1038225"/>
        </p:xfrm>
        <a:graphic>
          <a:graphicData uri="http://schemas.openxmlformats.org/presentationml/2006/ole">
            <mc:AlternateContent xmlns:mc="http://schemas.openxmlformats.org/markup-compatibility/2006">
              <mc:Choice xmlns:v="urn:schemas-microsoft-com:vml" Requires="v">
                <p:oleObj spid="_x0000_s263489" name="Equation" r:id="rId10" imgW="342720" imgH="368280" progId="Equation.DSMT4">
                  <p:embed/>
                </p:oleObj>
              </mc:Choice>
              <mc:Fallback>
                <p:oleObj name="Equation" r:id="rId10" imgW="34272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48600" y="2819400"/>
                        <a:ext cx="969963" cy="10382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3648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97316"/>
                                        </p:tgtEl>
                                        <p:attrNameLst>
                                          <p:attrName>style.visibility</p:attrName>
                                        </p:attrNameLst>
                                      </p:cBhvr>
                                      <p:to>
                                        <p:strVal val="visible"/>
                                      </p:to>
                                    </p:set>
                                    <p:animEffect transition="in" filter="wipe(left)">
                                      <p:cBhvr>
                                        <p:cTn id="7" dur="500"/>
                                        <p:tgtEl>
                                          <p:spTgt spid="397316"/>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397314"/>
                                        </p:tgtEl>
                                        <p:attrNameLst>
                                          <p:attrName>style.visibility</p:attrName>
                                        </p:attrNameLst>
                                      </p:cBhvr>
                                      <p:to>
                                        <p:strVal val="visible"/>
                                      </p:to>
                                    </p:set>
                                    <p:animEffect transition="in" filter="fade">
                                      <p:cBhvr>
                                        <p:cTn id="12" dur="2000"/>
                                        <p:tgtEl>
                                          <p:spTgt spid="397314"/>
                                        </p:tgtEl>
                                      </p:cBhvr>
                                    </p:animEffect>
                                    <p:anim calcmode="lin" valueType="num">
                                      <p:cBhvr>
                                        <p:cTn id="13" dur="2000" fill="hold"/>
                                        <p:tgtEl>
                                          <p:spTgt spid="397314"/>
                                        </p:tgtEl>
                                        <p:attrNameLst>
                                          <p:attrName>style.rotation</p:attrName>
                                        </p:attrNameLst>
                                      </p:cBhvr>
                                      <p:tavLst>
                                        <p:tav tm="0">
                                          <p:val>
                                            <p:fltVal val="720"/>
                                          </p:val>
                                        </p:tav>
                                        <p:tav tm="100000">
                                          <p:val>
                                            <p:fltVal val="0"/>
                                          </p:val>
                                        </p:tav>
                                      </p:tavLst>
                                    </p:anim>
                                    <p:anim calcmode="lin" valueType="num">
                                      <p:cBhvr>
                                        <p:cTn id="14" dur="2000" fill="hold"/>
                                        <p:tgtEl>
                                          <p:spTgt spid="397314"/>
                                        </p:tgtEl>
                                        <p:attrNameLst>
                                          <p:attrName>ppt_h</p:attrName>
                                        </p:attrNameLst>
                                      </p:cBhvr>
                                      <p:tavLst>
                                        <p:tav tm="0">
                                          <p:val>
                                            <p:fltVal val="0"/>
                                          </p:val>
                                        </p:tav>
                                        <p:tav tm="100000">
                                          <p:val>
                                            <p:strVal val="#ppt_h"/>
                                          </p:val>
                                        </p:tav>
                                      </p:tavLst>
                                    </p:anim>
                                    <p:anim calcmode="lin" valueType="num">
                                      <p:cBhvr>
                                        <p:cTn id="15" dur="2000" fill="hold"/>
                                        <p:tgtEl>
                                          <p:spTgt spid="397314"/>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iterate type="wd">
                                    <p:tmPct val="10000"/>
                                  </p:iterate>
                                  <p:childTnLst>
                                    <p:set>
                                      <p:cBhvr>
                                        <p:cTn id="19" dur="1" fill="hold">
                                          <p:stCondLst>
                                            <p:cond delay="0"/>
                                          </p:stCondLst>
                                        </p:cTn>
                                        <p:tgtEl>
                                          <p:spTgt spid="397317"/>
                                        </p:tgtEl>
                                        <p:attrNameLst>
                                          <p:attrName>style.visibility</p:attrName>
                                        </p:attrNameLst>
                                      </p:cBhvr>
                                      <p:to>
                                        <p:strVal val="visible"/>
                                      </p:to>
                                    </p:set>
                                    <p:animEffect transition="in" filter="wipe(left)">
                                      <p:cBhvr>
                                        <p:cTn id="20" dur="500"/>
                                        <p:tgtEl>
                                          <p:spTgt spid="39731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iterate type="wd">
                                    <p:tmPct val="10000"/>
                                  </p:iterate>
                                  <p:childTnLst>
                                    <p:set>
                                      <p:cBhvr>
                                        <p:cTn id="24" dur="1" fill="hold">
                                          <p:stCondLst>
                                            <p:cond delay="0"/>
                                          </p:stCondLst>
                                        </p:cTn>
                                        <p:tgtEl>
                                          <p:spTgt spid="397321"/>
                                        </p:tgtEl>
                                        <p:attrNameLst>
                                          <p:attrName>style.visibility</p:attrName>
                                        </p:attrNameLst>
                                      </p:cBhvr>
                                      <p:to>
                                        <p:strVal val="visible"/>
                                      </p:to>
                                    </p:set>
                                    <p:animEffect transition="in" filter="wipe(left)">
                                      <p:cBhvr>
                                        <p:cTn id="25" dur="500"/>
                                        <p:tgtEl>
                                          <p:spTgt spid="39732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iterate type="wd">
                                    <p:tmPct val="10000"/>
                                  </p:iterate>
                                  <p:childTnLst>
                                    <p:set>
                                      <p:cBhvr>
                                        <p:cTn id="29" dur="1" fill="hold">
                                          <p:stCondLst>
                                            <p:cond delay="0"/>
                                          </p:stCondLst>
                                        </p:cTn>
                                        <p:tgtEl>
                                          <p:spTgt spid="397323"/>
                                        </p:tgtEl>
                                        <p:attrNameLst>
                                          <p:attrName>style.visibility</p:attrName>
                                        </p:attrNameLst>
                                      </p:cBhvr>
                                      <p:to>
                                        <p:strVal val="visible"/>
                                      </p:to>
                                    </p:set>
                                    <p:animEffect transition="in" filter="wipe(left)">
                                      <p:cBhvr>
                                        <p:cTn id="30" dur="500"/>
                                        <p:tgtEl>
                                          <p:spTgt spid="39732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397318"/>
                                        </p:tgtEl>
                                        <p:attrNameLst>
                                          <p:attrName>style.visibility</p:attrName>
                                        </p:attrNameLst>
                                      </p:cBhvr>
                                      <p:to>
                                        <p:strVal val="visible"/>
                                      </p:to>
                                    </p:set>
                                    <p:animEffect transition="in" filter="wipe(left)">
                                      <p:cBhvr>
                                        <p:cTn id="35" dur="500"/>
                                        <p:tgtEl>
                                          <p:spTgt spid="397318"/>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97320"/>
                                        </p:tgtEl>
                                        <p:attrNameLst>
                                          <p:attrName>style.visibility</p:attrName>
                                        </p:attrNameLst>
                                      </p:cBhvr>
                                      <p:to>
                                        <p:strVal val="visible"/>
                                      </p:to>
                                    </p:set>
                                    <p:animEffect transition="in" filter="wipe(left)">
                                      <p:cBhvr>
                                        <p:cTn id="40" dur="500"/>
                                        <p:tgtEl>
                                          <p:spTgt spid="39732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97322"/>
                                        </p:tgtEl>
                                        <p:attrNameLst>
                                          <p:attrName>style.visibility</p:attrName>
                                        </p:attrNameLst>
                                      </p:cBhvr>
                                      <p:to>
                                        <p:strVal val="visible"/>
                                      </p:to>
                                    </p:set>
                                    <p:animEffect transition="in" filter="wipe(left)">
                                      <p:cBhvr>
                                        <p:cTn id="45" dur="500"/>
                                        <p:tgtEl>
                                          <p:spTgt spid="397322"/>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iterate type="wd">
                                    <p:tmPct val="10000"/>
                                  </p:iterate>
                                  <p:childTnLst>
                                    <p:set>
                                      <p:cBhvr>
                                        <p:cTn id="49" dur="1" fill="hold">
                                          <p:stCondLst>
                                            <p:cond delay="0"/>
                                          </p:stCondLst>
                                        </p:cTn>
                                        <p:tgtEl>
                                          <p:spTgt spid="397319"/>
                                        </p:tgtEl>
                                        <p:attrNameLst>
                                          <p:attrName>style.visibility</p:attrName>
                                        </p:attrNameLst>
                                      </p:cBhvr>
                                      <p:to>
                                        <p:strVal val="visible"/>
                                      </p:to>
                                    </p:set>
                                    <p:animEffect transition="in" filter="wipe(left)">
                                      <p:cBhvr>
                                        <p:cTn id="50" dur="500"/>
                                        <p:tgtEl>
                                          <p:spTgt spid="397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7316" grpId="0"/>
      <p:bldP spid="397317" grpId="0"/>
      <p:bldP spid="397318" grpId="0"/>
      <p:bldP spid="3973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0"/>
            <a:ext cx="7772400" cy="762000"/>
          </a:xfrm>
        </p:spPr>
        <p:txBody>
          <a:bodyPr/>
          <a:lstStyle/>
          <a:p>
            <a:r>
              <a:rPr lang="en-US" sz="4800" b="1">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838200" y="457200"/>
            <a:ext cx="8039100" cy="5181600"/>
          </a:xfrm>
        </p:spPr>
        <p:txBody>
          <a:bodyPr/>
          <a:lstStyle/>
          <a:p>
            <a:r>
              <a:rPr lang="en-US" sz="2000" dirty="0" smtClean="0"/>
              <a:t>Term 2</a:t>
            </a:r>
          </a:p>
          <a:p>
            <a:pPr lvl="1"/>
            <a:r>
              <a:rPr lang="en-US" sz="1800" dirty="0" smtClean="0"/>
              <a:t>In class, this Wednesday, Nov. 15</a:t>
            </a:r>
          </a:p>
          <a:p>
            <a:pPr lvl="1"/>
            <a:r>
              <a:rPr lang="en-US" sz="1800" dirty="0"/>
              <a:t>Non-comprehensive </a:t>
            </a:r>
            <a:r>
              <a:rPr lang="en-US" sz="1800" dirty="0" smtClean="0"/>
              <a:t>exam which covers: CH25.5 </a:t>
            </a:r>
            <a:r>
              <a:rPr lang="mr-IN" sz="1800" dirty="0" smtClean="0"/>
              <a:t>–</a:t>
            </a:r>
            <a:r>
              <a:rPr lang="en-US" sz="1800" dirty="0" smtClean="0"/>
              <a:t> CH28.4</a:t>
            </a:r>
          </a:p>
          <a:p>
            <a:pPr lvl="1" eaLnBrk="1" hangingPunct="1"/>
            <a:r>
              <a:rPr lang="en-US" sz="1800" dirty="0"/>
              <a:t>Bring your calculator but DO NOT input formula into it!</a:t>
            </a:r>
          </a:p>
          <a:p>
            <a:pPr lvl="2" eaLnBrk="1" hangingPunct="1"/>
            <a:r>
              <a:rPr lang="en-US" sz="1600" dirty="0"/>
              <a:t>Cell phones or any types of computers cannot replace a calculator!</a:t>
            </a:r>
          </a:p>
          <a:p>
            <a:pPr lvl="1" eaLnBrk="1" hangingPunct="1"/>
            <a:r>
              <a:rPr lang="en-US" sz="1800" dirty="0"/>
              <a:t>BYOF: You may bring a one 8.5x11.5 sheet (front and back) of </a:t>
            </a:r>
            <a:r>
              <a:rPr lang="en-US" sz="1800" b="1" u="sng" dirty="0">
                <a:solidFill>
                  <a:srgbClr val="FF0000"/>
                </a:solidFill>
              </a:rPr>
              <a:t>handwritten</a:t>
            </a:r>
            <a:r>
              <a:rPr lang="en-US" sz="1800" dirty="0"/>
              <a:t> formulae and values of constants</a:t>
            </a:r>
          </a:p>
          <a:p>
            <a:pPr lvl="1" eaLnBrk="1" hangingPunct="1"/>
            <a:r>
              <a:rPr lang="en-US" sz="1800" dirty="0"/>
              <a:t>No derivations, word definitions or solutions of any kind!</a:t>
            </a:r>
          </a:p>
          <a:p>
            <a:pPr lvl="1" eaLnBrk="1" hangingPunct="1"/>
            <a:r>
              <a:rPr lang="en-US" sz="1800" dirty="0"/>
              <a:t>No additional formulae or values of constants will be provided! </a:t>
            </a:r>
          </a:p>
          <a:p>
            <a:r>
              <a:rPr lang="en-US" sz="2000" dirty="0" smtClean="0"/>
              <a:t>Quiz 3 results</a:t>
            </a:r>
          </a:p>
          <a:p>
            <a:pPr lvl="1"/>
            <a:r>
              <a:rPr lang="en-US" sz="1800" dirty="0" smtClean="0"/>
              <a:t>Class average: 61.3/80</a:t>
            </a:r>
          </a:p>
          <a:p>
            <a:pPr lvl="2"/>
            <a:r>
              <a:rPr lang="en-US" sz="1400" dirty="0" smtClean="0"/>
              <a:t>Equivalent to 76.6/100</a:t>
            </a:r>
          </a:p>
          <a:p>
            <a:pPr lvl="2"/>
            <a:r>
              <a:rPr lang="en-US" sz="1400" dirty="0" smtClean="0"/>
              <a:t>Previous results: 48/100 and 45.7/100</a:t>
            </a:r>
          </a:p>
          <a:p>
            <a:pPr lvl="1"/>
            <a:r>
              <a:rPr lang="en-US" sz="1800" dirty="0" smtClean="0"/>
              <a:t>Top score: 80/80</a:t>
            </a:r>
          </a:p>
          <a:p>
            <a:r>
              <a:rPr lang="en-US" sz="2000" dirty="0"/>
              <a:t>No class Wednesday, Nov. 22</a:t>
            </a:r>
          </a:p>
          <a:p>
            <a:r>
              <a:rPr lang="en-US" sz="2000" dirty="0" smtClean="0"/>
              <a:t>Bring </a:t>
            </a:r>
            <a:r>
              <a:rPr lang="en-US" sz="2000" dirty="0" smtClean="0"/>
              <a:t>your planetarium extra credit sheet by the beginning of the class Wednesday, Nov. 29!</a:t>
            </a:r>
          </a:p>
          <a:p>
            <a:r>
              <a:rPr lang="en-US" sz="2000" dirty="0" smtClean="0"/>
              <a:t>Colloquium this Wednesday, Nov. 15 at 4pm in SH100</a:t>
            </a:r>
          </a:p>
          <a:p>
            <a:pPr lvl="1"/>
            <a:r>
              <a:rPr lang="en-US" sz="1800" dirty="0" smtClean="0"/>
              <a:t>Dr. Zhen Liu of </a:t>
            </a:r>
            <a:r>
              <a:rPr lang="en-US" sz="1800" dirty="0" err="1" smtClean="0"/>
              <a:t>Fermilab</a:t>
            </a:r>
            <a:endParaRPr lang="en-US" sz="1800" dirty="0" smtClean="0"/>
          </a:p>
        </p:txBody>
      </p:sp>
    </p:spTree>
    <p:extLst>
      <p:ext uri="{BB962C8B-B14F-4D97-AF65-F5344CB8AC3E}">
        <p14:creationId xmlns:p14="http://schemas.microsoft.com/office/powerpoint/2010/main" val="119304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111619">
                                            <p:txEl>
                                              <p:pRg st="7" end="7"/>
                                            </p:txEl>
                                          </p:spTgt>
                                        </p:tgtEl>
                                        <p:attrNameLst>
                                          <p:attrName>style.visibility</p:attrName>
                                        </p:attrNameLst>
                                      </p:cBhvr>
                                      <p:to>
                                        <p:strVal val="visible"/>
                                      </p:to>
                                    </p:set>
                                    <p:animEffect transition="in" filter="wipe(left)">
                                      <p:cBhvr>
                                        <p:cTn id="42" dur="500"/>
                                        <p:tgtEl>
                                          <p:spTgt spid="1116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111619">
                                            <p:txEl>
                                              <p:pRg st="8" end="8"/>
                                            </p:txEl>
                                          </p:spTgt>
                                        </p:tgtEl>
                                        <p:attrNameLst>
                                          <p:attrName>style.visibility</p:attrName>
                                        </p:attrNameLst>
                                      </p:cBhvr>
                                      <p:to>
                                        <p:strVal val="visible"/>
                                      </p:to>
                                    </p:set>
                                    <p:animEffect transition="in" filter="wipe(left)">
                                      <p:cBhvr>
                                        <p:cTn id="47" dur="500"/>
                                        <p:tgtEl>
                                          <p:spTgt spid="1116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111619">
                                            <p:txEl>
                                              <p:pRg st="9" end="9"/>
                                            </p:txEl>
                                          </p:spTgt>
                                        </p:tgtEl>
                                        <p:attrNameLst>
                                          <p:attrName>style.visibility</p:attrName>
                                        </p:attrNameLst>
                                      </p:cBhvr>
                                      <p:to>
                                        <p:strVal val="visible"/>
                                      </p:to>
                                    </p:set>
                                    <p:animEffect transition="in" filter="wipe(left)">
                                      <p:cBhvr>
                                        <p:cTn id="52" dur="500"/>
                                        <p:tgtEl>
                                          <p:spTgt spid="1116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111619">
                                            <p:txEl>
                                              <p:pRg st="10" end="10"/>
                                            </p:txEl>
                                          </p:spTgt>
                                        </p:tgtEl>
                                        <p:attrNameLst>
                                          <p:attrName>style.visibility</p:attrName>
                                        </p:attrNameLst>
                                      </p:cBhvr>
                                      <p:to>
                                        <p:strVal val="visible"/>
                                      </p:to>
                                    </p:set>
                                    <p:animEffect transition="in" filter="wipe(left)">
                                      <p:cBhvr>
                                        <p:cTn id="57" dur="500"/>
                                        <p:tgtEl>
                                          <p:spTgt spid="11161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111619">
                                            <p:txEl>
                                              <p:pRg st="11" end="11"/>
                                            </p:txEl>
                                          </p:spTgt>
                                        </p:tgtEl>
                                        <p:attrNameLst>
                                          <p:attrName>style.visibility</p:attrName>
                                        </p:attrNameLst>
                                      </p:cBhvr>
                                      <p:to>
                                        <p:strVal val="visible"/>
                                      </p:to>
                                    </p:set>
                                    <p:animEffect transition="in" filter="wipe(left)">
                                      <p:cBhvr>
                                        <p:cTn id="62" dur="500"/>
                                        <p:tgtEl>
                                          <p:spTgt spid="11161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111619">
                                            <p:txEl>
                                              <p:pRg st="12" end="12"/>
                                            </p:txEl>
                                          </p:spTgt>
                                        </p:tgtEl>
                                        <p:attrNameLst>
                                          <p:attrName>style.visibility</p:attrName>
                                        </p:attrNameLst>
                                      </p:cBhvr>
                                      <p:to>
                                        <p:strVal val="visible"/>
                                      </p:to>
                                    </p:set>
                                    <p:animEffect transition="in" filter="wipe(left)">
                                      <p:cBhvr>
                                        <p:cTn id="67" dur="500"/>
                                        <p:tgtEl>
                                          <p:spTgt spid="11161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11619">
                                            <p:txEl>
                                              <p:pRg st="13" end="13"/>
                                            </p:txEl>
                                          </p:spTgt>
                                        </p:tgtEl>
                                        <p:attrNameLst>
                                          <p:attrName>style.visibility</p:attrName>
                                        </p:attrNameLst>
                                      </p:cBhvr>
                                      <p:to>
                                        <p:strVal val="visible"/>
                                      </p:to>
                                    </p:set>
                                    <p:animEffect transition="in" filter="wipe(left)">
                                      <p:cBhvr>
                                        <p:cTn id="72" dur="500"/>
                                        <p:tgtEl>
                                          <p:spTgt spid="111619">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111619">
                                            <p:txEl>
                                              <p:pRg st="14" end="14"/>
                                            </p:txEl>
                                          </p:spTgt>
                                        </p:tgtEl>
                                        <p:attrNameLst>
                                          <p:attrName>style.visibility</p:attrName>
                                        </p:attrNameLst>
                                      </p:cBhvr>
                                      <p:to>
                                        <p:strVal val="visible"/>
                                      </p:to>
                                    </p:set>
                                    <p:animEffect transition="in" filter="wipe(left)">
                                      <p:cBhvr>
                                        <p:cTn id="77" dur="500"/>
                                        <p:tgtEl>
                                          <p:spTgt spid="111619">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111619">
                                            <p:txEl>
                                              <p:pRg st="15" end="15"/>
                                            </p:txEl>
                                          </p:spTgt>
                                        </p:tgtEl>
                                        <p:attrNameLst>
                                          <p:attrName>style.visibility</p:attrName>
                                        </p:attrNameLst>
                                      </p:cBhvr>
                                      <p:to>
                                        <p:strVal val="visible"/>
                                      </p:to>
                                    </p:set>
                                    <p:animEffect transition="in" filter="wipe(left)">
                                      <p:cBhvr>
                                        <p:cTn id="82" dur="500"/>
                                        <p:tgtEl>
                                          <p:spTgt spid="111619">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111619">
                                            <p:txEl>
                                              <p:pRg st="16" end="16"/>
                                            </p:txEl>
                                          </p:spTgt>
                                        </p:tgtEl>
                                        <p:attrNameLst>
                                          <p:attrName>style.visibility</p:attrName>
                                        </p:attrNameLst>
                                      </p:cBhvr>
                                      <p:to>
                                        <p:strVal val="visible"/>
                                      </p:to>
                                    </p:set>
                                    <p:animEffect transition="in" filter="wipe(left)">
                                      <p:cBhvr>
                                        <p:cTn id="87" dur="500"/>
                                        <p:tgtEl>
                                          <p:spTgt spid="111619">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Monday, Nov. 13, 2017</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mr-IN" sz="1400" smtClean="0">
                <a:solidFill>
                  <a:srgbClr val="003300"/>
                </a:solidFill>
                <a:latin typeface="Arial Narrow" charset="0"/>
              </a:rPr>
              <a:t>PHYS 1444-002, Fall 2017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11619" name="Rectangle 3"/>
          <p:cNvSpPr>
            <a:spLocks noGrp="1" noChangeArrowheads="1"/>
          </p:cNvSpPr>
          <p:nvPr>
            <p:ph type="body" idx="1"/>
          </p:nvPr>
        </p:nvSpPr>
        <p:spPr>
          <a:xfrm>
            <a:off x="685800" y="1028700"/>
            <a:ext cx="8039100" cy="5181600"/>
          </a:xfrm>
        </p:spPr>
        <p:txBody>
          <a:bodyPr/>
          <a:lstStyle/>
          <a:p>
            <a:r>
              <a:rPr lang="en-US" sz="2800" b="1" dirty="0">
                <a:latin typeface="Arial Narrow" charset="0"/>
              </a:rPr>
              <a:t>B due to current </a:t>
            </a:r>
            <a:r>
              <a:rPr lang="en-US" sz="2800" b="1" dirty="0">
                <a:latin typeface="Monotype Corsiva" charset="0"/>
              </a:rPr>
              <a:t>I</a:t>
            </a:r>
            <a:r>
              <a:rPr lang="en-US" sz="2800" b="1" dirty="0">
                <a:latin typeface="Arial Narrow" charset="0"/>
              </a:rPr>
              <a:t> in a straight wire. </a:t>
            </a:r>
            <a:r>
              <a:rPr lang="en-US" sz="2800" dirty="0">
                <a:latin typeface="Arial Narrow" charset="0"/>
              </a:rPr>
              <a:t>For the field near a long straight wire carrying a current </a:t>
            </a:r>
            <a:r>
              <a:rPr lang="en-US" sz="2800" dirty="0">
                <a:latin typeface="Monotype Corsiva" charset="0"/>
              </a:rPr>
              <a:t>I</a:t>
            </a:r>
            <a:r>
              <a:rPr lang="en-US" sz="2800" dirty="0">
                <a:latin typeface="Arial Narrow" charset="0"/>
              </a:rPr>
              <a:t>, show </a:t>
            </a:r>
            <a:r>
              <a:rPr lang="en-US" sz="2800" dirty="0" smtClean="0">
                <a:latin typeface="Arial Narrow" charset="0"/>
              </a:rPr>
              <a:t>that</a:t>
            </a:r>
          </a:p>
          <a:p>
            <a:pPr marL="514350" indent="-514350">
              <a:buAutoNum type="alphaLcParenBoth"/>
            </a:pPr>
            <a:r>
              <a:rPr lang="en-US" sz="2800" dirty="0">
                <a:latin typeface="Arial Narrow" charset="0"/>
              </a:rPr>
              <a:t>the Ampere’s law gives the same result as the simple long straight wire, B=</a:t>
            </a:r>
            <a:r>
              <a:rPr lang="en-US" sz="2800" dirty="0">
                <a:latin typeface="Symbol" charset="2"/>
              </a:rPr>
              <a:t>μ</a:t>
            </a:r>
            <a:r>
              <a:rPr lang="en-US" sz="2800" baseline="-25000" dirty="0">
                <a:latin typeface="Arial Narrow" charset="0"/>
              </a:rPr>
              <a:t>0</a:t>
            </a:r>
            <a:r>
              <a:rPr lang="en-US" sz="2800" dirty="0">
                <a:latin typeface="Monotype Corsiva" charset="0"/>
              </a:rPr>
              <a:t>I</a:t>
            </a:r>
            <a:r>
              <a:rPr lang="en-US" sz="2800" dirty="0">
                <a:latin typeface="Arial Narrow" charset="0"/>
              </a:rPr>
              <a:t>/2</a:t>
            </a:r>
            <a:r>
              <a:rPr lang="en-US" sz="2800" dirty="0">
                <a:latin typeface="Symbol" charset="2"/>
              </a:rPr>
              <a:t>π</a:t>
            </a:r>
            <a:r>
              <a:rPr lang="en-US" sz="2800" dirty="0">
                <a:latin typeface="Arial Narrow" charset="0"/>
              </a:rPr>
              <a:t>R.  (10 points)</a:t>
            </a:r>
          </a:p>
          <a:p>
            <a:pPr marL="514350" indent="-514350">
              <a:buAutoNum type="alphaLcParenBoth"/>
            </a:pPr>
            <a:r>
              <a:rPr lang="en-US" sz="2800" dirty="0">
                <a:latin typeface="Arial Narrow" charset="0"/>
              </a:rPr>
              <a:t>That </a:t>
            </a:r>
            <a:r>
              <a:rPr lang="en-US" sz="2800" dirty="0" err="1">
                <a:latin typeface="Arial Narrow" charset="0"/>
              </a:rPr>
              <a:t>Biot-Savarat</a:t>
            </a:r>
            <a:r>
              <a:rPr lang="en-US" sz="2800" dirty="0">
                <a:latin typeface="Arial Narrow" charset="0"/>
              </a:rPr>
              <a:t> law gives the same result as the simple long straight wire, B=</a:t>
            </a:r>
            <a:r>
              <a:rPr lang="en-US" sz="2800" dirty="0">
                <a:latin typeface="Symbol" charset="2"/>
              </a:rPr>
              <a:t>μ</a:t>
            </a:r>
            <a:r>
              <a:rPr lang="en-US" sz="2800" baseline="-25000" dirty="0">
                <a:latin typeface="Arial Narrow" charset="0"/>
              </a:rPr>
              <a:t>0</a:t>
            </a:r>
            <a:r>
              <a:rPr lang="en-US" sz="2800" dirty="0">
                <a:latin typeface="Monotype Corsiva" charset="0"/>
              </a:rPr>
              <a:t>I</a:t>
            </a:r>
            <a:r>
              <a:rPr lang="en-US" sz="2800" dirty="0">
                <a:latin typeface="Arial Narrow" charset="0"/>
              </a:rPr>
              <a:t>/2</a:t>
            </a:r>
            <a:r>
              <a:rPr lang="en-US" sz="2800" dirty="0">
                <a:latin typeface="Symbol" charset="2"/>
              </a:rPr>
              <a:t>π</a:t>
            </a:r>
            <a:r>
              <a:rPr lang="en-US" sz="2800" dirty="0">
                <a:latin typeface="Arial Narrow" charset="0"/>
              </a:rPr>
              <a:t>R.  (10 points)</a:t>
            </a:r>
          </a:p>
          <a:p>
            <a:pPr marL="514350" indent="-514350">
              <a:buFont typeface="Arial"/>
              <a:buChar char="•"/>
            </a:pPr>
            <a:r>
              <a:rPr lang="en-US" sz="2800" dirty="0">
                <a:latin typeface="Arial Narrow" charset="0"/>
              </a:rPr>
              <a:t>Must be your OWN work.  No credit will be given for for copying straight out of the book, lecture notes or from your friends’ work.</a:t>
            </a:r>
          </a:p>
          <a:p>
            <a:pPr marL="514350" indent="-514350">
              <a:buFont typeface="Arial"/>
              <a:buChar char="•"/>
            </a:pPr>
            <a:r>
              <a:rPr lang="en-US" sz="2800" dirty="0">
                <a:latin typeface="Arial Narrow" charset="0"/>
              </a:rPr>
              <a:t>Due is </a:t>
            </a:r>
            <a:r>
              <a:rPr lang="en-US" sz="2800" dirty="0" smtClean="0">
                <a:latin typeface="Arial Narrow" charset="0"/>
              </a:rPr>
              <a:t>next Monday</a:t>
            </a:r>
            <a:r>
              <a:rPr lang="en-US" sz="2800" dirty="0">
                <a:latin typeface="Arial Narrow" charset="0"/>
              </a:rPr>
              <a:t>, Nov. </a:t>
            </a:r>
            <a:r>
              <a:rPr lang="en-US" sz="2800" dirty="0" smtClean="0">
                <a:latin typeface="Arial Narrow" charset="0"/>
              </a:rPr>
              <a:t>20</a:t>
            </a:r>
            <a:endParaRPr lang="en-US" sz="2800" dirty="0">
              <a:latin typeface="Arial Narrow" charset="0"/>
            </a:endParaRPr>
          </a:p>
        </p:txBody>
      </p:sp>
      <p:sp>
        <p:nvSpPr>
          <p:cNvPr id="8" name="Rectangle 3"/>
          <p:cNvSpPr txBox="1">
            <a:spLocks noChangeArrowheads="1"/>
          </p:cNvSpPr>
          <p:nvPr/>
        </p:nvSpPr>
        <p:spPr bwMode="auto">
          <a:xfrm>
            <a:off x="228600" y="228600"/>
            <a:ext cx="86868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a:lstStyle>
          <a:p>
            <a:r>
              <a:rPr lang="en-US" kern="0" dirty="0" smtClean="0"/>
              <a:t>Reminder: Special Project #5</a:t>
            </a:r>
            <a:endParaRPr lang="en-US" kern="0" dirty="0"/>
          </a:p>
        </p:txBody>
      </p:sp>
    </p:spTree>
    <p:extLst>
      <p:ext uri="{BB962C8B-B14F-4D97-AF65-F5344CB8AC3E}">
        <p14:creationId xmlns:p14="http://schemas.microsoft.com/office/powerpoint/2010/main" val="704885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Nov. 13, 2017</a:t>
            </a:r>
            <a:endParaRPr lang="en-US"/>
          </a:p>
        </p:txBody>
      </p:sp>
      <p:sp>
        <p:nvSpPr>
          <p:cNvPr id="9" name="Footer Placeholder 4"/>
          <p:cNvSpPr>
            <a:spLocks noGrp="1"/>
          </p:cNvSpPr>
          <p:nvPr>
            <p:ph type="ftr" sz="quarter" idx="11"/>
          </p:nvPr>
        </p:nvSpPr>
        <p:spPr/>
        <p:txBody>
          <a:bodyPr/>
          <a:lstStyle/>
          <a:p>
            <a:r>
              <a:rPr lang="mr-IN" smtClean="0"/>
              <a:t>PHYS 1444-002, Fall 2017                     Dr. Jaehoon Yu</a:t>
            </a:r>
            <a:endParaRPr lang="en-US"/>
          </a:p>
        </p:txBody>
      </p:sp>
      <p:sp>
        <p:nvSpPr>
          <p:cNvPr id="10" name="Slide Number Placeholder 5"/>
          <p:cNvSpPr>
            <a:spLocks noGrp="1"/>
          </p:cNvSpPr>
          <p:nvPr>
            <p:ph type="sldNum" sz="quarter" idx="12"/>
          </p:nvPr>
        </p:nvSpPr>
        <p:spPr/>
        <p:txBody>
          <a:bodyPr/>
          <a:lstStyle/>
          <a:p>
            <a:fld id="{B3DB4537-924A-FF44-B589-DEA4C18594E6}" type="slidenum">
              <a:rPr lang="en-US"/>
              <a:pPr/>
              <a:t>4</a:t>
            </a:fld>
            <a:endParaRPr lang="en-US"/>
          </a:p>
        </p:txBody>
      </p:sp>
      <p:sp>
        <p:nvSpPr>
          <p:cNvPr id="380930" name="Rectangle 2"/>
          <p:cNvSpPr>
            <a:spLocks noGrp="1" noChangeArrowheads="1"/>
          </p:cNvSpPr>
          <p:nvPr>
            <p:ph type="title"/>
          </p:nvPr>
        </p:nvSpPr>
        <p:spPr>
          <a:xfrm>
            <a:off x="381000" y="304800"/>
            <a:ext cx="8534400" cy="609600"/>
          </a:xfrm>
        </p:spPr>
        <p:txBody>
          <a:bodyPr/>
          <a:lstStyle/>
          <a:p>
            <a:r>
              <a:rPr lang="en-US"/>
              <a:t> Sources of Magnetic Field</a:t>
            </a:r>
          </a:p>
        </p:txBody>
      </p:sp>
      <p:graphicFrame>
        <p:nvGraphicFramePr>
          <p:cNvPr id="380931"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0174"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0932"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0175"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0933"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0176"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80934" name="Rectangle 6"/>
          <p:cNvSpPr>
            <a:spLocks noGrp="1" noChangeArrowheads="1"/>
          </p:cNvSpPr>
          <p:nvPr>
            <p:ph type="body" idx="1"/>
          </p:nvPr>
        </p:nvSpPr>
        <p:spPr>
          <a:xfrm>
            <a:off x="457200" y="990600"/>
            <a:ext cx="8382000" cy="5029200"/>
          </a:xfrm>
        </p:spPr>
        <p:txBody>
          <a:bodyPr/>
          <a:lstStyle/>
          <a:p>
            <a:r>
              <a:rPr lang="en-US" dirty="0"/>
              <a:t>We have learned so far about the effects of magnetic field on electric currents and </a:t>
            </a:r>
            <a:r>
              <a:rPr lang="en-US" dirty="0" smtClean="0"/>
              <a:t>a moving </a:t>
            </a:r>
            <a:r>
              <a:rPr lang="en-US" dirty="0"/>
              <a:t>charge</a:t>
            </a:r>
          </a:p>
          <a:p>
            <a:r>
              <a:rPr lang="en-US" dirty="0"/>
              <a:t>We will now learn about the dynamics of magnetism</a:t>
            </a:r>
          </a:p>
          <a:p>
            <a:pPr lvl="1"/>
            <a:r>
              <a:rPr lang="en-US" dirty="0"/>
              <a:t>How do we determine </a:t>
            </a:r>
            <a:r>
              <a:rPr lang="en-US" dirty="0" smtClean="0"/>
              <a:t>magnetic </a:t>
            </a:r>
            <a:r>
              <a:rPr lang="en-US" dirty="0"/>
              <a:t>field strengths in certain situations?</a:t>
            </a:r>
          </a:p>
          <a:p>
            <a:pPr lvl="1"/>
            <a:r>
              <a:rPr lang="en-US" dirty="0"/>
              <a:t>How do two wires with electric current interact?</a:t>
            </a:r>
          </a:p>
          <a:p>
            <a:pPr lvl="1"/>
            <a:r>
              <a:rPr lang="en-US" dirty="0"/>
              <a:t>What is the general approach to finding the connection between current and magnetic field?</a:t>
            </a:r>
          </a:p>
        </p:txBody>
      </p:sp>
      <p:graphicFrame>
        <p:nvGraphicFramePr>
          <p:cNvPr id="380935"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0177"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7385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0934">
                                            <p:txEl>
                                              <p:pRg st="0" end="0"/>
                                            </p:txEl>
                                          </p:spTgt>
                                        </p:tgtEl>
                                        <p:attrNameLst>
                                          <p:attrName>style.visibility</p:attrName>
                                        </p:attrNameLst>
                                      </p:cBhvr>
                                      <p:to>
                                        <p:strVal val="visible"/>
                                      </p:to>
                                    </p:set>
                                    <p:animEffect transition="in" filter="wipe(left)">
                                      <p:cBhvr>
                                        <p:cTn id="7" dur="500"/>
                                        <p:tgtEl>
                                          <p:spTgt spid="38093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80934">
                                            <p:txEl>
                                              <p:pRg st="1" end="1"/>
                                            </p:txEl>
                                          </p:spTgt>
                                        </p:tgtEl>
                                        <p:attrNameLst>
                                          <p:attrName>style.visibility</p:attrName>
                                        </p:attrNameLst>
                                      </p:cBhvr>
                                      <p:to>
                                        <p:strVal val="visible"/>
                                      </p:to>
                                    </p:set>
                                    <p:animEffect transition="in" filter="wipe(left)">
                                      <p:cBhvr>
                                        <p:cTn id="12" dur="500"/>
                                        <p:tgtEl>
                                          <p:spTgt spid="38093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80934">
                                            <p:txEl>
                                              <p:pRg st="2" end="2"/>
                                            </p:txEl>
                                          </p:spTgt>
                                        </p:tgtEl>
                                        <p:attrNameLst>
                                          <p:attrName>style.visibility</p:attrName>
                                        </p:attrNameLst>
                                      </p:cBhvr>
                                      <p:to>
                                        <p:strVal val="visible"/>
                                      </p:to>
                                    </p:set>
                                    <p:animEffect transition="in" filter="wipe(left)">
                                      <p:cBhvr>
                                        <p:cTn id="17" dur="500"/>
                                        <p:tgtEl>
                                          <p:spTgt spid="38093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80934">
                                            <p:txEl>
                                              <p:pRg st="3" end="3"/>
                                            </p:txEl>
                                          </p:spTgt>
                                        </p:tgtEl>
                                        <p:attrNameLst>
                                          <p:attrName>style.visibility</p:attrName>
                                        </p:attrNameLst>
                                      </p:cBhvr>
                                      <p:to>
                                        <p:strVal val="visible"/>
                                      </p:to>
                                    </p:set>
                                    <p:animEffect transition="in" filter="wipe(left)">
                                      <p:cBhvr>
                                        <p:cTn id="22" dur="500"/>
                                        <p:tgtEl>
                                          <p:spTgt spid="38093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80934">
                                            <p:txEl>
                                              <p:pRg st="4" end="4"/>
                                            </p:txEl>
                                          </p:spTgt>
                                        </p:tgtEl>
                                        <p:attrNameLst>
                                          <p:attrName>style.visibility</p:attrName>
                                        </p:attrNameLst>
                                      </p:cBhvr>
                                      <p:to>
                                        <p:strVal val="visible"/>
                                      </p:to>
                                    </p:set>
                                    <p:animEffect transition="in" filter="wipe(left)">
                                      <p:cBhvr>
                                        <p:cTn id="27" dur="500"/>
                                        <p:tgtEl>
                                          <p:spTgt spid="3809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Nov. 13, 2017</a:t>
            </a:r>
            <a:endParaRPr lang="en-US"/>
          </a:p>
        </p:txBody>
      </p:sp>
      <p:sp>
        <p:nvSpPr>
          <p:cNvPr id="13" name="Footer Placeholder 4"/>
          <p:cNvSpPr>
            <a:spLocks noGrp="1"/>
          </p:cNvSpPr>
          <p:nvPr>
            <p:ph type="ftr" sz="quarter" idx="11"/>
          </p:nvPr>
        </p:nvSpPr>
        <p:spPr/>
        <p:txBody>
          <a:bodyPr/>
          <a:lstStyle/>
          <a:p>
            <a:r>
              <a:rPr lang="mr-IN" smtClean="0"/>
              <a:t>PHYS 1444-002, Fall 2017                     Dr. Jaehoon Yu</a:t>
            </a:r>
            <a:endParaRPr lang="en-US"/>
          </a:p>
        </p:txBody>
      </p:sp>
      <p:sp>
        <p:nvSpPr>
          <p:cNvPr id="14" name="Slide Number Placeholder 5"/>
          <p:cNvSpPr>
            <a:spLocks noGrp="1"/>
          </p:cNvSpPr>
          <p:nvPr>
            <p:ph type="sldNum" sz="quarter" idx="12"/>
          </p:nvPr>
        </p:nvSpPr>
        <p:spPr/>
        <p:txBody>
          <a:bodyPr/>
          <a:lstStyle/>
          <a:p>
            <a:fld id="{6540135E-66BE-DD42-9FA7-519E3CE468D0}" type="slidenum">
              <a:rPr lang="en-US"/>
              <a:pPr/>
              <a:t>5</a:t>
            </a:fld>
            <a:endParaRPr lang="en-US"/>
          </a:p>
        </p:txBody>
      </p:sp>
      <p:sp>
        <p:nvSpPr>
          <p:cNvPr id="381954" name="Rectangle 2"/>
          <p:cNvSpPr>
            <a:spLocks noGrp="1" noChangeArrowheads="1"/>
          </p:cNvSpPr>
          <p:nvPr>
            <p:ph type="title"/>
          </p:nvPr>
        </p:nvSpPr>
        <p:spPr>
          <a:xfrm>
            <a:off x="381000" y="76200"/>
            <a:ext cx="8534400" cy="609600"/>
          </a:xfrm>
        </p:spPr>
        <p:txBody>
          <a:bodyPr/>
          <a:lstStyle/>
          <a:p>
            <a:r>
              <a:rPr lang="en-US"/>
              <a:t>Magnetic Field due to a Straight Wire</a:t>
            </a:r>
          </a:p>
        </p:txBody>
      </p:sp>
      <p:graphicFrame>
        <p:nvGraphicFramePr>
          <p:cNvPr id="381955"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1510" name="Equation" r:id="rId3" imgW="914400" imgH="190080" progId="Equation.DSMT4">
                  <p:embed/>
                </p:oleObj>
              </mc:Choice>
              <mc:Fallback>
                <p:oleObj name="Equation" r:id="rId3"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1956"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1511" name="Equation" r:id="rId5" imgW="914400" imgH="190080" progId="Equation.DSMT4">
                  <p:embed/>
                </p:oleObj>
              </mc:Choice>
              <mc:Fallback>
                <p:oleObj name="Equation" r:id="rId5"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1957"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1512"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81958" name="Rectangle 6"/>
          <p:cNvSpPr>
            <a:spLocks noGrp="1" noChangeArrowheads="1"/>
          </p:cNvSpPr>
          <p:nvPr>
            <p:ph type="body" idx="1"/>
          </p:nvPr>
        </p:nvSpPr>
        <p:spPr>
          <a:xfrm>
            <a:off x="457200" y="762000"/>
            <a:ext cx="8382000" cy="5410200"/>
          </a:xfrm>
        </p:spPr>
        <p:txBody>
          <a:bodyPr/>
          <a:lstStyle/>
          <a:p>
            <a:r>
              <a:rPr lang="en-US" sz="2800" dirty="0"/>
              <a:t>The magnetic field due to the current flowing through a straight wire forms a circular pattern around the wire</a:t>
            </a:r>
          </a:p>
          <a:p>
            <a:pPr lvl="1"/>
            <a:r>
              <a:rPr lang="en-US" sz="2400" dirty="0"/>
              <a:t>What do you imagine the strength of the </a:t>
            </a:r>
            <a:r>
              <a:rPr lang="en-US" sz="2400" dirty="0" smtClean="0"/>
              <a:t>magnetic field </a:t>
            </a:r>
            <a:r>
              <a:rPr lang="en-US" sz="2400" dirty="0"/>
              <a:t>is as a function of the distance from the wire?</a:t>
            </a:r>
          </a:p>
          <a:p>
            <a:pPr lvl="2"/>
            <a:r>
              <a:rPr lang="en-US" sz="2000" dirty="0"/>
              <a:t>It must be weaker as the distance increases</a:t>
            </a:r>
          </a:p>
          <a:p>
            <a:pPr lvl="1"/>
            <a:r>
              <a:rPr lang="en-US" sz="2400" dirty="0"/>
              <a:t> How about as a function of </a:t>
            </a:r>
            <a:r>
              <a:rPr lang="en-US" sz="2400" dirty="0" smtClean="0"/>
              <a:t>the current</a:t>
            </a:r>
            <a:r>
              <a:rPr lang="en-US" sz="2400" dirty="0"/>
              <a:t>?</a:t>
            </a:r>
          </a:p>
          <a:p>
            <a:pPr lvl="2"/>
            <a:r>
              <a:rPr lang="en-US" sz="2000" dirty="0"/>
              <a:t>Directly proportional to the current</a:t>
            </a:r>
          </a:p>
          <a:p>
            <a:pPr lvl="1"/>
            <a:r>
              <a:rPr lang="en-US" sz="2400" dirty="0"/>
              <a:t>Indeed, the above are experimentally verified</a:t>
            </a:r>
          </a:p>
          <a:p>
            <a:pPr lvl="2"/>
            <a:r>
              <a:rPr lang="en-US" sz="2000" dirty="0"/>
              <a:t>This is valid as long as </a:t>
            </a:r>
            <a:r>
              <a:rPr lang="en-US" sz="2000" dirty="0" err="1"/>
              <a:t>r</a:t>
            </a:r>
            <a:r>
              <a:rPr lang="en-US" sz="2000" dirty="0"/>
              <a:t> &lt;&lt; the length of the wire</a:t>
            </a:r>
          </a:p>
          <a:p>
            <a:pPr lvl="1"/>
            <a:r>
              <a:rPr lang="en-US" sz="2400" dirty="0"/>
              <a:t> The proportionality constant is</a:t>
            </a:r>
            <a:r>
              <a:rPr lang="en-US" sz="2400" dirty="0" smtClean="0"/>
              <a:t> </a:t>
            </a:r>
            <a:r>
              <a:rPr lang="en-US" sz="2400" dirty="0" smtClean="0">
                <a:latin typeface="Symbol" charset="2"/>
              </a:rPr>
              <a:t>μ</a:t>
            </a:r>
            <a:r>
              <a:rPr lang="en-US" sz="2400" baseline="-25000" dirty="0" smtClean="0"/>
              <a:t>0</a:t>
            </a:r>
            <a:r>
              <a:rPr lang="en-US" sz="2400" dirty="0"/>
              <a:t>/</a:t>
            </a:r>
            <a:r>
              <a:rPr lang="en-US" sz="2400" dirty="0" smtClean="0"/>
              <a:t>2</a:t>
            </a:r>
            <a:r>
              <a:rPr lang="en-US" sz="2400" dirty="0" smtClean="0">
                <a:latin typeface="Symbol" charset="2"/>
              </a:rPr>
              <a:t>π</a:t>
            </a:r>
            <a:r>
              <a:rPr lang="en-US" sz="2400" dirty="0" smtClean="0"/>
              <a:t>, </a:t>
            </a:r>
            <a:r>
              <a:rPr lang="en-US" sz="2400" dirty="0"/>
              <a:t>thus the </a:t>
            </a:r>
            <a:r>
              <a:rPr lang="en-US" sz="2400" dirty="0" smtClean="0"/>
              <a:t>magnetic field </a:t>
            </a:r>
            <a:r>
              <a:rPr lang="en-US" sz="2400" dirty="0"/>
              <a:t>strength becomes</a:t>
            </a:r>
          </a:p>
          <a:p>
            <a:pPr lvl="1"/>
            <a:endParaRPr lang="en-US" sz="2400" dirty="0"/>
          </a:p>
          <a:p>
            <a:pPr lvl="1"/>
            <a:r>
              <a:rPr lang="en-US" sz="2400" dirty="0" smtClean="0"/>
              <a:t> </a:t>
            </a:r>
            <a:r>
              <a:rPr lang="en-US" sz="2400" dirty="0" smtClean="0">
                <a:latin typeface="Symbol" charset="2"/>
              </a:rPr>
              <a:t>μ</a:t>
            </a:r>
            <a:r>
              <a:rPr lang="en-US" sz="2400" baseline="-25000" dirty="0" smtClean="0"/>
              <a:t>0</a:t>
            </a:r>
            <a:r>
              <a:rPr lang="en-US" sz="2400" dirty="0" smtClean="0"/>
              <a:t> </a:t>
            </a:r>
            <a:r>
              <a:rPr lang="en-US" sz="2400" dirty="0"/>
              <a:t>is the permeability of free space  </a:t>
            </a:r>
          </a:p>
        </p:txBody>
      </p:sp>
      <p:graphicFrame>
        <p:nvGraphicFramePr>
          <p:cNvPr id="381959"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1513"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1960" name="Object 8"/>
          <p:cNvGraphicFramePr>
            <a:graphicFrameLocks noChangeAspect="1"/>
          </p:cNvGraphicFramePr>
          <p:nvPr/>
        </p:nvGraphicFramePr>
        <p:xfrm>
          <a:off x="6477000" y="3733800"/>
          <a:ext cx="530225" cy="301625"/>
        </p:xfrm>
        <a:graphic>
          <a:graphicData uri="http://schemas.openxmlformats.org/presentationml/2006/ole">
            <mc:AlternateContent xmlns:mc="http://schemas.openxmlformats.org/markup-compatibility/2006">
              <mc:Choice xmlns:v="urn:schemas-microsoft-com:vml" Requires="v">
                <p:oleObj spid="_x0000_s251514" name="Equation" r:id="rId8" imgW="266400" imgH="152280" progId="Equation.DSMT4">
                  <p:embed/>
                </p:oleObj>
              </mc:Choice>
              <mc:Fallback>
                <p:oleObj name="Equation" r:id="rId8" imgW="26640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77000" y="3733800"/>
                        <a:ext cx="530225" cy="301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1961" name="Object 9"/>
          <p:cNvGraphicFramePr>
            <a:graphicFrameLocks noChangeAspect="1"/>
          </p:cNvGraphicFramePr>
          <p:nvPr>
            <p:extLst>
              <p:ext uri="{D42A27DB-BD31-4B8C-83A1-F6EECF244321}">
                <p14:modId xmlns:p14="http://schemas.microsoft.com/office/powerpoint/2010/main" val="2029428655"/>
              </p:ext>
            </p:extLst>
          </p:nvPr>
        </p:nvGraphicFramePr>
        <p:xfrm>
          <a:off x="3519488" y="4876800"/>
          <a:ext cx="1281112" cy="884238"/>
        </p:xfrm>
        <a:graphic>
          <a:graphicData uri="http://schemas.openxmlformats.org/presentationml/2006/ole">
            <mc:AlternateContent xmlns:mc="http://schemas.openxmlformats.org/markup-compatibility/2006">
              <mc:Choice xmlns:v="urn:schemas-microsoft-com:vml" Requires="v">
                <p:oleObj spid="_x0000_s251515" name="Equation" r:id="rId10" imgW="533160" imgH="368280" progId="Equation.DSMT4">
                  <p:embed/>
                </p:oleObj>
              </mc:Choice>
              <mc:Fallback>
                <p:oleObj name="Equation" r:id="rId10" imgW="53316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19488" y="4876800"/>
                        <a:ext cx="1281112" cy="884238"/>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81962" name="Object 10"/>
          <p:cNvGraphicFramePr>
            <a:graphicFrameLocks noChangeAspect="1"/>
          </p:cNvGraphicFramePr>
          <p:nvPr>
            <p:extLst>
              <p:ext uri="{D42A27DB-BD31-4B8C-83A1-F6EECF244321}">
                <p14:modId xmlns:p14="http://schemas.microsoft.com/office/powerpoint/2010/main" val="106356627"/>
              </p:ext>
            </p:extLst>
          </p:nvPr>
        </p:nvGraphicFramePr>
        <p:xfrm>
          <a:off x="5392738" y="5622925"/>
          <a:ext cx="3141662" cy="549275"/>
        </p:xfrm>
        <a:graphic>
          <a:graphicData uri="http://schemas.openxmlformats.org/presentationml/2006/ole">
            <mc:AlternateContent xmlns:mc="http://schemas.openxmlformats.org/markup-compatibility/2006">
              <mc:Choice xmlns:v="urn:schemas-microsoft-com:vml" Requires="v">
                <p:oleObj spid="_x0000_s251516" name="Equation" r:id="rId12" imgW="1307880" imgH="228600" progId="Equation.DSMT4">
                  <p:embed/>
                </p:oleObj>
              </mc:Choice>
              <mc:Fallback>
                <p:oleObj name="Equation" r:id="rId12" imgW="1307880" imgH="2286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392738" y="5622925"/>
                        <a:ext cx="3141662" cy="549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1963" name="Object 11"/>
          <p:cNvGraphicFramePr>
            <a:graphicFrameLocks noChangeAspect="1"/>
          </p:cNvGraphicFramePr>
          <p:nvPr/>
        </p:nvGraphicFramePr>
        <p:xfrm>
          <a:off x="6961188" y="3535363"/>
          <a:ext cx="277812" cy="731837"/>
        </p:xfrm>
        <a:graphic>
          <a:graphicData uri="http://schemas.openxmlformats.org/presentationml/2006/ole">
            <mc:AlternateContent xmlns:mc="http://schemas.openxmlformats.org/markup-compatibility/2006">
              <mc:Choice xmlns:v="urn:schemas-microsoft-com:vml" Requires="v">
                <p:oleObj spid="_x0000_s251517" name="Equation" r:id="rId14" imgW="139680" imgH="368280" progId="Equation.DSMT4">
                  <p:embed/>
                </p:oleObj>
              </mc:Choice>
              <mc:Fallback>
                <p:oleObj name="Equation" r:id="rId14" imgW="13968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61188" y="3535363"/>
                        <a:ext cx="277812" cy="7318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4253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1958">
                                            <p:txEl>
                                              <p:pRg st="0" end="0"/>
                                            </p:txEl>
                                          </p:spTgt>
                                        </p:tgtEl>
                                        <p:attrNameLst>
                                          <p:attrName>style.visibility</p:attrName>
                                        </p:attrNameLst>
                                      </p:cBhvr>
                                      <p:to>
                                        <p:strVal val="visible"/>
                                      </p:to>
                                    </p:set>
                                    <p:animEffect transition="in" filter="wipe(left)">
                                      <p:cBhvr>
                                        <p:cTn id="7" dur="500"/>
                                        <p:tgtEl>
                                          <p:spTgt spid="3819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81958">
                                            <p:txEl>
                                              <p:pRg st="1" end="1"/>
                                            </p:txEl>
                                          </p:spTgt>
                                        </p:tgtEl>
                                        <p:attrNameLst>
                                          <p:attrName>style.visibility</p:attrName>
                                        </p:attrNameLst>
                                      </p:cBhvr>
                                      <p:to>
                                        <p:strVal val="visible"/>
                                      </p:to>
                                    </p:set>
                                    <p:animEffect transition="in" filter="wipe(left)">
                                      <p:cBhvr>
                                        <p:cTn id="12" dur="500"/>
                                        <p:tgtEl>
                                          <p:spTgt spid="3819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81958">
                                            <p:txEl>
                                              <p:pRg st="2" end="2"/>
                                            </p:txEl>
                                          </p:spTgt>
                                        </p:tgtEl>
                                        <p:attrNameLst>
                                          <p:attrName>style.visibility</p:attrName>
                                        </p:attrNameLst>
                                      </p:cBhvr>
                                      <p:to>
                                        <p:strVal val="visible"/>
                                      </p:to>
                                    </p:set>
                                    <p:animEffect transition="in" filter="wipe(left)">
                                      <p:cBhvr>
                                        <p:cTn id="17" dur="500"/>
                                        <p:tgtEl>
                                          <p:spTgt spid="3819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81958">
                                            <p:txEl>
                                              <p:pRg st="3" end="3"/>
                                            </p:txEl>
                                          </p:spTgt>
                                        </p:tgtEl>
                                        <p:attrNameLst>
                                          <p:attrName>style.visibility</p:attrName>
                                        </p:attrNameLst>
                                      </p:cBhvr>
                                      <p:to>
                                        <p:strVal val="visible"/>
                                      </p:to>
                                    </p:set>
                                    <p:animEffect transition="in" filter="wipe(left)">
                                      <p:cBhvr>
                                        <p:cTn id="22" dur="500"/>
                                        <p:tgtEl>
                                          <p:spTgt spid="3819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81958">
                                            <p:txEl>
                                              <p:pRg st="4" end="4"/>
                                            </p:txEl>
                                          </p:spTgt>
                                        </p:tgtEl>
                                        <p:attrNameLst>
                                          <p:attrName>style.visibility</p:attrName>
                                        </p:attrNameLst>
                                      </p:cBhvr>
                                      <p:to>
                                        <p:strVal val="visible"/>
                                      </p:to>
                                    </p:set>
                                    <p:animEffect transition="in" filter="wipe(left)">
                                      <p:cBhvr>
                                        <p:cTn id="27" dur="500"/>
                                        <p:tgtEl>
                                          <p:spTgt spid="3819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81958">
                                            <p:txEl>
                                              <p:pRg st="5" end="5"/>
                                            </p:txEl>
                                          </p:spTgt>
                                        </p:tgtEl>
                                        <p:attrNameLst>
                                          <p:attrName>style.visibility</p:attrName>
                                        </p:attrNameLst>
                                      </p:cBhvr>
                                      <p:to>
                                        <p:strVal val="visible"/>
                                      </p:to>
                                    </p:set>
                                    <p:animEffect transition="in" filter="wipe(left)">
                                      <p:cBhvr>
                                        <p:cTn id="32" dur="500"/>
                                        <p:tgtEl>
                                          <p:spTgt spid="3819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381960"/>
                                        </p:tgtEl>
                                        <p:attrNameLst>
                                          <p:attrName>style.visibility</p:attrName>
                                        </p:attrNameLst>
                                      </p:cBhvr>
                                      <p:to>
                                        <p:strVal val="visible"/>
                                      </p:to>
                                    </p:set>
                                    <p:animEffect transition="in" filter="wipe(left)">
                                      <p:cBhvr>
                                        <p:cTn id="37" dur="500"/>
                                        <p:tgtEl>
                                          <p:spTgt spid="38196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381963"/>
                                        </p:tgtEl>
                                        <p:attrNameLst>
                                          <p:attrName>style.visibility</p:attrName>
                                        </p:attrNameLst>
                                      </p:cBhvr>
                                      <p:to>
                                        <p:strVal val="visible"/>
                                      </p:to>
                                    </p:set>
                                    <p:animEffect transition="in" filter="wipe(left)">
                                      <p:cBhvr>
                                        <p:cTn id="42" dur="500"/>
                                        <p:tgtEl>
                                          <p:spTgt spid="38196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81958">
                                            <p:txEl>
                                              <p:pRg st="6" end="6"/>
                                            </p:txEl>
                                          </p:spTgt>
                                        </p:tgtEl>
                                        <p:attrNameLst>
                                          <p:attrName>style.visibility</p:attrName>
                                        </p:attrNameLst>
                                      </p:cBhvr>
                                      <p:to>
                                        <p:strVal val="visible"/>
                                      </p:to>
                                    </p:set>
                                    <p:animEffect transition="in" filter="wipe(left)">
                                      <p:cBhvr>
                                        <p:cTn id="47" dur="500"/>
                                        <p:tgtEl>
                                          <p:spTgt spid="381958">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81958">
                                            <p:txEl>
                                              <p:pRg st="7" end="7"/>
                                            </p:txEl>
                                          </p:spTgt>
                                        </p:tgtEl>
                                        <p:attrNameLst>
                                          <p:attrName>style.visibility</p:attrName>
                                        </p:attrNameLst>
                                      </p:cBhvr>
                                      <p:to>
                                        <p:strVal val="visible"/>
                                      </p:to>
                                    </p:set>
                                    <p:animEffect transition="in" filter="wipe(left)">
                                      <p:cBhvr>
                                        <p:cTn id="52" dur="500"/>
                                        <p:tgtEl>
                                          <p:spTgt spid="381958">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381961"/>
                                        </p:tgtEl>
                                        <p:attrNameLst>
                                          <p:attrName>style.visibility</p:attrName>
                                        </p:attrNameLst>
                                      </p:cBhvr>
                                      <p:to>
                                        <p:strVal val="visible"/>
                                      </p:to>
                                    </p:set>
                                    <p:animEffect transition="in" filter="wipe(left)">
                                      <p:cBhvr>
                                        <p:cTn id="57" dur="500"/>
                                        <p:tgtEl>
                                          <p:spTgt spid="381961"/>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81958">
                                            <p:txEl>
                                              <p:pRg st="9" end="9"/>
                                            </p:txEl>
                                          </p:spTgt>
                                        </p:tgtEl>
                                        <p:attrNameLst>
                                          <p:attrName>style.visibility</p:attrName>
                                        </p:attrNameLst>
                                      </p:cBhvr>
                                      <p:to>
                                        <p:strVal val="visible"/>
                                      </p:to>
                                    </p:set>
                                    <p:animEffect transition="in" filter="wipe(left)">
                                      <p:cBhvr>
                                        <p:cTn id="62" dur="500"/>
                                        <p:tgtEl>
                                          <p:spTgt spid="381958">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381962"/>
                                        </p:tgtEl>
                                        <p:attrNameLst>
                                          <p:attrName>style.visibility</p:attrName>
                                        </p:attrNameLst>
                                      </p:cBhvr>
                                      <p:to>
                                        <p:strVal val="visible"/>
                                      </p:to>
                                    </p:set>
                                    <p:animEffect transition="in" filter="wipe(left)">
                                      <p:cBhvr>
                                        <p:cTn id="67" dur="500"/>
                                        <p:tgtEl>
                                          <p:spTgt spid="381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Nov. 13, 2017</a:t>
            </a:r>
            <a:endParaRPr lang="en-US"/>
          </a:p>
        </p:txBody>
      </p:sp>
      <p:sp>
        <p:nvSpPr>
          <p:cNvPr id="12" name="Footer Placeholder 4"/>
          <p:cNvSpPr>
            <a:spLocks noGrp="1"/>
          </p:cNvSpPr>
          <p:nvPr>
            <p:ph type="ftr" sz="quarter" idx="11"/>
          </p:nvPr>
        </p:nvSpPr>
        <p:spPr/>
        <p:txBody>
          <a:bodyPr/>
          <a:lstStyle/>
          <a:p>
            <a:r>
              <a:rPr lang="mr-IN" smtClean="0"/>
              <a:t>PHYS 1444-002, Fall 2017                     Dr. Jaehoon Yu</a:t>
            </a:r>
            <a:endParaRPr lang="en-US"/>
          </a:p>
        </p:txBody>
      </p:sp>
      <p:sp>
        <p:nvSpPr>
          <p:cNvPr id="13" name="Slide Number Placeholder 5"/>
          <p:cNvSpPr>
            <a:spLocks noGrp="1"/>
          </p:cNvSpPr>
          <p:nvPr>
            <p:ph type="sldNum" sz="quarter" idx="12"/>
          </p:nvPr>
        </p:nvSpPr>
        <p:spPr/>
        <p:txBody>
          <a:bodyPr/>
          <a:lstStyle/>
          <a:p>
            <a:fld id="{1CA77BED-DFA8-B04D-9D2D-DE01748C5C54}" type="slidenum">
              <a:rPr lang="en-US"/>
              <a:pPr/>
              <a:t>6</a:t>
            </a:fld>
            <a:endParaRPr lang="en-US"/>
          </a:p>
        </p:txBody>
      </p:sp>
      <p:pic>
        <p:nvPicPr>
          <p:cNvPr id="382978" name="Picture 2" descr="FG28_002"/>
          <p:cNvPicPr>
            <a:picLocks noChangeAspect="1" noChangeArrowheads="1"/>
          </p:cNvPicPr>
          <p:nvPr/>
        </p:nvPicPr>
        <p:blipFill>
          <a:blip r:embed="rId3"/>
          <a:srcRect/>
          <a:stretch>
            <a:fillRect/>
          </a:stretch>
        </p:blipFill>
        <p:spPr bwMode="auto">
          <a:xfrm>
            <a:off x="6629400" y="152400"/>
            <a:ext cx="3124200" cy="2743200"/>
          </a:xfrm>
          <a:prstGeom prst="rect">
            <a:avLst/>
          </a:prstGeom>
          <a:noFill/>
        </p:spPr>
      </p:pic>
      <p:sp>
        <p:nvSpPr>
          <p:cNvPr id="382979" name="Rectangle 3"/>
          <p:cNvSpPr>
            <a:spLocks noGrp="1" noChangeArrowheads="1"/>
          </p:cNvSpPr>
          <p:nvPr>
            <p:ph type="title"/>
          </p:nvPr>
        </p:nvSpPr>
        <p:spPr>
          <a:xfrm>
            <a:off x="228600" y="-76200"/>
            <a:ext cx="8686800" cy="762000"/>
          </a:xfrm>
        </p:spPr>
        <p:txBody>
          <a:bodyPr/>
          <a:lstStyle/>
          <a:p>
            <a:r>
              <a:rPr lang="en-US"/>
              <a:t>Example 28 – 1 </a:t>
            </a:r>
          </a:p>
        </p:txBody>
      </p:sp>
      <p:sp>
        <p:nvSpPr>
          <p:cNvPr id="382980" name="Text Box 4"/>
          <p:cNvSpPr txBox="1">
            <a:spLocks noChangeArrowheads="1"/>
          </p:cNvSpPr>
          <p:nvPr/>
        </p:nvSpPr>
        <p:spPr bwMode="auto">
          <a:xfrm>
            <a:off x="381000" y="609600"/>
            <a:ext cx="67056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Calculation of B near wire. </a:t>
            </a:r>
            <a:r>
              <a:rPr lang="en-US" sz="2800" dirty="0">
                <a:solidFill>
                  <a:schemeClr val="accent2"/>
                </a:solidFill>
                <a:latin typeface="Arial Narrow" charset="0"/>
              </a:rPr>
              <a:t>A vertical electric wire in the wall of a building carries a</a:t>
            </a:r>
            <a:r>
              <a:rPr lang="en-US" sz="2800" dirty="0" smtClean="0">
                <a:solidFill>
                  <a:schemeClr val="accent2"/>
                </a:solidFill>
                <a:latin typeface="Arial Narrow" charset="0"/>
              </a:rPr>
              <a:t> DC </a:t>
            </a:r>
            <a:r>
              <a:rPr lang="en-US" sz="2800" dirty="0">
                <a:solidFill>
                  <a:schemeClr val="accent2"/>
                </a:solidFill>
                <a:latin typeface="Arial Narrow" charset="0"/>
              </a:rPr>
              <a:t>current of 25A upward.  What is the magnetic field at a point 10cm due </a:t>
            </a:r>
            <a:r>
              <a:rPr lang="en-US" sz="2800" dirty="0" smtClean="0">
                <a:solidFill>
                  <a:schemeClr val="accent2"/>
                </a:solidFill>
                <a:latin typeface="Arial Narrow" charset="0"/>
              </a:rPr>
              <a:t>East </a:t>
            </a:r>
            <a:r>
              <a:rPr lang="en-US" sz="2800" dirty="0">
                <a:solidFill>
                  <a:schemeClr val="accent2"/>
                </a:solidFill>
                <a:latin typeface="Arial Narrow" charset="0"/>
              </a:rPr>
              <a:t>of this wire? </a:t>
            </a:r>
          </a:p>
        </p:txBody>
      </p:sp>
      <p:sp>
        <p:nvSpPr>
          <p:cNvPr id="382981" name="Text Box 5"/>
          <p:cNvSpPr txBox="1">
            <a:spLocks noChangeArrowheads="1"/>
          </p:cNvSpPr>
          <p:nvPr/>
        </p:nvSpPr>
        <p:spPr bwMode="auto">
          <a:xfrm>
            <a:off x="457200" y="2465388"/>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Using the formula for the magnetic field near a straight wire </a:t>
            </a:r>
            <a:endParaRPr lang="en-US" baseline="-25000">
              <a:solidFill>
                <a:srgbClr val="CC00CC"/>
              </a:solidFill>
              <a:latin typeface="Arial Narrow" charset="0"/>
            </a:endParaRPr>
          </a:p>
        </p:txBody>
      </p:sp>
      <p:sp>
        <p:nvSpPr>
          <p:cNvPr id="382982" name="Text Box 6"/>
          <p:cNvSpPr txBox="1">
            <a:spLocks noChangeArrowheads="1"/>
          </p:cNvSpPr>
          <p:nvPr/>
        </p:nvSpPr>
        <p:spPr bwMode="auto">
          <a:xfrm>
            <a:off x="381000" y="3962400"/>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we can obtain the magnetic field at 10cm away as</a:t>
            </a:r>
          </a:p>
        </p:txBody>
      </p:sp>
      <p:graphicFrame>
        <p:nvGraphicFramePr>
          <p:cNvPr id="382983" name="Object 7"/>
          <p:cNvGraphicFramePr>
            <a:graphicFrameLocks noChangeAspect="1"/>
          </p:cNvGraphicFramePr>
          <p:nvPr/>
        </p:nvGraphicFramePr>
        <p:xfrm>
          <a:off x="2757488" y="2971800"/>
          <a:ext cx="1281112" cy="884238"/>
        </p:xfrm>
        <a:graphic>
          <a:graphicData uri="http://schemas.openxmlformats.org/presentationml/2006/ole">
            <mc:AlternateContent xmlns:mc="http://schemas.openxmlformats.org/markup-compatibility/2006">
              <mc:Choice xmlns:v="urn:schemas-microsoft-com:vml" Requires="v">
                <p:oleObj spid="_x0000_s252222" name="Equation" r:id="rId4" imgW="533160" imgH="368280" progId="Equation.DSMT4">
                  <p:embed/>
                </p:oleObj>
              </mc:Choice>
              <mc:Fallback>
                <p:oleObj name="Equation" r:id="rId4" imgW="533160" imgH="3682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57488" y="2971800"/>
                        <a:ext cx="1281112" cy="884238"/>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82984" name="Object 8"/>
          <p:cNvGraphicFramePr>
            <a:graphicFrameLocks noChangeAspect="1"/>
          </p:cNvGraphicFramePr>
          <p:nvPr/>
        </p:nvGraphicFramePr>
        <p:xfrm>
          <a:off x="762000" y="5045075"/>
          <a:ext cx="609600" cy="365125"/>
        </p:xfrm>
        <a:graphic>
          <a:graphicData uri="http://schemas.openxmlformats.org/presentationml/2006/ole">
            <mc:AlternateContent xmlns:mc="http://schemas.openxmlformats.org/markup-compatibility/2006">
              <mc:Choice xmlns:v="urn:schemas-microsoft-com:vml" Requires="v">
                <p:oleObj spid="_x0000_s252223" name="Equation" r:id="rId6" imgW="253800" imgH="152280" progId="Equation.DSMT4">
                  <p:embed/>
                </p:oleObj>
              </mc:Choice>
              <mc:Fallback>
                <p:oleObj name="Equation" r:id="rId6" imgW="2538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5045075"/>
                        <a:ext cx="6096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2985" name="Object 9"/>
          <p:cNvGraphicFramePr>
            <a:graphicFrameLocks noChangeAspect="1"/>
          </p:cNvGraphicFramePr>
          <p:nvPr/>
        </p:nvGraphicFramePr>
        <p:xfrm>
          <a:off x="1309688" y="4800600"/>
          <a:ext cx="976312" cy="884238"/>
        </p:xfrm>
        <a:graphic>
          <a:graphicData uri="http://schemas.openxmlformats.org/presentationml/2006/ole">
            <mc:AlternateContent xmlns:mc="http://schemas.openxmlformats.org/markup-compatibility/2006">
              <mc:Choice xmlns:v="urn:schemas-microsoft-com:vml" Requires="v">
                <p:oleObj spid="_x0000_s252224" name="Equation" r:id="rId8" imgW="406080" imgH="368280" progId="Equation.DSMT4">
                  <p:embed/>
                </p:oleObj>
              </mc:Choice>
              <mc:Fallback>
                <p:oleObj name="Equation" r:id="rId8" imgW="406080" imgH="368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09688" y="4800600"/>
                        <a:ext cx="976312" cy="8842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2986" name="Object 10"/>
          <p:cNvGraphicFramePr>
            <a:graphicFrameLocks noChangeAspect="1"/>
          </p:cNvGraphicFramePr>
          <p:nvPr/>
        </p:nvGraphicFramePr>
        <p:xfrm>
          <a:off x="2286000" y="4602163"/>
          <a:ext cx="5611813" cy="1189037"/>
        </p:xfrm>
        <a:graphic>
          <a:graphicData uri="http://schemas.openxmlformats.org/presentationml/2006/ole">
            <mc:AlternateContent xmlns:mc="http://schemas.openxmlformats.org/markup-compatibility/2006">
              <mc:Choice xmlns:v="urn:schemas-microsoft-com:vml" Requires="v">
                <p:oleObj spid="_x0000_s252225" name="Equation" r:id="rId10" imgW="2336760" imgH="495000" progId="Equation.DSMT4">
                  <p:embed/>
                </p:oleObj>
              </mc:Choice>
              <mc:Fallback>
                <p:oleObj name="Equation" r:id="rId10" imgW="2336760" imgH="4950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4602163"/>
                        <a:ext cx="5611813" cy="1189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1794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2980"/>
                                        </p:tgtEl>
                                        <p:attrNameLst>
                                          <p:attrName>style.visibility</p:attrName>
                                        </p:attrNameLst>
                                      </p:cBhvr>
                                      <p:to>
                                        <p:strVal val="visible"/>
                                      </p:to>
                                    </p:set>
                                    <p:animEffect transition="in" filter="wipe(left)">
                                      <p:cBhvr>
                                        <p:cTn id="7" dur="500"/>
                                        <p:tgtEl>
                                          <p:spTgt spid="38298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82978"/>
                                        </p:tgtEl>
                                        <p:attrNameLst>
                                          <p:attrName>style.visibility</p:attrName>
                                        </p:attrNameLst>
                                      </p:cBhvr>
                                      <p:to>
                                        <p:strVal val="visible"/>
                                      </p:to>
                                    </p:set>
                                    <p:anim calcmode="lin" valueType="num">
                                      <p:cBhvr>
                                        <p:cTn id="12" dur="500" fill="hold"/>
                                        <p:tgtEl>
                                          <p:spTgt spid="382978"/>
                                        </p:tgtEl>
                                        <p:attrNameLst>
                                          <p:attrName>ppt_w</p:attrName>
                                        </p:attrNameLst>
                                      </p:cBhvr>
                                      <p:tavLst>
                                        <p:tav tm="0">
                                          <p:val>
                                            <p:fltVal val="0"/>
                                          </p:val>
                                        </p:tav>
                                        <p:tav tm="100000">
                                          <p:val>
                                            <p:strVal val="#ppt_w"/>
                                          </p:val>
                                        </p:tav>
                                      </p:tavLst>
                                    </p:anim>
                                    <p:anim calcmode="lin" valueType="num">
                                      <p:cBhvr>
                                        <p:cTn id="13" dur="500" fill="hold"/>
                                        <p:tgtEl>
                                          <p:spTgt spid="382978"/>
                                        </p:tgtEl>
                                        <p:attrNameLst>
                                          <p:attrName>ppt_h</p:attrName>
                                        </p:attrNameLst>
                                      </p:cBhvr>
                                      <p:tavLst>
                                        <p:tav tm="0">
                                          <p:val>
                                            <p:fltVal val="0"/>
                                          </p:val>
                                        </p:tav>
                                        <p:tav tm="100000">
                                          <p:val>
                                            <p:strVal val="#ppt_h"/>
                                          </p:val>
                                        </p:tav>
                                      </p:tavLst>
                                    </p:anim>
                                    <p:animEffect transition="in" filter="fade">
                                      <p:cBhvr>
                                        <p:cTn id="14" dur="500"/>
                                        <p:tgtEl>
                                          <p:spTgt spid="38297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82981"/>
                                        </p:tgtEl>
                                        <p:attrNameLst>
                                          <p:attrName>style.visibility</p:attrName>
                                        </p:attrNameLst>
                                      </p:cBhvr>
                                      <p:to>
                                        <p:strVal val="visible"/>
                                      </p:to>
                                    </p:set>
                                    <p:animEffect transition="in" filter="wipe(left)">
                                      <p:cBhvr>
                                        <p:cTn id="19" dur="500"/>
                                        <p:tgtEl>
                                          <p:spTgt spid="38298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82983"/>
                                        </p:tgtEl>
                                        <p:attrNameLst>
                                          <p:attrName>style.visibility</p:attrName>
                                        </p:attrNameLst>
                                      </p:cBhvr>
                                      <p:to>
                                        <p:strVal val="visible"/>
                                      </p:to>
                                    </p:set>
                                    <p:animEffect transition="in" filter="wipe(left)">
                                      <p:cBhvr>
                                        <p:cTn id="24" dur="500"/>
                                        <p:tgtEl>
                                          <p:spTgt spid="38298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82982"/>
                                        </p:tgtEl>
                                        <p:attrNameLst>
                                          <p:attrName>style.visibility</p:attrName>
                                        </p:attrNameLst>
                                      </p:cBhvr>
                                      <p:to>
                                        <p:strVal val="visible"/>
                                      </p:to>
                                    </p:set>
                                    <p:animEffect transition="in" filter="wipe(left)">
                                      <p:cBhvr>
                                        <p:cTn id="29" dur="500"/>
                                        <p:tgtEl>
                                          <p:spTgt spid="38298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82984"/>
                                        </p:tgtEl>
                                        <p:attrNameLst>
                                          <p:attrName>style.visibility</p:attrName>
                                        </p:attrNameLst>
                                      </p:cBhvr>
                                      <p:to>
                                        <p:strVal val="visible"/>
                                      </p:to>
                                    </p:set>
                                    <p:animEffect transition="in" filter="wipe(left)">
                                      <p:cBhvr>
                                        <p:cTn id="34" dur="500"/>
                                        <p:tgtEl>
                                          <p:spTgt spid="38298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82985"/>
                                        </p:tgtEl>
                                        <p:attrNameLst>
                                          <p:attrName>style.visibility</p:attrName>
                                        </p:attrNameLst>
                                      </p:cBhvr>
                                      <p:to>
                                        <p:strVal val="visible"/>
                                      </p:to>
                                    </p:set>
                                    <p:animEffect transition="in" filter="wipe(left)">
                                      <p:cBhvr>
                                        <p:cTn id="39" dur="500"/>
                                        <p:tgtEl>
                                          <p:spTgt spid="382985"/>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82986"/>
                                        </p:tgtEl>
                                        <p:attrNameLst>
                                          <p:attrName>style.visibility</p:attrName>
                                        </p:attrNameLst>
                                      </p:cBhvr>
                                      <p:to>
                                        <p:strVal val="visible"/>
                                      </p:to>
                                    </p:set>
                                    <p:animEffect transition="in" filter="wipe(left)">
                                      <p:cBhvr>
                                        <p:cTn id="44" dur="500"/>
                                        <p:tgtEl>
                                          <p:spTgt spid="3829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0" grpId="0"/>
      <p:bldP spid="382981" grpId="0"/>
      <p:bldP spid="38298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4002" name="Picture 2" descr="FG28_003"/>
          <p:cNvPicPr>
            <a:picLocks noChangeAspect="1" noChangeArrowheads="1"/>
          </p:cNvPicPr>
          <p:nvPr/>
        </p:nvPicPr>
        <p:blipFill>
          <a:blip r:embed="rId3"/>
          <a:srcRect/>
          <a:stretch>
            <a:fillRect/>
          </a:stretch>
        </p:blipFill>
        <p:spPr bwMode="auto">
          <a:xfrm>
            <a:off x="6705600" y="2209800"/>
            <a:ext cx="2971800" cy="1924050"/>
          </a:xfrm>
          <a:prstGeom prst="rect">
            <a:avLst/>
          </a:prstGeom>
          <a:noFill/>
        </p:spPr>
      </p:pic>
      <p:sp>
        <p:nvSpPr>
          <p:cNvPr id="384007" name="Rectangle 7"/>
          <p:cNvSpPr>
            <a:spLocks noGrp="1" noChangeArrowheads="1"/>
          </p:cNvSpPr>
          <p:nvPr>
            <p:ph type="body" idx="1"/>
          </p:nvPr>
        </p:nvSpPr>
        <p:spPr>
          <a:xfrm>
            <a:off x="381000" y="762000"/>
            <a:ext cx="8382000" cy="5410200"/>
          </a:xfrm>
        </p:spPr>
        <p:txBody>
          <a:bodyPr/>
          <a:lstStyle/>
          <a:p>
            <a:r>
              <a:rPr lang="en-US" sz="2800" dirty="0"/>
              <a:t>We have learned that a wire </a:t>
            </a:r>
            <a:r>
              <a:rPr lang="en-US" sz="2800" dirty="0" smtClean="0"/>
              <a:t>carrying electric current </a:t>
            </a:r>
            <a:r>
              <a:rPr lang="en-US" sz="2800" dirty="0"/>
              <a:t>produces magnetic field</a:t>
            </a:r>
          </a:p>
          <a:p>
            <a:r>
              <a:rPr lang="en-US" sz="2800" dirty="0"/>
              <a:t>Now what do you think will happen if we place two current carrying wires next to each other?</a:t>
            </a:r>
          </a:p>
          <a:p>
            <a:pPr lvl="1"/>
            <a:r>
              <a:rPr lang="en-US" sz="2400" dirty="0"/>
              <a:t>They will exert force onto each other.  Repel or attract?</a:t>
            </a:r>
          </a:p>
          <a:p>
            <a:pPr lvl="1"/>
            <a:r>
              <a:rPr lang="en-US" sz="2400" dirty="0"/>
              <a:t>Depending on the direction of the currents</a:t>
            </a:r>
          </a:p>
          <a:p>
            <a:r>
              <a:rPr lang="en-US" sz="2800" dirty="0"/>
              <a:t>This was first pointed out by </a:t>
            </a:r>
            <a:r>
              <a:rPr lang="en-US" sz="2800" dirty="0" err="1"/>
              <a:t>Ampére</a:t>
            </a:r>
            <a:r>
              <a:rPr lang="en-US" sz="2800" dirty="0"/>
              <a:t>.</a:t>
            </a:r>
          </a:p>
          <a:p>
            <a:r>
              <a:rPr lang="en-US" sz="2800" dirty="0"/>
              <a:t>Let’s consider two long parallel conductors separated by a distance </a:t>
            </a:r>
            <a:r>
              <a:rPr lang="en-US" sz="2800" dirty="0" err="1"/>
              <a:t>d</a:t>
            </a:r>
            <a:r>
              <a:rPr lang="en-US" sz="2800" dirty="0"/>
              <a:t>, carrying currents </a:t>
            </a:r>
            <a:r>
              <a:rPr lang="en-US" sz="2800" dirty="0">
                <a:latin typeface="Monotype Corsiva" charset="0"/>
              </a:rPr>
              <a:t>I</a:t>
            </a:r>
            <a:r>
              <a:rPr lang="en-US" sz="2800" baseline="-25000" dirty="0"/>
              <a:t>1</a:t>
            </a:r>
            <a:r>
              <a:rPr lang="en-US" sz="2800" dirty="0"/>
              <a:t> and </a:t>
            </a:r>
            <a:r>
              <a:rPr lang="en-US" sz="2800" dirty="0">
                <a:latin typeface="Monotype Corsiva" charset="0"/>
              </a:rPr>
              <a:t>I</a:t>
            </a:r>
            <a:r>
              <a:rPr lang="en-US" sz="2800" baseline="-25000" dirty="0"/>
              <a:t>2</a:t>
            </a:r>
            <a:r>
              <a:rPr lang="en-US" sz="2800" dirty="0"/>
              <a:t>.</a:t>
            </a:r>
          </a:p>
          <a:p>
            <a:r>
              <a:rPr lang="en-US" sz="2800" dirty="0"/>
              <a:t>At the location of the second conductor, the magnitude of the magnetic field produced by </a:t>
            </a:r>
            <a:r>
              <a:rPr lang="en-US" sz="2800" dirty="0">
                <a:latin typeface="Monotype Corsiva" charset="0"/>
              </a:rPr>
              <a:t>I</a:t>
            </a:r>
            <a:r>
              <a:rPr lang="en-US" sz="2800" baseline="-25000" dirty="0"/>
              <a:t>1</a:t>
            </a:r>
            <a:r>
              <a:rPr lang="en-US" sz="2800" dirty="0"/>
              <a:t> is </a:t>
            </a:r>
          </a:p>
        </p:txBody>
      </p:sp>
      <p:sp>
        <p:nvSpPr>
          <p:cNvPr id="10" name="Date Placeholder 3"/>
          <p:cNvSpPr>
            <a:spLocks noGrp="1"/>
          </p:cNvSpPr>
          <p:nvPr>
            <p:ph type="dt" sz="half" idx="10"/>
          </p:nvPr>
        </p:nvSpPr>
        <p:spPr/>
        <p:txBody>
          <a:bodyPr/>
          <a:lstStyle/>
          <a:p>
            <a:r>
              <a:rPr lang="en-US" smtClean="0"/>
              <a:t>Monday, Nov. 13, 2017</a:t>
            </a:r>
            <a:endParaRPr lang="en-US"/>
          </a:p>
        </p:txBody>
      </p:sp>
      <p:sp>
        <p:nvSpPr>
          <p:cNvPr id="11" name="Footer Placeholder 4"/>
          <p:cNvSpPr>
            <a:spLocks noGrp="1"/>
          </p:cNvSpPr>
          <p:nvPr>
            <p:ph type="ftr" sz="quarter" idx="11"/>
          </p:nvPr>
        </p:nvSpPr>
        <p:spPr/>
        <p:txBody>
          <a:bodyPr/>
          <a:lstStyle/>
          <a:p>
            <a:r>
              <a:rPr lang="mr-IN" smtClean="0"/>
              <a:t>PHYS 1444-002, Fall 2017                     Dr. Jaehoon Yu</a:t>
            </a:r>
            <a:endParaRPr lang="en-US"/>
          </a:p>
        </p:txBody>
      </p:sp>
      <p:sp>
        <p:nvSpPr>
          <p:cNvPr id="12" name="Slide Number Placeholder 5"/>
          <p:cNvSpPr>
            <a:spLocks noGrp="1"/>
          </p:cNvSpPr>
          <p:nvPr>
            <p:ph type="sldNum" sz="quarter" idx="12"/>
          </p:nvPr>
        </p:nvSpPr>
        <p:spPr/>
        <p:txBody>
          <a:bodyPr/>
          <a:lstStyle/>
          <a:p>
            <a:fld id="{278684D6-210B-4244-9193-57EE934F286E}" type="slidenum">
              <a:rPr lang="en-US"/>
              <a:pPr/>
              <a:t>7</a:t>
            </a:fld>
            <a:endParaRPr lang="en-US"/>
          </a:p>
        </p:txBody>
      </p:sp>
      <p:sp>
        <p:nvSpPr>
          <p:cNvPr id="384003" name="Rectangle 3"/>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400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3324"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3325"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3326"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3327"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4009" name="Object 9"/>
          <p:cNvGraphicFramePr>
            <a:graphicFrameLocks noChangeAspect="1"/>
          </p:cNvGraphicFramePr>
          <p:nvPr>
            <p:extLst/>
          </p:nvPr>
        </p:nvGraphicFramePr>
        <p:xfrm>
          <a:off x="5653087" y="5410200"/>
          <a:ext cx="1433513" cy="884238"/>
        </p:xfrm>
        <a:graphic>
          <a:graphicData uri="http://schemas.openxmlformats.org/presentationml/2006/ole">
            <mc:AlternateContent xmlns:mc="http://schemas.openxmlformats.org/markup-compatibility/2006">
              <mc:Choice xmlns:v="urn:schemas-microsoft-com:vml" Requires="v">
                <p:oleObj spid="_x0000_s253328" name="Equation" r:id="rId9" imgW="596880" imgH="368280" progId="Equation.DSMT4">
                  <p:embed/>
                </p:oleObj>
              </mc:Choice>
              <mc:Fallback>
                <p:oleObj name="Equation" r:id="rId9" imgW="596880" imgH="3682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53087" y="5410200"/>
                        <a:ext cx="1433513" cy="8842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5887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4007">
                                            <p:txEl>
                                              <p:pRg st="0" end="0"/>
                                            </p:txEl>
                                          </p:spTgt>
                                        </p:tgtEl>
                                        <p:attrNameLst>
                                          <p:attrName>style.visibility</p:attrName>
                                        </p:attrNameLst>
                                      </p:cBhvr>
                                      <p:to>
                                        <p:strVal val="visible"/>
                                      </p:to>
                                    </p:set>
                                    <p:animEffect transition="in" filter="wipe(left)">
                                      <p:cBhvr>
                                        <p:cTn id="7" dur="500"/>
                                        <p:tgtEl>
                                          <p:spTgt spid="3840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84007">
                                            <p:txEl>
                                              <p:pRg st="1" end="1"/>
                                            </p:txEl>
                                          </p:spTgt>
                                        </p:tgtEl>
                                        <p:attrNameLst>
                                          <p:attrName>style.visibility</p:attrName>
                                        </p:attrNameLst>
                                      </p:cBhvr>
                                      <p:to>
                                        <p:strVal val="visible"/>
                                      </p:to>
                                    </p:set>
                                    <p:animEffect transition="in" filter="wipe(left)">
                                      <p:cBhvr>
                                        <p:cTn id="12" dur="500"/>
                                        <p:tgtEl>
                                          <p:spTgt spid="3840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iterate type="wd">
                                    <p:tmPct val="10000"/>
                                  </p:iterate>
                                  <p:childTnLst>
                                    <p:set>
                                      <p:cBhvr>
                                        <p:cTn id="16" dur="1" fill="hold">
                                          <p:stCondLst>
                                            <p:cond delay="0"/>
                                          </p:stCondLst>
                                        </p:cTn>
                                        <p:tgtEl>
                                          <p:spTgt spid="384002"/>
                                        </p:tgtEl>
                                        <p:attrNameLst>
                                          <p:attrName>style.visibility</p:attrName>
                                        </p:attrNameLst>
                                      </p:cBhvr>
                                      <p:to>
                                        <p:strVal val="visible"/>
                                      </p:to>
                                    </p:set>
                                    <p:anim calcmode="lin" valueType="num">
                                      <p:cBhvr>
                                        <p:cTn id="17" dur="500" fill="hold"/>
                                        <p:tgtEl>
                                          <p:spTgt spid="384002"/>
                                        </p:tgtEl>
                                        <p:attrNameLst>
                                          <p:attrName>ppt_w</p:attrName>
                                        </p:attrNameLst>
                                      </p:cBhvr>
                                      <p:tavLst>
                                        <p:tav tm="0">
                                          <p:val>
                                            <p:fltVal val="0"/>
                                          </p:val>
                                        </p:tav>
                                        <p:tav tm="100000">
                                          <p:val>
                                            <p:strVal val="#ppt_w"/>
                                          </p:val>
                                        </p:tav>
                                      </p:tavLst>
                                    </p:anim>
                                    <p:anim calcmode="lin" valueType="num">
                                      <p:cBhvr>
                                        <p:cTn id="18" dur="500" fill="hold"/>
                                        <p:tgtEl>
                                          <p:spTgt spid="384002"/>
                                        </p:tgtEl>
                                        <p:attrNameLst>
                                          <p:attrName>ppt_h</p:attrName>
                                        </p:attrNameLst>
                                      </p:cBhvr>
                                      <p:tavLst>
                                        <p:tav tm="0">
                                          <p:val>
                                            <p:fltVal val="0"/>
                                          </p:val>
                                        </p:tav>
                                        <p:tav tm="100000">
                                          <p:val>
                                            <p:strVal val="#ppt_h"/>
                                          </p:val>
                                        </p:tav>
                                      </p:tavLst>
                                    </p:anim>
                                    <p:animEffect transition="in" filter="fade">
                                      <p:cBhvr>
                                        <p:cTn id="19" dur="500"/>
                                        <p:tgtEl>
                                          <p:spTgt spid="38400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84007">
                                            <p:txEl>
                                              <p:pRg st="2" end="2"/>
                                            </p:txEl>
                                          </p:spTgt>
                                        </p:tgtEl>
                                        <p:attrNameLst>
                                          <p:attrName>style.visibility</p:attrName>
                                        </p:attrNameLst>
                                      </p:cBhvr>
                                      <p:to>
                                        <p:strVal val="visible"/>
                                      </p:to>
                                    </p:set>
                                    <p:animEffect transition="in" filter="wipe(left)">
                                      <p:cBhvr>
                                        <p:cTn id="24" dur="500"/>
                                        <p:tgtEl>
                                          <p:spTgt spid="384007">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84007">
                                            <p:txEl>
                                              <p:pRg st="3" end="3"/>
                                            </p:txEl>
                                          </p:spTgt>
                                        </p:tgtEl>
                                        <p:attrNameLst>
                                          <p:attrName>style.visibility</p:attrName>
                                        </p:attrNameLst>
                                      </p:cBhvr>
                                      <p:to>
                                        <p:strVal val="visible"/>
                                      </p:to>
                                    </p:set>
                                    <p:animEffect transition="in" filter="wipe(left)">
                                      <p:cBhvr>
                                        <p:cTn id="29" dur="500"/>
                                        <p:tgtEl>
                                          <p:spTgt spid="384007">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84007">
                                            <p:txEl>
                                              <p:pRg st="4" end="4"/>
                                            </p:txEl>
                                          </p:spTgt>
                                        </p:tgtEl>
                                        <p:attrNameLst>
                                          <p:attrName>style.visibility</p:attrName>
                                        </p:attrNameLst>
                                      </p:cBhvr>
                                      <p:to>
                                        <p:strVal val="visible"/>
                                      </p:to>
                                    </p:set>
                                    <p:animEffect transition="in" filter="wipe(left)">
                                      <p:cBhvr>
                                        <p:cTn id="34" dur="500"/>
                                        <p:tgtEl>
                                          <p:spTgt spid="384007">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84007">
                                            <p:txEl>
                                              <p:pRg st="5" end="5"/>
                                            </p:txEl>
                                          </p:spTgt>
                                        </p:tgtEl>
                                        <p:attrNameLst>
                                          <p:attrName>style.visibility</p:attrName>
                                        </p:attrNameLst>
                                      </p:cBhvr>
                                      <p:to>
                                        <p:strVal val="visible"/>
                                      </p:to>
                                    </p:set>
                                    <p:animEffect transition="in" filter="wipe(left)">
                                      <p:cBhvr>
                                        <p:cTn id="39" dur="500"/>
                                        <p:tgtEl>
                                          <p:spTgt spid="384007">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84007">
                                            <p:txEl>
                                              <p:pRg st="6" end="6"/>
                                            </p:txEl>
                                          </p:spTgt>
                                        </p:tgtEl>
                                        <p:attrNameLst>
                                          <p:attrName>style.visibility</p:attrName>
                                        </p:attrNameLst>
                                      </p:cBhvr>
                                      <p:to>
                                        <p:strVal val="visible"/>
                                      </p:to>
                                    </p:set>
                                    <p:animEffect transition="in" filter="wipe(left)">
                                      <p:cBhvr>
                                        <p:cTn id="44" dur="500"/>
                                        <p:tgtEl>
                                          <p:spTgt spid="38400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84009"/>
                                        </p:tgtEl>
                                        <p:attrNameLst>
                                          <p:attrName>style.visibility</p:attrName>
                                        </p:attrNameLst>
                                      </p:cBhvr>
                                      <p:to>
                                        <p:strVal val="visible"/>
                                      </p:to>
                                    </p:set>
                                    <p:animEffect transition="in" filter="wipe(left)">
                                      <p:cBhvr>
                                        <p:cTn id="49" dur="500"/>
                                        <p:tgtEl>
                                          <p:spTgt spid="384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30" name="Rectangle 6"/>
          <p:cNvSpPr>
            <a:spLocks noGrp="1" noChangeArrowheads="1"/>
          </p:cNvSpPr>
          <p:nvPr>
            <p:ph type="body" idx="1"/>
          </p:nvPr>
        </p:nvSpPr>
        <p:spPr>
          <a:xfrm>
            <a:off x="457200" y="762000"/>
            <a:ext cx="8229600" cy="5562600"/>
          </a:xfrm>
        </p:spPr>
        <p:txBody>
          <a:bodyPr/>
          <a:lstStyle/>
          <a:p>
            <a:pPr>
              <a:lnSpc>
                <a:spcPct val="90000"/>
              </a:lnSpc>
            </a:pPr>
            <a:r>
              <a:rPr lang="en-US" dirty="0"/>
              <a:t>The force F by </a:t>
            </a:r>
            <a:r>
              <a:rPr lang="en-US" dirty="0" smtClean="0"/>
              <a:t>the </a:t>
            </a:r>
            <a:r>
              <a:rPr lang="en-US" dirty="0"/>
              <a:t>magnetic field B</a:t>
            </a:r>
            <a:r>
              <a:rPr lang="en-US" baseline="-25000" dirty="0"/>
              <a:t>1</a:t>
            </a:r>
            <a:r>
              <a:rPr lang="en-US" dirty="0"/>
              <a:t> on a wire of length </a:t>
            </a:r>
            <a:r>
              <a:rPr lang="en-US" dirty="0">
                <a:latin typeface="Monotype Corsiva" charset="0"/>
              </a:rPr>
              <a:t>l</a:t>
            </a:r>
            <a:r>
              <a:rPr lang="en-US" dirty="0"/>
              <a:t>, carrying the current </a:t>
            </a:r>
            <a:r>
              <a:rPr lang="en-US" sz="3600" dirty="0">
                <a:latin typeface="Monotype Corsiva" charset="0"/>
              </a:rPr>
              <a:t>I</a:t>
            </a:r>
            <a:r>
              <a:rPr lang="en-US" baseline="-25000" dirty="0"/>
              <a:t>2</a:t>
            </a:r>
            <a:r>
              <a:rPr lang="en-US" dirty="0"/>
              <a:t> when the field and the current are perpendicular to each other is: </a:t>
            </a:r>
          </a:p>
          <a:p>
            <a:pPr lvl="1">
              <a:lnSpc>
                <a:spcPct val="90000"/>
              </a:lnSpc>
            </a:pPr>
            <a:r>
              <a:rPr lang="en-US" dirty="0"/>
              <a:t>So the force per unit length is</a:t>
            </a:r>
          </a:p>
          <a:p>
            <a:pPr lvl="1">
              <a:lnSpc>
                <a:spcPct val="90000"/>
              </a:lnSpc>
            </a:pPr>
            <a:endParaRPr lang="en-US" dirty="0"/>
          </a:p>
          <a:p>
            <a:pPr lvl="1">
              <a:lnSpc>
                <a:spcPct val="90000"/>
              </a:lnSpc>
            </a:pPr>
            <a:r>
              <a:rPr lang="en-US" dirty="0"/>
              <a:t>This force is only due to the magnetic field generated by the wire carrying the current </a:t>
            </a:r>
            <a:r>
              <a:rPr lang="en-US" dirty="0">
                <a:latin typeface="Monotype Corsiva" charset="0"/>
              </a:rPr>
              <a:t>I</a:t>
            </a:r>
            <a:r>
              <a:rPr lang="en-US" baseline="-25000" dirty="0"/>
              <a:t>1</a:t>
            </a:r>
          </a:p>
          <a:p>
            <a:pPr lvl="2">
              <a:lnSpc>
                <a:spcPct val="90000"/>
              </a:lnSpc>
            </a:pPr>
            <a:r>
              <a:rPr lang="en-US" dirty="0"/>
              <a:t>There is the force exerted on the wire carrying the current </a:t>
            </a:r>
            <a:r>
              <a:rPr lang="en-US" dirty="0">
                <a:latin typeface="Monotype Corsiva" charset="0"/>
              </a:rPr>
              <a:t>I</a:t>
            </a:r>
            <a:r>
              <a:rPr lang="en-US" baseline="-25000" dirty="0"/>
              <a:t>1</a:t>
            </a:r>
            <a:r>
              <a:rPr lang="en-US" dirty="0"/>
              <a:t> by the wire carrying current </a:t>
            </a:r>
            <a:r>
              <a:rPr lang="en-US" dirty="0">
                <a:latin typeface="Monotype Corsiva" charset="0"/>
              </a:rPr>
              <a:t>I</a:t>
            </a:r>
            <a:r>
              <a:rPr lang="en-US" baseline="-25000" dirty="0"/>
              <a:t>2</a:t>
            </a:r>
            <a:r>
              <a:rPr lang="en-US" dirty="0"/>
              <a:t> of the same magnitude but in opposite direction</a:t>
            </a:r>
          </a:p>
          <a:p>
            <a:pPr>
              <a:lnSpc>
                <a:spcPct val="90000"/>
              </a:lnSpc>
            </a:pPr>
            <a:r>
              <a:rPr lang="en-US" dirty="0"/>
              <a:t>So the force per unit length is</a:t>
            </a:r>
          </a:p>
          <a:p>
            <a:pPr>
              <a:lnSpc>
                <a:spcPct val="90000"/>
              </a:lnSpc>
            </a:pPr>
            <a:r>
              <a:rPr lang="en-US" dirty="0"/>
              <a:t>How about the direction of the force?</a:t>
            </a:r>
          </a:p>
        </p:txBody>
      </p:sp>
      <p:sp>
        <p:nvSpPr>
          <p:cNvPr id="17" name="Date Placeholder 3"/>
          <p:cNvSpPr>
            <a:spLocks noGrp="1"/>
          </p:cNvSpPr>
          <p:nvPr>
            <p:ph type="dt" sz="half" idx="10"/>
          </p:nvPr>
        </p:nvSpPr>
        <p:spPr/>
        <p:txBody>
          <a:bodyPr/>
          <a:lstStyle/>
          <a:p>
            <a:r>
              <a:rPr lang="en-US" smtClean="0"/>
              <a:t>Monday, Nov. 13, 2017</a:t>
            </a:r>
            <a:endParaRPr lang="en-US"/>
          </a:p>
        </p:txBody>
      </p:sp>
      <p:sp>
        <p:nvSpPr>
          <p:cNvPr id="18" name="Footer Placeholder 4"/>
          <p:cNvSpPr>
            <a:spLocks noGrp="1"/>
          </p:cNvSpPr>
          <p:nvPr>
            <p:ph type="ftr" sz="quarter" idx="11"/>
          </p:nvPr>
        </p:nvSpPr>
        <p:spPr/>
        <p:txBody>
          <a:bodyPr/>
          <a:lstStyle/>
          <a:p>
            <a:r>
              <a:rPr lang="mr-IN" smtClean="0"/>
              <a:t>PHYS 1444-002, Fall 2017                     Dr. Jaehoon Yu</a:t>
            </a:r>
            <a:endParaRPr lang="en-US"/>
          </a:p>
        </p:txBody>
      </p:sp>
      <p:sp>
        <p:nvSpPr>
          <p:cNvPr id="19" name="Slide Number Placeholder 5"/>
          <p:cNvSpPr>
            <a:spLocks noGrp="1"/>
          </p:cNvSpPr>
          <p:nvPr>
            <p:ph type="sldNum" sz="quarter" idx="12"/>
          </p:nvPr>
        </p:nvSpPr>
        <p:spPr/>
        <p:txBody>
          <a:bodyPr/>
          <a:lstStyle/>
          <a:p>
            <a:fld id="{F37B6603-C776-DE49-A54C-5B46ED1A71E2}" type="slidenum">
              <a:rPr lang="en-US"/>
              <a:pPr/>
              <a:t>8</a:t>
            </a:fld>
            <a:endParaRPr lang="en-US"/>
          </a:p>
        </p:txBody>
      </p:sp>
      <p:pic>
        <p:nvPicPr>
          <p:cNvPr id="385035" name="Picture 11" descr="FG28_004"/>
          <p:cNvPicPr>
            <a:picLocks noChangeAspect="1" noChangeArrowheads="1"/>
          </p:cNvPicPr>
          <p:nvPr/>
        </p:nvPicPr>
        <p:blipFill>
          <a:blip r:embed="rId3"/>
          <a:srcRect/>
          <a:stretch>
            <a:fillRect/>
          </a:stretch>
        </p:blipFill>
        <p:spPr bwMode="auto">
          <a:xfrm>
            <a:off x="7086600" y="4724400"/>
            <a:ext cx="2057400" cy="1543050"/>
          </a:xfrm>
          <a:prstGeom prst="rect">
            <a:avLst/>
          </a:prstGeom>
          <a:noFill/>
        </p:spPr>
      </p:pic>
      <p:sp>
        <p:nvSpPr>
          <p:cNvPr id="385026" name="Rectangle 2"/>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5027"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4816" name="Equation" r:id="rId4" imgW="914400" imgH="190080" progId="Equation.DSMT4">
                  <p:embed/>
                </p:oleObj>
              </mc:Choice>
              <mc:Fallback>
                <p:oleObj name="Equation" r:id="rId4"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28"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4817" name="Equation" r:id="rId6" imgW="914400" imgH="190080" progId="Equation.DSMT4">
                  <p:embed/>
                </p:oleObj>
              </mc:Choice>
              <mc:Fallback>
                <p:oleObj name="Equation" r:id="rId6"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29"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4818" name="Equation" r:id="rId7" imgW="914400" imgH="190080" progId="Equation.DSMT4">
                  <p:embed/>
                </p:oleObj>
              </mc:Choice>
              <mc:Fallback>
                <p:oleObj name="Equation" r:id="rId7"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3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4819" name="Equation" r:id="rId8" imgW="914400" imgH="190080" progId="Equation.DSMT4">
                  <p:embed/>
                </p:oleObj>
              </mc:Choice>
              <mc:Fallback>
                <p:oleObj name="Equation" r:id="rId8" imgW="914400" imgH="190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85032" name="Object 8"/>
          <p:cNvGraphicFramePr>
            <a:graphicFrameLocks noChangeAspect="1"/>
          </p:cNvGraphicFramePr>
          <p:nvPr/>
        </p:nvGraphicFramePr>
        <p:xfrm>
          <a:off x="5181600" y="2209800"/>
          <a:ext cx="782638" cy="987425"/>
        </p:xfrm>
        <a:graphic>
          <a:graphicData uri="http://schemas.openxmlformats.org/presentationml/2006/ole">
            <mc:AlternateContent xmlns:mc="http://schemas.openxmlformats.org/markup-compatibility/2006">
              <mc:Choice xmlns:v="urn:schemas-microsoft-com:vml" Requires="v">
                <p:oleObj spid="_x0000_s254820" name="Equation" r:id="rId9" imgW="291960" imgH="368280" progId="Equation.DSMT4">
                  <p:embed/>
                </p:oleObj>
              </mc:Choice>
              <mc:Fallback>
                <p:oleObj name="Equation" r:id="rId9" imgW="291960" imgH="3682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181600" y="2209800"/>
                        <a:ext cx="782638" cy="987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3" name="Object 9"/>
          <p:cNvGraphicFramePr>
            <a:graphicFrameLocks noChangeAspect="1"/>
          </p:cNvGraphicFramePr>
          <p:nvPr/>
        </p:nvGraphicFramePr>
        <p:xfrm>
          <a:off x="7620000" y="1795463"/>
          <a:ext cx="711200" cy="406400"/>
        </p:xfrm>
        <a:graphic>
          <a:graphicData uri="http://schemas.openxmlformats.org/presentationml/2006/ole">
            <mc:AlternateContent xmlns:mc="http://schemas.openxmlformats.org/markup-compatibility/2006">
              <mc:Choice xmlns:v="urn:schemas-microsoft-com:vml" Requires="v">
                <p:oleObj spid="_x0000_s254821" name="Equation" r:id="rId11" imgW="266400" imgH="152280" progId="Equation.DSMT4">
                  <p:embed/>
                </p:oleObj>
              </mc:Choice>
              <mc:Fallback>
                <p:oleObj name="Equation" r:id="rId11" imgW="266400" imgH="152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620000" y="1795463"/>
                        <a:ext cx="711200" cy="4064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4" name="Object 10"/>
          <p:cNvGraphicFramePr>
            <a:graphicFrameLocks noChangeAspect="1"/>
          </p:cNvGraphicFramePr>
          <p:nvPr/>
        </p:nvGraphicFramePr>
        <p:xfrm>
          <a:off x="5499100" y="4841875"/>
          <a:ext cx="1649413" cy="796925"/>
        </p:xfrm>
        <a:graphic>
          <a:graphicData uri="http://schemas.openxmlformats.org/presentationml/2006/ole">
            <mc:AlternateContent xmlns:mc="http://schemas.openxmlformats.org/markup-compatibility/2006">
              <mc:Choice xmlns:v="urn:schemas-microsoft-com:vml" Requires="v">
                <p:oleObj spid="_x0000_s254822" name="Equation" r:id="rId13" imgW="761760" imgH="368280" progId="Equation.DSMT4">
                  <p:embed/>
                </p:oleObj>
              </mc:Choice>
              <mc:Fallback>
                <p:oleObj name="Equation" r:id="rId13" imgW="761760" imgH="3682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99100" y="4841875"/>
                        <a:ext cx="1649413" cy="7969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85036" name="Text Box 12"/>
          <p:cNvSpPr txBox="1">
            <a:spLocks noChangeArrowheads="1"/>
          </p:cNvSpPr>
          <p:nvPr/>
        </p:nvSpPr>
        <p:spPr bwMode="auto">
          <a:xfrm>
            <a:off x="744538" y="6232525"/>
            <a:ext cx="7753350" cy="396875"/>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2000">
                <a:solidFill>
                  <a:srgbClr val="CC0000"/>
                </a:solidFill>
                <a:latin typeface="Arial Narrow" charset="0"/>
              </a:rPr>
              <a:t>If the currents are in the same direction, the attractive force.  If opposite, repulsive.</a:t>
            </a:r>
          </a:p>
        </p:txBody>
      </p:sp>
      <p:graphicFrame>
        <p:nvGraphicFramePr>
          <p:cNvPr id="385037" name="Object 13"/>
          <p:cNvGraphicFramePr>
            <a:graphicFrameLocks noChangeAspect="1"/>
          </p:cNvGraphicFramePr>
          <p:nvPr/>
        </p:nvGraphicFramePr>
        <p:xfrm>
          <a:off x="8186738" y="1744663"/>
          <a:ext cx="881062" cy="541337"/>
        </p:xfrm>
        <a:graphic>
          <a:graphicData uri="http://schemas.openxmlformats.org/presentationml/2006/ole">
            <mc:AlternateContent xmlns:mc="http://schemas.openxmlformats.org/markup-compatibility/2006">
              <mc:Choice xmlns:v="urn:schemas-microsoft-com:vml" Requires="v">
                <p:oleObj spid="_x0000_s254823" name="Equation" r:id="rId15" imgW="330120" imgH="203040" progId="Equation.DSMT4">
                  <p:embed/>
                </p:oleObj>
              </mc:Choice>
              <mc:Fallback>
                <p:oleObj name="Equation" r:id="rId15" imgW="330120" imgH="2030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186738" y="1744663"/>
                        <a:ext cx="881062" cy="541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8" name="Object 14"/>
          <p:cNvGraphicFramePr>
            <a:graphicFrameLocks noChangeAspect="1"/>
          </p:cNvGraphicFramePr>
          <p:nvPr/>
        </p:nvGraphicFramePr>
        <p:xfrm>
          <a:off x="5957888" y="2438400"/>
          <a:ext cx="747712" cy="544513"/>
        </p:xfrm>
        <a:graphic>
          <a:graphicData uri="http://schemas.openxmlformats.org/presentationml/2006/ole">
            <mc:AlternateContent xmlns:mc="http://schemas.openxmlformats.org/markup-compatibility/2006">
              <mc:Choice xmlns:v="urn:schemas-microsoft-com:vml" Requires="v">
                <p:oleObj spid="_x0000_s254824" name="Equation" r:id="rId17" imgW="279360" imgH="203040" progId="Equation.DSMT4">
                  <p:embed/>
                </p:oleObj>
              </mc:Choice>
              <mc:Fallback>
                <p:oleObj name="Equation" r:id="rId17" imgW="279360" imgH="20304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957888" y="2438400"/>
                        <a:ext cx="747712" cy="5445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39" name="Object 15"/>
          <p:cNvGraphicFramePr>
            <a:graphicFrameLocks noChangeAspect="1"/>
          </p:cNvGraphicFramePr>
          <p:nvPr/>
        </p:nvGraphicFramePr>
        <p:xfrm>
          <a:off x="6829425" y="2438400"/>
          <a:ext cx="714375" cy="544513"/>
        </p:xfrm>
        <a:graphic>
          <a:graphicData uri="http://schemas.openxmlformats.org/presentationml/2006/ole">
            <mc:AlternateContent xmlns:mc="http://schemas.openxmlformats.org/markup-compatibility/2006">
              <mc:Choice xmlns:v="urn:schemas-microsoft-com:vml" Requires="v">
                <p:oleObj spid="_x0000_s254825" name="Equation" r:id="rId19" imgW="266400" imgH="203040" progId="Equation.DSMT4">
                  <p:embed/>
                </p:oleObj>
              </mc:Choice>
              <mc:Fallback>
                <p:oleObj name="Equation" r:id="rId19" imgW="266400" imgH="20304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829425" y="2438400"/>
                        <a:ext cx="714375" cy="5445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5040" name="Object 16"/>
          <p:cNvGraphicFramePr>
            <a:graphicFrameLocks noChangeAspect="1"/>
          </p:cNvGraphicFramePr>
          <p:nvPr>
            <p:extLst>
              <p:ext uri="{D42A27DB-BD31-4B8C-83A1-F6EECF244321}">
                <p14:modId xmlns:p14="http://schemas.microsoft.com/office/powerpoint/2010/main" val="1009205118"/>
              </p:ext>
            </p:extLst>
          </p:nvPr>
        </p:nvGraphicFramePr>
        <p:xfrm>
          <a:off x="7439025" y="2209800"/>
          <a:ext cx="1019175" cy="987425"/>
        </p:xfrm>
        <a:graphic>
          <a:graphicData uri="http://schemas.openxmlformats.org/presentationml/2006/ole">
            <mc:AlternateContent xmlns:mc="http://schemas.openxmlformats.org/markup-compatibility/2006">
              <mc:Choice xmlns:v="urn:schemas-microsoft-com:vml" Requires="v">
                <p:oleObj spid="_x0000_s254826" name="Equation" r:id="rId21" imgW="380880" imgH="368280" progId="Equation.DSMT4">
                  <p:embed/>
                </p:oleObj>
              </mc:Choice>
              <mc:Fallback>
                <p:oleObj name="Equation" r:id="rId21" imgW="380880" imgH="36828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39025" y="2209800"/>
                        <a:ext cx="1019175" cy="987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54958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5030">
                                            <p:txEl>
                                              <p:pRg st="0" end="0"/>
                                            </p:txEl>
                                          </p:spTgt>
                                        </p:tgtEl>
                                        <p:attrNameLst>
                                          <p:attrName>style.visibility</p:attrName>
                                        </p:attrNameLst>
                                      </p:cBhvr>
                                      <p:to>
                                        <p:strVal val="visible"/>
                                      </p:to>
                                    </p:set>
                                    <p:animEffect transition="in" filter="wipe(left)">
                                      <p:cBhvr>
                                        <p:cTn id="7" dur="500"/>
                                        <p:tgtEl>
                                          <p:spTgt spid="3850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85033"/>
                                        </p:tgtEl>
                                        <p:attrNameLst>
                                          <p:attrName>style.visibility</p:attrName>
                                        </p:attrNameLst>
                                      </p:cBhvr>
                                      <p:to>
                                        <p:strVal val="visible"/>
                                      </p:to>
                                    </p:set>
                                    <p:animEffect transition="in" filter="wipe(left)">
                                      <p:cBhvr>
                                        <p:cTn id="12" dur="500"/>
                                        <p:tgtEl>
                                          <p:spTgt spid="38503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85037"/>
                                        </p:tgtEl>
                                        <p:attrNameLst>
                                          <p:attrName>style.visibility</p:attrName>
                                        </p:attrNameLst>
                                      </p:cBhvr>
                                      <p:to>
                                        <p:strVal val="visible"/>
                                      </p:to>
                                    </p:set>
                                    <p:animEffect transition="in" filter="wipe(left)">
                                      <p:cBhvr>
                                        <p:cTn id="17" dur="500"/>
                                        <p:tgtEl>
                                          <p:spTgt spid="38503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85030">
                                            <p:txEl>
                                              <p:pRg st="1" end="1"/>
                                            </p:txEl>
                                          </p:spTgt>
                                        </p:tgtEl>
                                        <p:attrNameLst>
                                          <p:attrName>style.visibility</p:attrName>
                                        </p:attrNameLst>
                                      </p:cBhvr>
                                      <p:to>
                                        <p:strVal val="visible"/>
                                      </p:to>
                                    </p:set>
                                    <p:animEffect transition="in" filter="wipe(left)">
                                      <p:cBhvr>
                                        <p:cTn id="22" dur="500"/>
                                        <p:tgtEl>
                                          <p:spTgt spid="38503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385032"/>
                                        </p:tgtEl>
                                        <p:attrNameLst>
                                          <p:attrName>style.visibility</p:attrName>
                                        </p:attrNameLst>
                                      </p:cBhvr>
                                      <p:to>
                                        <p:strVal val="visible"/>
                                      </p:to>
                                    </p:set>
                                    <p:animEffect transition="in" filter="wipe(left)">
                                      <p:cBhvr>
                                        <p:cTn id="27" dur="500"/>
                                        <p:tgtEl>
                                          <p:spTgt spid="3850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385038"/>
                                        </p:tgtEl>
                                        <p:attrNameLst>
                                          <p:attrName>style.visibility</p:attrName>
                                        </p:attrNameLst>
                                      </p:cBhvr>
                                      <p:to>
                                        <p:strVal val="visible"/>
                                      </p:to>
                                    </p:set>
                                    <p:animEffect transition="in" filter="wipe(left)">
                                      <p:cBhvr>
                                        <p:cTn id="32" dur="500"/>
                                        <p:tgtEl>
                                          <p:spTgt spid="38503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385039"/>
                                        </p:tgtEl>
                                        <p:attrNameLst>
                                          <p:attrName>style.visibility</p:attrName>
                                        </p:attrNameLst>
                                      </p:cBhvr>
                                      <p:to>
                                        <p:strVal val="visible"/>
                                      </p:to>
                                    </p:set>
                                    <p:animEffect transition="in" filter="wipe(left)">
                                      <p:cBhvr>
                                        <p:cTn id="37" dur="500"/>
                                        <p:tgtEl>
                                          <p:spTgt spid="38503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385040"/>
                                        </p:tgtEl>
                                        <p:attrNameLst>
                                          <p:attrName>style.visibility</p:attrName>
                                        </p:attrNameLst>
                                      </p:cBhvr>
                                      <p:to>
                                        <p:strVal val="visible"/>
                                      </p:to>
                                    </p:set>
                                    <p:animEffect transition="in" filter="wipe(left)">
                                      <p:cBhvr>
                                        <p:cTn id="42" dur="500"/>
                                        <p:tgtEl>
                                          <p:spTgt spid="3850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85030">
                                            <p:txEl>
                                              <p:pRg st="3" end="3"/>
                                            </p:txEl>
                                          </p:spTgt>
                                        </p:tgtEl>
                                        <p:attrNameLst>
                                          <p:attrName>style.visibility</p:attrName>
                                        </p:attrNameLst>
                                      </p:cBhvr>
                                      <p:to>
                                        <p:strVal val="visible"/>
                                      </p:to>
                                    </p:set>
                                    <p:animEffect transition="in" filter="wipe(left)">
                                      <p:cBhvr>
                                        <p:cTn id="47" dur="500"/>
                                        <p:tgtEl>
                                          <p:spTgt spid="385030">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85030">
                                            <p:txEl>
                                              <p:pRg st="4" end="4"/>
                                            </p:txEl>
                                          </p:spTgt>
                                        </p:tgtEl>
                                        <p:attrNameLst>
                                          <p:attrName>style.visibility</p:attrName>
                                        </p:attrNameLst>
                                      </p:cBhvr>
                                      <p:to>
                                        <p:strVal val="visible"/>
                                      </p:to>
                                    </p:set>
                                    <p:animEffect transition="in" filter="wipe(left)">
                                      <p:cBhvr>
                                        <p:cTn id="52" dur="500"/>
                                        <p:tgtEl>
                                          <p:spTgt spid="385030">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85030">
                                            <p:txEl>
                                              <p:pRg st="5" end="5"/>
                                            </p:txEl>
                                          </p:spTgt>
                                        </p:tgtEl>
                                        <p:attrNameLst>
                                          <p:attrName>style.visibility</p:attrName>
                                        </p:attrNameLst>
                                      </p:cBhvr>
                                      <p:to>
                                        <p:strVal val="visible"/>
                                      </p:to>
                                    </p:set>
                                    <p:animEffect transition="in" filter="wipe(left)">
                                      <p:cBhvr>
                                        <p:cTn id="57" dur="500"/>
                                        <p:tgtEl>
                                          <p:spTgt spid="385030">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385034"/>
                                        </p:tgtEl>
                                        <p:attrNameLst>
                                          <p:attrName>style.visibility</p:attrName>
                                        </p:attrNameLst>
                                      </p:cBhvr>
                                      <p:to>
                                        <p:strVal val="visible"/>
                                      </p:to>
                                    </p:set>
                                    <p:animEffect transition="in" filter="wipe(left)">
                                      <p:cBhvr>
                                        <p:cTn id="62" dur="500"/>
                                        <p:tgtEl>
                                          <p:spTgt spid="385034"/>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385030">
                                            <p:txEl>
                                              <p:pRg st="6" end="6"/>
                                            </p:txEl>
                                          </p:spTgt>
                                        </p:tgtEl>
                                        <p:attrNameLst>
                                          <p:attrName>style.visibility</p:attrName>
                                        </p:attrNameLst>
                                      </p:cBhvr>
                                      <p:to>
                                        <p:strVal val="visible"/>
                                      </p:to>
                                    </p:set>
                                    <p:animEffect transition="in" filter="wipe(left)">
                                      <p:cBhvr>
                                        <p:cTn id="67" dur="500"/>
                                        <p:tgtEl>
                                          <p:spTgt spid="385030">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385036"/>
                                        </p:tgtEl>
                                        <p:attrNameLst>
                                          <p:attrName>style.visibility</p:attrName>
                                        </p:attrNameLst>
                                      </p:cBhvr>
                                      <p:to>
                                        <p:strVal val="visible"/>
                                      </p:to>
                                    </p:set>
                                    <p:animEffect transition="in" filter="wipe(left)">
                                      <p:cBhvr>
                                        <p:cTn id="72" dur="500"/>
                                        <p:tgtEl>
                                          <p:spTgt spid="385036"/>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nodeType="clickEffect">
                                  <p:stCondLst>
                                    <p:cond delay="0"/>
                                  </p:stCondLst>
                                  <p:childTnLst>
                                    <p:set>
                                      <p:cBhvr>
                                        <p:cTn id="76" dur="1" fill="hold">
                                          <p:stCondLst>
                                            <p:cond delay="0"/>
                                          </p:stCondLst>
                                        </p:cTn>
                                        <p:tgtEl>
                                          <p:spTgt spid="385035"/>
                                        </p:tgtEl>
                                        <p:attrNameLst>
                                          <p:attrName>style.visibility</p:attrName>
                                        </p:attrNameLst>
                                      </p:cBhvr>
                                      <p:to>
                                        <p:strVal val="visible"/>
                                      </p:to>
                                    </p:set>
                                    <p:anim calcmode="lin" valueType="num">
                                      <p:cBhvr>
                                        <p:cTn id="77" dur="500" fill="hold"/>
                                        <p:tgtEl>
                                          <p:spTgt spid="385035"/>
                                        </p:tgtEl>
                                        <p:attrNameLst>
                                          <p:attrName>ppt_w</p:attrName>
                                        </p:attrNameLst>
                                      </p:cBhvr>
                                      <p:tavLst>
                                        <p:tav tm="0">
                                          <p:val>
                                            <p:fltVal val="0"/>
                                          </p:val>
                                        </p:tav>
                                        <p:tav tm="100000">
                                          <p:val>
                                            <p:strVal val="#ppt_w"/>
                                          </p:val>
                                        </p:tav>
                                      </p:tavLst>
                                    </p:anim>
                                    <p:anim calcmode="lin" valueType="num">
                                      <p:cBhvr>
                                        <p:cTn id="78" dur="500" fill="hold"/>
                                        <p:tgtEl>
                                          <p:spTgt spid="385035"/>
                                        </p:tgtEl>
                                        <p:attrNameLst>
                                          <p:attrName>ppt_h</p:attrName>
                                        </p:attrNameLst>
                                      </p:cBhvr>
                                      <p:tavLst>
                                        <p:tav tm="0">
                                          <p:val>
                                            <p:fltVal val="0"/>
                                          </p:val>
                                        </p:tav>
                                        <p:tav tm="100000">
                                          <p:val>
                                            <p:strVal val="#ppt_h"/>
                                          </p:val>
                                        </p:tav>
                                      </p:tavLst>
                                    </p:anim>
                                    <p:animEffect transition="in" filter="fade">
                                      <p:cBhvr>
                                        <p:cTn id="79" dur="500"/>
                                        <p:tgtEl>
                                          <p:spTgt spid="385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30" grpId="0" build="p"/>
      <p:bldP spid="38503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Monday, Nov. 13, 2017</a:t>
            </a:r>
            <a:endParaRPr lang="en-US"/>
          </a:p>
        </p:txBody>
      </p:sp>
      <p:sp>
        <p:nvSpPr>
          <p:cNvPr id="17" name="Footer Placeholder 4"/>
          <p:cNvSpPr>
            <a:spLocks noGrp="1"/>
          </p:cNvSpPr>
          <p:nvPr>
            <p:ph type="ftr" sz="quarter" idx="11"/>
          </p:nvPr>
        </p:nvSpPr>
        <p:spPr/>
        <p:txBody>
          <a:bodyPr/>
          <a:lstStyle/>
          <a:p>
            <a:r>
              <a:rPr lang="mr-IN" smtClean="0"/>
              <a:t>PHYS 1444-002, Fall 2017                     Dr. Jaehoon Yu</a:t>
            </a:r>
            <a:endParaRPr lang="en-US"/>
          </a:p>
        </p:txBody>
      </p:sp>
      <p:sp>
        <p:nvSpPr>
          <p:cNvPr id="18" name="Slide Number Placeholder 5"/>
          <p:cNvSpPr>
            <a:spLocks noGrp="1"/>
          </p:cNvSpPr>
          <p:nvPr>
            <p:ph type="sldNum" sz="quarter" idx="12"/>
          </p:nvPr>
        </p:nvSpPr>
        <p:spPr/>
        <p:txBody>
          <a:bodyPr/>
          <a:lstStyle/>
          <a:p>
            <a:fld id="{D4CC0813-488B-2245-B715-9B380EC238D5}" type="slidenum">
              <a:rPr lang="en-US"/>
              <a:pPr/>
              <a:t>9</a:t>
            </a:fld>
            <a:endParaRPr lang="en-US"/>
          </a:p>
        </p:txBody>
      </p:sp>
      <p:sp>
        <p:nvSpPr>
          <p:cNvPr id="386050" name="Rectangle 2"/>
          <p:cNvSpPr>
            <a:spLocks noGrp="1" noChangeArrowheads="1"/>
          </p:cNvSpPr>
          <p:nvPr>
            <p:ph type="title"/>
          </p:nvPr>
        </p:nvSpPr>
        <p:spPr>
          <a:xfrm>
            <a:off x="228600" y="-76200"/>
            <a:ext cx="8686800" cy="762000"/>
          </a:xfrm>
        </p:spPr>
        <p:txBody>
          <a:bodyPr/>
          <a:lstStyle/>
          <a:p>
            <a:r>
              <a:rPr lang="en-US" dirty="0"/>
              <a:t>Example 28 –</a:t>
            </a:r>
            <a:r>
              <a:rPr lang="en-US" dirty="0" smtClean="0"/>
              <a:t> 5 </a:t>
            </a:r>
            <a:endParaRPr lang="en-US" dirty="0"/>
          </a:p>
        </p:txBody>
      </p:sp>
      <p:sp>
        <p:nvSpPr>
          <p:cNvPr id="386051" name="Text Box 3"/>
          <p:cNvSpPr txBox="1">
            <a:spLocks noChangeArrowheads="1"/>
          </p:cNvSpPr>
          <p:nvPr/>
        </p:nvSpPr>
        <p:spPr bwMode="auto">
          <a:xfrm>
            <a:off x="381000" y="609600"/>
            <a:ext cx="67056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Suspending a wire with current. </a:t>
            </a:r>
            <a:r>
              <a:rPr lang="en-US" dirty="0">
                <a:solidFill>
                  <a:schemeClr val="accent2"/>
                </a:solidFill>
                <a:latin typeface="Arial Narrow" charset="0"/>
              </a:rPr>
              <a:t>A horizontal wire carries a current </a:t>
            </a:r>
            <a:r>
              <a:rPr lang="en-US" dirty="0">
                <a:solidFill>
                  <a:schemeClr val="accent2"/>
                </a:solidFill>
                <a:latin typeface="Monotype Corsiva" charset="0"/>
              </a:rPr>
              <a:t>I</a:t>
            </a:r>
            <a:r>
              <a:rPr lang="en-US" baseline="-25000" dirty="0">
                <a:solidFill>
                  <a:schemeClr val="accent2"/>
                </a:solidFill>
                <a:latin typeface="Arial Narrow" charset="0"/>
              </a:rPr>
              <a:t>1</a:t>
            </a:r>
            <a:r>
              <a:rPr lang="en-US" dirty="0">
                <a:solidFill>
                  <a:schemeClr val="accent2"/>
                </a:solidFill>
                <a:latin typeface="Arial Narrow" charset="0"/>
              </a:rPr>
              <a:t>=80A DC.  A second parallel wire 20cm below it must carry how much current </a:t>
            </a:r>
            <a:r>
              <a:rPr lang="en-US" dirty="0">
                <a:solidFill>
                  <a:schemeClr val="accent2"/>
                </a:solidFill>
                <a:latin typeface="Monotype Corsiva" charset="0"/>
              </a:rPr>
              <a:t>I</a:t>
            </a:r>
            <a:r>
              <a:rPr lang="en-US" baseline="-25000" dirty="0">
                <a:solidFill>
                  <a:schemeClr val="accent2"/>
                </a:solidFill>
                <a:latin typeface="Arial Narrow" charset="0"/>
              </a:rPr>
              <a:t>2</a:t>
            </a:r>
            <a:r>
              <a:rPr lang="en-US" dirty="0">
                <a:solidFill>
                  <a:schemeClr val="accent2"/>
                </a:solidFill>
                <a:latin typeface="Arial Narrow" charset="0"/>
              </a:rPr>
              <a:t> </a:t>
            </a:r>
            <a:r>
              <a:rPr lang="en-US" dirty="0" smtClean="0">
                <a:solidFill>
                  <a:schemeClr val="accent2"/>
                </a:solidFill>
                <a:latin typeface="Arial Narrow" charset="0"/>
              </a:rPr>
              <a:t>in which direction so </a:t>
            </a:r>
            <a:r>
              <a:rPr lang="en-US" dirty="0">
                <a:solidFill>
                  <a:schemeClr val="accent2"/>
                </a:solidFill>
                <a:latin typeface="Arial Narrow" charset="0"/>
              </a:rPr>
              <a:t>that it doesn’t fall due to the gravity?  The lower has a mass of 0.12g per meter of length. </a:t>
            </a:r>
          </a:p>
        </p:txBody>
      </p:sp>
      <p:sp>
        <p:nvSpPr>
          <p:cNvPr id="386052" name="Text Box 4"/>
          <p:cNvSpPr txBox="1">
            <a:spLocks noChangeArrowheads="1"/>
          </p:cNvSpPr>
          <p:nvPr/>
        </p:nvSpPr>
        <p:spPr bwMode="auto">
          <a:xfrm>
            <a:off x="457200" y="2465388"/>
            <a:ext cx="4953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Which direction is the gravitational force? </a:t>
            </a:r>
            <a:endParaRPr lang="en-US" baseline="-25000">
              <a:solidFill>
                <a:srgbClr val="CC00CC"/>
              </a:solidFill>
              <a:latin typeface="Arial Narrow" charset="0"/>
            </a:endParaRPr>
          </a:p>
        </p:txBody>
      </p:sp>
      <p:sp>
        <p:nvSpPr>
          <p:cNvPr id="386053" name="Text Box 5"/>
          <p:cNvSpPr txBox="1">
            <a:spLocks noChangeArrowheads="1"/>
          </p:cNvSpPr>
          <p:nvPr/>
        </p:nvSpPr>
        <p:spPr bwMode="auto">
          <a:xfrm>
            <a:off x="457200" y="2987675"/>
            <a:ext cx="8382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This force must be balanced by the magnetic force exerted on the wire by the first wire.</a:t>
            </a:r>
          </a:p>
        </p:txBody>
      </p:sp>
      <p:pic>
        <p:nvPicPr>
          <p:cNvPr id="386054" name="Picture 6" descr="FG28_005"/>
          <p:cNvPicPr>
            <a:picLocks noChangeAspect="1" noChangeArrowheads="1"/>
          </p:cNvPicPr>
          <p:nvPr/>
        </p:nvPicPr>
        <p:blipFill>
          <a:blip r:embed="rId3"/>
          <a:srcRect/>
          <a:stretch>
            <a:fillRect/>
          </a:stretch>
        </p:blipFill>
        <p:spPr bwMode="auto">
          <a:xfrm>
            <a:off x="7010400" y="381000"/>
            <a:ext cx="2057400" cy="2000250"/>
          </a:xfrm>
          <a:prstGeom prst="rect">
            <a:avLst/>
          </a:prstGeom>
          <a:noFill/>
        </p:spPr>
      </p:pic>
      <p:sp>
        <p:nvSpPr>
          <p:cNvPr id="386055" name="Text Box 7"/>
          <p:cNvSpPr txBox="1">
            <a:spLocks noChangeArrowheads="1"/>
          </p:cNvSpPr>
          <p:nvPr/>
        </p:nvSpPr>
        <p:spPr bwMode="auto">
          <a:xfrm>
            <a:off x="5257800" y="2438400"/>
            <a:ext cx="3733800" cy="461665"/>
          </a:xfrm>
          <a:prstGeom prst="rect">
            <a:avLst/>
          </a:prstGeom>
          <a:noFill/>
          <a:ln w="9525">
            <a:noFill/>
            <a:miter lim="800000"/>
            <a:headEnd/>
            <a:tailEnd/>
          </a:ln>
          <a:effectLst/>
        </p:spPr>
        <p:txBody>
          <a:bodyPr wrap="square">
            <a:prstTxWarp prst="textNoShape">
              <a:avLst/>
            </a:prstTxWarp>
            <a:spAutoFit/>
          </a:bodyPr>
          <a:lstStyle/>
          <a:p>
            <a:r>
              <a:rPr lang="en-US" dirty="0" smtClean="0">
                <a:solidFill>
                  <a:srgbClr val="CC0000"/>
                </a:solidFill>
                <a:latin typeface="Arial Narrow" charset="0"/>
              </a:rPr>
              <a:t>Down to the center of the Earth </a:t>
            </a:r>
            <a:endParaRPr lang="en-US" baseline="-25000" dirty="0">
              <a:solidFill>
                <a:srgbClr val="CC0000"/>
              </a:solidFill>
              <a:latin typeface="Arial Narrow" charset="0"/>
            </a:endParaRPr>
          </a:p>
        </p:txBody>
      </p:sp>
      <p:graphicFrame>
        <p:nvGraphicFramePr>
          <p:cNvPr id="386056" name="Object 8"/>
          <p:cNvGraphicFramePr>
            <a:graphicFrameLocks noChangeAspect="1"/>
          </p:cNvGraphicFramePr>
          <p:nvPr/>
        </p:nvGraphicFramePr>
        <p:xfrm>
          <a:off x="1981200" y="3416300"/>
          <a:ext cx="741363" cy="850900"/>
        </p:xfrm>
        <a:graphic>
          <a:graphicData uri="http://schemas.openxmlformats.org/presentationml/2006/ole">
            <mc:AlternateContent xmlns:mc="http://schemas.openxmlformats.org/markup-compatibility/2006">
              <mc:Choice xmlns:v="urn:schemas-microsoft-com:vml" Requires="v">
                <p:oleObj spid="_x0000_s255528" name="Equation" r:id="rId4" imgW="342720" imgH="393480" progId="Equation.DSMT4">
                  <p:embed/>
                </p:oleObj>
              </mc:Choice>
              <mc:Fallback>
                <p:oleObj name="Equation" r:id="rId4" imgW="34272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3416300"/>
                        <a:ext cx="741363" cy="8509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57" name="Object 9"/>
          <p:cNvGraphicFramePr>
            <a:graphicFrameLocks noChangeAspect="1"/>
          </p:cNvGraphicFramePr>
          <p:nvPr/>
        </p:nvGraphicFramePr>
        <p:xfrm>
          <a:off x="2514600" y="4572000"/>
          <a:ext cx="650875" cy="473075"/>
        </p:xfrm>
        <a:graphic>
          <a:graphicData uri="http://schemas.openxmlformats.org/presentationml/2006/ole">
            <mc:AlternateContent xmlns:mc="http://schemas.openxmlformats.org/markup-compatibility/2006">
              <mc:Choice xmlns:v="urn:schemas-microsoft-com:vml" Requires="v">
                <p:oleObj spid="_x0000_s255529" name="Equation" r:id="rId6" imgW="279360" imgH="203040" progId="Equation.DSMT4">
                  <p:embed/>
                </p:oleObj>
              </mc:Choice>
              <mc:Fallback>
                <p:oleObj name="Equation" r:id="rId6" imgW="27936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4600" y="4572000"/>
                        <a:ext cx="650875" cy="4730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86058" name="AutoShape 10"/>
          <p:cNvSpPr>
            <a:spLocks noChangeArrowheads="1"/>
          </p:cNvSpPr>
          <p:nvPr/>
        </p:nvSpPr>
        <p:spPr bwMode="auto">
          <a:xfrm>
            <a:off x="396875" y="4359275"/>
            <a:ext cx="1736725" cy="850900"/>
          </a:xfrm>
          <a:prstGeom prst="rightArrow">
            <a:avLst>
              <a:gd name="adj1" fmla="val 50000"/>
              <a:gd name="adj2" fmla="val 51026"/>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I</a:t>
            </a:r>
            <a:r>
              <a:rPr lang="en-US" sz="2000" b="1" baseline="-25000">
                <a:solidFill>
                  <a:srgbClr val="CC0000"/>
                </a:solidFill>
                <a:latin typeface="Arial Narrow" charset="0"/>
              </a:rPr>
              <a:t>2</a:t>
            </a:r>
          </a:p>
        </p:txBody>
      </p:sp>
      <p:graphicFrame>
        <p:nvGraphicFramePr>
          <p:cNvPr id="386059" name="Object 11"/>
          <p:cNvGraphicFramePr>
            <a:graphicFrameLocks noChangeAspect="1"/>
          </p:cNvGraphicFramePr>
          <p:nvPr/>
        </p:nvGraphicFramePr>
        <p:xfrm>
          <a:off x="3275013" y="5326063"/>
          <a:ext cx="5259387" cy="1074737"/>
        </p:xfrm>
        <a:graphic>
          <a:graphicData uri="http://schemas.openxmlformats.org/presentationml/2006/ole">
            <mc:AlternateContent xmlns:mc="http://schemas.openxmlformats.org/markup-compatibility/2006">
              <mc:Choice xmlns:v="urn:schemas-microsoft-com:vml" Requires="v">
                <p:oleObj spid="_x0000_s255530" name="Equation" r:id="rId8" imgW="2666880" imgH="545760" progId="Equation.DSMT4">
                  <p:embed/>
                </p:oleObj>
              </mc:Choice>
              <mc:Fallback>
                <p:oleObj name="Equation" r:id="rId8" imgW="2666880" imgH="54576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5013" y="5326063"/>
                        <a:ext cx="5259387" cy="1074737"/>
                      </a:xfrm>
                      <a:prstGeom prst="rect">
                        <a:avLst/>
                      </a:prstGeom>
                      <a:noFill/>
                      <a:ln>
                        <a:noFill/>
                      </a:ln>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0" name="Object 12"/>
          <p:cNvGraphicFramePr>
            <a:graphicFrameLocks noChangeAspect="1"/>
          </p:cNvGraphicFramePr>
          <p:nvPr/>
        </p:nvGraphicFramePr>
        <p:xfrm>
          <a:off x="2708275" y="3471863"/>
          <a:ext cx="796925" cy="795337"/>
        </p:xfrm>
        <a:graphic>
          <a:graphicData uri="http://schemas.openxmlformats.org/presentationml/2006/ole">
            <mc:AlternateContent xmlns:mc="http://schemas.openxmlformats.org/markup-compatibility/2006">
              <mc:Choice xmlns:v="urn:schemas-microsoft-com:vml" Requires="v">
                <p:oleObj spid="_x0000_s255531" name="Equation" r:id="rId10" imgW="368280" imgH="368280" progId="Equation.DSMT4">
                  <p:embed/>
                </p:oleObj>
              </mc:Choice>
              <mc:Fallback>
                <p:oleObj name="Equation" r:id="rId10" imgW="36828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08275" y="3471863"/>
                        <a:ext cx="796925" cy="795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1" name="Object 13"/>
          <p:cNvGraphicFramePr>
            <a:graphicFrameLocks noChangeAspect="1"/>
          </p:cNvGraphicFramePr>
          <p:nvPr/>
        </p:nvGraphicFramePr>
        <p:xfrm>
          <a:off x="3470275" y="3471863"/>
          <a:ext cx="796925" cy="795337"/>
        </p:xfrm>
        <a:graphic>
          <a:graphicData uri="http://schemas.openxmlformats.org/presentationml/2006/ole">
            <mc:AlternateContent xmlns:mc="http://schemas.openxmlformats.org/markup-compatibility/2006">
              <mc:Choice xmlns:v="urn:schemas-microsoft-com:vml" Requires="v">
                <p:oleObj spid="_x0000_s255532" name="Equation" r:id="rId12" imgW="368280" imgH="368280" progId="Equation.DSMT4">
                  <p:embed/>
                </p:oleObj>
              </mc:Choice>
              <mc:Fallback>
                <p:oleObj name="Equation" r:id="rId12" imgW="368280" imgH="3682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70275" y="3471863"/>
                        <a:ext cx="796925" cy="795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2" name="Object 14"/>
          <p:cNvGraphicFramePr>
            <a:graphicFrameLocks noChangeAspect="1"/>
          </p:cNvGraphicFramePr>
          <p:nvPr/>
        </p:nvGraphicFramePr>
        <p:xfrm>
          <a:off x="4235450" y="3471863"/>
          <a:ext cx="1098550" cy="795337"/>
        </p:xfrm>
        <a:graphic>
          <a:graphicData uri="http://schemas.openxmlformats.org/presentationml/2006/ole">
            <mc:AlternateContent xmlns:mc="http://schemas.openxmlformats.org/markup-compatibility/2006">
              <mc:Choice xmlns:v="urn:schemas-microsoft-com:vml" Requires="v">
                <p:oleObj spid="_x0000_s255533" name="Equation" r:id="rId14" imgW="507960" imgH="368280" progId="Equation.DSMT4">
                  <p:embed/>
                </p:oleObj>
              </mc:Choice>
              <mc:Fallback>
                <p:oleObj name="Equation" r:id="rId14" imgW="50796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35450" y="3471863"/>
                        <a:ext cx="1098550" cy="7953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86063" name="Object 15"/>
          <p:cNvGraphicFramePr>
            <a:graphicFrameLocks noChangeAspect="1"/>
          </p:cNvGraphicFramePr>
          <p:nvPr/>
        </p:nvGraphicFramePr>
        <p:xfrm>
          <a:off x="3182938" y="4343400"/>
          <a:ext cx="1541462" cy="946150"/>
        </p:xfrm>
        <a:graphic>
          <a:graphicData uri="http://schemas.openxmlformats.org/presentationml/2006/ole">
            <mc:AlternateContent xmlns:mc="http://schemas.openxmlformats.org/markup-compatibility/2006">
              <mc:Choice xmlns:v="urn:schemas-microsoft-com:vml" Requires="v">
                <p:oleObj spid="_x0000_s255534" name="Equation" r:id="rId16" imgW="660240" imgH="406080" progId="Equation.DSMT4">
                  <p:embed/>
                </p:oleObj>
              </mc:Choice>
              <mc:Fallback>
                <p:oleObj name="Equation" r:id="rId16" imgW="660240" imgH="4060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182938" y="4343400"/>
                        <a:ext cx="1541462" cy="946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7253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86051"/>
                                        </p:tgtEl>
                                        <p:attrNameLst>
                                          <p:attrName>style.visibility</p:attrName>
                                        </p:attrNameLst>
                                      </p:cBhvr>
                                      <p:to>
                                        <p:strVal val="visible"/>
                                      </p:to>
                                    </p:set>
                                    <p:animEffect transition="in" filter="wipe(left)">
                                      <p:cBhvr>
                                        <p:cTn id="7" dur="500"/>
                                        <p:tgtEl>
                                          <p:spTgt spid="38605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86054"/>
                                        </p:tgtEl>
                                        <p:attrNameLst>
                                          <p:attrName>style.visibility</p:attrName>
                                        </p:attrNameLst>
                                      </p:cBhvr>
                                      <p:to>
                                        <p:strVal val="visible"/>
                                      </p:to>
                                    </p:set>
                                    <p:anim calcmode="lin" valueType="num">
                                      <p:cBhvr>
                                        <p:cTn id="12" dur="500" fill="hold"/>
                                        <p:tgtEl>
                                          <p:spTgt spid="386054"/>
                                        </p:tgtEl>
                                        <p:attrNameLst>
                                          <p:attrName>ppt_w</p:attrName>
                                        </p:attrNameLst>
                                      </p:cBhvr>
                                      <p:tavLst>
                                        <p:tav tm="0">
                                          <p:val>
                                            <p:fltVal val="0"/>
                                          </p:val>
                                        </p:tav>
                                        <p:tav tm="100000">
                                          <p:val>
                                            <p:strVal val="#ppt_w"/>
                                          </p:val>
                                        </p:tav>
                                      </p:tavLst>
                                    </p:anim>
                                    <p:anim calcmode="lin" valueType="num">
                                      <p:cBhvr>
                                        <p:cTn id="13" dur="500" fill="hold"/>
                                        <p:tgtEl>
                                          <p:spTgt spid="386054"/>
                                        </p:tgtEl>
                                        <p:attrNameLst>
                                          <p:attrName>ppt_h</p:attrName>
                                        </p:attrNameLst>
                                      </p:cBhvr>
                                      <p:tavLst>
                                        <p:tav tm="0">
                                          <p:val>
                                            <p:fltVal val="0"/>
                                          </p:val>
                                        </p:tav>
                                        <p:tav tm="100000">
                                          <p:val>
                                            <p:strVal val="#ppt_h"/>
                                          </p:val>
                                        </p:tav>
                                      </p:tavLst>
                                    </p:anim>
                                    <p:animEffect transition="in" filter="fade">
                                      <p:cBhvr>
                                        <p:cTn id="14" dur="500"/>
                                        <p:tgtEl>
                                          <p:spTgt spid="38605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86052"/>
                                        </p:tgtEl>
                                        <p:attrNameLst>
                                          <p:attrName>style.visibility</p:attrName>
                                        </p:attrNameLst>
                                      </p:cBhvr>
                                      <p:to>
                                        <p:strVal val="visible"/>
                                      </p:to>
                                    </p:set>
                                    <p:animEffect transition="in" filter="wipe(left)">
                                      <p:cBhvr>
                                        <p:cTn id="19" dur="500"/>
                                        <p:tgtEl>
                                          <p:spTgt spid="38605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86055"/>
                                        </p:tgtEl>
                                        <p:attrNameLst>
                                          <p:attrName>style.visibility</p:attrName>
                                        </p:attrNameLst>
                                      </p:cBhvr>
                                      <p:to>
                                        <p:strVal val="visible"/>
                                      </p:to>
                                    </p:set>
                                    <p:animEffect transition="in" filter="wipe(left)">
                                      <p:cBhvr>
                                        <p:cTn id="24" dur="500"/>
                                        <p:tgtEl>
                                          <p:spTgt spid="38605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86053"/>
                                        </p:tgtEl>
                                        <p:attrNameLst>
                                          <p:attrName>style.visibility</p:attrName>
                                        </p:attrNameLst>
                                      </p:cBhvr>
                                      <p:to>
                                        <p:strVal val="visible"/>
                                      </p:to>
                                    </p:set>
                                    <p:animEffect transition="in" filter="wipe(left)">
                                      <p:cBhvr>
                                        <p:cTn id="29" dur="500"/>
                                        <p:tgtEl>
                                          <p:spTgt spid="38605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86056"/>
                                        </p:tgtEl>
                                        <p:attrNameLst>
                                          <p:attrName>style.visibility</p:attrName>
                                        </p:attrNameLst>
                                      </p:cBhvr>
                                      <p:to>
                                        <p:strVal val="visible"/>
                                      </p:to>
                                    </p:set>
                                    <p:animEffect transition="in" filter="wipe(left)">
                                      <p:cBhvr>
                                        <p:cTn id="34" dur="500"/>
                                        <p:tgtEl>
                                          <p:spTgt spid="38605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86060"/>
                                        </p:tgtEl>
                                        <p:attrNameLst>
                                          <p:attrName>style.visibility</p:attrName>
                                        </p:attrNameLst>
                                      </p:cBhvr>
                                      <p:to>
                                        <p:strVal val="visible"/>
                                      </p:to>
                                    </p:set>
                                    <p:animEffect transition="in" filter="wipe(left)">
                                      <p:cBhvr>
                                        <p:cTn id="39" dur="500"/>
                                        <p:tgtEl>
                                          <p:spTgt spid="38606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86061"/>
                                        </p:tgtEl>
                                        <p:attrNameLst>
                                          <p:attrName>style.visibility</p:attrName>
                                        </p:attrNameLst>
                                      </p:cBhvr>
                                      <p:to>
                                        <p:strVal val="visible"/>
                                      </p:to>
                                    </p:set>
                                    <p:animEffect transition="in" filter="wipe(left)">
                                      <p:cBhvr>
                                        <p:cTn id="44" dur="500"/>
                                        <p:tgtEl>
                                          <p:spTgt spid="38606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86062"/>
                                        </p:tgtEl>
                                        <p:attrNameLst>
                                          <p:attrName>style.visibility</p:attrName>
                                        </p:attrNameLst>
                                      </p:cBhvr>
                                      <p:to>
                                        <p:strVal val="visible"/>
                                      </p:to>
                                    </p:set>
                                    <p:animEffect transition="in" filter="wipe(left)">
                                      <p:cBhvr>
                                        <p:cTn id="49" dur="500"/>
                                        <p:tgtEl>
                                          <p:spTgt spid="38606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86058"/>
                                        </p:tgtEl>
                                        <p:attrNameLst>
                                          <p:attrName>style.visibility</p:attrName>
                                        </p:attrNameLst>
                                      </p:cBhvr>
                                      <p:to>
                                        <p:strVal val="visible"/>
                                      </p:to>
                                    </p:set>
                                    <p:animEffect transition="in" filter="wipe(left)">
                                      <p:cBhvr>
                                        <p:cTn id="54" dur="500"/>
                                        <p:tgtEl>
                                          <p:spTgt spid="38605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86057"/>
                                        </p:tgtEl>
                                        <p:attrNameLst>
                                          <p:attrName>style.visibility</p:attrName>
                                        </p:attrNameLst>
                                      </p:cBhvr>
                                      <p:to>
                                        <p:strVal val="visible"/>
                                      </p:to>
                                    </p:set>
                                    <p:animEffect transition="in" filter="wipe(left)">
                                      <p:cBhvr>
                                        <p:cTn id="59" dur="500"/>
                                        <p:tgtEl>
                                          <p:spTgt spid="38605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86063"/>
                                        </p:tgtEl>
                                        <p:attrNameLst>
                                          <p:attrName>style.visibility</p:attrName>
                                        </p:attrNameLst>
                                      </p:cBhvr>
                                      <p:to>
                                        <p:strVal val="visible"/>
                                      </p:to>
                                    </p:set>
                                    <p:animEffect transition="in" filter="wipe(left)">
                                      <p:cBhvr>
                                        <p:cTn id="64" dur="500"/>
                                        <p:tgtEl>
                                          <p:spTgt spid="38606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386059"/>
                                        </p:tgtEl>
                                        <p:attrNameLst>
                                          <p:attrName>style.visibility</p:attrName>
                                        </p:attrNameLst>
                                      </p:cBhvr>
                                      <p:to>
                                        <p:strVal val="visible"/>
                                      </p:to>
                                    </p:set>
                                    <p:animEffect transition="in" filter="wipe(left)">
                                      <p:cBhvr>
                                        <p:cTn id="69" dur="500"/>
                                        <p:tgtEl>
                                          <p:spTgt spid="386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1" grpId="0"/>
      <p:bldP spid="386052" grpId="0"/>
      <p:bldP spid="386053" grpId="0"/>
      <p:bldP spid="386055" grpId="0"/>
      <p:bldP spid="386058" grpId="0" animBg="1"/>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42666</TotalTime>
  <Words>2062</Words>
  <Application>Microsoft Macintosh PowerPoint</Application>
  <PresentationFormat>On-screen Show (4:3)</PresentationFormat>
  <Paragraphs>192</Paragraphs>
  <Slides>17</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Narrow</vt:lpstr>
      <vt:lpstr>Monotype Corsiva</vt:lpstr>
      <vt:lpstr>ＭＳ Ｐゴシック</vt:lpstr>
      <vt:lpstr>Symbol</vt:lpstr>
      <vt:lpstr>Times New Roman</vt:lpstr>
      <vt:lpstr>Wingdings</vt:lpstr>
      <vt:lpstr>Arial</vt:lpstr>
      <vt:lpstr>phys1443-spring02</vt:lpstr>
      <vt:lpstr>Equation</vt:lpstr>
      <vt:lpstr>PHYS 1444 – Section 002 Lecture #19</vt:lpstr>
      <vt:lpstr>Announcements</vt:lpstr>
      <vt:lpstr>PowerPoint Presentation</vt:lpstr>
      <vt:lpstr> Sources of Magnetic Field</vt:lpstr>
      <vt:lpstr>Magnetic Field due to a Straight Wire</vt:lpstr>
      <vt:lpstr>Example 28 – 1 </vt:lpstr>
      <vt:lpstr>Force Between Two Parallel Wires</vt:lpstr>
      <vt:lpstr>Force Between Two Parallel Wires</vt:lpstr>
      <vt:lpstr>Example 28 – 5 </vt:lpstr>
      <vt:lpstr>Operational Definition of Ampere and Coulomb</vt:lpstr>
      <vt:lpstr>Ampére’s Law</vt:lpstr>
      <vt:lpstr>Ampére’s Law</vt:lpstr>
      <vt:lpstr>Verification of Ampére’s Law</vt:lpstr>
      <vt:lpstr>Verification of Ampére’s Law</vt:lpstr>
      <vt:lpstr>Example 28 – 6 </vt:lpstr>
      <vt:lpstr>Example 28 – 6 cont’d </vt:lpstr>
      <vt:lpstr>Example 28 – 7 </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Microsoft Office User</cp:lastModifiedBy>
  <cp:revision>873</cp:revision>
  <dcterms:created xsi:type="dcterms:W3CDTF">2012-01-19T04:21:20Z</dcterms:created>
  <dcterms:modified xsi:type="dcterms:W3CDTF">2017-11-13T20:40:42Z</dcterms:modified>
</cp:coreProperties>
</file>