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1" r:id="rId2"/>
    <p:sldId id="481" r:id="rId3"/>
    <p:sldId id="716" r:id="rId4"/>
    <p:sldId id="717" r:id="rId5"/>
    <p:sldId id="718" r:id="rId6"/>
    <p:sldId id="719" r:id="rId7"/>
    <p:sldId id="720" r:id="rId8"/>
    <p:sldId id="721" r:id="rId9"/>
    <p:sldId id="706" r:id="rId10"/>
    <p:sldId id="707" r:id="rId11"/>
    <p:sldId id="708" r:id="rId12"/>
    <p:sldId id="709" r:id="rId13"/>
    <p:sldId id="710" r:id="rId14"/>
    <p:sldId id="711" r:id="rId15"/>
    <p:sldId id="712" r:id="rId16"/>
    <p:sldId id="713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4"/>
    <p:restoredTop sz="94660"/>
  </p:normalViewPr>
  <p:slideViewPr>
    <p:cSldViewPr>
      <p:cViewPr varScale="1">
        <p:scale>
          <a:sx n="122" d="100"/>
          <a:sy n="122" d="100"/>
        </p:scale>
        <p:origin x="208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Relationship Id="rId9" Type="http://schemas.openxmlformats.org/officeDocument/2006/relationships/image" Target="../media/image43.wmf"/><Relationship Id="rId10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oleObject" Target="../embeddings/oleObject54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oleObject56.bin"/><Relationship Id="rId9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5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8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oleObject" Target="../embeddings/oleObject6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7.bin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oleObject" Target="../embeddings/oleObject7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1.bin"/><Relationship Id="rId7" Type="http://schemas.openxmlformats.org/officeDocument/2006/relationships/oleObject" Target="../embeddings/oleObject72.bin"/><Relationship Id="rId8" Type="http://schemas.openxmlformats.org/officeDocument/2006/relationships/oleObject" Target="../embeddings/oleObject7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8.emf"/><Relationship Id="rId13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image" Target="../media/image5.emf"/><Relationship Id="rId10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12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13.wmf"/><Relationship Id="rId16" Type="http://schemas.openxmlformats.org/officeDocument/2006/relationships/image" Target="../media/image14.emf"/><Relationship Id="rId17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0.wmf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oleObject25.bin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20" Type="http://schemas.openxmlformats.org/officeDocument/2006/relationships/oleObject" Target="../embeddings/oleObject35.bin"/><Relationship Id="rId21" Type="http://schemas.openxmlformats.org/officeDocument/2006/relationships/image" Target="../media/image33.wmf"/><Relationship Id="rId22" Type="http://schemas.openxmlformats.org/officeDocument/2006/relationships/oleObject" Target="../embeddings/oleObject36.bin"/><Relationship Id="rId23" Type="http://schemas.openxmlformats.org/officeDocument/2006/relationships/image" Target="../media/image34.wmf"/><Relationship Id="rId24" Type="http://schemas.openxmlformats.org/officeDocument/2006/relationships/oleObject" Target="../embeddings/oleObject37.bin"/><Relationship Id="rId25" Type="http://schemas.openxmlformats.org/officeDocument/2006/relationships/image" Target="../media/image35.wmf"/><Relationship Id="rId26" Type="http://schemas.openxmlformats.org/officeDocument/2006/relationships/oleObject" Target="../embeddings/oleObject38.bin"/><Relationship Id="rId27" Type="http://schemas.openxmlformats.org/officeDocument/2006/relationships/image" Target="../media/image36.wmf"/><Relationship Id="rId28" Type="http://schemas.openxmlformats.org/officeDocument/2006/relationships/image" Target="../media/image38.emf"/><Relationship Id="rId29" Type="http://schemas.openxmlformats.org/officeDocument/2006/relationships/image" Target="../media/image39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28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29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30.wmf"/><Relationship Id="rId16" Type="http://schemas.openxmlformats.org/officeDocument/2006/relationships/oleObject" Target="../embeddings/oleObject33.bin"/><Relationship Id="rId17" Type="http://schemas.openxmlformats.org/officeDocument/2006/relationships/image" Target="../media/image31.wmf"/><Relationship Id="rId18" Type="http://schemas.openxmlformats.org/officeDocument/2006/relationships/oleObject" Target="../embeddings/oleObject34.bin"/><Relationship Id="rId19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0.jpe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7" y="1447800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28:Sources of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Solenoid and Toroidal Magnetic Field</a:t>
            </a:r>
          </a:p>
          <a:p>
            <a:pPr marL="1352550" lvl="1" indent="-609600"/>
            <a:r>
              <a:rPr lang="en-US" sz="2400" dirty="0" err="1">
                <a:latin typeface="Arial Narrow" charset="0"/>
              </a:rPr>
              <a:t>Biot</a:t>
            </a:r>
            <a:r>
              <a:rPr lang="en-US" sz="2400" dirty="0">
                <a:latin typeface="Arial Narrow" charset="0"/>
              </a:rPr>
              <a:t>-Savart Law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Magnetic </a:t>
            </a:r>
            <a:r>
              <a:rPr lang="en-US" sz="2400" dirty="0">
                <a:latin typeface="Arial Narrow" charset="0"/>
              </a:rPr>
              <a:t>Materials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Hysteresis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</a:t>
            </a:r>
            <a:r>
              <a:rPr lang="en-US" sz="2400" dirty="0" smtClean="0">
                <a:latin typeface="Arial Narrow" charset="0"/>
              </a:rPr>
              <a:t>29:EM Induction &amp; Faraday’s Law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Faraday’s Law of </a:t>
            </a:r>
            <a:r>
              <a:rPr lang="en-US" sz="2400" dirty="0" smtClean="0">
                <a:latin typeface="Arial Narrow" charset="0"/>
              </a:rPr>
              <a:t>Induction 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Lenz’s Law</a:t>
            </a:r>
            <a:endParaRPr lang="en-US" sz="8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10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5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63638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6" name="Equation" r:id="rId11" imgW="317160" imgH="203040" progId="Equation.DSMT4">
                  <p:embed/>
                </p:oleObj>
              </mc:Choice>
              <mc:Fallback>
                <p:oleObj name="Equation" r:id="rId11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163638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6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11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smtClean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 smtClean="0">
                <a:sym typeface="Wingdings" charset="2"/>
              </a:rPr>
              <a:t>0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>
                <a:sym typeface="Wingdings" charset="2"/>
              </a:rPr>
              <a:t>with another proportionality constant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μ</a:t>
            </a:r>
            <a:r>
              <a:rPr lang="en-US" sz="2800" dirty="0" smtClean="0">
                <a:sym typeface="Wingdings" charset="2"/>
              </a:rPr>
              <a:t>, </a:t>
            </a:r>
            <a:r>
              <a:rPr lang="en-US" sz="2800" dirty="0">
                <a:sym typeface="Wingdings" charset="2"/>
              </a:rPr>
              <a:t>the magnetic permeability of the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a property of a magnetic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7" name="Equation" r:id="rId8" imgW="507960" imgH="190440" progId="Equation.DSMT4">
                  <p:embed/>
                </p:oleObj>
              </mc:Choice>
              <mc:Fallback>
                <p:oleObj name="Equation" r:id="rId8" imgW="507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628" y="1444337"/>
            <a:ext cx="844262" cy="643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7358" y="1450150"/>
            <a:ext cx="643247" cy="68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0605" y="1424235"/>
            <a:ext cx="1125682" cy="6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12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 smtClean="0"/>
              <a:t> can be </a:t>
            </a:r>
            <a:r>
              <a:rPr lang="en-US" sz="2800" dirty="0"/>
              <a:t>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3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14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5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5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</a:t>
            </a:r>
            <a:r>
              <a:rPr lang="en-US" sz="2400" dirty="0" smtClean="0"/>
              <a:t>with s </a:t>
            </a:r>
            <a:r>
              <a:rPr lang="en-US" sz="2400" dirty="0"/>
              <a:t>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</a:t>
            </a:r>
            <a:r>
              <a:rPr lang="en-US" sz="2000" dirty="0" smtClean="0"/>
              <a:t>one </a:t>
            </a:r>
            <a:r>
              <a:rPr lang="en-US" sz="2000" dirty="0"/>
              <a:t>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5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5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15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16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0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0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Nov. 20,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533400"/>
            <a:ext cx="8305800" cy="4558553"/>
          </a:xfrm>
        </p:spPr>
        <p:txBody>
          <a:bodyPr/>
          <a:lstStyle/>
          <a:p>
            <a:r>
              <a:rPr lang="en-US" dirty="0" smtClean="0"/>
              <a:t>Bring </a:t>
            </a:r>
            <a:r>
              <a:rPr lang="en-US" dirty="0"/>
              <a:t>your planetarium extra credit sheet by the beginning of the class Wednesday, Nov. 29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Be sure to tape one end of the ticket stub on a sheet of paper with your name on it</a:t>
            </a:r>
          </a:p>
          <a:p>
            <a:r>
              <a:rPr lang="en-US" dirty="0" smtClean="0"/>
              <a:t>Bring your special project #5 </a:t>
            </a:r>
          </a:p>
          <a:p>
            <a:r>
              <a:rPr lang="en-US" dirty="0" smtClean="0"/>
              <a:t>Quiz #4</a:t>
            </a:r>
          </a:p>
          <a:p>
            <a:pPr lvl="1"/>
            <a:r>
              <a:rPr lang="en-US" dirty="0" smtClean="0"/>
              <a:t>Wednesday, Nov. 29 at the beginning of the class</a:t>
            </a:r>
          </a:p>
          <a:p>
            <a:pPr lvl="1"/>
            <a:r>
              <a:rPr lang="en-US" dirty="0" smtClean="0"/>
              <a:t>Covers CH28.4 through what we finish Monday, Nov. 27</a:t>
            </a:r>
          </a:p>
          <a:p>
            <a:pPr lvl="1"/>
            <a:r>
              <a:rPr lang="en-US" dirty="0" smtClean="0"/>
              <a:t>BYOF</a:t>
            </a:r>
          </a:p>
          <a:p>
            <a:r>
              <a:rPr lang="en-US" dirty="0"/>
              <a:t>No class this Wednesday, Nov. 22</a:t>
            </a:r>
          </a:p>
          <a:p>
            <a:pPr lvl="1"/>
            <a:r>
              <a:rPr lang="en-US" dirty="0" smtClean="0"/>
              <a:t>Happy Thanksgiving!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BFFB-EB22-6643-85AE-79E689D57056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914400"/>
            <a:ext cx="3810000" cy="3429000"/>
            <a:chOff x="4032" y="408"/>
            <a:chExt cx="1968" cy="1656"/>
          </a:xfrm>
        </p:grpSpPr>
        <p:pic>
          <p:nvPicPr>
            <p:cNvPr id="398339" name="Picture 3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408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68" y="1008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05600" y="1981200"/>
            <a:ext cx="3124200" cy="2819400"/>
            <a:chOff x="4128" y="2352"/>
            <a:chExt cx="1968" cy="1776"/>
          </a:xfrm>
        </p:grpSpPr>
        <p:pic>
          <p:nvPicPr>
            <p:cNvPr id="398342" name="Picture 6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424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4464" y="2352"/>
              <a:ext cx="129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4992" y="398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and Its Magnetic Field</a:t>
            </a: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is a solenoid?</a:t>
            </a:r>
          </a:p>
          <a:p>
            <a:pPr lvl="1">
              <a:lnSpc>
                <a:spcPct val="90000"/>
              </a:lnSpc>
            </a:pPr>
            <a:r>
              <a:rPr lang="en-US"/>
              <a:t>A long coil of wire consisting of many loops</a:t>
            </a:r>
          </a:p>
          <a:p>
            <a:pPr lvl="1">
              <a:lnSpc>
                <a:spcPct val="90000"/>
              </a:lnSpc>
            </a:pPr>
            <a:r>
              <a:rPr lang="en-US"/>
              <a:t>If the space between loops are wide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near the wires are nearly circular</a:t>
            </a:r>
          </a:p>
          <a:p>
            <a:pPr lvl="2">
              <a:lnSpc>
                <a:spcPct val="90000"/>
              </a:lnSpc>
            </a:pPr>
            <a:r>
              <a:rPr lang="en-US"/>
              <a:t>Between any two wires, the fields due to each loop cancel</a:t>
            </a:r>
          </a:p>
          <a:p>
            <a:pPr lvl="2">
              <a:lnSpc>
                <a:spcPct val="90000"/>
              </a:lnSpc>
            </a:pPr>
            <a:r>
              <a:rPr lang="en-US"/>
              <a:t>Toward the center of the solenoid, the fields add up to give a field that can be fairly large and uniform</a:t>
            </a:r>
          </a:p>
          <a:p>
            <a:pPr lvl="1">
              <a:lnSpc>
                <a:spcPct val="90000"/>
              </a:lnSpc>
            </a:pPr>
            <a:r>
              <a:rPr lang="en-US"/>
              <a:t>For a long, densely packed loops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is nearly uniform and parallel to the solenoid axes within the entire cross section</a:t>
            </a:r>
          </a:p>
          <a:p>
            <a:pPr lvl="2">
              <a:lnSpc>
                <a:spcPct val="90000"/>
              </a:lnSpc>
            </a:pPr>
            <a:r>
              <a:rPr lang="en-US"/>
              <a:t>The field outside the solenoid is very small compared to the field inside, except the ends</a:t>
            </a:r>
          </a:p>
          <a:p>
            <a:pPr lvl="3">
              <a:lnSpc>
                <a:spcPct val="90000"/>
              </a:lnSpc>
            </a:pPr>
            <a:r>
              <a:rPr lang="en-US"/>
              <a:t>The same number of field lines spread out to an open space</a:t>
            </a:r>
          </a:p>
        </p:txBody>
      </p:sp>
      <p:graphicFrame>
        <p:nvGraphicFramePr>
          <p:cNvPr id="39835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581400"/>
            <a:ext cx="3200400" cy="304800"/>
            <a:chOff x="3840" y="2256"/>
            <a:chExt cx="2016" cy="192"/>
          </a:xfrm>
        </p:grpSpPr>
        <p:sp>
          <p:nvSpPr>
            <p:cNvPr id="398351" name="Line 15"/>
            <p:cNvSpPr>
              <a:spLocks noChangeShapeType="1"/>
            </p:cNvSpPr>
            <p:nvPr/>
          </p:nvSpPr>
          <p:spPr bwMode="auto">
            <a:xfrm>
              <a:off x="4560" y="244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3840" y="2256"/>
              <a:ext cx="724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Solenoid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2413-6BE8-5746-A6B7-04BE35C4F09E}" type="slidenum">
              <a:rPr lang="en-US"/>
              <a:pPr/>
              <a:t>4</a:t>
            </a:fld>
            <a:endParaRPr lang="en-US"/>
          </a:p>
        </p:txBody>
      </p:sp>
      <p:pic>
        <p:nvPicPr>
          <p:cNvPr id="399362" name="Picture 2" descr="FG28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543800" cy="26670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Magnetic Field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715000"/>
          </a:xfrm>
        </p:spPr>
        <p:txBody>
          <a:bodyPr/>
          <a:lstStyle/>
          <a:p>
            <a:r>
              <a:rPr lang="en-US" sz="2800" dirty="0"/>
              <a:t>Now let’s use Ampere’s law to determine the magnetic field inside a very long, densely packed solenoid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choose the path </a:t>
            </a:r>
            <a:r>
              <a:rPr lang="en-US" sz="2800" dirty="0" err="1">
                <a:latin typeface="Monotype Corsiva" charset="0"/>
              </a:rPr>
              <a:t>abcd</a:t>
            </a:r>
            <a:r>
              <a:rPr lang="en-US" sz="2800" dirty="0"/>
              <a:t>, far away from the ends</a:t>
            </a:r>
          </a:p>
          <a:p>
            <a:pPr lvl="1"/>
            <a:r>
              <a:rPr lang="en-US" sz="2400" dirty="0"/>
              <a:t>We can consider four segments of the loop for integral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The field outside the solenoid is negligible. So the integral on </a:t>
            </a:r>
            <a:r>
              <a:rPr lang="en-US" sz="2400" dirty="0" err="1">
                <a:latin typeface="Monotype Corsiva" charset="0"/>
              </a:rPr>
              <a:t>a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 err="1">
                <a:latin typeface="Monotype Corsiva" charset="0"/>
                <a:sym typeface="Wingdings" charset="2"/>
              </a:rPr>
              <a:t>b</a:t>
            </a:r>
            <a:r>
              <a:rPr lang="en-US" sz="2400" dirty="0">
                <a:sym typeface="Wingdings" charset="2"/>
              </a:rPr>
              <a:t> is 0.</a:t>
            </a:r>
            <a:endParaRPr lang="en-US" sz="2400" dirty="0"/>
          </a:p>
          <a:p>
            <a:pPr lvl="1"/>
            <a:r>
              <a:rPr lang="en-US" sz="2400" dirty="0"/>
              <a:t>Now the field B is perpendicular to the </a:t>
            </a:r>
            <a:r>
              <a:rPr lang="en-US" sz="2400" dirty="0" err="1">
                <a:latin typeface="Monotype Corsiva" charset="0"/>
              </a:rPr>
              <a:t>bc</a:t>
            </a:r>
            <a:r>
              <a:rPr lang="en-US" sz="2400" dirty="0"/>
              <a:t> and </a:t>
            </a:r>
            <a:r>
              <a:rPr lang="en-US" sz="2400" dirty="0" err="1">
                <a:latin typeface="Monotype Corsiva" charset="0"/>
              </a:rPr>
              <a:t>da</a:t>
            </a:r>
            <a:r>
              <a:rPr lang="en-US" sz="2400" dirty="0"/>
              <a:t> segments.  So these integrals become 0, also.  </a:t>
            </a:r>
          </a:p>
        </p:txBody>
      </p: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4119095"/>
            <a:ext cx="1261087" cy="617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3613" y="4038601"/>
            <a:ext cx="1100097" cy="697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9836" y="4076701"/>
            <a:ext cx="1314750" cy="69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0712" y="4038600"/>
            <a:ext cx="1341582" cy="697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8418" y="4038600"/>
            <a:ext cx="1341582" cy="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C4C-AED0-1E4E-950A-4A9A2396154A}" type="slidenum">
              <a:rPr lang="en-US"/>
              <a:pPr/>
              <a:t>5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Solenoid Magnetic Field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So the sum becomes: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flows in the wire of the solenoid, the total current enclosed by the closed path is </a:t>
            </a:r>
            <a:r>
              <a:rPr lang="en-US" dirty="0">
                <a:latin typeface="Monotype Corsiva" charset="0"/>
              </a:rPr>
              <a:t>NI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dirty="0">
                <a:latin typeface="Monotype Corsiva" charset="0"/>
              </a:rPr>
              <a:t>N</a:t>
            </a:r>
            <a:r>
              <a:rPr lang="en-US" dirty="0"/>
              <a:t> is the number of loops (or turns of the coil) enclosed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Ampere’s law gives 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let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>
                <a:latin typeface="Monotype Corsiva" charset="0"/>
              </a:rPr>
              <a:t>=N</a:t>
            </a:r>
            <a:r>
              <a:rPr lang="en-US" dirty="0"/>
              <a:t>/</a:t>
            </a:r>
            <a:r>
              <a:rPr lang="en-US" dirty="0" err="1">
                <a:latin typeface="Monotype Corsiva" charset="0"/>
              </a:rPr>
              <a:t>l</a:t>
            </a:r>
            <a:r>
              <a:rPr lang="en-US" dirty="0"/>
              <a:t>  be the number of loops per unit length, the magnitude of the magnetic field within the solenoid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 depends on the number of loops per unit length, </a:t>
            </a:r>
            <a:r>
              <a:rPr lang="en-US" dirty="0" err="1">
                <a:latin typeface="Monotype Corsiva" charset="0"/>
              </a:rPr>
              <a:t>n</a:t>
            </a:r>
            <a:r>
              <a:rPr lang="en-US" dirty="0"/>
              <a:t>, and the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Does not depend on the position within the solenoid but uniform inside it, like a bar magnet</a:t>
            </a:r>
          </a:p>
        </p:txBody>
      </p:sp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121275" y="2362200"/>
          <a:ext cx="822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9" name="Equation" r:id="rId8" imgW="291960" imgH="164880" progId="Equation.DSMT4">
                  <p:embed/>
                </p:oleObj>
              </mc:Choice>
              <mc:Fallback>
                <p:oleObj name="Equation" r:id="rId8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362200"/>
                        <a:ext cx="822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1524000" y="4038600"/>
          <a:ext cx="2057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60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2057400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26583"/>
              </p:ext>
            </p:extLst>
          </p:nvPr>
        </p:nvGraphicFramePr>
        <p:xfrm>
          <a:off x="6699250" y="685800"/>
          <a:ext cx="3873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61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685800"/>
                        <a:ext cx="3873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5857875" y="2324100"/>
          <a:ext cx="1000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62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324100"/>
                        <a:ext cx="1000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3400" y="602828"/>
            <a:ext cx="1087714" cy="532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2257" y="533400"/>
            <a:ext cx="1157143" cy="6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9203-E607-9B4D-ABF6-C5FCACCE5DE3}" type="slidenum">
              <a:rPr lang="en-US"/>
              <a:pPr/>
              <a:t>6</a:t>
            </a:fld>
            <a:endParaRPr lang="en-US"/>
          </a:p>
        </p:txBody>
      </p:sp>
      <p:pic>
        <p:nvPicPr>
          <p:cNvPr id="401410" name="Picture 2" descr="FG28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3124200" cy="2343150"/>
          </a:xfrm>
          <a:prstGeom prst="rect">
            <a:avLst/>
          </a:prstGeom>
          <a:noFill/>
        </p:spPr>
      </p:pic>
      <p:sp>
        <p:nvSpPr>
          <p:cNvPr id="401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10 </a:t>
            </a:r>
            <a:endParaRPr lang="en-US" dirty="0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Toroid.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Use Ampere’s law to determine the magnetic field (a) inside and (b) outside a toroid, which is like a solenoid bent into the shape of a circle.  </a:t>
            </a:r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How do you think the magnetic field lines inside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look?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838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it is a bent solenoid, it should be a circle concentric with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83058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If we choose path of integration one of these field lines of radius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inside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path 1, to use the symmetry of the situation, making B the same at all points on the path, we obtain from Ampere’s law</a:t>
            </a:r>
          </a:p>
        </p:txBody>
      </p:sp>
      <p:sp>
        <p:nvSpPr>
          <p:cNvPr id="401417" name="AutoShape 9"/>
          <p:cNvSpPr>
            <a:spLocks noChangeArrowheads="1"/>
          </p:cNvSpPr>
          <p:nvPr/>
        </p:nvSpPr>
        <p:spPr bwMode="auto">
          <a:xfrm>
            <a:off x="5181600" y="3962400"/>
            <a:ext cx="1397000" cy="609600"/>
          </a:xfrm>
          <a:prstGeom prst="rightArrow">
            <a:avLst>
              <a:gd name="adj1" fmla="val 50000"/>
              <a:gd name="adj2" fmla="val 5729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401418" name="Object 10"/>
          <p:cNvGraphicFramePr>
            <a:graphicFrameLocks noChangeAspect="1"/>
          </p:cNvGraphicFramePr>
          <p:nvPr/>
        </p:nvGraphicFramePr>
        <p:xfrm>
          <a:off x="6705600" y="4114800"/>
          <a:ext cx="5175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7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5175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533400" y="46482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the magnetic field inside a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not uniform.  It is larger on the inner edge.  However, the field will be uniform if the radius is large and the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toroid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thin.   The filed in this case is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n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457200" y="5791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Outside the solenoid, the field is 0 since the net enclosed current is 0.</a:t>
            </a:r>
          </a:p>
        </p:txBody>
      </p:sp>
      <p:graphicFrame>
        <p:nvGraphicFramePr>
          <p:cNvPr id="401421" name="Object 13"/>
          <p:cNvGraphicFramePr>
            <a:graphicFrameLocks noChangeAspect="1"/>
          </p:cNvGraphicFramePr>
          <p:nvPr/>
        </p:nvGraphicFramePr>
        <p:xfrm>
          <a:off x="1908175" y="4038600"/>
          <a:ext cx="12160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8" name="Equation" r:id="rId6" imgW="596880" imgH="228600" progId="Equation.DSMT4">
                  <p:embed/>
                </p:oleObj>
              </mc:Choice>
              <mc:Fallback>
                <p:oleObj name="Equation" r:id="rId6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038600"/>
                        <a:ext cx="12160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2" name="Object 14"/>
          <p:cNvGraphicFramePr>
            <a:graphicFrameLocks noChangeAspect="1"/>
          </p:cNvGraphicFramePr>
          <p:nvPr/>
        </p:nvGraphicFramePr>
        <p:xfrm>
          <a:off x="3105150" y="4084638"/>
          <a:ext cx="10858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9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4084638"/>
                        <a:ext cx="10858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3" name="Object 15"/>
          <p:cNvGraphicFramePr>
            <a:graphicFrameLocks noChangeAspect="1"/>
          </p:cNvGraphicFramePr>
          <p:nvPr/>
        </p:nvGraphicFramePr>
        <p:xfrm>
          <a:off x="4151313" y="4083050"/>
          <a:ext cx="7254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0" name="Equation" r:id="rId10" imgW="355320" imgH="203040" progId="Equation.DSMT4">
                  <p:embed/>
                </p:oleObj>
              </mc:Choice>
              <mc:Fallback>
                <p:oleObj name="Equation" r:id="rId1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4083050"/>
                        <a:ext cx="7254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4" name="Object 16"/>
          <p:cNvGraphicFramePr>
            <a:graphicFrameLocks noChangeAspect="1"/>
          </p:cNvGraphicFramePr>
          <p:nvPr/>
        </p:nvGraphicFramePr>
        <p:xfrm>
          <a:off x="7148513" y="3902075"/>
          <a:ext cx="7762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1" name="Equation" r:id="rId12" imgW="380880" imgH="368280" progId="Equation.DSMT4">
                  <p:embed/>
                </p:oleObj>
              </mc:Choice>
              <mc:Fallback>
                <p:oleObj name="Equation" r:id="rId12" imgW="380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3902075"/>
                        <a:ext cx="7762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187" y="3990332"/>
            <a:ext cx="1296988" cy="6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454-527E-664E-A8E7-E545F91EE604}" type="slidenum">
              <a:rPr lang="en-US"/>
              <a:pPr/>
              <a:t>7</a:t>
            </a:fld>
            <a:endParaRPr lang="en-US"/>
          </a:p>
        </p:txBody>
      </p:sp>
      <p:pic>
        <p:nvPicPr>
          <p:cNvPr id="402434" name="Picture 2" descr="FG28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2971800"/>
            <a:ext cx="2292350" cy="236220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Biot-Savart Law</a:t>
            </a: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562600"/>
          </a:xfrm>
        </p:spPr>
        <p:txBody>
          <a:bodyPr/>
          <a:lstStyle/>
          <a:p>
            <a:r>
              <a:rPr lang="en-US" sz="2800" dirty="0"/>
              <a:t>Ampere’s law is useful in determining magnetic field utilizing symmetry</a:t>
            </a:r>
          </a:p>
          <a:p>
            <a:r>
              <a:rPr lang="en-US" sz="2800" dirty="0"/>
              <a:t>But sometimes it is useful to have another method of using infinitesimal current segments for B field</a:t>
            </a:r>
          </a:p>
          <a:p>
            <a:pPr lvl="1"/>
            <a:r>
              <a:rPr lang="en-US" sz="2400" dirty="0"/>
              <a:t>Jean </a:t>
            </a:r>
            <a:r>
              <a:rPr lang="en-US" sz="2400" dirty="0" err="1"/>
              <a:t>Baptiste</a:t>
            </a:r>
            <a:r>
              <a:rPr lang="en-US" sz="2400" dirty="0"/>
              <a:t> </a:t>
            </a:r>
            <a:r>
              <a:rPr lang="en-US" sz="2400" dirty="0" err="1"/>
              <a:t>Biot</a:t>
            </a:r>
            <a:r>
              <a:rPr lang="en-US" sz="2400" dirty="0"/>
              <a:t> and </a:t>
            </a:r>
            <a:r>
              <a:rPr lang="en-US" sz="2400" dirty="0" err="1"/>
              <a:t>Feilx</a:t>
            </a:r>
            <a:r>
              <a:rPr lang="en-US" sz="2400" dirty="0"/>
              <a:t> </a:t>
            </a:r>
            <a:r>
              <a:rPr lang="en-US" sz="2400" dirty="0" err="1"/>
              <a:t>Savart</a:t>
            </a:r>
            <a:r>
              <a:rPr lang="en-US" sz="2400" dirty="0"/>
              <a:t> developed a law that a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flowing in any path can be considered as many infinitesimal current elements</a:t>
            </a:r>
          </a:p>
          <a:p>
            <a:pPr lvl="1"/>
            <a:r>
              <a:rPr lang="en-US" sz="2400" dirty="0"/>
              <a:t>The infinitesimal magnetic field d</a:t>
            </a:r>
            <a:r>
              <a:rPr lang="en-US" sz="2400" b="1" dirty="0"/>
              <a:t>B</a:t>
            </a:r>
            <a:r>
              <a:rPr lang="en-US" sz="2400" dirty="0"/>
              <a:t> caused by the infinitesimal length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that carries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2"/>
            <a:r>
              <a:rPr lang="en-US" sz="2000" b="1" dirty="0" err="1"/>
              <a:t>r</a:t>
            </a:r>
            <a:r>
              <a:rPr lang="en-US" sz="2000" dirty="0"/>
              <a:t> is the displacement vector from the element d</a:t>
            </a:r>
            <a:r>
              <a:rPr lang="en-US" sz="2000" b="1" dirty="0">
                <a:latin typeface="Monotype Corsiva" charset="0"/>
              </a:rPr>
              <a:t>l</a:t>
            </a:r>
            <a:r>
              <a:rPr lang="en-US" sz="2000" dirty="0"/>
              <a:t> to the point P</a:t>
            </a:r>
          </a:p>
          <a:p>
            <a:pPr lvl="2"/>
            <a:r>
              <a:rPr lang="en-US" sz="2000" dirty="0" err="1"/>
              <a:t>Biot-Savart</a:t>
            </a:r>
            <a:r>
              <a:rPr lang="en-US" sz="2000" dirty="0"/>
              <a:t> law is the magnetic equivalent to Coulomb’s law</a:t>
            </a:r>
          </a:p>
        </p:txBody>
      </p:sp>
      <p:graphicFrame>
        <p:nvGraphicFramePr>
          <p:cNvPr id="4024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41" name="Object 9"/>
          <p:cNvGraphicFramePr>
            <a:graphicFrameLocks noChangeAspect="1"/>
          </p:cNvGraphicFramePr>
          <p:nvPr/>
        </p:nvGraphicFramePr>
        <p:xfrm>
          <a:off x="1295400" y="4460875"/>
          <a:ext cx="2057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2" name="Equation" r:id="rId9" imgW="952500" imgH="406400" progId="Equation.DSMT4">
                  <p:embed/>
                </p:oleObj>
              </mc:Choice>
              <mc:Fallback>
                <p:oleObj name="Equation" r:id="rId9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60875"/>
                        <a:ext cx="2057400" cy="873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717925" y="4619625"/>
            <a:ext cx="21494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Biot-Savart Law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838200" y="6143625"/>
            <a:ext cx="7391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00"/>
                </a:solidFill>
                <a:latin typeface="Arial Narrow" charset="0"/>
              </a:rPr>
              <a:t> field in Biot-Savart law is only that by the current, nothing else. </a:t>
            </a:r>
          </a:p>
        </p:txBody>
      </p:sp>
    </p:spTree>
    <p:extLst>
      <p:ext uri="{BB962C8B-B14F-4D97-AF65-F5344CB8AC3E}">
        <p14:creationId xmlns:p14="http://schemas.microsoft.com/office/powerpoint/2010/main" val="10563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8</a:t>
            </a:fld>
            <a:endParaRPr lang="en-US"/>
          </a:p>
        </p:txBody>
      </p:sp>
      <p:pic>
        <p:nvPicPr>
          <p:cNvPr id="403458" name="Picture 2" descr="FG28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86000" cy="2286000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11 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477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 that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law gives the same result as the simple long straight wire, B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direction of the field </a:t>
            </a:r>
            <a:r>
              <a:rPr lang="en-US" b="1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at point P?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15000" y="213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Going into the page.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All d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at point P has the same direction based on right-hand rule.</a:t>
            </a: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1219200" y="4800600"/>
          <a:ext cx="604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23" name="Equation" r:id="rId4" imgW="291960" imgH="190440" progId="Equation.DSMT4">
                  <p:embed/>
                </p:oleObj>
              </mc:Choice>
              <mc:Fallback>
                <p:oleObj name="Equation" r:id="rId4" imgW="291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6048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01613" y="5546725"/>
            <a:ext cx="2008187" cy="609600"/>
          </a:xfrm>
          <a:prstGeom prst="rightArrow">
            <a:avLst>
              <a:gd name="adj1" fmla="val 50000"/>
              <a:gd name="adj2" fmla="val 8235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Integral becomes 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04800" y="30480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magnitude of 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using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law is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81000" y="4267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Where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dy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=d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+y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since                    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4595813" y="4343400"/>
          <a:ext cx="1500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24" name="Equation" r:id="rId6" imgW="736560" imgH="190440" progId="Equation.DSMT4">
                  <p:embed/>
                </p:oleObj>
              </mc:Choice>
              <mc:Fallback>
                <p:oleObj name="Equation" r:id="rId6" imgW="736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343400"/>
                        <a:ext cx="1500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0" name="Object 14"/>
          <p:cNvGraphicFramePr>
            <a:graphicFrameLocks noChangeAspect="1"/>
          </p:cNvGraphicFramePr>
          <p:nvPr/>
        </p:nvGraphicFramePr>
        <p:xfrm>
          <a:off x="2362200" y="5737225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25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37225"/>
                        <a:ext cx="406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219200" y="6248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 the simple, long straight wire!!  It works!!</a:t>
            </a:r>
          </a:p>
        </p:txBody>
      </p:sp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4352925" y="3505200"/>
          <a:ext cx="2276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26" name="Equation" r:id="rId10" imgW="1054080" imgH="380880" progId="Equation.DSMT4">
                  <p:embed/>
                </p:oleObj>
              </mc:Choice>
              <mc:Fallback>
                <p:oleObj name="Equation" r:id="rId10" imgW="105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505200"/>
                        <a:ext cx="22764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1789113" y="4762500"/>
          <a:ext cx="1792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27" name="Equation" r:id="rId12" imgW="863280" imgH="203040" progId="Equation.DSMT4">
                  <p:embed/>
                </p:oleObj>
              </mc:Choice>
              <mc:Fallback>
                <p:oleObj name="Equation" r:id="rId12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762500"/>
                        <a:ext cx="17922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3568700" y="4648200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28" name="Equation" r:id="rId14" imgW="520560" imgH="380880" progId="Equation.DSMT4">
                  <p:embed/>
                </p:oleObj>
              </mc:Choice>
              <mc:Fallback>
                <p:oleObj name="Equation" r:id="rId14" imgW="520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648200"/>
                        <a:ext cx="1079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4554538" y="4648200"/>
          <a:ext cx="11604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29" name="Equation" r:id="rId16" imgW="558720" imgH="444240" progId="Equation.DSMT4">
                  <p:embed/>
                </p:oleObj>
              </mc:Choice>
              <mc:Fallback>
                <p:oleObj name="Equation" r:id="rId16" imgW="558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4648200"/>
                        <a:ext cx="116046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5713413" y="4572000"/>
          <a:ext cx="763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30" name="Equation" r:id="rId18" imgW="368280" imgH="393480" progId="Equation.DSMT4">
                  <p:embed/>
                </p:oleObj>
              </mc:Choice>
              <mc:Fallback>
                <p:oleObj name="Equation" r:id="rId18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4572000"/>
                        <a:ext cx="7635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8" name="Object 22"/>
          <p:cNvGraphicFramePr>
            <a:graphicFrameLocks noChangeAspect="1"/>
          </p:cNvGraphicFramePr>
          <p:nvPr/>
        </p:nvGraphicFramePr>
        <p:xfrm>
          <a:off x="2724150" y="5562600"/>
          <a:ext cx="18478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31" name="Equation" r:id="rId20" imgW="1155600" imgH="380880" progId="Equation.DSMT4">
                  <p:embed/>
                </p:oleObj>
              </mc:Choice>
              <mc:Fallback>
                <p:oleObj name="Equation" r:id="rId20" imgW="115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5562600"/>
                        <a:ext cx="18478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4572000" y="5562600"/>
          <a:ext cx="1930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32" name="Equation" r:id="rId22" imgW="1206360" imgH="368280" progId="Equation.DSMT4">
                  <p:embed/>
                </p:oleObj>
              </mc:Choice>
              <mc:Fallback>
                <p:oleObj name="Equation" r:id="rId22" imgW="1206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19304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0" name="Object 24"/>
          <p:cNvGraphicFramePr>
            <a:graphicFrameLocks noChangeAspect="1"/>
          </p:cNvGraphicFramePr>
          <p:nvPr/>
        </p:nvGraphicFramePr>
        <p:xfrm>
          <a:off x="6486525" y="5562600"/>
          <a:ext cx="16668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33" name="Equation" r:id="rId24" imgW="1041120" imgH="368280" progId="Equation.DSMT4">
                  <p:embed/>
                </p:oleObj>
              </mc:Choice>
              <mc:Fallback>
                <p:oleObj name="Equation" r:id="rId24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5562600"/>
                        <a:ext cx="16668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1" name="Object 25"/>
          <p:cNvGraphicFramePr>
            <a:graphicFrameLocks noChangeAspect="1"/>
          </p:cNvGraphicFramePr>
          <p:nvPr/>
        </p:nvGraphicFramePr>
        <p:xfrm>
          <a:off x="8091488" y="5562600"/>
          <a:ext cx="6715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34" name="Equation" r:id="rId26" imgW="419040" imgH="368280" progId="Equation.DSMT4">
                  <p:embed/>
                </p:oleObj>
              </mc:Choice>
              <mc:Fallback>
                <p:oleObj name="Equation" r:id="rId26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488" y="5562600"/>
                        <a:ext cx="6715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93937" y="3415255"/>
            <a:ext cx="2058988" cy="929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0685" y="3663841"/>
            <a:ext cx="153435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20,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9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</a:t>
            </a:r>
            <a:r>
              <a:rPr lang="en-US" sz="2400" dirty="0" smtClean="0"/>
              <a:t>consist </a:t>
            </a:r>
            <a:r>
              <a:rPr lang="en-US" sz="2400" dirty="0"/>
              <a:t>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26079</TotalTime>
  <Words>2010</Words>
  <Application>Microsoft Macintosh PowerPoint</Application>
  <PresentationFormat>On-screen Show (4:3)</PresentationFormat>
  <Paragraphs>215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#20</vt:lpstr>
      <vt:lpstr>Announcements</vt:lpstr>
      <vt:lpstr>Solenoid and Its Magnetic Field</vt:lpstr>
      <vt:lpstr>Solenoid Magnetic Field</vt:lpstr>
      <vt:lpstr>Solenoid Magnetic Field</vt:lpstr>
      <vt:lpstr>Example 28 – 10 </vt:lpstr>
      <vt:lpstr>Biot-Savart Law</vt:lpstr>
      <vt:lpstr>Example 28 – 11 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678</cp:revision>
  <dcterms:created xsi:type="dcterms:W3CDTF">2012-01-19T04:21:20Z</dcterms:created>
  <dcterms:modified xsi:type="dcterms:W3CDTF">2017-11-20T20:40:20Z</dcterms:modified>
</cp:coreProperties>
</file>