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91" r:id="rId2"/>
    <p:sldId id="481" r:id="rId3"/>
    <p:sldId id="716" r:id="rId4"/>
    <p:sldId id="717" r:id="rId5"/>
    <p:sldId id="718" r:id="rId6"/>
    <p:sldId id="719" r:id="rId7"/>
    <p:sldId id="720" r:id="rId8"/>
    <p:sldId id="721" r:id="rId9"/>
    <p:sldId id="706" r:id="rId10"/>
    <p:sldId id="707" r:id="rId11"/>
    <p:sldId id="708" r:id="rId12"/>
    <p:sldId id="709" r:id="rId13"/>
    <p:sldId id="710" r:id="rId14"/>
    <p:sldId id="711" r:id="rId15"/>
    <p:sldId id="712" r:id="rId16"/>
    <p:sldId id="713" r:id="rId17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00"/>
    <a:srgbClr val="99FFCC"/>
    <a:srgbClr val="FFFFCC"/>
    <a:srgbClr val="CC6600"/>
    <a:srgbClr val="FF0066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84"/>
    <p:restoredTop sz="94660"/>
  </p:normalViewPr>
  <p:slideViewPr>
    <p:cSldViewPr>
      <p:cViewPr varScale="1">
        <p:scale>
          <a:sx n="122" d="100"/>
          <a:sy n="122" d="100"/>
        </p:scale>
        <p:origin x="208" y="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5" Type="http://schemas.openxmlformats.org/officeDocument/2006/relationships/image" Target="../media/image13.wmf"/><Relationship Id="rId1" Type="http://schemas.openxmlformats.org/officeDocument/2006/relationships/image" Target="../media/image2.wmf"/><Relationship Id="rId2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23.png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wmf"/><Relationship Id="rId12" Type="http://schemas.openxmlformats.org/officeDocument/2006/relationships/image" Target="../media/image36.wmf"/><Relationship Id="rId1" Type="http://schemas.openxmlformats.org/officeDocument/2006/relationships/image" Target="../media/image25.wmf"/><Relationship Id="rId2" Type="http://schemas.openxmlformats.org/officeDocument/2006/relationships/image" Target="../media/image26.wmf"/><Relationship Id="rId3" Type="http://schemas.openxmlformats.org/officeDocument/2006/relationships/image" Target="../media/image27.wmf"/><Relationship Id="rId4" Type="http://schemas.openxmlformats.org/officeDocument/2006/relationships/image" Target="../media/image28.wmf"/><Relationship Id="rId5" Type="http://schemas.openxmlformats.org/officeDocument/2006/relationships/image" Target="../media/image29.wmf"/><Relationship Id="rId6" Type="http://schemas.openxmlformats.org/officeDocument/2006/relationships/image" Target="../media/image30.wmf"/><Relationship Id="rId7" Type="http://schemas.openxmlformats.org/officeDocument/2006/relationships/image" Target="../media/image31.wmf"/><Relationship Id="rId8" Type="http://schemas.openxmlformats.org/officeDocument/2006/relationships/image" Target="../media/image32.wmf"/><Relationship Id="rId9" Type="http://schemas.openxmlformats.org/officeDocument/2006/relationships/image" Target="../media/image33.wmf"/><Relationship Id="rId10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41.wmf"/><Relationship Id="rId3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26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51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28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59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8.bin"/><Relationship Id="rId12" Type="http://schemas.openxmlformats.org/officeDocument/2006/relationships/image" Target="../media/image42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43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44.bin"/><Relationship Id="rId7" Type="http://schemas.openxmlformats.org/officeDocument/2006/relationships/oleObject" Target="../embeddings/oleObject45.bin"/><Relationship Id="rId8" Type="http://schemas.openxmlformats.org/officeDocument/2006/relationships/oleObject" Target="../embeddings/oleObject46.bin"/><Relationship Id="rId9" Type="http://schemas.openxmlformats.org/officeDocument/2006/relationships/oleObject" Target="../embeddings/oleObject47.bin"/><Relationship Id="rId10" Type="http://schemas.openxmlformats.org/officeDocument/2006/relationships/image" Target="../media/image41.wmf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emf"/><Relationship Id="rId12" Type="http://schemas.openxmlformats.org/officeDocument/2006/relationships/image" Target="../media/image46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9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50.bin"/><Relationship Id="rId6" Type="http://schemas.openxmlformats.org/officeDocument/2006/relationships/oleObject" Target="../embeddings/oleObject51.bin"/><Relationship Id="rId7" Type="http://schemas.openxmlformats.org/officeDocument/2006/relationships/oleObject" Target="../embeddings/oleObject52.bin"/><Relationship Id="rId8" Type="http://schemas.openxmlformats.org/officeDocument/2006/relationships/oleObject" Target="../embeddings/oleObject53.bin"/><Relationship Id="rId9" Type="http://schemas.openxmlformats.org/officeDocument/2006/relationships/image" Target="../media/image43.wmf"/><Relationship Id="rId10" Type="http://schemas.openxmlformats.org/officeDocument/2006/relationships/image" Target="../media/image4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oleObject" Target="../embeddings/oleObject54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55.bin"/><Relationship Id="rId8" Type="http://schemas.openxmlformats.org/officeDocument/2006/relationships/oleObject" Target="../embeddings/oleObject56.bin"/><Relationship Id="rId9" Type="http://schemas.openxmlformats.org/officeDocument/2006/relationships/oleObject" Target="../embeddings/oleObject57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oleObject" Target="../embeddings/oleObject58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59.bin"/><Relationship Id="rId7" Type="http://schemas.openxmlformats.org/officeDocument/2006/relationships/oleObject" Target="../embeddings/oleObject60.bin"/><Relationship Id="rId8" Type="http://schemas.openxmlformats.org/officeDocument/2006/relationships/oleObject" Target="../embeddings/oleObject61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jpeg"/><Relationship Id="rId5" Type="http://schemas.openxmlformats.org/officeDocument/2006/relationships/oleObject" Target="../embeddings/oleObject62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63.bin"/><Relationship Id="rId8" Type="http://schemas.openxmlformats.org/officeDocument/2006/relationships/oleObject" Target="../embeddings/oleObject64.bin"/><Relationship Id="rId9" Type="http://schemas.openxmlformats.org/officeDocument/2006/relationships/oleObject" Target="../embeddings/oleObject65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67.bin"/><Relationship Id="rId6" Type="http://schemas.openxmlformats.org/officeDocument/2006/relationships/oleObject" Target="../embeddings/oleObject68.bin"/><Relationship Id="rId7" Type="http://schemas.openxmlformats.org/officeDocument/2006/relationships/oleObject" Target="../embeddings/oleObject69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oleObject" Target="../embeddings/oleObject70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71.bin"/><Relationship Id="rId7" Type="http://schemas.openxmlformats.org/officeDocument/2006/relationships/oleObject" Target="../embeddings/oleObject72.bin"/><Relationship Id="rId8" Type="http://schemas.openxmlformats.org/officeDocument/2006/relationships/oleObject" Target="../embeddings/oleObject73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emf"/><Relationship Id="rId12" Type="http://schemas.openxmlformats.org/officeDocument/2006/relationships/image" Target="../media/image8.emf"/><Relationship Id="rId13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4" Type="http://schemas.openxmlformats.org/officeDocument/2006/relationships/oleObject" Target="../embeddings/oleObject5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6.bin"/><Relationship Id="rId7" Type="http://schemas.openxmlformats.org/officeDocument/2006/relationships/oleObject" Target="../embeddings/oleObject7.bin"/><Relationship Id="rId8" Type="http://schemas.openxmlformats.org/officeDocument/2006/relationships/oleObject" Target="../embeddings/oleObject8.bin"/><Relationship Id="rId9" Type="http://schemas.openxmlformats.org/officeDocument/2006/relationships/image" Target="../media/image5.emf"/><Relationship Id="rId10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wmf"/><Relationship Id="rId12" Type="http://schemas.openxmlformats.org/officeDocument/2006/relationships/oleObject" Target="../embeddings/oleObject15.bin"/><Relationship Id="rId13" Type="http://schemas.openxmlformats.org/officeDocument/2006/relationships/image" Target="../media/image12.wmf"/><Relationship Id="rId14" Type="http://schemas.openxmlformats.org/officeDocument/2006/relationships/oleObject" Target="../embeddings/oleObject16.bin"/><Relationship Id="rId15" Type="http://schemas.openxmlformats.org/officeDocument/2006/relationships/image" Target="../media/image13.wmf"/><Relationship Id="rId16" Type="http://schemas.openxmlformats.org/officeDocument/2006/relationships/image" Target="../media/image14.emf"/><Relationship Id="rId17" Type="http://schemas.openxmlformats.org/officeDocument/2006/relationships/image" Target="../media/image1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0.bin"/><Relationship Id="rId6" Type="http://schemas.openxmlformats.org/officeDocument/2006/relationships/oleObject" Target="../embeddings/oleObject11.bin"/><Relationship Id="rId7" Type="http://schemas.openxmlformats.org/officeDocument/2006/relationships/oleObject" Target="../embeddings/oleObject12.bin"/><Relationship Id="rId8" Type="http://schemas.openxmlformats.org/officeDocument/2006/relationships/oleObject" Target="../embeddings/oleObject13.bin"/><Relationship Id="rId9" Type="http://schemas.openxmlformats.org/officeDocument/2006/relationships/image" Target="../media/image10.wmf"/><Relationship Id="rId10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wmf"/><Relationship Id="rId12" Type="http://schemas.openxmlformats.org/officeDocument/2006/relationships/oleObject" Target="../embeddings/oleObject21.bin"/><Relationship Id="rId13" Type="http://schemas.openxmlformats.org/officeDocument/2006/relationships/image" Target="../media/image20.wmf"/><Relationship Id="rId14" Type="http://schemas.openxmlformats.org/officeDocument/2006/relationships/image" Target="../media/image2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1.jpeg"/><Relationship Id="rId4" Type="http://schemas.openxmlformats.org/officeDocument/2006/relationships/oleObject" Target="../embeddings/oleObject17.bin"/><Relationship Id="rId5" Type="http://schemas.openxmlformats.org/officeDocument/2006/relationships/image" Target="../media/image16.w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17.wmf"/><Relationship Id="rId8" Type="http://schemas.openxmlformats.org/officeDocument/2006/relationships/oleObject" Target="../embeddings/oleObject19.bin"/><Relationship Id="rId9" Type="http://schemas.openxmlformats.org/officeDocument/2006/relationships/image" Target="../media/image18.wmf"/><Relationship Id="rId10" Type="http://schemas.openxmlformats.org/officeDocument/2006/relationships/oleObject" Target="../embeddings/oleObject2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oleObject" Target="../embeddings/oleObject22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3.bin"/><Relationship Id="rId7" Type="http://schemas.openxmlformats.org/officeDocument/2006/relationships/oleObject" Target="../embeddings/oleObject24.bin"/><Relationship Id="rId8" Type="http://schemas.openxmlformats.org/officeDocument/2006/relationships/oleObject" Target="../embeddings/oleObject25.bin"/><Relationship Id="rId9" Type="http://schemas.openxmlformats.org/officeDocument/2006/relationships/oleObject" Target="../embeddings/oleObject26.bin"/><Relationship Id="rId10" Type="http://schemas.openxmlformats.org/officeDocument/2006/relationships/image" Target="../media/image23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wmf"/><Relationship Id="rId20" Type="http://schemas.openxmlformats.org/officeDocument/2006/relationships/oleObject" Target="../embeddings/oleObject35.bin"/><Relationship Id="rId21" Type="http://schemas.openxmlformats.org/officeDocument/2006/relationships/image" Target="../media/image33.wmf"/><Relationship Id="rId22" Type="http://schemas.openxmlformats.org/officeDocument/2006/relationships/oleObject" Target="../embeddings/oleObject36.bin"/><Relationship Id="rId23" Type="http://schemas.openxmlformats.org/officeDocument/2006/relationships/image" Target="../media/image34.wmf"/><Relationship Id="rId24" Type="http://schemas.openxmlformats.org/officeDocument/2006/relationships/oleObject" Target="../embeddings/oleObject37.bin"/><Relationship Id="rId25" Type="http://schemas.openxmlformats.org/officeDocument/2006/relationships/image" Target="../media/image35.wmf"/><Relationship Id="rId26" Type="http://schemas.openxmlformats.org/officeDocument/2006/relationships/oleObject" Target="../embeddings/oleObject38.bin"/><Relationship Id="rId27" Type="http://schemas.openxmlformats.org/officeDocument/2006/relationships/image" Target="../media/image36.wmf"/><Relationship Id="rId28" Type="http://schemas.openxmlformats.org/officeDocument/2006/relationships/image" Target="../media/image38.emf"/><Relationship Id="rId29" Type="http://schemas.openxmlformats.org/officeDocument/2006/relationships/image" Target="../media/image39.emf"/><Relationship Id="rId10" Type="http://schemas.openxmlformats.org/officeDocument/2006/relationships/oleObject" Target="../embeddings/oleObject30.bin"/><Relationship Id="rId11" Type="http://schemas.openxmlformats.org/officeDocument/2006/relationships/image" Target="../media/image28.wmf"/><Relationship Id="rId12" Type="http://schemas.openxmlformats.org/officeDocument/2006/relationships/oleObject" Target="../embeddings/oleObject31.bin"/><Relationship Id="rId13" Type="http://schemas.openxmlformats.org/officeDocument/2006/relationships/image" Target="../media/image29.wmf"/><Relationship Id="rId14" Type="http://schemas.openxmlformats.org/officeDocument/2006/relationships/oleObject" Target="../embeddings/oleObject32.bin"/><Relationship Id="rId15" Type="http://schemas.openxmlformats.org/officeDocument/2006/relationships/image" Target="../media/image30.wmf"/><Relationship Id="rId16" Type="http://schemas.openxmlformats.org/officeDocument/2006/relationships/oleObject" Target="../embeddings/oleObject33.bin"/><Relationship Id="rId17" Type="http://schemas.openxmlformats.org/officeDocument/2006/relationships/image" Target="../media/image31.wmf"/><Relationship Id="rId18" Type="http://schemas.openxmlformats.org/officeDocument/2006/relationships/oleObject" Target="../embeddings/oleObject34.bin"/><Relationship Id="rId19" Type="http://schemas.openxmlformats.org/officeDocument/2006/relationships/image" Target="../media/image32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7.jpeg"/><Relationship Id="rId4" Type="http://schemas.openxmlformats.org/officeDocument/2006/relationships/oleObject" Target="../embeddings/oleObject27.bin"/><Relationship Id="rId5" Type="http://schemas.openxmlformats.org/officeDocument/2006/relationships/image" Target="../media/image25.w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26.wmf"/><Relationship Id="rId8" Type="http://schemas.openxmlformats.org/officeDocument/2006/relationships/oleObject" Target="../embeddings/oleObject2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40.jpeg"/><Relationship Id="rId5" Type="http://schemas.openxmlformats.org/officeDocument/2006/relationships/oleObject" Target="../embeddings/oleObject39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40.bin"/><Relationship Id="rId8" Type="http://schemas.openxmlformats.org/officeDocument/2006/relationships/oleObject" Target="../embeddings/oleObject41.bin"/><Relationship Id="rId9" Type="http://schemas.openxmlformats.org/officeDocument/2006/relationships/oleObject" Target="../embeddings/oleObject42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20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28047" y="1447800"/>
            <a:ext cx="27799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Nov.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20, 2017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219200" y="2133600"/>
            <a:ext cx="7010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2400" dirty="0" smtClean="0">
                <a:latin typeface="Arial Narrow" charset="0"/>
              </a:rPr>
              <a:t>Chapter 28:Sources of Magnetic Field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Solenoid and Toroidal Magnetic Field</a:t>
            </a:r>
          </a:p>
          <a:p>
            <a:pPr marL="1352550" lvl="1" indent="-609600"/>
            <a:r>
              <a:rPr lang="en-US" sz="2400" dirty="0" err="1">
                <a:latin typeface="Arial Narrow" charset="0"/>
              </a:rPr>
              <a:t>Biot</a:t>
            </a:r>
            <a:r>
              <a:rPr lang="en-US" sz="2400" dirty="0">
                <a:latin typeface="Arial Narrow" charset="0"/>
              </a:rPr>
              <a:t>-Savart Law</a:t>
            </a:r>
          </a:p>
          <a:p>
            <a:pPr marL="1352550" lvl="1" indent="-609600"/>
            <a:r>
              <a:rPr lang="en-US" sz="2400" dirty="0" smtClean="0">
                <a:latin typeface="Arial Narrow" charset="0"/>
              </a:rPr>
              <a:t>Magnetic </a:t>
            </a:r>
            <a:r>
              <a:rPr lang="en-US" sz="2400" dirty="0">
                <a:latin typeface="Arial Narrow" charset="0"/>
              </a:rPr>
              <a:t>Materials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Hysteresis</a:t>
            </a:r>
          </a:p>
          <a:p>
            <a:pPr marL="609600" indent="-609600" algn="l"/>
            <a:r>
              <a:rPr lang="en-US" sz="2400" dirty="0">
                <a:latin typeface="Arial Narrow" charset="0"/>
              </a:rPr>
              <a:t>Chapter </a:t>
            </a:r>
            <a:r>
              <a:rPr lang="en-US" sz="2400" dirty="0" smtClean="0">
                <a:latin typeface="Arial Narrow" charset="0"/>
              </a:rPr>
              <a:t>29:EM Induction &amp; Faraday’s Law</a:t>
            </a:r>
            <a:endParaRPr lang="en-US" sz="2400" dirty="0">
              <a:latin typeface="Arial Narrow" charset="0"/>
            </a:endParaRPr>
          </a:p>
          <a:p>
            <a:pPr marL="1352550" lvl="1" indent="-609600"/>
            <a:r>
              <a:rPr lang="en-US" sz="2400" dirty="0">
                <a:latin typeface="Arial Narrow" charset="0"/>
              </a:rPr>
              <a:t>Induced EMF and EM Induction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Faraday’s Law of </a:t>
            </a:r>
            <a:r>
              <a:rPr lang="en-US" sz="2400" dirty="0" smtClean="0">
                <a:latin typeface="Arial Narrow" charset="0"/>
              </a:rPr>
              <a:t>Induction </a:t>
            </a:r>
          </a:p>
          <a:p>
            <a:pPr marL="1352550" lvl="1" indent="-609600"/>
            <a:r>
              <a:rPr lang="en-US" sz="2400" dirty="0" smtClean="0">
                <a:latin typeface="Arial Narrow" charset="0"/>
              </a:rPr>
              <a:t>Lenz’s Law</a:t>
            </a:r>
            <a:endParaRPr lang="en-US" sz="800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uiExpan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D2329-703B-F840-97D8-962E834D4727}" type="slidenum">
              <a:rPr lang="en-US"/>
              <a:pPr/>
              <a:t>10</a:t>
            </a:fld>
            <a:endParaRPr 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5943600" cy="609600"/>
          </a:xfrm>
        </p:spPr>
        <p:txBody>
          <a:bodyPr/>
          <a:lstStyle/>
          <a:p>
            <a:r>
              <a:rPr lang="en-US" b="1"/>
              <a:t>B</a:t>
            </a:r>
            <a:r>
              <a:rPr lang="en-US"/>
              <a:t> in Magnetic Materials</a:t>
            </a:r>
          </a:p>
        </p:txBody>
      </p:sp>
      <p:graphicFrame>
        <p:nvGraphicFramePr>
          <p:cNvPr id="40550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4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550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4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550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4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55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What is the magnetic field inside a solenoid?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Magnetic field in a long solenoid is directly proportional to the current.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This is valid only if air is inside the coil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 do you think will happen to B if we have something other than the air inside the solenoid?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It will be increased dramatically, when the current flows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Especially if a ferromagnetic material such as an iron is put inside, the field could increase by several orders of magnitude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Why?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Since the domains in the iron aligns permanently by the external field.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resulting magnetic field is the sum of that due to current and due to the iron</a:t>
            </a:r>
          </a:p>
        </p:txBody>
      </p:sp>
      <p:graphicFrame>
        <p:nvGraphicFramePr>
          <p:cNvPr id="40551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4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5512" name="Object 8"/>
          <p:cNvGraphicFramePr>
            <a:graphicFrameLocks noChangeAspect="1"/>
          </p:cNvGraphicFramePr>
          <p:nvPr/>
        </p:nvGraphicFramePr>
        <p:xfrm>
          <a:off x="1066800" y="1163638"/>
          <a:ext cx="88582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47" name="Equation" r:id="rId9" imgW="304560" imgH="203040" progId="Equation.DSMT4">
                  <p:embed/>
                </p:oleObj>
              </mc:Choice>
              <mc:Fallback>
                <p:oleObj name="Equation" r:id="rId9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163638"/>
                        <a:ext cx="885825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5513" name="Object 9"/>
          <p:cNvGraphicFramePr>
            <a:graphicFrameLocks noChangeAspect="1"/>
          </p:cNvGraphicFramePr>
          <p:nvPr/>
        </p:nvGraphicFramePr>
        <p:xfrm>
          <a:off x="1819275" y="1163638"/>
          <a:ext cx="92392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48" name="Equation" r:id="rId11" imgW="317160" imgH="203040" progId="Equation.DSMT4">
                  <p:embed/>
                </p:oleObj>
              </mc:Choice>
              <mc:Fallback>
                <p:oleObj name="Equation" r:id="rId11" imgW="317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5" y="1163638"/>
                        <a:ext cx="923925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760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5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5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5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5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5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5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5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5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5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55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55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55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087A-E0AD-1949-8668-F9FBE8DE05F3}" type="slidenum">
              <a:rPr lang="en-US"/>
              <a:pPr/>
              <a:t>11</a:t>
            </a:fld>
            <a:endParaRPr lang="en-US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b="1"/>
              <a:t>B</a:t>
            </a:r>
            <a:r>
              <a:rPr lang="en-US"/>
              <a:t> in Magnetic Materials</a:t>
            </a:r>
          </a:p>
        </p:txBody>
      </p:sp>
      <p:graphicFrame>
        <p:nvGraphicFramePr>
          <p:cNvPr id="4065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0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0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1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153400" cy="5791200"/>
          </a:xfrm>
        </p:spPr>
        <p:txBody>
          <a:bodyPr/>
          <a:lstStyle/>
          <a:p>
            <a:r>
              <a:rPr lang="en-US" sz="2800" dirty="0"/>
              <a:t>It is sometimes convenient to write the total field as the sum of two terms</a:t>
            </a:r>
          </a:p>
          <a:p>
            <a:r>
              <a:rPr lang="en-US" sz="2800" dirty="0"/>
              <a:t> </a:t>
            </a:r>
          </a:p>
          <a:p>
            <a:pPr lvl="1"/>
            <a:r>
              <a:rPr lang="en-US" sz="2400" b="1" dirty="0"/>
              <a:t>B</a:t>
            </a:r>
            <a:r>
              <a:rPr lang="en-US" sz="2400" b="1" baseline="-25000" dirty="0"/>
              <a:t>0</a:t>
            </a:r>
            <a:r>
              <a:rPr lang="en-US" sz="2400" dirty="0"/>
              <a:t> is the field due only to the current in the wire, namely the external field</a:t>
            </a:r>
          </a:p>
          <a:p>
            <a:pPr lvl="2"/>
            <a:r>
              <a:rPr lang="en-US" sz="2000" dirty="0"/>
              <a:t>The field that would be present without a ferromagnetic material</a:t>
            </a:r>
          </a:p>
          <a:p>
            <a:pPr lvl="1"/>
            <a:r>
              <a:rPr lang="en-US" sz="2400" b="1" dirty="0"/>
              <a:t>B</a:t>
            </a:r>
            <a:r>
              <a:rPr lang="en-US" sz="2400" b="1" baseline="-25000" dirty="0"/>
              <a:t>M</a:t>
            </a:r>
            <a:r>
              <a:rPr lang="en-US" sz="2400" dirty="0"/>
              <a:t> is the additional field due to the ferromagnetic material itself; often </a:t>
            </a:r>
            <a:r>
              <a:rPr lang="en-US" sz="2400" b="1" dirty="0"/>
              <a:t>B</a:t>
            </a:r>
            <a:r>
              <a:rPr lang="en-US" sz="2400" b="1" baseline="-25000" dirty="0"/>
              <a:t>M</a:t>
            </a:r>
            <a:r>
              <a:rPr lang="en-US" sz="2400" dirty="0"/>
              <a:t>&gt;&gt;</a:t>
            </a:r>
            <a:r>
              <a:rPr lang="en-US" sz="2400" b="1" dirty="0"/>
              <a:t>B</a:t>
            </a:r>
            <a:r>
              <a:rPr lang="en-US" sz="2400" b="1" baseline="-25000" dirty="0"/>
              <a:t>0</a:t>
            </a:r>
          </a:p>
          <a:p>
            <a:r>
              <a:rPr lang="en-US" sz="2800" dirty="0">
                <a:sym typeface="Wingdings" charset="2"/>
              </a:rPr>
              <a:t>The total field in this case can be written by replacing</a:t>
            </a:r>
            <a:r>
              <a:rPr lang="en-US" sz="2800" dirty="0" smtClean="0">
                <a:sym typeface="Wingdings" charset="2"/>
              </a:rPr>
              <a:t> </a:t>
            </a:r>
            <a:r>
              <a:rPr lang="en-US" sz="2800" dirty="0" smtClean="0">
                <a:latin typeface="Symbol" charset="2"/>
                <a:sym typeface="Wingdings" charset="2"/>
              </a:rPr>
              <a:t>μ</a:t>
            </a:r>
            <a:r>
              <a:rPr lang="en-US" sz="2800" baseline="-25000" dirty="0" smtClean="0">
                <a:sym typeface="Wingdings" charset="2"/>
              </a:rPr>
              <a:t>0</a:t>
            </a:r>
            <a:r>
              <a:rPr lang="en-US" sz="2800" dirty="0" smtClean="0">
                <a:sym typeface="Wingdings" charset="2"/>
              </a:rPr>
              <a:t> </a:t>
            </a:r>
            <a:r>
              <a:rPr lang="en-US" sz="2800" dirty="0">
                <a:sym typeface="Wingdings" charset="2"/>
              </a:rPr>
              <a:t>with another proportionality constant</a:t>
            </a:r>
            <a:r>
              <a:rPr lang="en-US" sz="2800" dirty="0" smtClean="0">
                <a:sym typeface="Wingdings" charset="2"/>
              </a:rPr>
              <a:t> </a:t>
            </a:r>
            <a:r>
              <a:rPr lang="en-US" sz="2800" dirty="0" err="1" smtClean="0">
                <a:latin typeface="Symbol" charset="2"/>
                <a:sym typeface="Wingdings" charset="2"/>
              </a:rPr>
              <a:t>μ</a:t>
            </a:r>
            <a:r>
              <a:rPr lang="en-US" sz="2800" dirty="0" smtClean="0">
                <a:sym typeface="Wingdings" charset="2"/>
              </a:rPr>
              <a:t>, </a:t>
            </a:r>
            <a:r>
              <a:rPr lang="en-US" sz="2800" dirty="0">
                <a:sym typeface="Wingdings" charset="2"/>
              </a:rPr>
              <a:t>the magnetic permeability of the material</a:t>
            </a:r>
          </a:p>
          <a:p>
            <a:pPr lvl="1"/>
            <a:r>
              <a:rPr lang="en-US" sz="2400" dirty="0" smtClean="0">
                <a:sym typeface="Wingdings" charset="2"/>
              </a:rPr>
              <a:t> </a:t>
            </a:r>
            <a:r>
              <a:rPr lang="en-US" sz="2400" dirty="0" err="1" smtClean="0">
                <a:latin typeface="Symbol" charset="2"/>
                <a:sym typeface="Wingdings" charset="2"/>
              </a:rPr>
              <a:t>μ</a:t>
            </a:r>
            <a:r>
              <a:rPr lang="en-US" sz="2400" dirty="0" smtClean="0">
                <a:sym typeface="Wingdings" charset="2"/>
              </a:rPr>
              <a:t> </a:t>
            </a:r>
            <a:r>
              <a:rPr lang="en-US" sz="2400" dirty="0">
                <a:sym typeface="Wingdings" charset="2"/>
              </a:rPr>
              <a:t>is a property of a magnetic material</a:t>
            </a:r>
          </a:p>
          <a:p>
            <a:pPr lvl="1"/>
            <a:r>
              <a:rPr lang="en-US" sz="2400" dirty="0" smtClean="0">
                <a:sym typeface="Wingdings" charset="2"/>
              </a:rPr>
              <a:t> </a:t>
            </a:r>
            <a:r>
              <a:rPr lang="en-US" sz="2400" dirty="0" err="1" smtClean="0">
                <a:latin typeface="Symbol" charset="2"/>
                <a:sym typeface="Wingdings" charset="2"/>
              </a:rPr>
              <a:t>μ</a:t>
            </a:r>
            <a:r>
              <a:rPr lang="en-US" sz="2400" dirty="0" smtClean="0">
                <a:sym typeface="Wingdings" charset="2"/>
              </a:rPr>
              <a:t> </a:t>
            </a:r>
            <a:r>
              <a:rPr lang="en-US" sz="2400" dirty="0">
                <a:sym typeface="Wingdings" charset="2"/>
              </a:rPr>
              <a:t>is not a constant but varies with the external field</a:t>
            </a:r>
          </a:p>
        </p:txBody>
      </p:sp>
      <p:graphicFrame>
        <p:nvGraphicFramePr>
          <p:cNvPr id="40653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1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7" name="Object 9"/>
          <p:cNvGraphicFramePr>
            <a:graphicFrameLocks noChangeAspect="1"/>
          </p:cNvGraphicFramePr>
          <p:nvPr/>
        </p:nvGraphicFramePr>
        <p:xfrm>
          <a:off x="4572000" y="4953000"/>
          <a:ext cx="13208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12" name="Equation" r:id="rId8" imgW="507960" imgH="190440" progId="Equation.DSMT4">
                  <p:embed/>
                </p:oleObj>
              </mc:Choice>
              <mc:Fallback>
                <p:oleObj name="Equation" r:id="rId8" imgW="5079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953000"/>
                        <a:ext cx="1320800" cy="4937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7628" y="1444337"/>
            <a:ext cx="844262" cy="6432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67358" y="1450150"/>
            <a:ext cx="643247" cy="683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10605" y="1424235"/>
            <a:ext cx="1125682" cy="68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5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6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6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6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6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6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6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06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6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6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D3B8-B718-3E46-9C10-1B34DA3ABC38}" type="slidenum">
              <a:rPr lang="en-US"/>
              <a:pPr/>
              <a:t>12</a:t>
            </a:fld>
            <a:endParaRPr lang="en-US"/>
          </a:p>
        </p:txBody>
      </p:sp>
      <p:pic>
        <p:nvPicPr>
          <p:cNvPr id="407554" name="Picture 2" descr="FG28_0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5334000"/>
            <a:ext cx="3962400" cy="1447800"/>
          </a:xfrm>
          <a:prstGeom prst="rect">
            <a:avLst/>
          </a:prstGeom>
          <a:noFill/>
        </p:spPr>
      </p:pic>
      <p:pic>
        <p:nvPicPr>
          <p:cNvPr id="407555" name="Picture 3" descr="FG28_0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0"/>
            <a:ext cx="2530475" cy="1898650"/>
          </a:xfrm>
          <a:prstGeom prst="rect">
            <a:avLst/>
          </a:prstGeom>
          <a:noFill/>
        </p:spPr>
      </p:pic>
      <p:sp>
        <p:nvSpPr>
          <p:cNvPr id="407556" name="AutoShape 4"/>
          <p:cNvSpPr>
            <a:spLocks noChangeArrowheads="1"/>
          </p:cNvSpPr>
          <p:nvPr/>
        </p:nvSpPr>
        <p:spPr bwMode="auto">
          <a:xfrm rot="628028">
            <a:off x="5197475" y="304800"/>
            <a:ext cx="2270125" cy="671513"/>
          </a:xfrm>
          <a:prstGeom prst="rightArrow">
            <a:avLst>
              <a:gd name="adj1" fmla="val 50000"/>
              <a:gd name="adj2" fmla="val 84515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Iron Core Toroid</a:t>
            </a:r>
            <a:endParaRPr lang="en-US" sz="1800" b="1" baseline="-2500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407557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3429000" cy="609600"/>
          </a:xfrm>
        </p:spPr>
        <p:txBody>
          <a:bodyPr/>
          <a:lstStyle/>
          <a:p>
            <a:r>
              <a:rPr lang="en-US"/>
              <a:t>Hysteresis</a:t>
            </a:r>
          </a:p>
        </p:txBody>
      </p:sp>
      <p:graphicFrame>
        <p:nvGraphicFramePr>
          <p:cNvPr id="407558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93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7559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9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756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9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756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" y="381000"/>
            <a:ext cx="8534400" cy="6019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What is a </a:t>
            </a:r>
            <a:r>
              <a:rPr lang="en-US" sz="2800" dirty="0" err="1"/>
              <a:t>toroid</a:t>
            </a:r>
            <a:r>
              <a:rPr lang="en-US" sz="2800" dirty="0"/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solenoid bent into a shape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Toroid</a:t>
            </a:r>
            <a:r>
              <a:rPr lang="en-US" sz="2800" dirty="0" smtClean="0"/>
              <a:t> can be </a:t>
            </a:r>
            <a:r>
              <a:rPr lang="en-US" sz="2800" dirty="0"/>
              <a:t>used for magnetic field measurement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Why?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Since it does not leak magnetic field outside of itself, it fully contains all the magnetic field created within it.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Consider an un-magnetized iron core </a:t>
            </a:r>
            <a:r>
              <a:rPr lang="en-US" sz="2800" dirty="0" err="1"/>
              <a:t>toroid</a:t>
            </a:r>
            <a:r>
              <a:rPr lang="en-US" sz="2800" dirty="0"/>
              <a:t>, without any current flowing in the wire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What do you think will happen if the current slowly increases?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</a:t>
            </a:r>
            <a:r>
              <a:rPr lang="en-US" sz="2400" baseline="-25000" dirty="0"/>
              <a:t>0</a:t>
            </a:r>
            <a:r>
              <a:rPr lang="en-US" sz="2400" dirty="0"/>
              <a:t> increases linearly with the current.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And B increases also but follows the curved line shown in the graph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As B</a:t>
            </a:r>
            <a:r>
              <a:rPr lang="en-US" sz="2400" baseline="-25000" dirty="0"/>
              <a:t>0</a:t>
            </a:r>
            <a:r>
              <a:rPr lang="en-US" sz="2400" dirty="0"/>
              <a:t> increases, the domains become more aligned until nearly all are aligned (point </a:t>
            </a:r>
            <a:r>
              <a:rPr lang="en-US" sz="2400" dirty="0" err="1"/>
              <a:t>b</a:t>
            </a:r>
            <a:r>
              <a:rPr lang="en-US" sz="2400" dirty="0"/>
              <a:t> on the graph)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iron is said to be approaching saturation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Point </a:t>
            </a:r>
            <a:r>
              <a:rPr lang="en-US" sz="2000" dirty="0" err="1"/>
              <a:t>b</a:t>
            </a:r>
            <a:r>
              <a:rPr lang="en-US" sz="2000" dirty="0"/>
              <a:t> is typically at 70% of the max</a:t>
            </a:r>
          </a:p>
        </p:txBody>
      </p:sp>
      <p:graphicFrame>
        <p:nvGraphicFramePr>
          <p:cNvPr id="407562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96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738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7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7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7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75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75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75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07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075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075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75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075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407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75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075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6" grpId="0" animBg="1"/>
      <p:bldP spid="40756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3404-27E0-3646-9D84-967F64B35FD7}" type="slidenum">
              <a:rPr lang="en-US"/>
              <a:pPr/>
              <a:t>13</a:t>
            </a:fld>
            <a:endParaRPr lang="en-US"/>
          </a:p>
        </p:txBody>
      </p:sp>
      <p:pic>
        <p:nvPicPr>
          <p:cNvPr id="408578" name="Picture 2" descr="FG28_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667000"/>
            <a:ext cx="4800600" cy="3886200"/>
          </a:xfrm>
          <a:prstGeom prst="rect">
            <a:avLst/>
          </a:prstGeom>
          <a:noFill/>
        </p:spPr>
      </p:pic>
      <p:sp>
        <p:nvSpPr>
          <p:cNvPr id="40857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Hysteresis</a:t>
            </a:r>
          </a:p>
        </p:txBody>
      </p:sp>
      <p:graphicFrame>
        <p:nvGraphicFramePr>
          <p:cNvPr id="408580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1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81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1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82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1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5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2057400"/>
          </a:xfrm>
          <a:noFill/>
        </p:spPr>
        <p:txBody>
          <a:bodyPr/>
          <a:lstStyle/>
          <a:p>
            <a:r>
              <a:rPr lang="en-US" sz="2400"/>
              <a:t>What do you think will happen to B if the external field B</a:t>
            </a:r>
            <a:r>
              <a:rPr lang="en-US" sz="2400" baseline="-25000"/>
              <a:t>0</a:t>
            </a:r>
            <a:r>
              <a:rPr lang="en-US" sz="2400"/>
              <a:t> is reduced to 0 by decreasing the current in the coil?</a:t>
            </a:r>
          </a:p>
          <a:p>
            <a:pPr lvl="1"/>
            <a:r>
              <a:rPr lang="en-US" sz="2000"/>
              <a:t>Of course it goes to 0!!</a:t>
            </a:r>
          </a:p>
          <a:p>
            <a:pPr lvl="1"/>
            <a:r>
              <a:rPr lang="en-US" sz="2000"/>
              <a:t>Wrong! Wrong! Wrong!  They do not go to 0.  Why not?</a:t>
            </a:r>
          </a:p>
          <a:p>
            <a:pPr lvl="1"/>
            <a:r>
              <a:rPr lang="en-US" sz="2000"/>
              <a:t>The domains do not completely return to random alignment state</a:t>
            </a:r>
          </a:p>
        </p:txBody>
      </p:sp>
      <p:graphicFrame>
        <p:nvGraphicFramePr>
          <p:cNvPr id="40858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2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585" name="AutoShape 9"/>
          <p:cNvSpPr>
            <a:spLocks noChangeArrowheads="1"/>
          </p:cNvSpPr>
          <p:nvPr/>
        </p:nvSpPr>
        <p:spPr bwMode="auto">
          <a:xfrm>
            <a:off x="990600" y="1524000"/>
            <a:ext cx="2743200" cy="3810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8586" name="Rectangle 10"/>
          <p:cNvSpPr>
            <a:spLocks noChangeArrowheads="1"/>
          </p:cNvSpPr>
          <p:nvPr/>
        </p:nvSpPr>
        <p:spPr bwMode="auto">
          <a:xfrm>
            <a:off x="304800" y="2590800"/>
            <a:ext cx="5638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Now if the current direction is reversed, the external magnetic field direction is reversed, causing the total field B pass 0, and the direction reverses to the opposite side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the current is reversed again, the total field B will increase but never goes through the origin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This kind of curve whose path does not retrace themselves and does not go through the origin is called the </a:t>
            </a:r>
            <a:r>
              <a:rPr lang="en-US" b="1" u="sng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Hysteresis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828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8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8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8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8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8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8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8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8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08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8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83" grpId="0" build="p"/>
      <p:bldP spid="408585" grpId="0" animBg="1"/>
      <p:bldP spid="40858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70B5-26B0-DA4D-A783-1BAD5BFB08A0}" type="slidenum">
              <a:rPr lang="en-US"/>
              <a:pPr/>
              <a:t>14</a:t>
            </a:fld>
            <a:endParaRPr lang="en-US"/>
          </a:p>
        </p:txBody>
      </p:sp>
      <p:pic>
        <p:nvPicPr>
          <p:cNvPr id="409602" name="Picture 2" descr="FG28_0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657600"/>
            <a:ext cx="3810000" cy="2857500"/>
          </a:xfrm>
          <a:prstGeom prst="rect">
            <a:avLst/>
          </a:prstGeom>
          <a:noFill/>
        </p:spPr>
      </p:pic>
      <p:pic>
        <p:nvPicPr>
          <p:cNvPr id="409603" name="Picture 3" descr="FG28_0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609600"/>
            <a:ext cx="3962400" cy="2971800"/>
          </a:xfrm>
          <a:prstGeom prst="rect">
            <a:avLst/>
          </a:prstGeom>
          <a:noFill/>
        </p:spPr>
      </p:pic>
      <p:sp>
        <p:nvSpPr>
          <p:cNvPr id="40960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Magnetically Soft Material</a:t>
            </a:r>
          </a:p>
        </p:txBody>
      </p:sp>
      <p:graphicFrame>
        <p:nvGraphicFramePr>
          <p:cNvPr id="409605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41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06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4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0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4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0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6629400" cy="57150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In a hysteresis cycle, much energy is transformed to thermal energy.  Why?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Due to the microscopic friction between domains as they change directions to align with the external field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energy dissipated in the hysteresis cycle is proportional to the area of the hysteresis loop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Ferromagnetic material </a:t>
            </a:r>
            <a:r>
              <a:rPr lang="en-US" sz="2400" dirty="0" smtClean="0"/>
              <a:t>with s </a:t>
            </a:r>
            <a:r>
              <a:rPr lang="en-US" sz="2400" dirty="0"/>
              <a:t>large hysteresis area is called magnetically hard while the small ones are called soft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Which </a:t>
            </a:r>
            <a:r>
              <a:rPr lang="en-US" sz="2000" dirty="0" smtClean="0"/>
              <a:t>one </a:t>
            </a:r>
            <a:r>
              <a:rPr lang="en-US" sz="2000" dirty="0"/>
              <a:t>do you think are preferred in electromagnets or transformers?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Soft.  Why?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Since the energy loss is small and much easier to switch off the field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Then how do we demagnetize a ferromagnetic material?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Keep repeating the Hysteresis loop, reducing the range of B</a:t>
            </a:r>
            <a:r>
              <a:rPr lang="en-US" sz="2000" baseline="-25000" dirty="0"/>
              <a:t>0</a:t>
            </a:r>
            <a:r>
              <a:rPr lang="en-US" sz="2000" dirty="0"/>
              <a:t>.</a:t>
            </a:r>
          </a:p>
        </p:txBody>
      </p:sp>
      <p:graphicFrame>
        <p:nvGraphicFramePr>
          <p:cNvPr id="409609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44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754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09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9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96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96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96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96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09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BF8D-5E90-0140-BFA1-425DFCF92497}" type="slidenum">
              <a:rPr lang="en-US"/>
              <a:pPr/>
              <a:t>15</a:t>
            </a:fld>
            <a:endParaRPr lang="en-US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Induced EMF</a:t>
            </a:r>
          </a:p>
        </p:txBody>
      </p:sp>
      <p:graphicFrame>
        <p:nvGraphicFramePr>
          <p:cNvPr id="41062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6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2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6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2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6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638800"/>
          </a:xfrm>
        </p:spPr>
        <p:txBody>
          <a:bodyPr/>
          <a:lstStyle/>
          <a:p>
            <a:r>
              <a:rPr lang="en-US" sz="2800" dirty="0"/>
              <a:t>It has been discovered by </a:t>
            </a:r>
            <a:r>
              <a:rPr lang="en-US" sz="2800" dirty="0" err="1"/>
              <a:t>Oersted</a:t>
            </a:r>
            <a:r>
              <a:rPr lang="en-US" sz="2800" dirty="0"/>
              <a:t> and company in early 19</a:t>
            </a:r>
            <a:r>
              <a:rPr lang="en-US" sz="2800" baseline="30000" dirty="0"/>
              <a:t>th</a:t>
            </a:r>
            <a:r>
              <a:rPr lang="en-US" sz="2800" dirty="0"/>
              <a:t> century that </a:t>
            </a:r>
          </a:p>
          <a:p>
            <a:pPr lvl="1"/>
            <a:r>
              <a:rPr lang="en-US" sz="2400" dirty="0"/>
              <a:t>Magnetic field can be produced by the electric current</a:t>
            </a:r>
          </a:p>
          <a:p>
            <a:pPr lvl="1"/>
            <a:r>
              <a:rPr lang="en-US" sz="2400" dirty="0"/>
              <a:t>Magnetic field can exert force on</a:t>
            </a:r>
            <a:r>
              <a:rPr lang="en-US" sz="2400" dirty="0" smtClean="0"/>
              <a:t> the electric </a:t>
            </a:r>
            <a:r>
              <a:rPr lang="en-US" sz="2400" dirty="0"/>
              <a:t>charge</a:t>
            </a:r>
          </a:p>
          <a:p>
            <a:r>
              <a:rPr lang="en-US" sz="2800" dirty="0"/>
              <a:t>So if you were scientists at that time, what would you wonder?</a:t>
            </a:r>
          </a:p>
          <a:p>
            <a:pPr lvl="1"/>
            <a:r>
              <a:rPr lang="en-US" sz="2400" dirty="0"/>
              <a:t>Yes, you are absolutely </a:t>
            </a:r>
            <a:r>
              <a:rPr lang="en-US" sz="2400" dirty="0" smtClean="0"/>
              <a:t>right!  </a:t>
            </a:r>
            <a:r>
              <a:rPr lang="en-US" sz="2400" dirty="0"/>
              <a:t>You would wonder if the magnetic field can create the electric current.</a:t>
            </a:r>
          </a:p>
          <a:p>
            <a:pPr lvl="1"/>
            <a:r>
              <a:rPr lang="en-US" sz="2400" dirty="0"/>
              <a:t>An American scientist Joseph Henry and an English scientist Michael Faraday independently found that it was possible</a:t>
            </a:r>
          </a:p>
          <a:p>
            <a:pPr lvl="2"/>
            <a:r>
              <a:rPr lang="en-US" sz="2000" dirty="0"/>
              <a:t>Though, Faraday was given the credit since he published his work before Henry did</a:t>
            </a:r>
          </a:p>
          <a:p>
            <a:pPr lvl="3"/>
            <a:r>
              <a:rPr lang="en-US" sz="1800" dirty="0"/>
              <a:t>He also did a lot of detailed studies on magnetic induction</a:t>
            </a:r>
          </a:p>
        </p:txBody>
      </p:sp>
      <p:graphicFrame>
        <p:nvGraphicFramePr>
          <p:cNvPr id="41063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6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94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0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0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0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0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06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3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EA8C-FD88-4640-8B03-A9AC741F19D7}" type="slidenum">
              <a:rPr lang="en-US"/>
              <a:pPr/>
              <a:t>16</a:t>
            </a:fld>
            <a:endParaRPr lang="en-US"/>
          </a:p>
        </p:txBody>
      </p:sp>
      <p:pic>
        <p:nvPicPr>
          <p:cNvPr id="411650" name="Picture 2" descr="FG29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81000"/>
            <a:ext cx="4876800" cy="3352800"/>
          </a:xfrm>
          <a:prstGeom prst="rect">
            <a:avLst/>
          </a:prstGeom>
          <a:noFill/>
        </p:spPr>
      </p:pic>
      <p:sp>
        <p:nvSpPr>
          <p:cNvPr id="411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Electromagnetic Induction</a:t>
            </a:r>
          </a:p>
        </p:txBody>
      </p:sp>
      <p:graphicFrame>
        <p:nvGraphicFramePr>
          <p:cNvPr id="41165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8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5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9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5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9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6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r>
              <a:rPr lang="en-US" sz="2800" dirty="0"/>
              <a:t>Faraday used an apparatus below to show that magnetic field can induce current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Despite his hope he did not see steady current induced on the other side when the switch is thrown</a:t>
            </a:r>
          </a:p>
          <a:p>
            <a:r>
              <a:rPr lang="en-US" sz="2800" dirty="0"/>
              <a:t>But he did see that the needle on the Galvanometer turns strongly when the switch is initially thrown and is opened</a:t>
            </a:r>
          </a:p>
          <a:p>
            <a:pPr lvl="1"/>
            <a:r>
              <a:rPr lang="en-US" sz="2400" dirty="0"/>
              <a:t>When the magnetic field through coil Y changes, a current flows as if there were a source of </a:t>
            </a:r>
            <a:r>
              <a:rPr lang="en-US" sz="2400" dirty="0" err="1"/>
              <a:t>emf</a:t>
            </a:r>
            <a:endParaRPr lang="en-US" sz="2400" dirty="0"/>
          </a:p>
          <a:p>
            <a:r>
              <a:rPr lang="en-US" sz="2800" dirty="0"/>
              <a:t>Thus he concluded that </a:t>
            </a:r>
            <a:r>
              <a:rPr lang="en-US" sz="2800" b="1" u="sng" dirty="0">
                <a:solidFill>
                  <a:srgbClr val="CC0000"/>
                </a:solidFill>
              </a:rPr>
              <a:t>an induced </a:t>
            </a:r>
            <a:r>
              <a:rPr lang="en-US" sz="2800" b="1" u="sng" dirty="0" err="1">
                <a:solidFill>
                  <a:srgbClr val="CC0000"/>
                </a:solidFill>
              </a:rPr>
              <a:t>emf</a:t>
            </a:r>
            <a:r>
              <a:rPr lang="en-US" sz="2800" b="1" u="sng" dirty="0">
                <a:solidFill>
                  <a:srgbClr val="CC0000"/>
                </a:solidFill>
              </a:rPr>
              <a:t> is produced by a  changing magnetic field</a:t>
            </a:r>
            <a:r>
              <a:rPr lang="en-US" sz="2800" dirty="0"/>
              <a:t> </a:t>
            </a:r>
            <a:r>
              <a:rPr lang="en-US" sz="2800" dirty="0" err="1">
                <a:sym typeface="Wingdings" charset="2"/>
              </a:rPr>
              <a:t></a:t>
            </a:r>
            <a:r>
              <a:rPr lang="en-US" sz="2800" dirty="0">
                <a:sym typeface="Wingdings" charset="2"/>
              </a:rPr>
              <a:t>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Electromagnetic Induction</a:t>
            </a:r>
            <a:endParaRPr lang="en-US" sz="2800" b="1" u="sng" dirty="0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aphicFrame>
        <p:nvGraphicFramePr>
          <p:cNvPr id="41165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9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40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1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1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1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1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1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Nov. 20, 2017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smtClean="0">
                <a:solidFill>
                  <a:srgbClr val="003300"/>
                </a:solidFill>
                <a:latin typeface="Arial Narrow" charset="0"/>
              </a:rPr>
              <a:t>PHYS 1444-002, Fall 2017     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533400"/>
            <a:ext cx="8305800" cy="4558553"/>
          </a:xfrm>
        </p:spPr>
        <p:txBody>
          <a:bodyPr/>
          <a:lstStyle/>
          <a:p>
            <a:r>
              <a:rPr lang="en-US" dirty="0" smtClean="0"/>
              <a:t>Bring </a:t>
            </a:r>
            <a:r>
              <a:rPr lang="en-US" dirty="0"/>
              <a:t>your planetarium extra credit sheet by the beginning of the class Wednesday, Nov. 29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Be sure to tape one end of the ticket stub on a sheet of paper with your name on it</a:t>
            </a:r>
          </a:p>
          <a:p>
            <a:r>
              <a:rPr lang="en-US" dirty="0" smtClean="0"/>
              <a:t>Bring your special project #5 </a:t>
            </a:r>
          </a:p>
          <a:p>
            <a:r>
              <a:rPr lang="en-US" dirty="0" smtClean="0"/>
              <a:t>Quiz #4</a:t>
            </a:r>
          </a:p>
          <a:p>
            <a:pPr lvl="1"/>
            <a:r>
              <a:rPr lang="en-US" dirty="0" smtClean="0"/>
              <a:t>Wednesday, Nov. 29 at the beginning of the class</a:t>
            </a:r>
          </a:p>
          <a:p>
            <a:pPr lvl="1"/>
            <a:r>
              <a:rPr lang="en-US" dirty="0" smtClean="0"/>
              <a:t>Covers CH28.4 through what we finish Monday, Nov. 27</a:t>
            </a:r>
          </a:p>
          <a:p>
            <a:pPr lvl="1"/>
            <a:r>
              <a:rPr lang="en-US" dirty="0" smtClean="0"/>
              <a:t>BYOF</a:t>
            </a:r>
          </a:p>
          <a:p>
            <a:r>
              <a:rPr lang="en-US" dirty="0"/>
              <a:t>No class this Wednesday, Nov. 22</a:t>
            </a:r>
          </a:p>
          <a:p>
            <a:pPr lvl="1"/>
            <a:r>
              <a:rPr lang="en-US" dirty="0" smtClean="0"/>
              <a:t>Happy Thanksgiving!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1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BFFB-EB22-6643-85AE-79E689D57056}" type="slidenum">
              <a:rPr lang="en-US"/>
              <a:pPr/>
              <a:t>3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0" y="914400"/>
            <a:ext cx="3810000" cy="3429000"/>
            <a:chOff x="4032" y="408"/>
            <a:chExt cx="1968" cy="1656"/>
          </a:xfrm>
        </p:grpSpPr>
        <p:pic>
          <p:nvPicPr>
            <p:cNvPr id="398339" name="Picture 3" descr="FG28_0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32" y="408"/>
              <a:ext cx="1968" cy="1656"/>
            </a:xfrm>
            <a:prstGeom prst="rect">
              <a:avLst/>
            </a:prstGeom>
            <a:noFill/>
          </p:spPr>
        </p:pic>
        <p:sp>
          <p:nvSpPr>
            <p:cNvPr id="398340" name="Rectangle 4"/>
            <p:cNvSpPr>
              <a:spLocks noChangeArrowheads="1"/>
            </p:cNvSpPr>
            <p:nvPr/>
          </p:nvSpPr>
          <p:spPr bwMode="auto">
            <a:xfrm>
              <a:off x="4368" y="1008"/>
              <a:ext cx="1392" cy="10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6705600" y="1981200"/>
            <a:ext cx="3124200" cy="2819400"/>
            <a:chOff x="4128" y="2352"/>
            <a:chExt cx="1968" cy="1776"/>
          </a:xfrm>
        </p:grpSpPr>
        <p:pic>
          <p:nvPicPr>
            <p:cNvPr id="398342" name="Picture 6" descr="FG28_0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8" y="2424"/>
              <a:ext cx="1968" cy="1656"/>
            </a:xfrm>
            <a:prstGeom prst="rect">
              <a:avLst/>
            </a:prstGeom>
            <a:noFill/>
          </p:spPr>
        </p:pic>
        <p:sp>
          <p:nvSpPr>
            <p:cNvPr id="398343" name="Rectangle 7"/>
            <p:cNvSpPr>
              <a:spLocks noChangeArrowheads="1"/>
            </p:cNvSpPr>
            <p:nvPr/>
          </p:nvSpPr>
          <p:spPr bwMode="auto">
            <a:xfrm>
              <a:off x="4464" y="2352"/>
              <a:ext cx="1296" cy="7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98344" name="Rectangle 8"/>
            <p:cNvSpPr>
              <a:spLocks noChangeArrowheads="1"/>
            </p:cNvSpPr>
            <p:nvPr/>
          </p:nvSpPr>
          <p:spPr bwMode="auto">
            <a:xfrm>
              <a:off x="4992" y="3984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98345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Solenoid and Its Magnetic Field</a:t>
            </a:r>
          </a:p>
        </p:txBody>
      </p:sp>
      <p:graphicFrame>
        <p:nvGraphicFramePr>
          <p:cNvPr id="398346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7" name="Object 11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8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834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3820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What is a solenoid?</a:t>
            </a:r>
          </a:p>
          <a:p>
            <a:pPr lvl="1">
              <a:lnSpc>
                <a:spcPct val="90000"/>
              </a:lnSpc>
            </a:pPr>
            <a:r>
              <a:rPr lang="en-US"/>
              <a:t>A long coil of wire consisting of many loops</a:t>
            </a:r>
          </a:p>
          <a:p>
            <a:pPr lvl="1">
              <a:lnSpc>
                <a:spcPct val="90000"/>
              </a:lnSpc>
            </a:pPr>
            <a:r>
              <a:rPr lang="en-US"/>
              <a:t>If the space between loops are wide</a:t>
            </a:r>
          </a:p>
          <a:p>
            <a:pPr lvl="2">
              <a:lnSpc>
                <a:spcPct val="90000"/>
              </a:lnSpc>
            </a:pPr>
            <a:r>
              <a:rPr lang="en-US"/>
              <a:t>The field near the wires are nearly circular</a:t>
            </a:r>
          </a:p>
          <a:p>
            <a:pPr lvl="2">
              <a:lnSpc>
                <a:spcPct val="90000"/>
              </a:lnSpc>
            </a:pPr>
            <a:r>
              <a:rPr lang="en-US"/>
              <a:t>Between any two wires, the fields due to each loop cancel</a:t>
            </a:r>
          </a:p>
          <a:p>
            <a:pPr lvl="2">
              <a:lnSpc>
                <a:spcPct val="90000"/>
              </a:lnSpc>
            </a:pPr>
            <a:r>
              <a:rPr lang="en-US"/>
              <a:t>Toward the center of the solenoid, the fields add up to give a field that can be fairly large and uniform</a:t>
            </a:r>
          </a:p>
          <a:p>
            <a:pPr lvl="1">
              <a:lnSpc>
                <a:spcPct val="90000"/>
              </a:lnSpc>
            </a:pPr>
            <a:r>
              <a:rPr lang="en-US"/>
              <a:t>For a long, densely packed loops</a:t>
            </a:r>
          </a:p>
          <a:p>
            <a:pPr lvl="2">
              <a:lnSpc>
                <a:spcPct val="90000"/>
              </a:lnSpc>
            </a:pPr>
            <a:r>
              <a:rPr lang="en-US"/>
              <a:t>The field is nearly uniform and parallel to the solenoid axes within the entire cross section</a:t>
            </a:r>
          </a:p>
          <a:p>
            <a:pPr lvl="2">
              <a:lnSpc>
                <a:spcPct val="90000"/>
              </a:lnSpc>
            </a:pPr>
            <a:r>
              <a:rPr lang="en-US"/>
              <a:t>The field outside the solenoid is very small compared to the field inside, except the ends</a:t>
            </a:r>
          </a:p>
          <a:p>
            <a:pPr lvl="3">
              <a:lnSpc>
                <a:spcPct val="90000"/>
              </a:lnSpc>
            </a:pPr>
            <a:r>
              <a:rPr lang="en-US"/>
              <a:t>The same number of field lines spread out to an open space</a:t>
            </a:r>
          </a:p>
        </p:txBody>
      </p:sp>
      <p:graphicFrame>
        <p:nvGraphicFramePr>
          <p:cNvPr id="398350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943600" y="3581400"/>
            <a:ext cx="3200400" cy="304800"/>
            <a:chOff x="3840" y="2256"/>
            <a:chExt cx="2016" cy="192"/>
          </a:xfrm>
        </p:grpSpPr>
        <p:sp>
          <p:nvSpPr>
            <p:cNvPr id="398351" name="Line 15"/>
            <p:cNvSpPr>
              <a:spLocks noChangeShapeType="1"/>
            </p:cNvSpPr>
            <p:nvPr/>
          </p:nvSpPr>
          <p:spPr bwMode="auto">
            <a:xfrm>
              <a:off x="4560" y="2448"/>
              <a:ext cx="129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98352" name="Text Box 16"/>
            <p:cNvSpPr txBox="1">
              <a:spLocks noChangeArrowheads="1"/>
            </p:cNvSpPr>
            <p:nvPr/>
          </p:nvSpPr>
          <p:spPr bwMode="auto">
            <a:xfrm>
              <a:off x="3840" y="2256"/>
              <a:ext cx="724" cy="192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  <a:latin typeface="Arial Narrow" charset="0"/>
                </a:rPr>
                <a:t>Solenoid Axis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44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8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8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8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8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8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98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83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983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983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983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4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2413-6BE8-5746-A6B7-04BE35C4F09E}" type="slidenum">
              <a:rPr lang="en-US"/>
              <a:pPr/>
              <a:t>4</a:t>
            </a:fld>
            <a:endParaRPr lang="en-US"/>
          </a:p>
        </p:txBody>
      </p:sp>
      <p:pic>
        <p:nvPicPr>
          <p:cNvPr id="399362" name="Picture 2" descr="FG28_0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990600"/>
            <a:ext cx="7543800" cy="2667000"/>
          </a:xfrm>
          <a:prstGeom prst="rect">
            <a:avLst/>
          </a:prstGeom>
          <a:noFill/>
        </p:spPr>
      </p:pic>
      <p:sp>
        <p:nvSpPr>
          <p:cNvPr id="39936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Solenoid Magnetic Field</a:t>
            </a:r>
          </a:p>
        </p:txBody>
      </p:sp>
      <p:graphicFrame>
        <p:nvGraphicFramePr>
          <p:cNvPr id="39936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6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6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8001000" cy="5715000"/>
          </a:xfrm>
        </p:spPr>
        <p:txBody>
          <a:bodyPr/>
          <a:lstStyle/>
          <a:p>
            <a:r>
              <a:rPr lang="en-US" sz="2800" dirty="0"/>
              <a:t>Now let’s use Ampere’s law to determine the magnetic field inside a very long, densely packed solenoid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Let’s choose the path </a:t>
            </a:r>
            <a:r>
              <a:rPr lang="en-US" sz="2800" dirty="0" err="1">
                <a:latin typeface="Monotype Corsiva" charset="0"/>
              </a:rPr>
              <a:t>abcd</a:t>
            </a:r>
            <a:r>
              <a:rPr lang="en-US" sz="2800" dirty="0"/>
              <a:t>, far away from the ends</a:t>
            </a:r>
          </a:p>
          <a:p>
            <a:pPr lvl="1"/>
            <a:r>
              <a:rPr lang="en-US" sz="2400" dirty="0"/>
              <a:t>We can consider four segments of the loop for integral</a:t>
            </a:r>
          </a:p>
          <a:p>
            <a:pPr lvl="1"/>
            <a:r>
              <a:rPr lang="en-US" sz="2400" dirty="0"/>
              <a:t> </a:t>
            </a:r>
          </a:p>
          <a:p>
            <a:pPr lvl="1"/>
            <a:r>
              <a:rPr lang="en-US" sz="2400" dirty="0"/>
              <a:t>The field outside the solenoid is negligible. So the integral on </a:t>
            </a:r>
            <a:r>
              <a:rPr lang="en-US" sz="2400" dirty="0" err="1">
                <a:latin typeface="Monotype Corsiva" charset="0"/>
              </a:rPr>
              <a:t>a</a:t>
            </a:r>
            <a:r>
              <a:rPr lang="en-US" sz="2400" dirty="0" err="1">
                <a:sym typeface="Wingdings" charset="2"/>
              </a:rPr>
              <a:t></a:t>
            </a:r>
            <a:r>
              <a:rPr lang="en-US" sz="2400" dirty="0" err="1">
                <a:latin typeface="Monotype Corsiva" charset="0"/>
                <a:sym typeface="Wingdings" charset="2"/>
              </a:rPr>
              <a:t>b</a:t>
            </a:r>
            <a:r>
              <a:rPr lang="en-US" sz="2400" dirty="0">
                <a:sym typeface="Wingdings" charset="2"/>
              </a:rPr>
              <a:t> is 0.</a:t>
            </a:r>
            <a:endParaRPr lang="en-US" sz="2400" dirty="0"/>
          </a:p>
          <a:p>
            <a:pPr lvl="1"/>
            <a:r>
              <a:rPr lang="en-US" sz="2400" dirty="0"/>
              <a:t>Now the field B is perpendicular to the </a:t>
            </a:r>
            <a:r>
              <a:rPr lang="en-US" sz="2400" dirty="0" err="1">
                <a:latin typeface="Monotype Corsiva" charset="0"/>
              </a:rPr>
              <a:t>bc</a:t>
            </a:r>
            <a:r>
              <a:rPr lang="en-US" sz="2400" dirty="0"/>
              <a:t> and </a:t>
            </a:r>
            <a:r>
              <a:rPr lang="en-US" sz="2400" dirty="0" err="1">
                <a:latin typeface="Monotype Corsiva" charset="0"/>
              </a:rPr>
              <a:t>da</a:t>
            </a:r>
            <a:r>
              <a:rPr lang="en-US" sz="2400" dirty="0"/>
              <a:t> segments.  So these integrals become 0, also.  </a:t>
            </a:r>
          </a:p>
        </p:txBody>
      </p:sp>
      <p:graphicFrame>
        <p:nvGraphicFramePr>
          <p:cNvPr id="39936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400" y="4119095"/>
            <a:ext cx="1261087" cy="6171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3613" y="4038601"/>
            <a:ext cx="1100097" cy="6976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29836" y="4076701"/>
            <a:ext cx="1314750" cy="697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40712" y="4038600"/>
            <a:ext cx="1341582" cy="6976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78418" y="4038600"/>
            <a:ext cx="1341582" cy="69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9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9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9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9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9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993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993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AC4C-AED0-1E4E-950A-4A9A2396154A}" type="slidenum">
              <a:rPr lang="en-US"/>
              <a:pPr/>
              <a:t>5</a:t>
            </a:fld>
            <a:endParaRPr lang="en-US"/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Solenoid Magnetic Field</a:t>
            </a:r>
          </a:p>
        </p:txBody>
      </p:sp>
      <p:graphicFrame>
        <p:nvGraphicFramePr>
          <p:cNvPr id="40038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3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8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3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8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3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03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593725"/>
            <a:ext cx="8458200" cy="58674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/>
              <a:t>So the sum becomes: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the current 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 flows in the wire of the solenoid, the total current enclosed by the closed path is </a:t>
            </a:r>
            <a:r>
              <a:rPr lang="en-US" dirty="0">
                <a:latin typeface="Monotype Corsiva" charset="0"/>
              </a:rPr>
              <a:t>NI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Where </a:t>
            </a:r>
            <a:r>
              <a:rPr lang="en-US" dirty="0">
                <a:latin typeface="Monotype Corsiva" charset="0"/>
              </a:rPr>
              <a:t>N</a:t>
            </a:r>
            <a:r>
              <a:rPr lang="en-US" dirty="0"/>
              <a:t> is the number of loops (or turns of the coil) enclosed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Thus Ampere’s law gives us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we let </a:t>
            </a:r>
            <a:r>
              <a:rPr lang="en-US" dirty="0" err="1">
                <a:latin typeface="Monotype Corsiva" charset="0"/>
              </a:rPr>
              <a:t>n</a:t>
            </a:r>
            <a:r>
              <a:rPr lang="en-US" dirty="0">
                <a:latin typeface="Monotype Corsiva" charset="0"/>
              </a:rPr>
              <a:t>=N</a:t>
            </a:r>
            <a:r>
              <a:rPr lang="en-US" dirty="0"/>
              <a:t>/</a:t>
            </a:r>
            <a:r>
              <a:rPr lang="en-US" dirty="0" err="1">
                <a:latin typeface="Monotype Corsiva" charset="0"/>
              </a:rPr>
              <a:t>l</a:t>
            </a:r>
            <a:r>
              <a:rPr lang="en-US" dirty="0"/>
              <a:t>  be the number of loops per unit length, the magnitude of the magnetic field within the solenoid becomes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B depends on the number of loops per unit length, </a:t>
            </a:r>
            <a:r>
              <a:rPr lang="en-US" dirty="0" err="1">
                <a:latin typeface="Monotype Corsiva" charset="0"/>
              </a:rPr>
              <a:t>n</a:t>
            </a:r>
            <a:r>
              <a:rPr lang="en-US" dirty="0"/>
              <a:t>, and the current </a:t>
            </a:r>
            <a:r>
              <a:rPr lang="en-US" dirty="0">
                <a:latin typeface="Monotype Corsiva" charset="0"/>
              </a:rPr>
              <a:t>I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Does not depend on the position within the solenoid but uniform inside it, like a bar magnet</a:t>
            </a:r>
          </a:p>
        </p:txBody>
      </p:sp>
      <p:graphicFrame>
        <p:nvGraphicFramePr>
          <p:cNvPr id="40039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3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93" name="Object 9"/>
          <p:cNvGraphicFramePr>
            <a:graphicFrameLocks noChangeAspect="1"/>
          </p:cNvGraphicFramePr>
          <p:nvPr/>
        </p:nvGraphicFramePr>
        <p:xfrm>
          <a:off x="5121275" y="2362200"/>
          <a:ext cx="82232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35" name="Equation" r:id="rId8" imgW="291960" imgH="164880" progId="Equation.DSMT4">
                  <p:embed/>
                </p:oleObj>
              </mc:Choice>
              <mc:Fallback>
                <p:oleObj name="Equation" r:id="rId8" imgW="2919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275" y="2362200"/>
                        <a:ext cx="822325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94" name="Object 10"/>
          <p:cNvGraphicFramePr>
            <a:graphicFrameLocks noChangeAspect="1"/>
          </p:cNvGraphicFramePr>
          <p:nvPr/>
        </p:nvGraphicFramePr>
        <p:xfrm>
          <a:off x="1524000" y="4038600"/>
          <a:ext cx="20574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36" name="Equation" r:id="rId10" imgW="558720" imgH="203040" progId="Equation.DSMT4">
                  <p:embed/>
                </p:oleObj>
              </mc:Choice>
              <mc:Fallback>
                <p:oleObj name="Equation" r:id="rId10" imgW="558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038600"/>
                        <a:ext cx="2057400" cy="7461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9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526583"/>
              </p:ext>
            </p:extLst>
          </p:nvPr>
        </p:nvGraphicFramePr>
        <p:xfrm>
          <a:off x="6699250" y="685800"/>
          <a:ext cx="38735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37" name="Equation" r:id="rId12" imgW="190440" imgH="164880" progId="Equation.DSMT4">
                  <p:embed/>
                </p:oleObj>
              </mc:Choice>
              <mc:Fallback>
                <p:oleObj name="Equation" r:id="rId12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0" y="685800"/>
                        <a:ext cx="387350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97" name="Object 13"/>
          <p:cNvGraphicFramePr>
            <a:graphicFrameLocks noChangeAspect="1"/>
          </p:cNvGraphicFramePr>
          <p:nvPr/>
        </p:nvGraphicFramePr>
        <p:xfrm>
          <a:off x="5857875" y="2324100"/>
          <a:ext cx="10001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38" name="Equation" r:id="rId14" imgW="355320" imgH="203040" progId="Equation.DSMT4">
                  <p:embed/>
                </p:oleObj>
              </mc:Choice>
              <mc:Fallback>
                <p:oleObj name="Equation" r:id="rId14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75" y="2324100"/>
                        <a:ext cx="10001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43400" y="602828"/>
            <a:ext cx="1087714" cy="5322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72257" y="533400"/>
            <a:ext cx="1157143" cy="60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8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0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0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0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0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0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0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0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0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0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003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003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9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9203-E607-9B4D-ABF6-C5FCACCE5DE3}" type="slidenum">
              <a:rPr lang="en-US"/>
              <a:pPr/>
              <a:t>6</a:t>
            </a:fld>
            <a:endParaRPr lang="en-US"/>
          </a:p>
        </p:txBody>
      </p:sp>
      <p:pic>
        <p:nvPicPr>
          <p:cNvPr id="401410" name="Picture 2" descr="FG28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0"/>
            <a:ext cx="3124200" cy="2343150"/>
          </a:xfrm>
          <a:prstGeom prst="rect">
            <a:avLst/>
          </a:prstGeom>
          <a:noFill/>
        </p:spPr>
      </p:pic>
      <p:sp>
        <p:nvSpPr>
          <p:cNvPr id="40141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28 –</a:t>
            </a:r>
            <a:r>
              <a:rPr lang="en-US" dirty="0" smtClean="0"/>
              <a:t> 10 </a:t>
            </a:r>
            <a:endParaRPr lang="en-US" dirty="0"/>
          </a:p>
        </p:txBody>
      </p:sp>
      <p:sp>
        <p:nvSpPr>
          <p:cNvPr id="401412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6248400" cy="11874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Toroid.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Use Ampere’s law to determine the magnetic field (a) inside and (b) outside a toroid, which is like a solenoid bent into the shape of a circle.  </a:t>
            </a:r>
          </a:p>
        </p:txBody>
      </p:sp>
      <p:sp>
        <p:nvSpPr>
          <p:cNvPr id="401413" name="Text Box 5"/>
          <p:cNvSpPr txBox="1">
            <a:spLocks noChangeArrowheads="1"/>
          </p:cNvSpPr>
          <p:nvPr/>
        </p:nvSpPr>
        <p:spPr bwMode="auto">
          <a:xfrm>
            <a:off x="304800" y="18288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(a) How do you think the magnetic field lines inside the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toroid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look?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01414" name="Text Box 6"/>
          <p:cNvSpPr txBox="1">
            <a:spLocks noChangeArrowheads="1"/>
          </p:cNvSpPr>
          <p:nvPr/>
        </p:nvSpPr>
        <p:spPr bwMode="auto">
          <a:xfrm>
            <a:off x="304800" y="2286000"/>
            <a:ext cx="8389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Since it is a bent solenoid, it should be a circle concentric with the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toroid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.</a:t>
            </a:r>
          </a:p>
        </p:txBody>
      </p:sp>
      <p:sp>
        <p:nvSpPr>
          <p:cNvPr id="401415" name="Text Box 7"/>
          <p:cNvSpPr txBox="1">
            <a:spLocks noChangeArrowheads="1"/>
          </p:cNvSpPr>
          <p:nvPr/>
        </p:nvSpPr>
        <p:spPr bwMode="auto">
          <a:xfrm>
            <a:off x="304800" y="2667000"/>
            <a:ext cx="8305800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If we choose path of integration one of these field lines of radius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r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inside the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toroid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, path 1, to use the symmetry of the situation, making B the same at all points on the path, we obtain from Ampere’s law</a:t>
            </a:r>
          </a:p>
        </p:txBody>
      </p:sp>
      <p:sp>
        <p:nvSpPr>
          <p:cNvPr id="401417" name="AutoShape 9"/>
          <p:cNvSpPr>
            <a:spLocks noChangeArrowheads="1"/>
          </p:cNvSpPr>
          <p:nvPr/>
        </p:nvSpPr>
        <p:spPr bwMode="auto">
          <a:xfrm>
            <a:off x="5181600" y="3962400"/>
            <a:ext cx="1397000" cy="609600"/>
          </a:xfrm>
          <a:prstGeom prst="rightArrow">
            <a:avLst>
              <a:gd name="adj1" fmla="val 50000"/>
              <a:gd name="adj2" fmla="val 57292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Solving for B</a:t>
            </a:r>
          </a:p>
        </p:txBody>
      </p:sp>
      <p:graphicFrame>
        <p:nvGraphicFramePr>
          <p:cNvPr id="401418" name="Object 10"/>
          <p:cNvGraphicFramePr>
            <a:graphicFrameLocks noChangeAspect="1"/>
          </p:cNvGraphicFramePr>
          <p:nvPr/>
        </p:nvGraphicFramePr>
        <p:xfrm>
          <a:off x="6705600" y="4114800"/>
          <a:ext cx="51752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02" name="Equation" r:id="rId4" imgW="253800" imgH="152280" progId="Equation.DSMT4">
                  <p:embed/>
                </p:oleObj>
              </mc:Choice>
              <mc:Fallback>
                <p:oleObj name="Equation" r:id="rId4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114800"/>
                        <a:ext cx="51752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1419" name="Text Box 11"/>
          <p:cNvSpPr txBox="1">
            <a:spLocks noChangeArrowheads="1"/>
          </p:cNvSpPr>
          <p:nvPr/>
        </p:nvSpPr>
        <p:spPr bwMode="auto">
          <a:xfrm>
            <a:off x="533400" y="4648200"/>
            <a:ext cx="8305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So the magnetic field inside a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toroid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is not uniform.  It is larger on the inner edge.  However, the field will be uniform if the radius is large and the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toroid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is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thin.   The filed in this case is B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=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</a:t>
            </a:r>
            <a:r>
              <a:rPr lang="en-US" dirty="0" smtClean="0">
                <a:solidFill>
                  <a:srgbClr val="CC00CC"/>
                </a:solidFill>
                <a:latin typeface="Symbol" charset="2"/>
              </a:rPr>
              <a:t>μ</a:t>
            </a:r>
            <a:r>
              <a:rPr lang="en-US" baseline="-25000" dirty="0" smtClean="0">
                <a:solidFill>
                  <a:srgbClr val="CC00CC"/>
                </a:solidFill>
                <a:latin typeface="Arial Narrow" charset="0"/>
              </a:rPr>
              <a:t>0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n</a:t>
            </a:r>
            <a:r>
              <a:rPr lang="en-US" dirty="0" smtClean="0">
                <a:solidFill>
                  <a:srgbClr val="CC00CC"/>
                </a:solidFill>
                <a:latin typeface="Monotype Corsiva" charset="0"/>
              </a:rPr>
              <a:t>I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.</a:t>
            </a:r>
          </a:p>
        </p:txBody>
      </p:sp>
      <p:sp>
        <p:nvSpPr>
          <p:cNvPr id="401420" name="Text Box 12"/>
          <p:cNvSpPr txBox="1">
            <a:spLocks noChangeArrowheads="1"/>
          </p:cNvSpPr>
          <p:nvPr/>
        </p:nvSpPr>
        <p:spPr bwMode="auto">
          <a:xfrm>
            <a:off x="457200" y="57912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Outside the solenoid, the field is 0 since the net enclosed current is 0.</a:t>
            </a:r>
          </a:p>
        </p:txBody>
      </p:sp>
      <p:graphicFrame>
        <p:nvGraphicFramePr>
          <p:cNvPr id="401421" name="Object 13"/>
          <p:cNvGraphicFramePr>
            <a:graphicFrameLocks noChangeAspect="1"/>
          </p:cNvGraphicFramePr>
          <p:nvPr/>
        </p:nvGraphicFramePr>
        <p:xfrm>
          <a:off x="1908175" y="4038600"/>
          <a:ext cx="12160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03" name="Equation" r:id="rId6" imgW="596880" imgH="228600" progId="Equation.DSMT4">
                  <p:embed/>
                </p:oleObj>
              </mc:Choice>
              <mc:Fallback>
                <p:oleObj name="Equation" r:id="rId6" imgW="596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4038600"/>
                        <a:ext cx="12160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1422" name="Object 14"/>
          <p:cNvGraphicFramePr>
            <a:graphicFrameLocks noChangeAspect="1"/>
          </p:cNvGraphicFramePr>
          <p:nvPr/>
        </p:nvGraphicFramePr>
        <p:xfrm>
          <a:off x="3105150" y="4084638"/>
          <a:ext cx="108585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04" name="Equation" r:id="rId8" imgW="533160" imgH="203040" progId="Equation.DSMT4">
                  <p:embed/>
                </p:oleObj>
              </mc:Choice>
              <mc:Fallback>
                <p:oleObj name="Equation" r:id="rId8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150" y="4084638"/>
                        <a:ext cx="108585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1423" name="Object 15"/>
          <p:cNvGraphicFramePr>
            <a:graphicFrameLocks noChangeAspect="1"/>
          </p:cNvGraphicFramePr>
          <p:nvPr/>
        </p:nvGraphicFramePr>
        <p:xfrm>
          <a:off x="4151313" y="4083050"/>
          <a:ext cx="7254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05" name="Equation" r:id="rId10" imgW="355320" imgH="203040" progId="Equation.DSMT4">
                  <p:embed/>
                </p:oleObj>
              </mc:Choice>
              <mc:Fallback>
                <p:oleObj name="Equation" r:id="rId10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313" y="4083050"/>
                        <a:ext cx="725487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1424" name="Object 16"/>
          <p:cNvGraphicFramePr>
            <a:graphicFrameLocks noChangeAspect="1"/>
          </p:cNvGraphicFramePr>
          <p:nvPr/>
        </p:nvGraphicFramePr>
        <p:xfrm>
          <a:off x="7148513" y="3902075"/>
          <a:ext cx="77628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06" name="Equation" r:id="rId12" imgW="380880" imgH="368280" progId="Equation.DSMT4">
                  <p:embed/>
                </p:oleObj>
              </mc:Choice>
              <mc:Fallback>
                <p:oleObj name="Equation" r:id="rId12" imgW="380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8513" y="3902075"/>
                        <a:ext cx="77628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1187" y="3990332"/>
            <a:ext cx="1296988" cy="63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9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1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1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1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0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0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0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0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01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2" grpId="0"/>
      <p:bldP spid="401413" grpId="0"/>
      <p:bldP spid="401414" grpId="0"/>
      <p:bldP spid="401415" grpId="0" animBg="1"/>
      <p:bldP spid="401417" grpId="0" animBg="1"/>
      <p:bldP spid="401419" grpId="0"/>
      <p:bldP spid="4014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E7454-527E-664E-A8E7-E545F91EE604}" type="slidenum">
              <a:rPr lang="en-US"/>
              <a:pPr/>
              <a:t>7</a:t>
            </a:fld>
            <a:endParaRPr lang="en-US"/>
          </a:p>
        </p:txBody>
      </p:sp>
      <p:pic>
        <p:nvPicPr>
          <p:cNvPr id="402434" name="Picture 2" descr="FG28_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1650" y="2971800"/>
            <a:ext cx="2292350" cy="2362200"/>
          </a:xfrm>
          <a:prstGeom prst="rect">
            <a:avLst/>
          </a:prstGeom>
          <a:noFill/>
        </p:spPr>
      </p:pic>
      <p:sp>
        <p:nvSpPr>
          <p:cNvPr id="40243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Biot-Savart Law</a:t>
            </a:r>
          </a:p>
        </p:txBody>
      </p:sp>
      <p:graphicFrame>
        <p:nvGraphicFramePr>
          <p:cNvPr id="40243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2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243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2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243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2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24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229600" cy="5562600"/>
          </a:xfrm>
        </p:spPr>
        <p:txBody>
          <a:bodyPr/>
          <a:lstStyle/>
          <a:p>
            <a:r>
              <a:rPr lang="en-US" sz="2800" dirty="0"/>
              <a:t>Ampere’s law is useful in determining magnetic field utilizing symmetry</a:t>
            </a:r>
          </a:p>
          <a:p>
            <a:r>
              <a:rPr lang="en-US" sz="2800" dirty="0"/>
              <a:t>But sometimes it is useful to have another method of using infinitesimal current segments for B field</a:t>
            </a:r>
          </a:p>
          <a:p>
            <a:pPr lvl="1"/>
            <a:r>
              <a:rPr lang="en-US" sz="2400" dirty="0"/>
              <a:t>Jean </a:t>
            </a:r>
            <a:r>
              <a:rPr lang="en-US" sz="2400" dirty="0" err="1"/>
              <a:t>Baptiste</a:t>
            </a:r>
            <a:r>
              <a:rPr lang="en-US" sz="2400" dirty="0"/>
              <a:t> </a:t>
            </a:r>
            <a:r>
              <a:rPr lang="en-US" sz="2400" dirty="0" err="1"/>
              <a:t>Biot</a:t>
            </a:r>
            <a:r>
              <a:rPr lang="en-US" sz="2400" dirty="0"/>
              <a:t> and </a:t>
            </a:r>
            <a:r>
              <a:rPr lang="en-US" sz="2400" dirty="0" err="1"/>
              <a:t>Feilx</a:t>
            </a:r>
            <a:r>
              <a:rPr lang="en-US" sz="2400" dirty="0"/>
              <a:t> </a:t>
            </a:r>
            <a:r>
              <a:rPr lang="en-US" sz="2400" dirty="0" err="1"/>
              <a:t>Savart</a:t>
            </a:r>
            <a:r>
              <a:rPr lang="en-US" sz="2400" dirty="0"/>
              <a:t> developed a law that a current </a:t>
            </a:r>
            <a:r>
              <a:rPr lang="en-US" sz="2400" dirty="0">
                <a:latin typeface="Monotype Corsiva" charset="0"/>
              </a:rPr>
              <a:t>I</a:t>
            </a:r>
            <a:r>
              <a:rPr lang="en-US" sz="2400" dirty="0"/>
              <a:t> flowing in any path can be considered as many infinitesimal current elements</a:t>
            </a:r>
          </a:p>
          <a:p>
            <a:pPr lvl="1"/>
            <a:r>
              <a:rPr lang="en-US" sz="2400" dirty="0"/>
              <a:t>The infinitesimal magnetic field d</a:t>
            </a:r>
            <a:r>
              <a:rPr lang="en-US" sz="2400" b="1" dirty="0"/>
              <a:t>B</a:t>
            </a:r>
            <a:r>
              <a:rPr lang="en-US" sz="2400" dirty="0"/>
              <a:t> caused by the infinitesimal length d</a:t>
            </a:r>
            <a:r>
              <a:rPr lang="en-US" sz="2400" b="1" dirty="0">
                <a:latin typeface="Monotype Corsiva" charset="0"/>
              </a:rPr>
              <a:t>l</a:t>
            </a:r>
            <a:r>
              <a:rPr lang="en-US" sz="2400" b="1" dirty="0"/>
              <a:t> </a:t>
            </a:r>
            <a:r>
              <a:rPr lang="en-US" sz="2400" dirty="0"/>
              <a:t>that carries current </a:t>
            </a:r>
            <a:r>
              <a:rPr lang="en-US" sz="2400" dirty="0">
                <a:latin typeface="Monotype Corsiva" charset="0"/>
              </a:rPr>
              <a:t>I</a:t>
            </a:r>
            <a:r>
              <a:rPr lang="en-US" sz="2400" dirty="0"/>
              <a:t> is</a:t>
            </a:r>
          </a:p>
          <a:p>
            <a:pPr lvl="1"/>
            <a:r>
              <a:rPr lang="en-US" sz="2400" dirty="0"/>
              <a:t> </a:t>
            </a:r>
          </a:p>
          <a:p>
            <a:pPr lvl="1"/>
            <a:endParaRPr lang="en-US" sz="2400" dirty="0"/>
          </a:p>
          <a:p>
            <a:pPr lvl="2"/>
            <a:r>
              <a:rPr lang="en-US" sz="2000" b="1" dirty="0" err="1"/>
              <a:t>r</a:t>
            </a:r>
            <a:r>
              <a:rPr lang="en-US" sz="2000" dirty="0"/>
              <a:t> is the displacement vector from the element d</a:t>
            </a:r>
            <a:r>
              <a:rPr lang="en-US" sz="2000" b="1" dirty="0">
                <a:latin typeface="Monotype Corsiva" charset="0"/>
              </a:rPr>
              <a:t>l</a:t>
            </a:r>
            <a:r>
              <a:rPr lang="en-US" sz="2000" dirty="0"/>
              <a:t> to the point P</a:t>
            </a:r>
          </a:p>
          <a:p>
            <a:pPr lvl="2"/>
            <a:r>
              <a:rPr lang="en-US" sz="2000" dirty="0" err="1"/>
              <a:t>Biot-Savart</a:t>
            </a:r>
            <a:r>
              <a:rPr lang="en-US" sz="2000" dirty="0"/>
              <a:t> law is the magnetic equivalent to Coulomb’s law</a:t>
            </a:r>
          </a:p>
        </p:txBody>
      </p:sp>
      <p:graphicFrame>
        <p:nvGraphicFramePr>
          <p:cNvPr id="40244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2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2441" name="Object 9"/>
          <p:cNvGraphicFramePr>
            <a:graphicFrameLocks noChangeAspect="1"/>
          </p:cNvGraphicFramePr>
          <p:nvPr/>
        </p:nvGraphicFramePr>
        <p:xfrm>
          <a:off x="1295400" y="4460875"/>
          <a:ext cx="20574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27" name="Equation" r:id="rId9" imgW="952500" imgH="406400" progId="Equation.DSMT4">
                  <p:embed/>
                </p:oleObj>
              </mc:Choice>
              <mc:Fallback>
                <p:oleObj name="Equation" r:id="rId9" imgW="952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460875"/>
                        <a:ext cx="2057400" cy="8731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2442" name="Text Box 10"/>
          <p:cNvSpPr txBox="1">
            <a:spLocks noChangeArrowheads="1"/>
          </p:cNvSpPr>
          <p:nvPr/>
        </p:nvSpPr>
        <p:spPr bwMode="auto">
          <a:xfrm>
            <a:off x="3717925" y="4619625"/>
            <a:ext cx="2149475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Biot-Savart Law</a:t>
            </a:r>
          </a:p>
        </p:txBody>
      </p:sp>
      <p:sp>
        <p:nvSpPr>
          <p:cNvPr id="402443" name="Text Box 11"/>
          <p:cNvSpPr txBox="1">
            <a:spLocks noChangeArrowheads="1"/>
          </p:cNvSpPr>
          <p:nvPr/>
        </p:nvSpPr>
        <p:spPr bwMode="auto">
          <a:xfrm>
            <a:off x="838200" y="6143625"/>
            <a:ext cx="73914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B</a:t>
            </a:r>
            <a:r>
              <a:rPr lang="en-US">
                <a:solidFill>
                  <a:srgbClr val="CC0000"/>
                </a:solidFill>
                <a:latin typeface="Arial Narrow" charset="0"/>
              </a:rPr>
              <a:t> field in Biot-Savart law is only that by the current, nothing else. </a:t>
            </a:r>
          </a:p>
        </p:txBody>
      </p:sp>
    </p:spTree>
    <p:extLst>
      <p:ext uri="{BB962C8B-B14F-4D97-AF65-F5344CB8AC3E}">
        <p14:creationId xmlns:p14="http://schemas.microsoft.com/office/powerpoint/2010/main" val="105639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2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2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2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2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2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2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2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2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2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24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24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2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9" grpId="0" build="p"/>
      <p:bldP spid="402442" grpId="0" animBg="1"/>
      <p:bldP spid="4024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2FD4-3DF5-8343-84CB-74CA00260C9B}" type="slidenum">
              <a:rPr lang="en-US"/>
              <a:pPr/>
              <a:t>8</a:t>
            </a:fld>
            <a:endParaRPr lang="en-US"/>
          </a:p>
        </p:txBody>
      </p:sp>
      <p:pic>
        <p:nvPicPr>
          <p:cNvPr id="403458" name="Picture 2" descr="FG28_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0"/>
            <a:ext cx="2286000" cy="2286000"/>
          </a:xfrm>
          <a:prstGeom prst="rect">
            <a:avLst/>
          </a:prstGeom>
          <a:noFill/>
        </p:spPr>
      </p:pic>
      <p:sp>
        <p:nvSpPr>
          <p:cNvPr id="40345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28 –</a:t>
            </a:r>
            <a:r>
              <a:rPr lang="en-US" dirty="0" smtClean="0"/>
              <a:t> 11 </a:t>
            </a:r>
            <a:endParaRPr lang="en-US" dirty="0"/>
          </a:p>
        </p:txBody>
      </p:sp>
      <p:sp>
        <p:nvSpPr>
          <p:cNvPr id="403460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64770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B due to current </a:t>
            </a:r>
            <a:r>
              <a:rPr lang="en-US" b="1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 in a straight wire.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For the field near a long straight wire carrying a current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 show that the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Biot-Savarat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law gives the same result as the simple long straight wire, B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baseline="-25000" dirty="0" smtClean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/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π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 </a:t>
            </a:r>
          </a:p>
        </p:txBody>
      </p:sp>
      <p:sp>
        <p:nvSpPr>
          <p:cNvPr id="403461" name="Text Box 5"/>
          <p:cNvSpPr txBox="1">
            <a:spLocks noChangeArrowheads="1"/>
          </p:cNvSpPr>
          <p:nvPr/>
        </p:nvSpPr>
        <p:spPr bwMode="auto">
          <a:xfrm>
            <a:off x="304800" y="21336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the direction of the field </a:t>
            </a:r>
            <a:r>
              <a:rPr lang="en-US" b="1">
                <a:solidFill>
                  <a:srgbClr val="CC00CC"/>
                </a:solidFill>
                <a:latin typeface="Arial Narrow" charset="0"/>
              </a:rPr>
              <a:t>B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at point P?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03462" name="Text Box 6"/>
          <p:cNvSpPr txBox="1">
            <a:spLocks noChangeArrowheads="1"/>
          </p:cNvSpPr>
          <p:nvPr/>
        </p:nvSpPr>
        <p:spPr bwMode="auto">
          <a:xfrm>
            <a:off x="5715000" y="21336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Going into the page.</a:t>
            </a:r>
          </a:p>
        </p:txBody>
      </p:sp>
      <p:sp>
        <p:nvSpPr>
          <p:cNvPr id="403463" name="Text Box 7"/>
          <p:cNvSpPr txBox="1">
            <a:spLocks noChangeArrowheads="1"/>
          </p:cNvSpPr>
          <p:nvPr/>
        </p:nvSpPr>
        <p:spPr bwMode="auto">
          <a:xfrm>
            <a:off x="304800" y="2590800"/>
            <a:ext cx="830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All d</a:t>
            </a:r>
            <a:r>
              <a:rPr lang="en-US" b="1" dirty="0">
                <a:solidFill>
                  <a:srgbClr val="CC00CC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at point P has the same direction based on right-hand rule.</a:t>
            </a:r>
          </a:p>
        </p:txBody>
      </p:sp>
      <p:graphicFrame>
        <p:nvGraphicFramePr>
          <p:cNvPr id="403464" name="Object 8"/>
          <p:cNvGraphicFramePr>
            <a:graphicFrameLocks noChangeAspect="1"/>
          </p:cNvGraphicFramePr>
          <p:nvPr/>
        </p:nvGraphicFramePr>
        <p:xfrm>
          <a:off x="1219200" y="4800600"/>
          <a:ext cx="6048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87" name="Equation" r:id="rId4" imgW="291960" imgH="190440" progId="Equation.DSMT4">
                  <p:embed/>
                </p:oleObj>
              </mc:Choice>
              <mc:Fallback>
                <p:oleObj name="Equation" r:id="rId4" imgW="2919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800600"/>
                        <a:ext cx="6048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3465" name="AutoShape 9"/>
          <p:cNvSpPr>
            <a:spLocks noChangeArrowheads="1"/>
          </p:cNvSpPr>
          <p:nvPr/>
        </p:nvSpPr>
        <p:spPr bwMode="auto">
          <a:xfrm>
            <a:off x="201613" y="5546725"/>
            <a:ext cx="2008187" cy="609600"/>
          </a:xfrm>
          <a:prstGeom prst="rightArrow">
            <a:avLst>
              <a:gd name="adj1" fmla="val 50000"/>
              <a:gd name="adj2" fmla="val 82357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Integral becomes </a:t>
            </a:r>
          </a:p>
        </p:txBody>
      </p:sp>
      <p:sp>
        <p:nvSpPr>
          <p:cNvPr id="403466" name="Text Box 10"/>
          <p:cNvSpPr txBox="1">
            <a:spLocks noChangeArrowheads="1"/>
          </p:cNvSpPr>
          <p:nvPr/>
        </p:nvSpPr>
        <p:spPr bwMode="auto">
          <a:xfrm>
            <a:off x="304800" y="3048000"/>
            <a:ext cx="830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magnitude of </a:t>
            </a:r>
            <a:r>
              <a:rPr lang="en-US" b="1" dirty="0">
                <a:solidFill>
                  <a:srgbClr val="CC00CC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using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Biot-Savart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law is</a:t>
            </a:r>
          </a:p>
        </p:txBody>
      </p:sp>
      <p:sp>
        <p:nvSpPr>
          <p:cNvPr id="403468" name="Text Box 12"/>
          <p:cNvSpPr txBox="1">
            <a:spLocks noChangeArrowheads="1"/>
          </p:cNvSpPr>
          <p:nvPr/>
        </p:nvSpPr>
        <p:spPr bwMode="auto">
          <a:xfrm>
            <a:off x="381000" y="42672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Where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dy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=d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and r</a:t>
            </a:r>
            <a:r>
              <a:rPr lang="en-US" baseline="30000" dirty="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=R</a:t>
            </a:r>
            <a:r>
              <a:rPr lang="en-US" baseline="30000" dirty="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+y</a:t>
            </a:r>
            <a:r>
              <a:rPr lang="en-US" baseline="30000" dirty="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and since                    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we obtain</a:t>
            </a:r>
          </a:p>
        </p:txBody>
      </p:sp>
      <p:graphicFrame>
        <p:nvGraphicFramePr>
          <p:cNvPr id="403469" name="Object 13"/>
          <p:cNvGraphicFramePr>
            <a:graphicFrameLocks noChangeAspect="1"/>
          </p:cNvGraphicFramePr>
          <p:nvPr/>
        </p:nvGraphicFramePr>
        <p:xfrm>
          <a:off x="4595813" y="4343400"/>
          <a:ext cx="150018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88" name="Equation" r:id="rId6" imgW="736560" imgH="190440" progId="Equation.DSMT4">
                  <p:embed/>
                </p:oleObj>
              </mc:Choice>
              <mc:Fallback>
                <p:oleObj name="Equation" r:id="rId6" imgW="7365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813" y="4343400"/>
                        <a:ext cx="150018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70" name="Object 14"/>
          <p:cNvGraphicFramePr>
            <a:graphicFrameLocks noChangeAspect="1"/>
          </p:cNvGraphicFramePr>
          <p:nvPr/>
        </p:nvGraphicFramePr>
        <p:xfrm>
          <a:off x="2362200" y="5737225"/>
          <a:ext cx="406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89" name="Equation" r:id="rId8" imgW="253800" imgH="152280" progId="Equation.DSMT4">
                  <p:embed/>
                </p:oleObj>
              </mc:Choice>
              <mc:Fallback>
                <p:oleObj name="Equation" r:id="rId8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737225"/>
                        <a:ext cx="4064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3471" name="Text Box 15"/>
          <p:cNvSpPr txBox="1">
            <a:spLocks noChangeArrowheads="1"/>
          </p:cNvSpPr>
          <p:nvPr/>
        </p:nvSpPr>
        <p:spPr bwMode="auto">
          <a:xfrm>
            <a:off x="1219200" y="6248400"/>
            <a:ext cx="6477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same as the simple, long straight wire!!  It works!!</a:t>
            </a:r>
          </a:p>
        </p:txBody>
      </p:sp>
      <p:graphicFrame>
        <p:nvGraphicFramePr>
          <p:cNvPr id="403473" name="Object 17"/>
          <p:cNvGraphicFramePr>
            <a:graphicFrameLocks noChangeAspect="1"/>
          </p:cNvGraphicFramePr>
          <p:nvPr/>
        </p:nvGraphicFramePr>
        <p:xfrm>
          <a:off x="4352925" y="3505200"/>
          <a:ext cx="22764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90" name="Equation" r:id="rId10" imgW="1054080" imgH="380880" progId="Equation.DSMT4">
                  <p:embed/>
                </p:oleObj>
              </mc:Choice>
              <mc:Fallback>
                <p:oleObj name="Equation" r:id="rId10" imgW="10540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925" y="3505200"/>
                        <a:ext cx="2276475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74" name="Object 18"/>
          <p:cNvGraphicFramePr>
            <a:graphicFrameLocks noChangeAspect="1"/>
          </p:cNvGraphicFramePr>
          <p:nvPr/>
        </p:nvGraphicFramePr>
        <p:xfrm>
          <a:off x="1789113" y="4762500"/>
          <a:ext cx="17922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91" name="Equation" r:id="rId12" imgW="863280" imgH="203040" progId="Equation.DSMT4">
                  <p:embed/>
                </p:oleObj>
              </mc:Choice>
              <mc:Fallback>
                <p:oleObj name="Equation" r:id="rId12" imgW="863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4762500"/>
                        <a:ext cx="1792287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75" name="Object 19"/>
          <p:cNvGraphicFramePr>
            <a:graphicFrameLocks noChangeAspect="1"/>
          </p:cNvGraphicFramePr>
          <p:nvPr/>
        </p:nvGraphicFramePr>
        <p:xfrm>
          <a:off x="3568700" y="4648200"/>
          <a:ext cx="10795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92" name="Equation" r:id="rId14" imgW="520560" imgH="380880" progId="Equation.DSMT4">
                  <p:embed/>
                </p:oleObj>
              </mc:Choice>
              <mc:Fallback>
                <p:oleObj name="Equation" r:id="rId14" imgW="5205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8700" y="4648200"/>
                        <a:ext cx="10795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76" name="Object 20"/>
          <p:cNvGraphicFramePr>
            <a:graphicFrameLocks noChangeAspect="1"/>
          </p:cNvGraphicFramePr>
          <p:nvPr/>
        </p:nvGraphicFramePr>
        <p:xfrm>
          <a:off x="4554538" y="4648200"/>
          <a:ext cx="1160462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93" name="Equation" r:id="rId16" imgW="558720" imgH="444240" progId="Equation.DSMT4">
                  <p:embed/>
                </p:oleObj>
              </mc:Choice>
              <mc:Fallback>
                <p:oleObj name="Equation" r:id="rId16" imgW="5587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538" y="4648200"/>
                        <a:ext cx="1160462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77" name="Object 21"/>
          <p:cNvGraphicFramePr>
            <a:graphicFrameLocks noChangeAspect="1"/>
          </p:cNvGraphicFramePr>
          <p:nvPr/>
        </p:nvGraphicFramePr>
        <p:xfrm>
          <a:off x="5713413" y="4572000"/>
          <a:ext cx="763587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94" name="Equation" r:id="rId18" imgW="368280" imgH="393480" progId="Equation.DSMT4">
                  <p:embed/>
                </p:oleObj>
              </mc:Choice>
              <mc:Fallback>
                <p:oleObj name="Equation" r:id="rId18" imgW="368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413" y="4572000"/>
                        <a:ext cx="763587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78" name="Object 22"/>
          <p:cNvGraphicFramePr>
            <a:graphicFrameLocks noChangeAspect="1"/>
          </p:cNvGraphicFramePr>
          <p:nvPr/>
        </p:nvGraphicFramePr>
        <p:xfrm>
          <a:off x="2724150" y="5562600"/>
          <a:ext cx="184785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95" name="Equation" r:id="rId20" imgW="1155600" imgH="380880" progId="Equation.DSMT4">
                  <p:embed/>
                </p:oleObj>
              </mc:Choice>
              <mc:Fallback>
                <p:oleObj name="Equation" r:id="rId20" imgW="11556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50" y="5562600"/>
                        <a:ext cx="184785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79" name="Object 23"/>
          <p:cNvGraphicFramePr>
            <a:graphicFrameLocks noChangeAspect="1"/>
          </p:cNvGraphicFramePr>
          <p:nvPr/>
        </p:nvGraphicFramePr>
        <p:xfrm>
          <a:off x="4572000" y="5562600"/>
          <a:ext cx="19304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96" name="Equation" r:id="rId22" imgW="1206360" imgH="368280" progId="Equation.DSMT4">
                  <p:embed/>
                </p:oleObj>
              </mc:Choice>
              <mc:Fallback>
                <p:oleObj name="Equation" r:id="rId22" imgW="1206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562600"/>
                        <a:ext cx="193040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80" name="Object 24"/>
          <p:cNvGraphicFramePr>
            <a:graphicFrameLocks noChangeAspect="1"/>
          </p:cNvGraphicFramePr>
          <p:nvPr/>
        </p:nvGraphicFramePr>
        <p:xfrm>
          <a:off x="6486525" y="5562600"/>
          <a:ext cx="1666875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97" name="Equation" r:id="rId24" imgW="1041120" imgH="368280" progId="Equation.DSMT4">
                  <p:embed/>
                </p:oleObj>
              </mc:Choice>
              <mc:Fallback>
                <p:oleObj name="Equation" r:id="rId24" imgW="1041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6525" y="5562600"/>
                        <a:ext cx="1666875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81" name="Object 25"/>
          <p:cNvGraphicFramePr>
            <a:graphicFrameLocks noChangeAspect="1"/>
          </p:cNvGraphicFramePr>
          <p:nvPr/>
        </p:nvGraphicFramePr>
        <p:xfrm>
          <a:off x="8091488" y="5562600"/>
          <a:ext cx="671512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98" name="Equation" r:id="rId26" imgW="419040" imgH="368280" progId="Equation.DSMT4">
                  <p:embed/>
                </p:oleObj>
              </mc:Choice>
              <mc:Fallback>
                <p:oleObj name="Equation" r:id="rId26" imgW="4190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1488" y="5562600"/>
                        <a:ext cx="671512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293937" y="3415255"/>
            <a:ext cx="2058988" cy="929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0685" y="3663841"/>
            <a:ext cx="1534353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7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3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3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3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3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3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3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3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03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0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0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0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03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03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0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0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0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0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03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0" grpId="0"/>
      <p:bldP spid="403461" grpId="0"/>
      <p:bldP spid="403462" grpId="0"/>
      <p:bldP spid="403463" grpId="0" animBg="1"/>
      <p:bldP spid="403465" grpId="0" animBg="1"/>
      <p:bldP spid="403466" grpId="0" animBg="1"/>
      <p:bldP spid="403468" grpId="0"/>
      <p:bldP spid="4034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B6C5-2116-5E4E-8715-F767DF1618D8}" type="slidenum">
              <a:rPr lang="en-US"/>
              <a:pPr/>
              <a:t>9</a:t>
            </a:fld>
            <a:endParaRPr lang="en-US"/>
          </a:p>
        </p:txBody>
      </p:sp>
      <p:pic>
        <p:nvPicPr>
          <p:cNvPr id="404482" name="Picture 2" descr="FG28_0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933700"/>
            <a:ext cx="5410200" cy="3771900"/>
          </a:xfrm>
          <a:prstGeom prst="rect">
            <a:avLst/>
          </a:prstGeom>
          <a:noFill/>
        </p:spPr>
      </p:pic>
      <p:sp>
        <p:nvSpPr>
          <p:cNvPr id="40448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Magnetic Materials - Ferromagnetism</a:t>
            </a:r>
          </a:p>
        </p:txBody>
      </p:sp>
      <p:graphicFrame>
        <p:nvGraphicFramePr>
          <p:cNvPr id="40448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1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8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8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534400" cy="304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Iron is a material that can turn into a strong magnet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This kind of material is called </a:t>
            </a:r>
            <a:r>
              <a:rPr lang="en-US" sz="20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ferromagnetic</a:t>
            </a:r>
            <a:r>
              <a:rPr lang="en-US" sz="2000" dirty="0"/>
              <a:t> material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 microscopic sense, ferromagnetic materials </a:t>
            </a:r>
            <a:r>
              <a:rPr lang="en-US" sz="2400" dirty="0" smtClean="0"/>
              <a:t>consist </a:t>
            </a:r>
            <a:r>
              <a:rPr lang="en-US" sz="2400" dirty="0"/>
              <a:t>of many tiny regions called 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domains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Domains are like little magnets usually smaller than 1mm in length or width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What do you think the alignment of domains are like when they are not magnetized?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Randomly arranged</a:t>
            </a:r>
          </a:p>
        </p:txBody>
      </p:sp>
      <p:graphicFrame>
        <p:nvGraphicFramePr>
          <p:cNvPr id="40448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4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89" name="Rectangle 9"/>
          <p:cNvSpPr>
            <a:spLocks noChangeArrowheads="1"/>
          </p:cNvSpPr>
          <p:nvPr/>
        </p:nvSpPr>
        <p:spPr bwMode="auto">
          <a:xfrm>
            <a:off x="381000" y="3581400"/>
            <a:ext cx="5181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What if they are magnetized?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	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size of the domains aligned with the external magnetic field direction grows while those of the domains not aligned reduce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gives magnetization to the material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How do we demagnetize a bar magnet?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Hit the magnet hard or heat it over the Curie temperature</a:t>
            </a:r>
          </a:p>
        </p:txBody>
      </p:sp>
      <p:sp>
        <p:nvSpPr>
          <p:cNvPr id="404490" name="Rectangle 10"/>
          <p:cNvSpPr>
            <a:spLocks noChangeArrowheads="1"/>
          </p:cNvSpPr>
          <p:nvPr/>
        </p:nvSpPr>
        <p:spPr bwMode="auto">
          <a:xfrm>
            <a:off x="7162800" y="2895600"/>
            <a:ext cx="1981200" cy="396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04491" name="Rectangle 11"/>
          <p:cNvSpPr>
            <a:spLocks noChangeArrowheads="1"/>
          </p:cNvSpPr>
          <p:nvPr/>
        </p:nvSpPr>
        <p:spPr bwMode="auto">
          <a:xfrm>
            <a:off x="6400800" y="6400800"/>
            <a:ext cx="381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7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4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4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4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4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4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4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04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4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404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4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4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4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7" grpId="0" build="p"/>
      <p:bldP spid="404489" grpId="0" build="p"/>
      <p:bldP spid="404491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26077</TotalTime>
  <Words>2010</Words>
  <Application>Microsoft Macintosh PowerPoint</Application>
  <PresentationFormat>On-screen Show (4:3)</PresentationFormat>
  <Paragraphs>215</Paragraphs>
  <Slides>16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 Narrow</vt:lpstr>
      <vt:lpstr>Monotype Corsiva</vt:lpstr>
      <vt:lpstr>ＭＳ Ｐゴシック</vt:lpstr>
      <vt:lpstr>Symbol</vt:lpstr>
      <vt:lpstr>Times New Roman</vt:lpstr>
      <vt:lpstr>Wingdings</vt:lpstr>
      <vt:lpstr>phys1443-spring02</vt:lpstr>
      <vt:lpstr>Equation</vt:lpstr>
      <vt:lpstr>PHYS 1441 – Section 001 Lecture #20</vt:lpstr>
      <vt:lpstr>Announcements</vt:lpstr>
      <vt:lpstr>Solenoid and Its Magnetic Field</vt:lpstr>
      <vt:lpstr>Solenoid Magnetic Field</vt:lpstr>
      <vt:lpstr>Solenoid Magnetic Field</vt:lpstr>
      <vt:lpstr>Example 28 – 10 </vt:lpstr>
      <vt:lpstr>Biot-Savart Law</vt:lpstr>
      <vt:lpstr>Example 28 – 11 </vt:lpstr>
      <vt:lpstr>Magnetic Materials - Ferromagnetism</vt:lpstr>
      <vt:lpstr>B in Magnetic Materials</vt:lpstr>
      <vt:lpstr>B in Magnetic Materials</vt:lpstr>
      <vt:lpstr>Hysteresis</vt:lpstr>
      <vt:lpstr>Hysteresis</vt:lpstr>
      <vt:lpstr>Magnetically Soft Material</vt:lpstr>
      <vt:lpstr>Induced EMF</vt:lpstr>
      <vt:lpstr>Electromagnetic Induction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676</cp:revision>
  <dcterms:created xsi:type="dcterms:W3CDTF">2012-01-19T04:21:20Z</dcterms:created>
  <dcterms:modified xsi:type="dcterms:W3CDTF">2017-11-20T20:38:54Z</dcterms:modified>
</cp:coreProperties>
</file>