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1" r:id="rId2"/>
    <p:sldId id="481" r:id="rId3"/>
    <p:sldId id="712" r:id="rId4"/>
    <p:sldId id="713" r:id="rId5"/>
    <p:sldId id="714" r:id="rId6"/>
    <p:sldId id="715" r:id="rId7"/>
    <p:sldId id="722" r:id="rId8"/>
    <p:sldId id="723" r:id="rId9"/>
    <p:sldId id="808" r:id="rId10"/>
    <p:sldId id="809" r:id="rId11"/>
    <p:sldId id="810" r:id="rId12"/>
    <p:sldId id="727" r:id="rId13"/>
    <p:sldId id="728" r:id="rId14"/>
    <p:sldId id="729" r:id="rId15"/>
    <p:sldId id="811" r:id="rId16"/>
    <p:sldId id="731" r:id="rId17"/>
    <p:sldId id="732" r:id="rId18"/>
    <p:sldId id="733" r:id="rId19"/>
    <p:sldId id="734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3800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56"/>
    <p:restoredTop sz="94660"/>
  </p:normalViewPr>
  <p:slideViewPr>
    <p:cSldViewPr>
      <p:cViewPr varScale="1">
        <p:scale>
          <a:sx n="134" d="100"/>
          <a:sy n="134" d="100"/>
        </p:scale>
        <p:origin x="2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1" Type="http://schemas.openxmlformats.org/officeDocument/2006/relationships/image" Target="../media/image2.wmf"/><Relationship Id="rId2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6" Type="http://schemas.openxmlformats.org/officeDocument/2006/relationships/image" Target="../media/image58.wmf"/><Relationship Id="rId7" Type="http://schemas.openxmlformats.org/officeDocument/2006/relationships/image" Target="../media/image59.wmf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" Type="http://schemas.openxmlformats.org/officeDocument/2006/relationships/image" Target="../media/image2.wmf"/><Relationship Id="rId2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4" Type="http://schemas.openxmlformats.org/officeDocument/2006/relationships/image" Target="../media/image69.wmf"/><Relationship Id="rId5" Type="http://schemas.openxmlformats.org/officeDocument/2006/relationships/image" Target="../media/image70.wmf"/><Relationship Id="rId6" Type="http://schemas.openxmlformats.org/officeDocument/2006/relationships/image" Target="../media/image71.wmf"/><Relationship Id="rId1" Type="http://schemas.openxmlformats.org/officeDocument/2006/relationships/image" Target="../media/image66.wmf"/><Relationship Id="rId2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wmf"/><Relationship Id="rId9" Type="http://schemas.openxmlformats.org/officeDocument/2006/relationships/image" Target="../media/image27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wmf"/><Relationship Id="rId12" Type="http://schemas.openxmlformats.org/officeDocument/2006/relationships/image" Target="../media/image41.wmf"/><Relationship Id="rId13" Type="http://schemas.openxmlformats.org/officeDocument/2006/relationships/image" Target="../media/image42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7" Type="http://schemas.openxmlformats.org/officeDocument/2006/relationships/image" Target="../media/image36.wmf"/><Relationship Id="rId8" Type="http://schemas.openxmlformats.org/officeDocument/2006/relationships/image" Target="../media/image37.wmf"/><Relationship Id="rId9" Type="http://schemas.openxmlformats.org/officeDocument/2006/relationships/image" Target="../media/image38.wmf"/><Relationship Id="rId10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7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20" Type="http://schemas.openxmlformats.org/officeDocument/2006/relationships/oleObject" Target="../embeddings/oleObject43.bin"/><Relationship Id="rId21" Type="http://schemas.openxmlformats.org/officeDocument/2006/relationships/image" Target="../media/image27.wmf"/><Relationship Id="rId22" Type="http://schemas.openxmlformats.org/officeDocument/2006/relationships/image" Target="../media/image29.emf"/><Relationship Id="rId10" Type="http://schemas.openxmlformats.org/officeDocument/2006/relationships/oleObject" Target="../embeddings/oleObject38.bin"/><Relationship Id="rId11" Type="http://schemas.openxmlformats.org/officeDocument/2006/relationships/image" Target="../media/image22.w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23.wmf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24.wmf"/><Relationship Id="rId16" Type="http://schemas.openxmlformats.org/officeDocument/2006/relationships/oleObject" Target="../embeddings/oleObject41.bin"/><Relationship Id="rId17" Type="http://schemas.openxmlformats.org/officeDocument/2006/relationships/image" Target="../media/image25.wmf"/><Relationship Id="rId18" Type="http://schemas.openxmlformats.org/officeDocument/2006/relationships/oleObject" Target="../embeddings/oleObject42.bin"/><Relationship Id="rId19" Type="http://schemas.openxmlformats.org/officeDocument/2006/relationships/image" Target="../media/image2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.bin"/><Relationship Id="rId20" Type="http://schemas.openxmlformats.org/officeDocument/2006/relationships/image" Target="../media/image38.wmf"/><Relationship Id="rId21" Type="http://schemas.openxmlformats.org/officeDocument/2006/relationships/oleObject" Target="../embeddings/oleObject53.bin"/><Relationship Id="rId22" Type="http://schemas.openxmlformats.org/officeDocument/2006/relationships/image" Target="../media/image39.wmf"/><Relationship Id="rId23" Type="http://schemas.openxmlformats.org/officeDocument/2006/relationships/oleObject" Target="../embeddings/oleObject54.bin"/><Relationship Id="rId24" Type="http://schemas.openxmlformats.org/officeDocument/2006/relationships/image" Target="../media/image40.wmf"/><Relationship Id="rId25" Type="http://schemas.openxmlformats.org/officeDocument/2006/relationships/oleObject" Target="../embeddings/oleObject55.bin"/><Relationship Id="rId26" Type="http://schemas.openxmlformats.org/officeDocument/2006/relationships/image" Target="../media/image41.wmf"/><Relationship Id="rId27" Type="http://schemas.openxmlformats.org/officeDocument/2006/relationships/oleObject" Target="../embeddings/oleObject56.bin"/><Relationship Id="rId28" Type="http://schemas.openxmlformats.org/officeDocument/2006/relationships/image" Target="../media/image42.wmf"/><Relationship Id="rId29" Type="http://schemas.openxmlformats.org/officeDocument/2006/relationships/image" Target="../media/image43.emf"/><Relationship Id="rId30" Type="http://schemas.openxmlformats.org/officeDocument/2006/relationships/image" Target="../media/image44.emf"/><Relationship Id="rId31" Type="http://schemas.openxmlformats.org/officeDocument/2006/relationships/image" Target="../media/image45.emf"/><Relationship Id="rId10" Type="http://schemas.openxmlformats.org/officeDocument/2006/relationships/image" Target="../media/image33.wmf"/><Relationship Id="rId11" Type="http://schemas.openxmlformats.org/officeDocument/2006/relationships/oleObject" Target="../embeddings/oleObject48.bin"/><Relationship Id="rId12" Type="http://schemas.openxmlformats.org/officeDocument/2006/relationships/image" Target="../media/image34.w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35.wmf"/><Relationship Id="rId15" Type="http://schemas.openxmlformats.org/officeDocument/2006/relationships/oleObject" Target="../embeddings/oleObject50.bin"/><Relationship Id="rId16" Type="http://schemas.openxmlformats.org/officeDocument/2006/relationships/image" Target="../media/image36.wmf"/><Relationship Id="rId17" Type="http://schemas.openxmlformats.org/officeDocument/2006/relationships/oleObject" Target="../embeddings/oleObject51.bin"/><Relationship Id="rId18" Type="http://schemas.openxmlformats.org/officeDocument/2006/relationships/image" Target="../media/image37.wmf"/><Relationship Id="rId19" Type="http://schemas.openxmlformats.org/officeDocument/2006/relationships/oleObject" Target="../embeddings/oleObject5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1.bin"/><Relationship Id="rId20" Type="http://schemas.openxmlformats.org/officeDocument/2006/relationships/image" Target="../media/image51.wmf"/><Relationship Id="rId10" Type="http://schemas.openxmlformats.org/officeDocument/2006/relationships/image" Target="../media/image46.wmf"/><Relationship Id="rId11" Type="http://schemas.openxmlformats.org/officeDocument/2006/relationships/oleObject" Target="../embeddings/oleObject62.bin"/><Relationship Id="rId12" Type="http://schemas.openxmlformats.org/officeDocument/2006/relationships/image" Target="../media/image47.w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48.w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49.wmf"/><Relationship Id="rId17" Type="http://schemas.openxmlformats.org/officeDocument/2006/relationships/oleObject" Target="../embeddings/oleObject65.bin"/><Relationship Id="rId18" Type="http://schemas.openxmlformats.org/officeDocument/2006/relationships/image" Target="../media/image50.wmf"/><Relationship Id="rId19" Type="http://schemas.openxmlformats.org/officeDocument/2006/relationships/oleObject" Target="../embeddings/oleObject6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2.jpeg"/><Relationship Id="rId4" Type="http://schemas.openxmlformats.org/officeDocument/2006/relationships/oleObject" Target="../embeddings/oleObject5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8.bin"/><Relationship Id="rId7" Type="http://schemas.openxmlformats.org/officeDocument/2006/relationships/oleObject" Target="../embeddings/oleObject59.bin"/><Relationship Id="rId8" Type="http://schemas.openxmlformats.org/officeDocument/2006/relationships/oleObject" Target="../embeddings/oleObject6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oleObject" Target="../embeddings/oleObject6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8.bin"/><Relationship Id="rId7" Type="http://schemas.openxmlformats.org/officeDocument/2006/relationships/oleObject" Target="../embeddings/oleObject69.bin"/><Relationship Id="rId8" Type="http://schemas.openxmlformats.org/officeDocument/2006/relationships/oleObject" Target="../embeddings/oleObject70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oleObject" Target="../embeddings/oleObject7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2.bin"/><Relationship Id="rId7" Type="http://schemas.openxmlformats.org/officeDocument/2006/relationships/oleObject" Target="../embeddings/oleObject73.bin"/><Relationship Id="rId8" Type="http://schemas.openxmlformats.org/officeDocument/2006/relationships/oleObject" Target="../embeddings/oleObject74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9.bin"/><Relationship Id="rId20" Type="http://schemas.openxmlformats.org/officeDocument/2006/relationships/image" Target="../media/image59.wmf"/><Relationship Id="rId21" Type="http://schemas.openxmlformats.org/officeDocument/2006/relationships/oleObject" Target="../embeddings/oleObject85.bin"/><Relationship Id="rId22" Type="http://schemas.openxmlformats.org/officeDocument/2006/relationships/image" Target="../media/image60.png"/><Relationship Id="rId23" Type="http://schemas.openxmlformats.org/officeDocument/2006/relationships/oleObject" Target="../embeddings/oleObject86.bin"/><Relationship Id="rId24" Type="http://schemas.openxmlformats.org/officeDocument/2006/relationships/image" Target="../media/image61.png"/><Relationship Id="rId25" Type="http://schemas.openxmlformats.org/officeDocument/2006/relationships/oleObject" Target="../embeddings/oleObject87.bin"/><Relationship Id="rId26" Type="http://schemas.openxmlformats.org/officeDocument/2006/relationships/image" Target="../media/image62.png"/><Relationship Id="rId27" Type="http://schemas.openxmlformats.org/officeDocument/2006/relationships/oleObject" Target="../embeddings/oleObject88.bin"/><Relationship Id="rId28" Type="http://schemas.openxmlformats.org/officeDocument/2006/relationships/image" Target="../media/image63.png"/><Relationship Id="rId29" Type="http://schemas.openxmlformats.org/officeDocument/2006/relationships/image" Target="../media/image65.emf"/><Relationship Id="rId10" Type="http://schemas.openxmlformats.org/officeDocument/2006/relationships/image" Target="../media/image54.wmf"/><Relationship Id="rId11" Type="http://schemas.openxmlformats.org/officeDocument/2006/relationships/oleObject" Target="../embeddings/oleObject80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81.bin"/><Relationship Id="rId14" Type="http://schemas.openxmlformats.org/officeDocument/2006/relationships/image" Target="../media/image56.wmf"/><Relationship Id="rId15" Type="http://schemas.openxmlformats.org/officeDocument/2006/relationships/oleObject" Target="../embeddings/oleObject82.bin"/><Relationship Id="rId16" Type="http://schemas.openxmlformats.org/officeDocument/2006/relationships/image" Target="../media/image57.wmf"/><Relationship Id="rId17" Type="http://schemas.openxmlformats.org/officeDocument/2006/relationships/oleObject" Target="../embeddings/oleObject83.bin"/><Relationship Id="rId18" Type="http://schemas.openxmlformats.org/officeDocument/2006/relationships/image" Target="../media/image58.wmf"/><Relationship Id="rId19" Type="http://schemas.openxmlformats.org/officeDocument/2006/relationships/oleObject" Target="../embeddings/oleObject8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4.jpeg"/><Relationship Id="rId4" Type="http://schemas.openxmlformats.org/officeDocument/2006/relationships/oleObject" Target="../embeddings/oleObject7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6.bin"/><Relationship Id="rId7" Type="http://schemas.openxmlformats.org/officeDocument/2006/relationships/oleObject" Target="../embeddings/oleObject77.bin"/><Relationship Id="rId8" Type="http://schemas.openxmlformats.org/officeDocument/2006/relationships/oleObject" Target="../embeddings/oleObject78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wmf"/><Relationship Id="rId12" Type="http://schemas.openxmlformats.org/officeDocument/2006/relationships/oleObject" Target="../embeddings/oleObject93.bin"/><Relationship Id="rId13" Type="http://schemas.openxmlformats.org/officeDocument/2006/relationships/image" Target="../media/image70.wmf"/><Relationship Id="rId14" Type="http://schemas.openxmlformats.org/officeDocument/2006/relationships/oleObject" Target="../embeddings/oleObject94.bin"/><Relationship Id="rId15" Type="http://schemas.openxmlformats.org/officeDocument/2006/relationships/image" Target="../media/image7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9.bin"/><Relationship Id="rId5" Type="http://schemas.openxmlformats.org/officeDocument/2006/relationships/image" Target="../media/image66.wmf"/><Relationship Id="rId6" Type="http://schemas.openxmlformats.org/officeDocument/2006/relationships/oleObject" Target="../embeddings/oleObject90.bin"/><Relationship Id="rId7" Type="http://schemas.openxmlformats.org/officeDocument/2006/relationships/image" Target="../media/image67.wmf"/><Relationship Id="rId8" Type="http://schemas.openxmlformats.org/officeDocument/2006/relationships/oleObject" Target="../embeddings/oleObject91.bin"/><Relationship Id="rId9" Type="http://schemas.openxmlformats.org/officeDocument/2006/relationships/image" Target="../media/image68.wmf"/><Relationship Id="rId10" Type="http://schemas.openxmlformats.org/officeDocument/2006/relationships/oleObject" Target="../embeddings/oleObject9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6.bin"/><Relationship Id="rId6" Type="http://schemas.openxmlformats.org/officeDocument/2006/relationships/oleObject" Target="../embeddings/oleObject97.bin"/><Relationship Id="rId7" Type="http://schemas.openxmlformats.org/officeDocument/2006/relationships/oleObject" Target="../embeddings/oleObject98.bin"/><Relationship Id="rId8" Type="http://schemas.openxmlformats.org/officeDocument/2006/relationships/image" Target="../media/image72.tiff"/><Relationship Id="rId9" Type="http://schemas.openxmlformats.org/officeDocument/2006/relationships/image" Target="../media/image73.tif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0.bin"/><Relationship Id="rId6" Type="http://schemas.openxmlformats.org/officeDocument/2006/relationships/oleObject" Target="../embeddings/oleObject101.bin"/><Relationship Id="rId7" Type="http://schemas.openxmlformats.org/officeDocument/2006/relationships/hyperlink" Target="https://ac.els-cdn.com/S1364032111003984/1-s2.0-S1364032111003984-main.pdf?_tid=0f3bcc60-d3a3-11e7-ab97-00000aab0f01&amp;acdnat=1511808483_dbcd35344af3f7200820eca84b6aff1d" TargetMode="External"/><Relationship Id="rId8" Type="http://schemas.openxmlformats.org/officeDocument/2006/relationships/oleObject" Target="../embeddings/oleObject102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jpe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w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8.wmf"/><Relationship Id="rId14" Type="http://schemas.openxmlformats.org/officeDocument/2006/relationships/image" Target="../media/image10.emf"/><Relationship Id="rId1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jpe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14.bin"/><Relationship Id="rId8" Type="http://schemas.openxmlformats.org/officeDocument/2006/relationships/oleObject" Target="../embeddings/oleObject15.bin"/><Relationship Id="rId9" Type="http://schemas.openxmlformats.org/officeDocument/2006/relationships/oleObject" Target="../embeddings/oleObject16.bin"/><Relationship Id="rId10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6.bin"/><Relationship Id="rId7" Type="http://schemas.openxmlformats.org/officeDocument/2006/relationships/oleObject" Target="../embeddings/oleObject27.bin"/><Relationship Id="rId8" Type="http://schemas.openxmlformats.org/officeDocument/2006/relationships/oleObject" Target="../embeddings/oleObject28.bin"/><Relationship Id="rId9" Type="http://schemas.openxmlformats.org/officeDocument/2006/relationships/image" Target="../media/image5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eg"/><Relationship Id="rId12" Type="http://schemas.openxmlformats.org/officeDocument/2006/relationships/image" Target="../media/image5.jpeg"/><Relationship Id="rId13" Type="http://schemas.openxmlformats.org/officeDocument/2006/relationships/image" Target="../media/image17.jpeg"/><Relationship Id="rId14" Type="http://schemas.openxmlformats.org/officeDocument/2006/relationships/oleObject" Target="../embeddings/oleObject34.bin"/><Relationship Id="rId15" Type="http://schemas.openxmlformats.org/officeDocument/2006/relationships/image" Target="../media/image15.wmf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8" Type="http://schemas.openxmlformats.org/officeDocument/2006/relationships/oleObject" Target="../embeddings/oleObject32.bin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47" y="1447800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27,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2133600"/>
            <a:ext cx="701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29:EM Induction &amp; Faraday’s Law</a:t>
            </a:r>
            <a:endParaRPr lang="en-US" sz="2800" dirty="0">
              <a:latin typeface="Arial Narrow" charset="0"/>
            </a:endParaRPr>
          </a:p>
          <a:p>
            <a:pPr marL="1352550" lvl="1" indent="-609600"/>
            <a:r>
              <a:rPr lang="en-US" dirty="0">
                <a:latin typeface="Arial Narrow" charset="0"/>
              </a:rPr>
              <a:t>Induced EMF and EM Induction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Faraday’s Law of </a:t>
            </a:r>
            <a:r>
              <a:rPr lang="en-US" dirty="0" smtClean="0">
                <a:latin typeface="Arial Narrow" charset="0"/>
              </a:rPr>
              <a:t>Induction 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Lenz’s </a:t>
            </a:r>
            <a:r>
              <a:rPr lang="en-US" dirty="0">
                <a:latin typeface="Arial Narrow" charset="0"/>
              </a:rPr>
              <a:t>Law </a:t>
            </a:r>
            <a:endParaRPr lang="en-US" dirty="0" smtClean="0">
              <a:latin typeface="Arial Narrow" charset="0"/>
            </a:endParaRPr>
          </a:p>
          <a:p>
            <a:pPr marL="1352550" lvl="1" indent="-609600"/>
            <a:r>
              <a:rPr lang="en-US" dirty="0" smtClean="0">
                <a:latin typeface="Arial Narrow" charset="0"/>
              </a:rPr>
              <a:t>Generation </a:t>
            </a:r>
            <a:r>
              <a:rPr lang="en-US" dirty="0">
                <a:latin typeface="Arial Narrow" charset="0"/>
              </a:rPr>
              <a:t>of Electricity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Transformer</a:t>
            </a:r>
            <a:endParaRPr lang="en-US" dirty="0"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17306" y="5562600"/>
            <a:ext cx="7689926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#12,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Dec. 4!!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10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the current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induced, and (c)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90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91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92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93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94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95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96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97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98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11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38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39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40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41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42" name="Equation" r:id="rId11" imgW="672840" imgH="368280" progId="Equation.DSMT4">
                  <p:embed/>
                </p:oleObj>
              </mc:Choice>
              <mc:Fallback>
                <p:oleObj name="Equation" r:id="rId11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43" name="Equation" r:id="rId13" imgW="1904760" imgH="279360" progId="Equation.DSMT4">
                  <p:embed/>
                </p:oleObj>
              </mc:Choice>
              <mc:Fallback>
                <p:oleObj name="Equation" r:id="rId13" imgW="1904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44" name="Equation" r:id="rId15" imgW="279360" imgH="368280" progId="Equation.DSMT4">
                  <p:embed/>
                </p:oleObj>
              </mc:Choice>
              <mc:Fallback>
                <p:oleObj name="Equation" r:id="rId1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45" name="Equation" r:id="rId17" imgW="1752480" imgH="368280" progId="Equation.DSMT4">
                  <p:embed/>
                </p:oleObj>
              </mc:Choice>
              <mc:Fallback>
                <p:oleObj name="Equation" r:id="rId17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46" name="Equation" r:id="rId19" imgW="291960" imgH="164880" progId="Equation.DSMT4">
                  <p:embed/>
                </p:oleObj>
              </mc:Choice>
              <mc:Fallback>
                <p:oleObj name="Equation" r:id="rId19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47" name="Equation" r:id="rId21" imgW="419040" imgH="203040" progId="Equation.DSMT4">
                  <p:embed/>
                </p:oleObj>
              </mc:Choice>
              <mc:Fallback>
                <p:oleObj name="Equation" r:id="rId2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48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49" name="Equation" r:id="rId25" imgW="431640" imgH="164880" progId="Equation.DSMT4">
                  <p:embed/>
                </p:oleObj>
              </mc:Choice>
              <mc:Fallback>
                <p:oleObj name="Equation" r:id="rId25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50" name="Equation" r:id="rId27" imgW="2984400" imgH="279360" progId="Equation.DSMT4">
                  <p:embed/>
                </p:oleObj>
              </mc:Choice>
              <mc:Fallback>
                <p:oleObj name="Equation" r:id="rId27" imgW="298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</a:t>
            </a:r>
            <a:r>
              <a:rPr lang="en-US" sz="2800" dirty="0" err="1"/>
              <a:t>emf</a:t>
            </a:r>
            <a:r>
              <a:rPr lang="en-US" sz="2800" dirty="0"/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a speed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 err="1"/>
              <a:t>dt</a:t>
            </a:r>
            <a:r>
              <a:rPr lang="en-US" sz="2800" dirty="0"/>
              <a:t> in time </a:t>
            </a:r>
            <a:r>
              <a:rPr lang="en-US" sz="2800" dirty="0" err="1"/>
              <a:t>dt</a:t>
            </a:r>
            <a:r>
              <a:rPr lang="en-US" sz="2800" dirty="0"/>
              <a:t>, changing the area of the loop by </a:t>
            </a:r>
            <a:r>
              <a:rPr lang="en-US" sz="2800" dirty="0" err="1"/>
              <a:t>dA</a:t>
            </a:r>
            <a:r>
              <a:rPr lang="en-US" sz="2800" dirty="0"/>
              <a:t>=</a:t>
            </a:r>
            <a:r>
              <a:rPr lang="en-US" sz="2800" dirty="0" err="1">
                <a:latin typeface="Monotype Corsiva" charset="0"/>
              </a:rPr>
              <a:t>lv</a:t>
            </a:r>
            <a:r>
              <a:rPr lang="en-US" sz="2800" dirty="0" err="1"/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6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7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8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9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0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1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13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14471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14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1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1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2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4234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15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1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1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</a:t>
            </a:r>
            <a:r>
              <a:rPr lang="en-US" sz="2800" dirty="0" smtClean="0"/>
              <a:t> a constant </a:t>
            </a:r>
            <a:r>
              <a:rPr lang="en-US" sz="2800" dirty="0"/>
              <a:t>angular velocity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ω</a:t>
            </a:r>
            <a:r>
              <a:rPr lang="en-US" sz="2800" dirty="0" smtClean="0">
                <a:latin typeface="Symbol" charset="2"/>
              </a:rPr>
              <a:t>.</a:t>
            </a:r>
            <a:r>
              <a:rPr lang="en-US" sz="2800" dirty="0" smtClean="0"/>
              <a:t>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.  </a:t>
            </a:r>
            <a:r>
              <a:rPr lang="en-US" sz="2400" dirty="0"/>
              <a:t>What is </a:t>
            </a:r>
            <a:r>
              <a:rPr lang="en-US" sz="2400" dirty="0" err="1" smtClean="0"/>
              <a:t>d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err="1" smtClean="0"/>
              <a:t>/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>
                <a:latin typeface="Symbol" charset="2"/>
              </a:rPr>
              <a:t>=θ</a:t>
            </a:r>
            <a:r>
              <a:rPr lang="en-US" sz="2400" baseline="-25000" dirty="0" smtClean="0">
                <a:latin typeface="Symbol" charset="2"/>
              </a:rPr>
              <a:t>0</a:t>
            </a:r>
            <a:r>
              <a:rPr lang="en-US" sz="2400" dirty="0" smtClean="0">
                <a:latin typeface="Symbol" charset="2"/>
              </a:rPr>
              <a:t>+ω</a:t>
            </a:r>
            <a:r>
              <a:rPr lang="en-US" sz="2400" dirty="0" smtClean="0"/>
              <a:t>t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If we choose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θ</a:t>
            </a:r>
            <a:r>
              <a:rPr lang="en-US" sz="2400" baseline="-25000" dirty="0" smtClean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w/ </a:t>
            </a:r>
            <a:r>
              <a:rPr lang="en-US" sz="2000" dirty="0" smtClean="0"/>
              <a:t>the amplitude </a:t>
            </a:r>
            <a:r>
              <a:rPr lang="en-US" sz="2000" dirty="0" smtClean="0">
                <a:latin typeface="Symbol" charset="2"/>
              </a:rPr>
              <a:t>ε</a:t>
            </a:r>
            <a:r>
              <a:rPr lang="en-US" sz="2000" baseline="-25000" dirty="0" smtClean="0"/>
              <a:t>0</a:t>
            </a:r>
            <a:r>
              <a:rPr lang="en-US" sz="2000" dirty="0"/>
              <a:t>=</a:t>
            </a:r>
            <a:r>
              <a:rPr lang="en-US" sz="2000" dirty="0" smtClean="0"/>
              <a:t>NBA</a:t>
            </a:r>
            <a:r>
              <a:rPr lang="en-US" sz="2000" dirty="0" smtClean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USA </a:t>
            </a:r>
            <a:r>
              <a:rPr lang="en-US" sz="2800" dirty="0"/>
              <a:t>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2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548573"/>
              </p:ext>
            </p:extLst>
          </p:nvPr>
        </p:nvGraphicFramePr>
        <p:xfrm>
          <a:off x="898525" y="1708150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22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08150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724397"/>
              </p:ext>
            </p:extLst>
          </p:nvPr>
        </p:nvGraphicFramePr>
        <p:xfrm>
          <a:off x="1116013" y="3902076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23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02076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24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738450"/>
              </p:ext>
            </p:extLst>
          </p:nvPr>
        </p:nvGraphicFramePr>
        <p:xfrm>
          <a:off x="1314450" y="1493837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25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493837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268302"/>
              </p:ext>
            </p:extLst>
          </p:nvPr>
        </p:nvGraphicFramePr>
        <p:xfrm>
          <a:off x="3733800" y="1493837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26" name="Equation" r:id="rId17" imgW="876240" imgH="368280" progId="Equation.DSMT4">
                  <p:embed/>
                </p:oleObj>
              </mc:Choice>
              <mc:Fallback>
                <p:oleObj name="Equation" r:id="rId17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93837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66723"/>
              </p:ext>
            </p:extLst>
          </p:nvPr>
        </p:nvGraphicFramePr>
        <p:xfrm>
          <a:off x="1524000" y="3697288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27" name="Equation" r:id="rId19" imgW="1041120" imgH="368280" progId="Equation.DSMT4">
                  <p:embed/>
                </p:oleObj>
              </mc:Choice>
              <mc:Fallback>
                <p:oleObj name="Equation" r:id="rId19" imgW="1041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7288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033520"/>
              </p:ext>
            </p:extLst>
          </p:nvPr>
        </p:nvGraphicFramePr>
        <p:xfrm>
          <a:off x="3363913" y="3849688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28" name="Equation" r:id="rId21" imgW="673100" imgH="165100" progId="Equation.DSMT4">
                  <p:embed/>
                </p:oleObj>
              </mc:Choice>
              <mc:Fallback>
                <p:oleObj name="Equation" r:id="rId21" imgW="673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49688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29" name="Equation" r:id="rId23" imgW="673100" imgH="393700" progId="Equation.DSMT4">
                  <p:embed/>
                </p:oleObj>
              </mc:Choice>
              <mc:Fallback>
                <p:oleObj name="Equation" r:id="rId23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30" name="Equation" r:id="rId25" imgW="876300" imgH="165100" progId="Equation.DSMT4">
                  <p:embed/>
                </p:oleObj>
              </mc:Choice>
              <mc:Fallback>
                <p:oleObj name="Equation" r:id="rId25" imgW="876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921645"/>
              </p:ext>
            </p:extLst>
          </p:nvPr>
        </p:nvGraphicFramePr>
        <p:xfrm>
          <a:off x="7162800" y="4240213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31" name="Equation" r:id="rId27" imgW="520700" imgH="228600" progId="Equation.DSMT4">
                  <p:embed/>
                </p:oleObj>
              </mc:Choice>
              <mc:Fallback>
                <p:oleObj name="Equation" r:id="rId27" imgW="520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0213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71620" y="1493837"/>
            <a:ext cx="1362180" cy="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16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0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1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2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3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4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85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0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17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US Electricity Sources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9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9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9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9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8673566" cy="456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5386" y="1666705"/>
            <a:ext cx="3060540" cy="3361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5764731" cy="45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US Electric E Consumption by Users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5100" y="58674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US Energy Information Administration http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086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19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 World Energy Consumption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1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1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1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486400"/>
          </a:xfrm>
        </p:spPr>
        <p:txBody>
          <a:bodyPr/>
          <a:lstStyle/>
          <a:p>
            <a:r>
              <a:rPr lang="en-US" sz="2800" dirty="0" smtClean="0"/>
              <a:t>In 2013, total worldwide energy consumption was 567 EJ </a:t>
            </a:r>
            <a:r>
              <a:rPr lang="en-US" sz="2800" dirty="0" smtClean="0">
                <a:solidFill>
                  <a:srgbClr val="008000"/>
                </a:solidFill>
              </a:rPr>
              <a:t>(567×10</a:t>
            </a:r>
            <a:r>
              <a:rPr lang="en-US" sz="2800" baseline="30000" dirty="0" smtClean="0">
                <a:solidFill>
                  <a:srgbClr val="008000"/>
                </a:solidFill>
              </a:rPr>
              <a:t>18</a:t>
            </a:r>
            <a:r>
              <a:rPr lang="en-US" sz="2800" dirty="0" smtClean="0">
                <a:solidFill>
                  <a:srgbClr val="008000"/>
                </a:solidFill>
              </a:rPr>
              <a:t> J=157 </a:t>
            </a:r>
            <a:r>
              <a:rPr lang="en-US" sz="2800" dirty="0" err="1">
                <a:solidFill>
                  <a:srgbClr val="008000"/>
                </a:solidFill>
              </a:rPr>
              <a:t>P</a:t>
            </a:r>
            <a:r>
              <a:rPr lang="en-US" sz="2800" dirty="0" err="1" smtClean="0">
                <a:solidFill>
                  <a:srgbClr val="008000"/>
                </a:solidFill>
              </a:rPr>
              <a:t>Wh</a:t>
            </a:r>
            <a:r>
              <a:rPr lang="en-US" sz="2800" dirty="0" smtClean="0">
                <a:solidFill>
                  <a:srgbClr val="008000"/>
                </a:solidFill>
              </a:rPr>
              <a:t>)</a:t>
            </a:r>
            <a:r>
              <a:rPr lang="en-US" sz="2800" dirty="0" smtClean="0">
                <a:solidFill>
                  <a:srgbClr val="008000"/>
                </a:solidFill>
                <a:sym typeface="Wingdings"/>
              </a:rPr>
              <a:t> expected &gt;1000EJ by 2050 </a:t>
            </a:r>
            <a:endParaRPr lang="en-US" sz="2800" dirty="0" smtClean="0">
              <a:solidFill>
                <a:srgbClr val="008000"/>
              </a:solidFill>
            </a:endParaRPr>
          </a:p>
          <a:p>
            <a:pPr lvl="1"/>
            <a:r>
              <a:rPr lang="en-US" sz="2400" dirty="0" smtClean="0"/>
              <a:t>Equivalent to an average energy consumption rate of 18 terawatts (1.8×10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 W)</a:t>
            </a:r>
          </a:p>
          <a:p>
            <a:pPr lvl="1"/>
            <a:r>
              <a:rPr lang="en-US" sz="2400" dirty="0" smtClean="0"/>
              <a:t>US uses 39.1 </a:t>
            </a:r>
            <a:r>
              <a:rPr lang="en-US" sz="2400" dirty="0" err="1" smtClean="0"/>
              <a:t>PWh</a:t>
            </a:r>
            <a:r>
              <a:rPr lang="en-US" sz="2400" dirty="0" smtClean="0"/>
              <a:t> (1.38kWh/person, as of 2014)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Read </a:t>
            </a:r>
            <a:r>
              <a:rPr lang="en-US" sz="2400" dirty="0" smtClean="0">
                <a:solidFill>
                  <a:srgbClr val="0000FF"/>
                </a:solidFill>
                <a:hlinkClick r:id="rId7"/>
              </a:rPr>
              <a:t>this paper if you want to learn more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1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5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Nov. 27,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990600"/>
            <a:ext cx="8343900" cy="5257800"/>
          </a:xfrm>
        </p:spPr>
        <p:txBody>
          <a:bodyPr/>
          <a:lstStyle/>
          <a:p>
            <a:r>
              <a:rPr lang="en-US" sz="2000" dirty="0" smtClean="0"/>
              <a:t>Bring </a:t>
            </a:r>
            <a:r>
              <a:rPr lang="en-US" sz="2000" dirty="0"/>
              <a:t>your planetarium extra credit sheet by the beginning of the class </a:t>
            </a:r>
            <a:r>
              <a:rPr lang="en-US" sz="2000" dirty="0" smtClean="0"/>
              <a:t>this Wednesday</a:t>
            </a:r>
            <a:r>
              <a:rPr lang="en-US" sz="2000" dirty="0"/>
              <a:t>, Nov. 29</a:t>
            </a:r>
            <a:r>
              <a:rPr lang="en-US" sz="2000" dirty="0" smtClean="0"/>
              <a:t>!</a:t>
            </a:r>
          </a:p>
          <a:p>
            <a:pPr lvl="1"/>
            <a:r>
              <a:rPr lang="en-US" sz="1800" dirty="0" smtClean="0"/>
              <a:t>Be sure to tape one end of the ticket stub on a sheet of paper with your name on it</a:t>
            </a:r>
          </a:p>
          <a:p>
            <a:r>
              <a:rPr lang="en-US" sz="2000" dirty="0" smtClean="0"/>
              <a:t>Term 2 results</a:t>
            </a:r>
          </a:p>
          <a:p>
            <a:pPr lvl="1"/>
            <a:r>
              <a:rPr lang="en-US" sz="1800" dirty="0" smtClean="0"/>
              <a:t>Class average: 68.3/96</a:t>
            </a:r>
          </a:p>
          <a:p>
            <a:pPr lvl="1"/>
            <a:r>
              <a:rPr lang="en-US" sz="1800" dirty="0" smtClean="0"/>
              <a:t>Equivalent to 74.2/100</a:t>
            </a:r>
          </a:p>
          <a:p>
            <a:pPr lvl="2"/>
            <a:r>
              <a:rPr lang="en-US" sz="1600" dirty="0" smtClean="0"/>
              <a:t>Previous exams: 51/100 and 71/100</a:t>
            </a:r>
          </a:p>
          <a:p>
            <a:pPr lvl="1"/>
            <a:r>
              <a:rPr lang="en-US" sz="1800" dirty="0" smtClean="0"/>
              <a:t>Top score:94/96</a:t>
            </a:r>
          </a:p>
          <a:p>
            <a:r>
              <a:rPr lang="en-US" sz="2000" dirty="0" smtClean="0"/>
              <a:t>Quiz #4</a:t>
            </a:r>
          </a:p>
          <a:p>
            <a:pPr lvl="1"/>
            <a:r>
              <a:rPr lang="en-US" sz="1800" dirty="0" smtClean="0"/>
              <a:t>This Wednesday, Nov. 29 at the beginning of the class</a:t>
            </a:r>
          </a:p>
          <a:p>
            <a:pPr lvl="1"/>
            <a:r>
              <a:rPr lang="en-US" sz="1800" dirty="0" smtClean="0"/>
              <a:t>Covers CH28.4 through what we finish Monday, Nov. 27</a:t>
            </a:r>
          </a:p>
          <a:p>
            <a:pPr lvl="1"/>
            <a:r>
              <a:rPr lang="en-US" sz="1800" dirty="0" smtClean="0"/>
              <a:t>BYOF</a:t>
            </a:r>
          </a:p>
          <a:p>
            <a:r>
              <a:rPr lang="en-US" sz="2000" dirty="0" smtClean="0"/>
              <a:t>Final exam</a:t>
            </a:r>
          </a:p>
          <a:p>
            <a:pPr lvl="1"/>
            <a:r>
              <a:rPr lang="en-US" sz="1800" dirty="0" smtClean="0"/>
              <a:t>Date and time: 11am, Monday, Dec. 11 in class</a:t>
            </a:r>
          </a:p>
          <a:p>
            <a:pPr lvl="1"/>
            <a:r>
              <a:rPr lang="en-US" sz="1800" dirty="0" smtClean="0"/>
              <a:t>Comprehensive exam: covers CH21.1 through what we </a:t>
            </a:r>
            <a:r>
              <a:rPr lang="en-US" sz="1800" dirty="0" err="1" smtClean="0"/>
              <a:t>fisish</a:t>
            </a:r>
            <a:r>
              <a:rPr lang="en-US" sz="1800" dirty="0" smtClean="0"/>
              <a:t> next Wednesday, Dec. 6</a:t>
            </a:r>
          </a:p>
          <a:p>
            <a:pPr lvl="1"/>
            <a:r>
              <a:rPr lang="en-US" sz="1800" dirty="0" smtClean="0"/>
              <a:t>BYOF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3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9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0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0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</a:t>
            </a:r>
            <a:r>
              <a:rPr lang="en-US" sz="2400" dirty="0" smtClean="0"/>
              <a:t> the electric </a:t>
            </a:r>
            <a:r>
              <a:rPr lang="en-US" sz="2400" dirty="0"/>
              <a:t>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</a:t>
            </a:r>
            <a:r>
              <a:rPr lang="en-US" sz="2400" dirty="0" smtClean="0"/>
              <a:t>right!  </a:t>
            </a:r>
            <a:r>
              <a:rPr lang="en-US" sz="2400" dirty="0"/>
              <a:t>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0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4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2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2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2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4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5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4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4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4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magnet </a:t>
            </a:r>
            <a:r>
              <a:rPr lang="en-US" sz="2400" dirty="0"/>
              <a:t>is moved quickly into a coil of wire, a current is induced in the wire.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</a:t>
            </a:r>
            <a:r>
              <a:rPr lang="en-US" sz="2400" dirty="0"/>
              <a:t>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</a:t>
            </a:r>
            <a:r>
              <a:rPr lang="en-US" sz="2400" dirty="0" smtClean="0"/>
              <a:t> the current </a:t>
            </a:r>
            <a:r>
              <a:rPr lang="en-US" sz="2400" dirty="0"/>
              <a:t>can also be induced if</a:t>
            </a:r>
            <a:r>
              <a:rPr lang="en-US" sz="2400" dirty="0" smtClean="0"/>
              <a:t> the </a:t>
            </a:r>
            <a:r>
              <a:rPr lang="en-US" sz="2400" dirty="0"/>
              <a:t>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5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19055" y="4572866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5999" y="4572866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8037" y="4499264"/>
            <a:ext cx="29718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17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6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4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4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4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the higher the induction 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Φ</a:t>
            </a:r>
            <a:r>
              <a:rPr lang="en-US" sz="2400" baseline="-25000" dirty="0" smtClean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θ</a:t>
            </a:r>
            <a:r>
              <a:rPr lang="en-US" sz="2000" dirty="0" smtClean="0"/>
              <a:t> </a:t>
            </a:r>
            <a:r>
              <a:rPr lang="en-US" sz="2000" dirty="0"/>
              <a:t>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4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49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029200"/>
                        <a:ext cx="6731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50" name="Equation" r:id="rId12" imgW="774360" imgH="203040" progId="Equation.DSMT4">
                  <p:embed/>
                </p:oleObj>
              </mc:Choice>
              <mc:Fallback>
                <p:oleObj name="Equation" r:id="rId12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76825"/>
                        <a:ext cx="1524000" cy="400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0" y="5908002"/>
            <a:ext cx="1983185" cy="680795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9144" y="3124200"/>
            <a:ext cx="3320716" cy="457200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558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7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5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53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1981200" y="4343400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54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5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8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5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5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5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induced </a:t>
            </a:r>
            <a:r>
              <a:rPr lang="en-US" sz="2400" dirty="0" err="1"/>
              <a:t>emf</a:t>
            </a:r>
            <a:r>
              <a:rPr lang="en-US" sz="2400" dirty="0"/>
              <a:t> gives rise to </a:t>
            </a:r>
            <a:r>
              <a:rPr lang="en-US" sz="2400" dirty="0" smtClean="0"/>
              <a:t>the </a:t>
            </a:r>
            <a:r>
              <a:rPr lang="en-US" sz="2400" dirty="0"/>
              <a:t>current whose magnetic field opposes the original change in flux </a:t>
            </a:r>
            <a:r>
              <a:rPr lang="en-US" sz="2400" dirty="0">
                <a:sym typeface="Wingdings" charset="2"/>
              </a:rPr>
              <a:t> This is known as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induced </a:t>
            </a:r>
            <a:r>
              <a:rPr lang="en-US" sz="2400" dirty="0" err="1"/>
              <a:t>emf</a:t>
            </a:r>
            <a:r>
              <a:rPr lang="en-US" sz="2400" dirty="0"/>
              <a:t> is always in </a:t>
            </a:r>
            <a:r>
              <a:rPr lang="en-US" sz="2400" dirty="0" smtClean="0"/>
              <a:t>the </a:t>
            </a:r>
            <a:r>
              <a:rPr lang="en-US" sz="2400" dirty="0"/>
              <a:t>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5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207818" y="2971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15666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</a:t>
            </a:r>
            <a:r>
              <a:rPr lang="en-US" dirty="0" smtClean="0"/>
              <a:t> the magnetic </a:t>
            </a:r>
            <a:r>
              <a:rPr lang="en-US" dirty="0"/>
              <a:t>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</a:t>
            </a:r>
            <a:r>
              <a:rPr lang="en-US" dirty="0" smtClean="0"/>
              <a:t>in change </a:t>
            </a:r>
            <a:r>
              <a:rPr lang="en-US" dirty="0"/>
              <a:t>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9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752600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2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76600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3" name="Equation" r:id="rId14" imgW="685800" imgH="291960" progId="Equation.DSMT4">
                  <p:embed/>
                </p:oleObj>
              </mc:Choice>
              <mc:Fallback>
                <p:oleObj name="Equation" r:id="rId14" imgW="685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5284" y="1676400"/>
            <a:ext cx="1691032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27817</TotalTime>
  <Words>1890</Words>
  <Application>Microsoft Macintosh PowerPoint</Application>
  <PresentationFormat>On-screen Show (4:3)</PresentationFormat>
  <Paragraphs>231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001 Lecture #21</vt:lpstr>
      <vt:lpstr>Announcements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US Electricity Sources</vt:lpstr>
      <vt:lpstr>US Electric E Consumption by Users</vt:lpstr>
      <vt:lpstr>The World Energy Consumption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727</cp:revision>
  <dcterms:created xsi:type="dcterms:W3CDTF">2012-01-19T04:21:20Z</dcterms:created>
  <dcterms:modified xsi:type="dcterms:W3CDTF">2017-11-27T20:47:26Z</dcterms:modified>
</cp:coreProperties>
</file>